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1" r:id="rId1"/>
  </p:sldMasterIdLst>
  <p:notesMasterIdLst>
    <p:notesMasterId r:id="rId13"/>
  </p:notesMasterIdLst>
  <p:handoutMasterIdLst>
    <p:handoutMasterId r:id="rId14"/>
  </p:handoutMasterIdLst>
  <p:sldIdLst>
    <p:sldId id="279" r:id="rId2"/>
    <p:sldId id="280" r:id="rId3"/>
    <p:sldId id="282" r:id="rId4"/>
    <p:sldId id="284" r:id="rId5"/>
    <p:sldId id="285" r:id="rId6"/>
    <p:sldId id="288" r:id="rId7"/>
    <p:sldId id="292" r:id="rId8"/>
    <p:sldId id="294" r:id="rId9"/>
    <p:sldId id="295" r:id="rId10"/>
    <p:sldId id="286" r:id="rId11"/>
    <p:sldId id="296" r:id="rId12"/>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dm"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B9E2"/>
    <a:srgbClr val="E9629B"/>
    <a:srgbClr val="F5D45D"/>
    <a:srgbClr val="9393C7"/>
    <a:srgbClr val="9193C7"/>
    <a:srgbClr val="DE4483"/>
    <a:srgbClr val="6399D1"/>
    <a:srgbClr val="F5B75A"/>
    <a:srgbClr val="454E9E"/>
    <a:srgbClr val="E966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91" d="100"/>
          <a:sy n="91" d="100"/>
        </p:scale>
        <p:origin x="451" y="72"/>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990"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1048991"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96C064A-D61B-4B21-B757-51A9B82445B8}" type="datetimeFigureOut">
              <a:rPr lang="en-US" smtClean="0"/>
              <a:t>6/22/2024</a:t>
            </a:fld>
            <a:endParaRPr lang="en-US"/>
          </a:p>
        </p:txBody>
      </p:sp>
      <p:sp>
        <p:nvSpPr>
          <p:cNvPr id="1048992"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1048993"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0305E07-67EA-4042-A3F6-853A8AD8D209}" type="slidenum">
              <a:rPr lang="en-US" smtClean="0"/>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984"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1048985"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6/22/2024</a:t>
            </a:fld>
            <a:endParaRPr lang="en-US"/>
          </a:p>
        </p:txBody>
      </p:sp>
      <p:sp>
        <p:nvSpPr>
          <p:cNvPr id="1048986"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1048987"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988"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1048989"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48581"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1048582"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1048583" name="日期占位符 3"/>
          <p:cNvSpPr>
            <a:spLocks noGrp="1"/>
          </p:cNvSpPr>
          <p:nvPr>
            <p:ph type="dt" sz="half" idx="10"/>
          </p:nvPr>
        </p:nvSpPr>
        <p:spPr/>
        <p:txBody>
          <a:bodyPr/>
          <a:lstStyle/>
          <a:p>
            <a:fld id="{D997B5FA-0921-464F-AAE1-844C04324D75}" type="datetimeFigureOut">
              <a:rPr lang="zh-CN" altLang="en-US" smtClean="0"/>
              <a:t>2024/6/22</a:t>
            </a:fld>
            <a:endParaRPr lang="zh-CN" altLang="en-US"/>
          </a:p>
        </p:txBody>
      </p:sp>
      <p:sp>
        <p:nvSpPr>
          <p:cNvPr id="1048584" name="页脚占位符 4"/>
          <p:cNvSpPr>
            <a:spLocks noGrp="1"/>
          </p:cNvSpPr>
          <p:nvPr>
            <p:ph type="ftr" sz="quarter" idx="11"/>
          </p:nvPr>
        </p:nvSpPr>
        <p:spPr/>
        <p:txBody>
          <a:bodyPr/>
          <a:lstStyle/>
          <a:p>
            <a:endParaRPr lang="zh-CN" altLang="en-US"/>
          </a:p>
        </p:txBody>
      </p:sp>
      <p:sp>
        <p:nvSpPr>
          <p:cNvPr id="1048585"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48951" name="标题 1"/>
          <p:cNvSpPr>
            <a:spLocks noGrp="1"/>
          </p:cNvSpPr>
          <p:nvPr>
            <p:ph type="title"/>
          </p:nvPr>
        </p:nvSpPr>
        <p:spPr/>
        <p:txBody>
          <a:bodyPr/>
          <a:lstStyle/>
          <a:p>
            <a:r>
              <a:rPr lang="zh-CN" altLang="en-US"/>
              <a:t>单击此处编辑母版标题样式</a:t>
            </a:r>
          </a:p>
        </p:txBody>
      </p:sp>
      <p:sp>
        <p:nvSpPr>
          <p:cNvPr id="1048952"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48953" name="日期占位符 3"/>
          <p:cNvSpPr>
            <a:spLocks noGrp="1"/>
          </p:cNvSpPr>
          <p:nvPr>
            <p:ph type="dt" sz="half" idx="10"/>
          </p:nvPr>
        </p:nvSpPr>
        <p:spPr/>
        <p:txBody>
          <a:bodyPr/>
          <a:lstStyle/>
          <a:p>
            <a:fld id="{D997B5FA-0921-464F-AAE1-844C04324D75}" type="datetimeFigureOut">
              <a:rPr lang="zh-CN" altLang="en-US" smtClean="0"/>
              <a:t>2024/6/22</a:t>
            </a:fld>
            <a:endParaRPr lang="zh-CN" altLang="en-US"/>
          </a:p>
        </p:txBody>
      </p:sp>
      <p:sp>
        <p:nvSpPr>
          <p:cNvPr id="1048954" name="页脚占位符 4"/>
          <p:cNvSpPr>
            <a:spLocks noGrp="1"/>
          </p:cNvSpPr>
          <p:nvPr>
            <p:ph type="ftr" sz="quarter" idx="11"/>
          </p:nvPr>
        </p:nvSpPr>
        <p:spPr/>
        <p:txBody>
          <a:bodyPr/>
          <a:lstStyle/>
          <a:p>
            <a:endParaRPr lang="zh-CN" altLang="en-US"/>
          </a:p>
        </p:txBody>
      </p:sp>
      <p:sp>
        <p:nvSpPr>
          <p:cNvPr id="1048955"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ly-arranged title and text">
    <p:spTree>
      <p:nvGrpSpPr>
        <p:cNvPr id="1" name=""/>
        <p:cNvGrpSpPr/>
        <p:nvPr/>
      </p:nvGrpSpPr>
      <p:grpSpPr>
        <a:xfrm>
          <a:off x="0" y="0"/>
          <a:ext cx="0" cy="0"/>
          <a:chOff x="0" y="0"/>
          <a:chExt cx="0" cy="0"/>
        </a:xfrm>
      </p:grpSpPr>
      <p:sp>
        <p:nvSpPr>
          <p:cNvPr id="1048940"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1048941"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48942" name="日期占位符 3"/>
          <p:cNvSpPr>
            <a:spLocks noGrp="1"/>
          </p:cNvSpPr>
          <p:nvPr>
            <p:ph type="dt" sz="half" idx="10"/>
          </p:nvPr>
        </p:nvSpPr>
        <p:spPr/>
        <p:txBody>
          <a:bodyPr/>
          <a:lstStyle/>
          <a:p>
            <a:fld id="{D997B5FA-0921-464F-AAE1-844C04324D75}" type="datetimeFigureOut">
              <a:rPr lang="zh-CN" altLang="en-US" smtClean="0"/>
              <a:t>2024/6/22</a:t>
            </a:fld>
            <a:endParaRPr lang="zh-CN" altLang="en-US"/>
          </a:p>
        </p:txBody>
      </p:sp>
      <p:sp>
        <p:nvSpPr>
          <p:cNvPr id="1048943" name="页脚占位符 4"/>
          <p:cNvSpPr>
            <a:spLocks noGrp="1"/>
          </p:cNvSpPr>
          <p:nvPr>
            <p:ph type="ftr" sz="quarter" idx="11"/>
          </p:nvPr>
        </p:nvSpPr>
        <p:spPr/>
        <p:txBody>
          <a:bodyPr/>
          <a:lstStyle/>
          <a:p>
            <a:endParaRPr lang="zh-CN" altLang="en-US"/>
          </a:p>
        </p:txBody>
      </p:sp>
      <p:sp>
        <p:nvSpPr>
          <p:cNvPr id="1048944"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48593" name="标题 1"/>
          <p:cNvSpPr>
            <a:spLocks noGrp="1"/>
          </p:cNvSpPr>
          <p:nvPr>
            <p:ph type="title"/>
          </p:nvPr>
        </p:nvSpPr>
        <p:spPr/>
        <p:txBody>
          <a:bodyPr/>
          <a:lstStyle/>
          <a:p>
            <a:r>
              <a:rPr lang="zh-CN" altLang="en-US"/>
              <a:t>单击此处编辑母版标题样式</a:t>
            </a:r>
          </a:p>
        </p:txBody>
      </p:sp>
      <p:sp>
        <p:nvSpPr>
          <p:cNvPr id="1048594"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48595" name="日期占位符 3"/>
          <p:cNvSpPr>
            <a:spLocks noGrp="1"/>
          </p:cNvSpPr>
          <p:nvPr>
            <p:ph type="dt" sz="half" idx="10"/>
          </p:nvPr>
        </p:nvSpPr>
        <p:spPr/>
        <p:txBody>
          <a:bodyPr/>
          <a:lstStyle/>
          <a:p>
            <a:fld id="{D997B5FA-0921-464F-AAE1-844C04324D75}" type="datetimeFigureOut">
              <a:rPr lang="zh-CN" altLang="en-US" smtClean="0"/>
              <a:t>2024/6/22</a:t>
            </a:fld>
            <a:endParaRPr lang="zh-CN" altLang="en-US"/>
          </a:p>
        </p:txBody>
      </p:sp>
      <p:sp>
        <p:nvSpPr>
          <p:cNvPr id="1048596" name="页脚占位符 4"/>
          <p:cNvSpPr>
            <a:spLocks noGrp="1"/>
          </p:cNvSpPr>
          <p:nvPr>
            <p:ph type="ftr" sz="quarter" idx="11"/>
          </p:nvPr>
        </p:nvSpPr>
        <p:spPr/>
        <p:txBody>
          <a:bodyPr/>
          <a:lstStyle/>
          <a:p>
            <a:endParaRPr lang="zh-CN" altLang="en-US"/>
          </a:p>
        </p:txBody>
      </p:sp>
      <p:sp>
        <p:nvSpPr>
          <p:cNvPr id="1048597"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title">
    <p:spTree>
      <p:nvGrpSpPr>
        <p:cNvPr id="1" name=""/>
        <p:cNvGrpSpPr/>
        <p:nvPr/>
      </p:nvGrpSpPr>
      <p:grpSpPr>
        <a:xfrm>
          <a:off x="0" y="0"/>
          <a:ext cx="0" cy="0"/>
          <a:chOff x="0" y="0"/>
          <a:chExt cx="0" cy="0"/>
        </a:xfrm>
      </p:grpSpPr>
      <p:sp>
        <p:nvSpPr>
          <p:cNvPr id="1048956"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1048957"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1048958" name="日期占位符 3"/>
          <p:cNvSpPr>
            <a:spLocks noGrp="1"/>
          </p:cNvSpPr>
          <p:nvPr>
            <p:ph type="dt" sz="half" idx="10"/>
          </p:nvPr>
        </p:nvSpPr>
        <p:spPr/>
        <p:txBody>
          <a:bodyPr/>
          <a:lstStyle/>
          <a:p>
            <a:fld id="{D997B5FA-0921-464F-AAE1-844C04324D75}" type="datetimeFigureOut">
              <a:rPr lang="zh-CN" altLang="en-US" smtClean="0"/>
              <a:t>2024/6/22</a:t>
            </a:fld>
            <a:endParaRPr lang="zh-CN" altLang="en-US"/>
          </a:p>
        </p:txBody>
      </p:sp>
      <p:sp>
        <p:nvSpPr>
          <p:cNvPr id="1048959" name="页脚占位符 4"/>
          <p:cNvSpPr>
            <a:spLocks noGrp="1"/>
          </p:cNvSpPr>
          <p:nvPr>
            <p:ph type="ftr" sz="quarter" idx="11"/>
          </p:nvPr>
        </p:nvSpPr>
        <p:spPr/>
        <p:txBody>
          <a:bodyPr/>
          <a:lstStyle/>
          <a:p>
            <a:endParaRPr lang="zh-CN" altLang="en-US"/>
          </a:p>
        </p:txBody>
      </p:sp>
      <p:sp>
        <p:nvSpPr>
          <p:cNvPr id="1048960"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column content">
    <p:spTree>
      <p:nvGrpSpPr>
        <p:cNvPr id="1" name=""/>
        <p:cNvGrpSpPr/>
        <p:nvPr/>
      </p:nvGrpSpPr>
      <p:grpSpPr>
        <a:xfrm>
          <a:off x="0" y="0"/>
          <a:ext cx="0" cy="0"/>
          <a:chOff x="0" y="0"/>
          <a:chExt cx="0" cy="0"/>
        </a:xfrm>
      </p:grpSpPr>
      <p:sp>
        <p:nvSpPr>
          <p:cNvPr id="1048961" name="标题 1"/>
          <p:cNvSpPr>
            <a:spLocks noGrp="1"/>
          </p:cNvSpPr>
          <p:nvPr>
            <p:ph type="title"/>
          </p:nvPr>
        </p:nvSpPr>
        <p:spPr/>
        <p:txBody>
          <a:bodyPr/>
          <a:lstStyle/>
          <a:p>
            <a:r>
              <a:rPr lang="zh-CN" altLang="en-US"/>
              <a:t>单击此处编辑母版标题样式</a:t>
            </a:r>
          </a:p>
        </p:txBody>
      </p:sp>
      <p:sp>
        <p:nvSpPr>
          <p:cNvPr id="1048962"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48963"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48964" name="日期占位符 4"/>
          <p:cNvSpPr>
            <a:spLocks noGrp="1"/>
          </p:cNvSpPr>
          <p:nvPr>
            <p:ph type="dt" sz="half" idx="10"/>
          </p:nvPr>
        </p:nvSpPr>
        <p:spPr/>
        <p:txBody>
          <a:bodyPr/>
          <a:lstStyle/>
          <a:p>
            <a:fld id="{D997B5FA-0921-464F-AAE1-844C04324D75}" type="datetimeFigureOut">
              <a:rPr lang="zh-CN" altLang="en-US" smtClean="0"/>
              <a:t>2024/6/22</a:t>
            </a:fld>
            <a:endParaRPr lang="zh-CN" altLang="en-US"/>
          </a:p>
        </p:txBody>
      </p:sp>
      <p:sp>
        <p:nvSpPr>
          <p:cNvPr id="1048965" name="页脚占位符 5"/>
          <p:cNvSpPr>
            <a:spLocks noGrp="1"/>
          </p:cNvSpPr>
          <p:nvPr>
            <p:ph type="ftr" sz="quarter" idx="11"/>
          </p:nvPr>
        </p:nvSpPr>
        <p:spPr/>
        <p:txBody>
          <a:bodyPr/>
          <a:lstStyle/>
          <a:p>
            <a:endParaRPr lang="zh-CN" altLang="en-US"/>
          </a:p>
        </p:txBody>
      </p:sp>
      <p:sp>
        <p:nvSpPr>
          <p:cNvPr id="1048966"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48967"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1048968"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1048969"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48970"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1048971"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48972" name="日期占位符 6"/>
          <p:cNvSpPr>
            <a:spLocks noGrp="1"/>
          </p:cNvSpPr>
          <p:nvPr>
            <p:ph type="dt" sz="half" idx="10"/>
          </p:nvPr>
        </p:nvSpPr>
        <p:spPr/>
        <p:txBody>
          <a:bodyPr/>
          <a:lstStyle/>
          <a:p>
            <a:fld id="{D997B5FA-0921-464F-AAE1-844C04324D75}" type="datetimeFigureOut">
              <a:rPr lang="zh-CN" altLang="en-US" smtClean="0"/>
              <a:t>2024/6/22</a:t>
            </a:fld>
            <a:endParaRPr lang="zh-CN" altLang="en-US"/>
          </a:p>
        </p:txBody>
      </p:sp>
      <p:sp>
        <p:nvSpPr>
          <p:cNvPr id="1048973" name="页脚占位符 7"/>
          <p:cNvSpPr>
            <a:spLocks noGrp="1"/>
          </p:cNvSpPr>
          <p:nvPr>
            <p:ph type="ftr" sz="quarter" idx="11"/>
          </p:nvPr>
        </p:nvSpPr>
        <p:spPr/>
        <p:txBody>
          <a:bodyPr/>
          <a:lstStyle/>
          <a:p>
            <a:endParaRPr lang="zh-CN" altLang="en-US"/>
          </a:p>
        </p:txBody>
      </p:sp>
      <p:sp>
        <p:nvSpPr>
          <p:cNvPr id="1048974"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48936" name="标题 1"/>
          <p:cNvSpPr>
            <a:spLocks noGrp="1"/>
          </p:cNvSpPr>
          <p:nvPr>
            <p:ph type="title"/>
          </p:nvPr>
        </p:nvSpPr>
        <p:spPr/>
        <p:txBody>
          <a:bodyPr/>
          <a:lstStyle/>
          <a:p>
            <a:r>
              <a:rPr lang="zh-CN" altLang="en-US"/>
              <a:t>单击此处编辑母版标题样式</a:t>
            </a:r>
          </a:p>
        </p:txBody>
      </p:sp>
      <p:sp>
        <p:nvSpPr>
          <p:cNvPr id="1048937" name="日期占位符 2"/>
          <p:cNvSpPr>
            <a:spLocks noGrp="1"/>
          </p:cNvSpPr>
          <p:nvPr>
            <p:ph type="dt" sz="half" idx="10"/>
          </p:nvPr>
        </p:nvSpPr>
        <p:spPr/>
        <p:txBody>
          <a:bodyPr/>
          <a:lstStyle/>
          <a:p>
            <a:fld id="{D997B5FA-0921-464F-AAE1-844C04324D75}" type="datetimeFigureOut">
              <a:rPr lang="zh-CN" altLang="en-US" smtClean="0"/>
              <a:t>2024/6/22</a:t>
            </a:fld>
            <a:endParaRPr lang="zh-CN" altLang="en-US"/>
          </a:p>
        </p:txBody>
      </p:sp>
      <p:sp>
        <p:nvSpPr>
          <p:cNvPr id="1048938" name="页脚占位符 3"/>
          <p:cNvSpPr>
            <a:spLocks noGrp="1"/>
          </p:cNvSpPr>
          <p:nvPr>
            <p:ph type="ftr" sz="quarter" idx="11"/>
          </p:nvPr>
        </p:nvSpPr>
        <p:spPr/>
        <p:txBody>
          <a:bodyPr/>
          <a:lstStyle/>
          <a:p>
            <a:endParaRPr lang="zh-CN" altLang="en-US"/>
          </a:p>
        </p:txBody>
      </p:sp>
      <p:sp>
        <p:nvSpPr>
          <p:cNvPr id="1048939"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048975" name="日期占位符 1"/>
          <p:cNvSpPr>
            <a:spLocks noGrp="1"/>
          </p:cNvSpPr>
          <p:nvPr>
            <p:ph type="dt" sz="half" idx="10"/>
          </p:nvPr>
        </p:nvSpPr>
        <p:spPr/>
        <p:txBody>
          <a:bodyPr/>
          <a:lstStyle/>
          <a:p>
            <a:fld id="{D997B5FA-0921-464F-AAE1-844C04324D75}" type="datetimeFigureOut">
              <a:rPr lang="zh-CN" altLang="en-US" smtClean="0"/>
              <a:t>2024/6/22</a:t>
            </a:fld>
            <a:endParaRPr lang="zh-CN" altLang="en-US"/>
          </a:p>
        </p:txBody>
      </p:sp>
      <p:sp>
        <p:nvSpPr>
          <p:cNvPr id="1048976" name="页脚占位符 2"/>
          <p:cNvSpPr>
            <a:spLocks noGrp="1"/>
          </p:cNvSpPr>
          <p:nvPr>
            <p:ph type="ftr" sz="quarter" idx="11"/>
          </p:nvPr>
        </p:nvSpPr>
        <p:spPr/>
        <p:txBody>
          <a:bodyPr/>
          <a:lstStyle/>
          <a:p>
            <a:endParaRPr lang="zh-CN" altLang="en-US"/>
          </a:p>
        </p:txBody>
      </p:sp>
      <p:sp>
        <p:nvSpPr>
          <p:cNvPr id="1048977"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and title">
    <p:spTree>
      <p:nvGrpSpPr>
        <p:cNvPr id="1" name=""/>
        <p:cNvGrpSpPr/>
        <p:nvPr/>
      </p:nvGrpSpPr>
      <p:grpSpPr>
        <a:xfrm>
          <a:off x="0" y="0"/>
          <a:ext cx="0" cy="0"/>
          <a:chOff x="0" y="0"/>
          <a:chExt cx="0" cy="0"/>
        </a:xfrm>
      </p:grpSpPr>
      <p:sp>
        <p:nvSpPr>
          <p:cNvPr id="1048978"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1048979"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48980"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1048981" name="日期占位符 4"/>
          <p:cNvSpPr>
            <a:spLocks noGrp="1"/>
          </p:cNvSpPr>
          <p:nvPr>
            <p:ph type="dt" sz="half" idx="10"/>
          </p:nvPr>
        </p:nvSpPr>
        <p:spPr/>
        <p:txBody>
          <a:bodyPr/>
          <a:lstStyle/>
          <a:p>
            <a:fld id="{D997B5FA-0921-464F-AAE1-844C04324D75}" type="datetimeFigureOut">
              <a:rPr lang="zh-CN" altLang="en-US" smtClean="0"/>
              <a:t>2024/6/22</a:t>
            </a:fld>
            <a:endParaRPr lang="zh-CN" altLang="en-US"/>
          </a:p>
        </p:txBody>
      </p:sp>
      <p:sp>
        <p:nvSpPr>
          <p:cNvPr id="1048982" name="页脚占位符 5"/>
          <p:cNvSpPr>
            <a:spLocks noGrp="1"/>
          </p:cNvSpPr>
          <p:nvPr>
            <p:ph type="ftr" sz="quarter" idx="11"/>
          </p:nvPr>
        </p:nvSpPr>
        <p:spPr/>
        <p:txBody>
          <a:bodyPr/>
          <a:lstStyle/>
          <a:p>
            <a:endParaRPr lang="zh-CN" altLang="en-US"/>
          </a:p>
        </p:txBody>
      </p:sp>
      <p:sp>
        <p:nvSpPr>
          <p:cNvPr id="1048983"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and title">
    <p:spTree>
      <p:nvGrpSpPr>
        <p:cNvPr id="1" name=""/>
        <p:cNvGrpSpPr/>
        <p:nvPr/>
      </p:nvGrpSpPr>
      <p:grpSpPr>
        <a:xfrm>
          <a:off x="0" y="0"/>
          <a:ext cx="0" cy="0"/>
          <a:chOff x="0" y="0"/>
          <a:chExt cx="0" cy="0"/>
        </a:xfrm>
      </p:grpSpPr>
      <p:sp>
        <p:nvSpPr>
          <p:cNvPr id="1048945"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1048946"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1048947"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1048948" name="日期占位符 4"/>
          <p:cNvSpPr>
            <a:spLocks noGrp="1"/>
          </p:cNvSpPr>
          <p:nvPr>
            <p:ph type="dt" sz="half" idx="10"/>
          </p:nvPr>
        </p:nvSpPr>
        <p:spPr/>
        <p:txBody>
          <a:bodyPr/>
          <a:lstStyle/>
          <a:p>
            <a:fld id="{D997B5FA-0921-464F-AAE1-844C04324D75}" type="datetimeFigureOut">
              <a:rPr lang="zh-CN" altLang="en-US" smtClean="0"/>
              <a:t>2024/6/22</a:t>
            </a:fld>
            <a:endParaRPr lang="zh-CN" altLang="en-US"/>
          </a:p>
        </p:txBody>
      </p:sp>
      <p:sp>
        <p:nvSpPr>
          <p:cNvPr id="1048949" name="页脚占位符 5"/>
          <p:cNvSpPr>
            <a:spLocks noGrp="1"/>
          </p:cNvSpPr>
          <p:nvPr>
            <p:ph type="ftr" sz="quarter" idx="11"/>
          </p:nvPr>
        </p:nvSpPr>
        <p:spPr/>
        <p:txBody>
          <a:bodyPr/>
          <a:lstStyle/>
          <a:p>
            <a:endParaRPr lang="zh-CN" altLang="en-US"/>
          </a:p>
        </p:txBody>
      </p:sp>
      <p:sp>
        <p:nvSpPr>
          <p:cNvPr id="1048950"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576"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1048577"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48578"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ea typeface="Arial" panose="020B0604020202020204" pitchFamily="34" charset="0"/>
              </a:defRPr>
            </a:lvl1pPr>
          </a:lstStyle>
          <a:p>
            <a:fld id="{D997B5FA-0921-464F-AAE1-844C04324D75}" type="datetimeFigureOut">
              <a:rPr lang="zh-CN" altLang="en-US" smtClean="0"/>
              <a:t>2024/6/22</a:t>
            </a:fld>
            <a:endParaRPr lang="zh-CN" altLang="en-US"/>
          </a:p>
        </p:txBody>
      </p:sp>
      <p:sp>
        <p:nvSpPr>
          <p:cNvPr id="1048579"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ea typeface="Arial" panose="020B0604020202020204" pitchFamily="34" charset="0"/>
              </a:defRPr>
            </a:lvl1pPr>
          </a:lstStyle>
          <a:p>
            <a:endParaRPr lang="zh-CN" altLang="en-US"/>
          </a:p>
        </p:txBody>
      </p:sp>
      <p:sp>
        <p:nvSpPr>
          <p:cNvPr id="1048580"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ea typeface="Arial" panose="020B0604020202020204" pitchFamily="34" charset="0"/>
              </a:defRPr>
            </a:lvl1pPr>
          </a:lstStyle>
          <a:p>
            <a:fld id="{565CE74E-AB26-4998-AD42-012C4C1AD076}"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Arial" panose="020B060402020202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Arial" panose="020B0604020202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Arial" panose="020B0604020202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Arial" panose="020B0604020202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Arial" panose="020B0604020202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Arial" panose="020B0604020202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3" name="图片 4"/>
          <p:cNvPicPr>
            <a:picLocks noChangeAspect="1"/>
          </p:cNvPicPr>
          <p:nvPr/>
        </p:nvPicPr>
        <p:blipFill rotWithShape="1">
          <a:blip r:embed="rId2" cstate="print"/>
          <a:srcRect/>
          <a:stretch>
            <a:fillRect/>
          </a:stretch>
        </p:blipFill>
        <p:spPr>
          <a:xfrm flipH="1">
            <a:off x="85506" y="696841"/>
            <a:ext cx="4611637" cy="5375409"/>
          </a:xfrm>
          <a:prstGeom prst="rect">
            <a:avLst/>
          </a:prstGeom>
        </p:spPr>
      </p:pic>
      <p:sp>
        <p:nvSpPr>
          <p:cNvPr id="1048598" name="椭圆 5"/>
          <p:cNvSpPr/>
          <p:nvPr/>
        </p:nvSpPr>
        <p:spPr>
          <a:xfrm flipH="1">
            <a:off x="8922407" y="-1684155"/>
            <a:ext cx="2405991" cy="2405991"/>
          </a:xfrm>
          <a:prstGeom prst="ellipse">
            <a:avLst/>
          </a:prstGeom>
          <a:solidFill>
            <a:srgbClr val="E962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sp>
        <p:nvSpPr>
          <p:cNvPr id="1048599" name="椭圆 6"/>
          <p:cNvSpPr/>
          <p:nvPr/>
        </p:nvSpPr>
        <p:spPr>
          <a:xfrm flipH="1">
            <a:off x="7379739" y="-405729"/>
            <a:ext cx="907747" cy="907747"/>
          </a:xfrm>
          <a:prstGeom prst="ellipse">
            <a:avLst/>
          </a:prstGeom>
          <a:solidFill>
            <a:srgbClr val="C33D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sp>
        <p:nvSpPr>
          <p:cNvPr id="1048600" name="椭圆 7"/>
          <p:cNvSpPr/>
          <p:nvPr/>
        </p:nvSpPr>
        <p:spPr>
          <a:xfrm flipH="1">
            <a:off x="4990751" y="6156344"/>
            <a:ext cx="2649353" cy="2649353"/>
          </a:xfrm>
          <a:prstGeom prst="ellipse">
            <a:avLst/>
          </a:prstGeom>
          <a:solidFill>
            <a:srgbClr val="8FBA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sp>
        <p:nvSpPr>
          <p:cNvPr id="1048601" name="椭圆 8"/>
          <p:cNvSpPr/>
          <p:nvPr/>
        </p:nvSpPr>
        <p:spPr>
          <a:xfrm flipH="1">
            <a:off x="-708621" y="-1339438"/>
            <a:ext cx="1972968" cy="1972968"/>
          </a:xfrm>
          <a:prstGeom prst="ellipse">
            <a:avLst/>
          </a:prstGeom>
          <a:solidFill>
            <a:srgbClr val="90B9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sp>
        <p:nvSpPr>
          <p:cNvPr id="1048603" name="椭圆 11"/>
          <p:cNvSpPr/>
          <p:nvPr/>
        </p:nvSpPr>
        <p:spPr>
          <a:xfrm>
            <a:off x="7494858" y="2615667"/>
            <a:ext cx="661916" cy="661916"/>
          </a:xfrm>
          <a:prstGeom prst="ellipse">
            <a:avLst/>
          </a:prstGeom>
          <a:solidFill>
            <a:schemeClr val="bg1"/>
          </a:solidFill>
          <a:ln>
            <a:solidFill>
              <a:srgbClr val="8585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altLang="zh-CN" sz="2800" dirty="0">
                <a:solidFill>
                  <a:schemeClr val="tx1">
                    <a:lumMod val="50000"/>
                    <a:lumOff val="50000"/>
                  </a:schemeClr>
                </a:solidFill>
                <a:latin typeface="Century Gothic" panose="020B0502020202020204" pitchFamily="34" charset="0"/>
              </a:rPr>
              <a:t>1</a:t>
            </a:r>
            <a:endParaRPr lang="zh-CN" altLang="en-US" sz="2800" dirty="0">
              <a:solidFill>
                <a:schemeClr val="tx1">
                  <a:lumMod val="50000"/>
                  <a:lumOff val="50000"/>
                </a:schemeClr>
              </a:solidFill>
              <a:latin typeface="Century Gothic" panose="020B0502020202020204" pitchFamily="34" charset="0"/>
            </a:endParaRPr>
          </a:p>
        </p:txBody>
      </p:sp>
      <p:sp>
        <p:nvSpPr>
          <p:cNvPr id="1048604" name="椭圆 12"/>
          <p:cNvSpPr/>
          <p:nvPr/>
        </p:nvSpPr>
        <p:spPr>
          <a:xfrm>
            <a:off x="7502654" y="5004774"/>
            <a:ext cx="661916" cy="661916"/>
          </a:xfrm>
          <a:prstGeom prst="ellipse">
            <a:avLst/>
          </a:prstGeom>
          <a:solidFill>
            <a:schemeClr val="bg1"/>
          </a:solidFill>
          <a:ln>
            <a:solidFill>
              <a:srgbClr val="8585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altLang="zh-CN" sz="2800" dirty="0">
                <a:solidFill>
                  <a:schemeClr val="tx1">
                    <a:lumMod val="50000"/>
                    <a:lumOff val="50000"/>
                  </a:schemeClr>
                </a:solidFill>
                <a:latin typeface="Century Gothic" panose="020B0502020202020204" pitchFamily="34" charset="0"/>
              </a:rPr>
              <a:t>2</a:t>
            </a:r>
            <a:endParaRPr lang="zh-CN" altLang="en-US" sz="2800" dirty="0">
              <a:solidFill>
                <a:schemeClr val="tx1">
                  <a:lumMod val="50000"/>
                  <a:lumOff val="50000"/>
                </a:schemeClr>
              </a:solidFill>
              <a:latin typeface="Century Gothic" panose="020B0502020202020204" pitchFamily="34" charset="0"/>
            </a:endParaRPr>
          </a:p>
        </p:txBody>
      </p:sp>
      <p:sp>
        <p:nvSpPr>
          <p:cNvPr id="1048608" name="文本框 18"/>
          <p:cNvSpPr txBox="1"/>
          <p:nvPr/>
        </p:nvSpPr>
        <p:spPr>
          <a:xfrm>
            <a:off x="8574359" y="2573326"/>
            <a:ext cx="2741339" cy="1200329"/>
          </a:xfrm>
          <a:prstGeom prst="rect">
            <a:avLst/>
          </a:prstGeom>
          <a:noFill/>
        </p:spPr>
        <p:txBody>
          <a:bodyPr wrap="square" rtlCol="0">
            <a:spAutoFit/>
          </a:bodyPr>
          <a:lstStyle/>
          <a:p>
            <a:r>
              <a:rPr lang="uz-Latn-UZ" altLang="zh-CN" sz="2400" dirty="0">
                <a:solidFill>
                  <a:srgbClr val="E966A0"/>
                </a:solidFill>
                <a:latin typeface="Century Gothic" panose="020B0502020202020204" pitchFamily="34" charset="0"/>
              </a:rPr>
              <a:t>Soliq haqida umumiy tushunchalar.</a:t>
            </a:r>
            <a:endParaRPr lang="zh-CN" altLang="en-US" sz="2400" dirty="0">
              <a:solidFill>
                <a:srgbClr val="E966A0"/>
              </a:solidFill>
              <a:latin typeface="Century Gothic" panose="020B0502020202020204" pitchFamily="34" charset="0"/>
            </a:endParaRPr>
          </a:p>
        </p:txBody>
      </p:sp>
      <p:sp>
        <p:nvSpPr>
          <p:cNvPr id="1048610" name="文本框 20"/>
          <p:cNvSpPr txBox="1"/>
          <p:nvPr/>
        </p:nvSpPr>
        <p:spPr>
          <a:xfrm>
            <a:off x="8574358" y="4920233"/>
            <a:ext cx="2741339" cy="830997"/>
          </a:xfrm>
          <a:prstGeom prst="rect">
            <a:avLst/>
          </a:prstGeom>
          <a:noFill/>
        </p:spPr>
        <p:txBody>
          <a:bodyPr wrap="square" rtlCol="0">
            <a:spAutoFit/>
          </a:bodyPr>
          <a:lstStyle/>
          <a:p>
            <a:r>
              <a:rPr lang="uz-Latn-UZ" altLang="zh-CN" sz="2400" dirty="0">
                <a:solidFill>
                  <a:srgbClr val="E966A0"/>
                </a:solidFill>
                <a:latin typeface="Century Gothic" panose="020B0502020202020204" pitchFamily="34" charset="0"/>
              </a:rPr>
              <a:t>Soliqlarning nazariy funksiyasi.</a:t>
            </a:r>
            <a:endParaRPr lang="zh-CN" altLang="en-US" sz="2400" dirty="0">
              <a:solidFill>
                <a:srgbClr val="E966A0"/>
              </a:solidFill>
              <a:latin typeface="Century Gothic" panose="020B0502020202020204" pitchFamily="34" charset="0"/>
            </a:endParaRPr>
          </a:p>
        </p:txBody>
      </p:sp>
      <p:sp>
        <p:nvSpPr>
          <p:cNvPr id="1048614" name="矩形 24"/>
          <p:cNvSpPr/>
          <p:nvPr/>
        </p:nvSpPr>
        <p:spPr>
          <a:xfrm rot="16200000">
            <a:off x="5153484" y="-1800175"/>
            <a:ext cx="2215991" cy="5917094"/>
          </a:xfrm>
          <a:prstGeom prst="rect">
            <a:avLst/>
          </a:prstGeom>
        </p:spPr>
        <p:style>
          <a:lnRef idx="2">
            <a:schemeClr val="dk1"/>
          </a:lnRef>
          <a:fillRef idx="1">
            <a:schemeClr val="lt1"/>
          </a:fillRef>
          <a:effectRef idx="0">
            <a:schemeClr val="dk1"/>
          </a:effectRef>
          <a:fontRef idx="minor">
            <a:schemeClr val="dk1"/>
          </a:fontRef>
        </p:style>
        <p:txBody>
          <a:bodyPr vert="eaVert" wrap="square">
            <a:spAutoFit/>
          </a:bodyPr>
          <a:lstStyle/>
          <a:p>
            <a:pPr algn="ctr"/>
            <a:r>
              <a:rPr lang="uz-Latn-UZ" altLang="zh-CN" sz="4400" b="1" dirty="0">
                <a:solidFill>
                  <a:srgbClr val="8585BF"/>
                </a:solidFill>
                <a:latin typeface="Century Gothic" panose="020B0502020202020204" pitchFamily="34" charset="0"/>
                <a:cs typeface="Arial" panose="020B0604020202020204" pitchFamily="34" charset="0"/>
              </a:rPr>
              <a:t>Mavzu:</a:t>
            </a:r>
            <a:r>
              <a:rPr lang="en-US" altLang="zh-CN" sz="4400" b="1" dirty="0">
                <a:solidFill>
                  <a:srgbClr val="8585BF"/>
                </a:solidFill>
                <a:latin typeface="Century Gothic" panose="020B0502020202020204" pitchFamily="34" charset="0"/>
                <a:cs typeface="Arial" panose="020B0604020202020204" pitchFamily="34" charset="0"/>
              </a:rPr>
              <a:t> </a:t>
            </a:r>
            <a:r>
              <a:rPr lang="uz-Latn-UZ" altLang="zh-CN" sz="4400" b="1" dirty="0">
                <a:solidFill>
                  <a:srgbClr val="8585BF"/>
                </a:solidFill>
                <a:latin typeface="Century Gothic" panose="020B0502020202020204" pitchFamily="34" charset="0"/>
                <a:cs typeface="Arial" panose="020B0604020202020204" pitchFamily="34" charset="0"/>
              </a:rPr>
              <a:t>Soliqlar va soliqqa tortishning nazariy asoslari</a:t>
            </a:r>
            <a:endParaRPr lang="en-US" altLang="zh-CN" sz="4400" b="1" dirty="0">
              <a:solidFill>
                <a:srgbClr val="8585BF"/>
              </a:solidFill>
              <a:latin typeface="Century Gothic" panose="020B050202020202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90" name="椭圆 3"/>
          <p:cNvSpPr/>
          <p:nvPr/>
        </p:nvSpPr>
        <p:spPr>
          <a:xfrm>
            <a:off x="0" y="-2694465"/>
            <a:ext cx="3339428" cy="3339428"/>
          </a:xfrm>
          <a:prstGeom prst="ellipse">
            <a:avLst/>
          </a:prstGeom>
          <a:solidFill>
            <a:srgbClr val="E962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sp>
        <p:nvSpPr>
          <p:cNvPr id="1048691" name="椭圆 4"/>
          <p:cNvSpPr/>
          <p:nvPr/>
        </p:nvSpPr>
        <p:spPr>
          <a:xfrm>
            <a:off x="11907832" y="4956326"/>
            <a:ext cx="907747" cy="907747"/>
          </a:xfrm>
          <a:prstGeom prst="ellipse">
            <a:avLst/>
          </a:prstGeom>
          <a:solidFill>
            <a:srgbClr val="C33D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sp>
        <p:nvSpPr>
          <p:cNvPr id="1048692" name="椭圆 5"/>
          <p:cNvSpPr/>
          <p:nvPr/>
        </p:nvSpPr>
        <p:spPr>
          <a:xfrm>
            <a:off x="-1207172" y="6095999"/>
            <a:ext cx="1941370" cy="1941370"/>
          </a:xfrm>
          <a:prstGeom prst="ellipse">
            <a:avLst/>
          </a:prstGeom>
          <a:solidFill>
            <a:srgbClr val="8FBA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sp>
        <p:nvSpPr>
          <p:cNvPr id="1048693" name="椭圆 6"/>
          <p:cNvSpPr/>
          <p:nvPr/>
        </p:nvSpPr>
        <p:spPr>
          <a:xfrm>
            <a:off x="10464148" y="-1024751"/>
            <a:ext cx="1443684" cy="1443684"/>
          </a:xfrm>
          <a:prstGeom prst="ellipse">
            <a:avLst/>
          </a:prstGeom>
          <a:solidFill>
            <a:srgbClr val="90B9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pic>
        <p:nvPicPr>
          <p:cNvPr id="2097160" name="图片 2"/>
          <p:cNvPicPr>
            <a:picLocks noChangeAspect="1"/>
          </p:cNvPicPr>
          <p:nvPr/>
        </p:nvPicPr>
        <p:blipFill rotWithShape="1">
          <a:blip r:embed="rId2" cstate="print"/>
          <a:srcRect/>
          <a:stretch>
            <a:fillRect/>
          </a:stretch>
        </p:blipFill>
        <p:spPr>
          <a:xfrm>
            <a:off x="7808392" y="2144829"/>
            <a:ext cx="4762500" cy="4571101"/>
          </a:xfrm>
          <a:prstGeom prst="rect">
            <a:avLst/>
          </a:prstGeom>
        </p:spPr>
      </p:pic>
      <p:sp>
        <p:nvSpPr>
          <p:cNvPr id="2" name="Yozuv 1">
            <a:extLst>
              <a:ext uri="{FF2B5EF4-FFF2-40B4-BE49-F238E27FC236}">
                <a16:creationId xmlns:a16="http://schemas.microsoft.com/office/drawing/2014/main" id="{809F7CFE-AEBB-607F-9017-7BED56D2D109}"/>
              </a:ext>
            </a:extLst>
          </p:cNvPr>
          <p:cNvSpPr txBox="1"/>
          <p:nvPr/>
        </p:nvSpPr>
        <p:spPr>
          <a:xfrm>
            <a:off x="1060414" y="252983"/>
            <a:ext cx="11131586" cy="6986528"/>
          </a:xfrm>
          <a:prstGeom prst="rect">
            <a:avLst/>
          </a:prstGeom>
          <a:noFill/>
        </p:spPr>
        <p:txBody>
          <a:bodyPr wrap="square" rtlCol="0">
            <a:spAutoFit/>
          </a:bodyPr>
          <a:lstStyle/>
          <a:p>
            <a:pPr algn="l"/>
            <a:r>
              <a:rPr lang="uz-Latn-UZ" sz="2800" dirty="0"/>
              <a:t>Soliq imtiyozlari rag‘batlantirish va samarali qo‘llanilishiga qarab quyidagi ko‘rinishlarda ifodalanishi mumkin:</a:t>
            </a:r>
          </a:p>
          <a:p>
            <a:pPr algn="l"/>
            <a:r>
              <a:rPr lang="uz-Latn-UZ" sz="2800" dirty="0"/>
              <a:t>
œ soliqlardan butunlay ozod qilish;</a:t>
            </a:r>
          </a:p>
          <a:p>
            <a:pPr algn="l"/>
            <a:r>
              <a:rPr lang="uz-Latn-UZ" sz="2800" dirty="0"/>
              <a:t>
œ yangi tashkil etilgan korxonalarga imtiyozlar berish;</a:t>
            </a:r>
          </a:p>
          <a:p>
            <a:pPr algn="l"/>
            <a:r>
              <a:rPr lang="uz-Latn-UZ" sz="2800" dirty="0"/>
              <a:t>
œ soliq to‘lashdan vaqtincha ozod etish;</a:t>
            </a:r>
          </a:p>
          <a:p>
            <a:pPr algn="l"/>
            <a:r>
              <a:rPr lang="uz-Latn-UZ" sz="2800" dirty="0"/>
              <a:t>
œ soliqqa tortiladigan bazani kamaytirish;</a:t>
            </a:r>
          </a:p>
          <a:p>
            <a:pPr algn="l"/>
            <a:r>
              <a:rPr lang="uz-Latn-UZ" sz="2800" dirty="0"/>
              <a:t>
œ soliqdan qisman ozod qilish;</a:t>
            </a:r>
          </a:p>
          <a:p>
            <a:pPr algn="l"/>
            <a:r>
              <a:rPr lang="uz-Latn-UZ" sz="2800" dirty="0"/>
              <a:t>
œ xorijiy investitsiyalarga imtiyozlar berish;</a:t>
            </a:r>
          </a:p>
          <a:p>
            <a:pPr algn="l"/>
            <a:r>
              <a:rPr lang="uz-Latn-UZ" sz="2800" dirty="0"/>
              <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70" name="图片 12"/>
          <p:cNvPicPr>
            <a:picLocks noChangeAspect="1"/>
          </p:cNvPicPr>
          <p:nvPr/>
        </p:nvPicPr>
        <p:blipFill>
          <a:blip r:embed="rId2" cstate="print"/>
          <a:stretch>
            <a:fillRect/>
          </a:stretch>
        </p:blipFill>
        <p:spPr>
          <a:xfrm>
            <a:off x="1574019" y="243527"/>
            <a:ext cx="10451253" cy="6370945"/>
          </a:xfrm>
          <a:prstGeom prst="rect">
            <a:avLst/>
          </a:prstGeom>
        </p:spPr>
      </p:pic>
      <p:sp>
        <p:nvSpPr>
          <p:cNvPr id="1048929" name="椭圆 6"/>
          <p:cNvSpPr/>
          <p:nvPr/>
        </p:nvSpPr>
        <p:spPr>
          <a:xfrm>
            <a:off x="166728" y="-2442514"/>
            <a:ext cx="3545826" cy="3545826"/>
          </a:xfrm>
          <a:prstGeom prst="ellipse">
            <a:avLst/>
          </a:prstGeom>
          <a:solidFill>
            <a:srgbClr val="E962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sp>
        <p:nvSpPr>
          <p:cNvPr id="1048930" name="椭圆 7"/>
          <p:cNvSpPr/>
          <p:nvPr/>
        </p:nvSpPr>
        <p:spPr>
          <a:xfrm>
            <a:off x="4418127" y="145701"/>
            <a:ext cx="907747" cy="907747"/>
          </a:xfrm>
          <a:prstGeom prst="ellipse">
            <a:avLst/>
          </a:prstGeom>
          <a:solidFill>
            <a:srgbClr val="C33D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sp>
        <p:nvSpPr>
          <p:cNvPr id="1048931" name="椭圆 8"/>
          <p:cNvSpPr/>
          <p:nvPr/>
        </p:nvSpPr>
        <p:spPr>
          <a:xfrm>
            <a:off x="2000305" y="5804551"/>
            <a:ext cx="3325569" cy="3325569"/>
          </a:xfrm>
          <a:prstGeom prst="ellipse">
            <a:avLst/>
          </a:prstGeom>
          <a:solidFill>
            <a:srgbClr val="8FBA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sp>
        <p:nvSpPr>
          <p:cNvPr id="1048932" name="椭圆 9"/>
          <p:cNvSpPr/>
          <p:nvPr/>
        </p:nvSpPr>
        <p:spPr>
          <a:xfrm>
            <a:off x="11205516" y="-1339438"/>
            <a:ext cx="1972968" cy="1972968"/>
          </a:xfrm>
          <a:prstGeom prst="ellipse">
            <a:avLst/>
          </a:prstGeom>
          <a:solidFill>
            <a:srgbClr val="90B9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sp>
        <p:nvSpPr>
          <p:cNvPr id="1048933" name="矩形 10"/>
          <p:cNvSpPr/>
          <p:nvPr/>
        </p:nvSpPr>
        <p:spPr>
          <a:xfrm>
            <a:off x="704557" y="2076675"/>
            <a:ext cx="5865708" cy="1754326"/>
          </a:xfrm>
          <a:prstGeom prst="rect">
            <a:avLst/>
          </a:prstGeom>
        </p:spPr>
        <p:txBody>
          <a:bodyPr wrap="none">
            <a:spAutoFit/>
          </a:bodyPr>
          <a:lstStyle/>
          <a:p>
            <a:r>
              <a:rPr lang="uz-Latn-UZ" altLang="zh-CN" sz="5400" b="1" dirty="0" err="1">
                <a:solidFill>
                  <a:srgbClr val="E966A0"/>
                </a:solidFill>
                <a:latin typeface="Century Gothic" panose="020B0502020202020204" pitchFamily="34" charset="0"/>
                <a:cs typeface="Arial" panose="020B0604020202020204" pitchFamily="34" charset="0"/>
              </a:rPr>
              <a:t>Etiboringiz</a:t>
            </a:r>
            <a:r>
              <a:rPr lang="uz-Latn-UZ" altLang="zh-CN" sz="5400" b="1" dirty="0">
                <a:solidFill>
                  <a:srgbClr val="E966A0"/>
                </a:solidFill>
                <a:latin typeface="Century Gothic" panose="020B0502020202020204" pitchFamily="34" charset="0"/>
                <a:cs typeface="Arial" panose="020B0604020202020204" pitchFamily="34" charset="0"/>
              </a:rPr>
              <a:t> uchun</a:t>
            </a:r>
          </a:p>
          <a:p>
            <a:r>
              <a:rPr lang="uz-Latn-UZ" altLang="zh-CN" sz="5400" b="1" dirty="0">
                <a:solidFill>
                  <a:srgbClr val="E966A0"/>
                </a:solidFill>
                <a:latin typeface="Century Gothic" panose="020B0502020202020204" pitchFamily="34" charset="0"/>
                <a:cs typeface="Arial" panose="020B0604020202020204" pitchFamily="34" charset="0"/>
              </a:rPr>
              <a:t> </a:t>
            </a:r>
            <a:r>
              <a:rPr lang="uz-Latn-UZ" altLang="zh-CN" sz="5400" b="1" dirty="0" err="1">
                <a:solidFill>
                  <a:srgbClr val="E966A0"/>
                </a:solidFill>
                <a:latin typeface="Century Gothic" panose="020B0502020202020204" pitchFamily="34" charset="0"/>
                <a:cs typeface="Arial" panose="020B0604020202020204" pitchFamily="34" charset="0"/>
              </a:rPr>
              <a:t>raxmat</a:t>
            </a:r>
            <a:r>
              <a:rPr lang="uz-Latn-UZ" altLang="zh-CN" sz="4400" b="1" dirty="0">
                <a:solidFill>
                  <a:srgbClr val="E966A0"/>
                </a:solidFill>
                <a:latin typeface="Century Gothic" panose="020B0502020202020204" pitchFamily="34" charset="0"/>
                <a:cs typeface="Arial" panose="020B0604020202020204" pitchFamily="34" charset="0"/>
              </a:rPr>
              <a:t> </a:t>
            </a:r>
            <a:endParaRPr lang="en-US" altLang="zh-CN" sz="4400" b="1" dirty="0">
              <a:solidFill>
                <a:srgbClr val="E966A0"/>
              </a:solidFill>
              <a:latin typeface="Century Gothic" panose="020B0502020202020204" pitchFamily="34" charset="0"/>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4" name="图片 2"/>
          <p:cNvPicPr>
            <a:picLocks noChangeAspect="1"/>
          </p:cNvPicPr>
          <p:nvPr/>
        </p:nvPicPr>
        <p:blipFill>
          <a:blip r:embed="rId2" cstate="print"/>
          <a:stretch>
            <a:fillRect/>
          </a:stretch>
        </p:blipFill>
        <p:spPr>
          <a:xfrm>
            <a:off x="4523103" y="-2015263"/>
            <a:ext cx="9485090" cy="5620523"/>
          </a:xfrm>
          <a:prstGeom prst="rect">
            <a:avLst/>
          </a:prstGeom>
        </p:spPr>
      </p:pic>
      <p:sp>
        <p:nvSpPr>
          <p:cNvPr id="1048615" name="椭圆 3"/>
          <p:cNvSpPr/>
          <p:nvPr/>
        </p:nvSpPr>
        <p:spPr>
          <a:xfrm>
            <a:off x="166728" y="-2442514"/>
            <a:ext cx="3545826" cy="3545826"/>
          </a:xfrm>
          <a:prstGeom prst="ellipse">
            <a:avLst/>
          </a:prstGeom>
          <a:solidFill>
            <a:srgbClr val="E962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sp>
        <p:nvSpPr>
          <p:cNvPr id="1048616" name="椭圆 4"/>
          <p:cNvSpPr/>
          <p:nvPr/>
        </p:nvSpPr>
        <p:spPr>
          <a:xfrm>
            <a:off x="4418127" y="145701"/>
            <a:ext cx="907747" cy="907747"/>
          </a:xfrm>
          <a:prstGeom prst="ellipse">
            <a:avLst/>
          </a:prstGeom>
          <a:solidFill>
            <a:srgbClr val="C33D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sp>
        <p:nvSpPr>
          <p:cNvPr id="1048617" name="椭圆 5"/>
          <p:cNvSpPr/>
          <p:nvPr/>
        </p:nvSpPr>
        <p:spPr>
          <a:xfrm>
            <a:off x="2000305" y="5804551"/>
            <a:ext cx="3325569" cy="3325569"/>
          </a:xfrm>
          <a:prstGeom prst="ellipse">
            <a:avLst/>
          </a:prstGeom>
          <a:solidFill>
            <a:srgbClr val="8FBA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sp>
        <p:nvSpPr>
          <p:cNvPr id="1048618" name="椭圆 6"/>
          <p:cNvSpPr/>
          <p:nvPr/>
        </p:nvSpPr>
        <p:spPr>
          <a:xfrm>
            <a:off x="11205516" y="-1339438"/>
            <a:ext cx="1972968" cy="1972968"/>
          </a:xfrm>
          <a:prstGeom prst="ellipse">
            <a:avLst/>
          </a:prstGeom>
          <a:solidFill>
            <a:srgbClr val="90B9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sp>
        <p:nvSpPr>
          <p:cNvPr id="1048619" name="矩形 15"/>
          <p:cNvSpPr/>
          <p:nvPr/>
        </p:nvSpPr>
        <p:spPr>
          <a:xfrm>
            <a:off x="3404929" y="-1775031"/>
            <a:ext cx="1920945" cy="764540"/>
          </a:xfrm>
          <a:prstGeom prst="rect">
            <a:avLst/>
          </a:prstGeom>
        </p:spPr>
        <p:txBody>
          <a:bodyPr wrap="none">
            <a:spAutoFit/>
          </a:bodyPr>
          <a:lstStyle/>
          <a:p>
            <a:r>
              <a:rPr lang="en-US" altLang="zh-CN" sz="4400" b="1">
                <a:solidFill>
                  <a:srgbClr val="E966A0"/>
                </a:solidFill>
                <a:latin typeface="Century Gothic" panose="020B0502020202020204" pitchFamily="34" charset="0"/>
                <a:cs typeface="Arial" panose="020B0604020202020204" pitchFamily="34" charset="0"/>
              </a:rPr>
              <a:t>PART 01</a:t>
            </a:r>
          </a:p>
        </p:txBody>
      </p:sp>
      <p:sp>
        <p:nvSpPr>
          <p:cNvPr id="1048621" name="文本框 17"/>
          <p:cNvSpPr txBox="1"/>
          <p:nvPr/>
        </p:nvSpPr>
        <p:spPr>
          <a:xfrm>
            <a:off x="588950" y="370085"/>
            <a:ext cx="11720046" cy="6117829"/>
          </a:xfrm>
          <a:prstGeom prst="rect">
            <a:avLst/>
          </a:prstGeom>
          <a:noFill/>
        </p:spPr>
        <p:txBody>
          <a:bodyPr wrap="square" rtlCol="0">
            <a:spAutoFit/>
          </a:bodyPr>
          <a:lstStyle/>
          <a:p>
            <a:pPr>
              <a:lnSpc>
                <a:spcPct val="150000"/>
              </a:lnSpc>
            </a:pPr>
            <a:r>
              <a:rPr lang="uz-Latn-UZ" altLang="zh-CN" sz="2400" dirty="0">
                <a:latin typeface="Arial" panose="020B0604020202020204" pitchFamily="34" charset="0"/>
                <a:sym typeface="+mn-ea"/>
              </a:rPr>
              <a:t>Soliq tushunchasi iqtisodiy kategoriya sifatida davlatning paydo
bo‘lishi va faoliyatining davomiyligi bilan bevosita bog‘liqdir.
Shu o‘rinda soliq kategoriyasi davlatni iqtisodiy siyosati
orqali iqtisodiy voqelik sifatida yuzaga chiqishini ta’kidlash
lozim. Soliq tushunchasi tor ma’noda davlat ixtiyoriga soliq1
to‘lovchilardan majburiy tartibda undiriladigan pul tushum-
</a:t>
            </a:r>
            <a:r>
              <a:rPr lang="uz-Latn-UZ" altLang="zh-CN" sz="2400" dirty="0" err="1">
                <a:latin typeface="Arial" panose="020B0604020202020204" pitchFamily="34" charset="0"/>
                <a:sym typeface="+mn-ea"/>
              </a:rPr>
              <a:t>larini</a:t>
            </a:r>
            <a:r>
              <a:rPr lang="uz-Latn-UZ" altLang="zh-CN" sz="2400" dirty="0">
                <a:latin typeface="Arial" panose="020B0604020202020204" pitchFamily="34" charset="0"/>
                <a:sym typeface="+mn-ea"/>
              </a:rPr>
              <a:t> </a:t>
            </a:r>
            <a:r>
              <a:rPr lang="uz-Latn-UZ" altLang="zh-CN" sz="2400" dirty="0" err="1">
                <a:latin typeface="Arial" panose="020B0604020202020204" pitchFamily="34" charset="0"/>
                <a:sym typeface="+mn-ea"/>
              </a:rPr>
              <a:t>ifodalaydi.Soliq</a:t>
            </a:r>
            <a:r>
              <a:rPr lang="uz-Latn-UZ" altLang="zh-CN" sz="2400" dirty="0">
                <a:latin typeface="Arial" panose="020B0604020202020204" pitchFamily="34" charset="0"/>
                <a:sym typeface="+mn-ea"/>
              </a:rPr>
              <a:t>, davlat tomonidan </a:t>
            </a:r>
            <a:r>
              <a:rPr lang="uz-Latn-UZ" altLang="zh-CN" sz="2400" dirty="0" err="1">
                <a:latin typeface="Arial" panose="020B0604020202020204" pitchFamily="34" charset="0"/>
                <a:sym typeface="+mn-ea"/>
              </a:rPr>
              <a:t>qoʻyilgan</a:t>
            </a:r>
            <a:r>
              <a:rPr lang="uz-Latn-UZ" altLang="zh-CN" sz="2400" dirty="0">
                <a:latin typeface="Arial" panose="020B0604020202020204" pitchFamily="34" charset="0"/>
                <a:sym typeface="+mn-ea"/>
              </a:rPr>
              <a:t> yoki belgilangan muddatda </a:t>
            </a:r>
            <a:r>
              <a:rPr lang="uz-Latn-UZ" altLang="zh-CN" sz="2400" dirty="0" err="1">
                <a:latin typeface="Arial" panose="020B0604020202020204" pitchFamily="34" charset="0"/>
                <a:sym typeface="+mn-ea"/>
              </a:rPr>
              <a:t>toʻlanishi</a:t>
            </a:r>
            <a:r>
              <a:rPr lang="uz-Latn-UZ" altLang="zh-CN" sz="2400" dirty="0">
                <a:latin typeface="Arial" panose="020B0604020202020204" pitchFamily="34" charset="0"/>
                <a:sym typeface="+mn-ea"/>
              </a:rPr>
              <a:t> talab qilingan </a:t>
            </a:r>
            <a:r>
              <a:rPr lang="uz-Latn-UZ" altLang="zh-CN" sz="2400" dirty="0" err="1">
                <a:latin typeface="Arial" panose="020B0604020202020204" pitchFamily="34" charset="0"/>
                <a:sym typeface="+mn-ea"/>
              </a:rPr>
              <a:t>mablagʻdir</a:t>
            </a:r>
            <a:r>
              <a:rPr lang="uz-Latn-UZ" altLang="zh-CN" sz="2400" dirty="0">
                <a:latin typeface="Arial" panose="020B0604020202020204" pitchFamily="34" charset="0"/>
                <a:sym typeface="+mn-ea"/>
              </a:rPr>
              <a:t>. Bu </a:t>
            </a:r>
            <a:r>
              <a:rPr lang="uz-Latn-UZ" altLang="zh-CN" sz="2400" dirty="0" err="1">
                <a:latin typeface="Arial" panose="020B0604020202020204" pitchFamily="34" charset="0"/>
                <a:sym typeface="+mn-ea"/>
              </a:rPr>
              <a:t>mablagʻlar</a:t>
            </a:r>
            <a:r>
              <a:rPr lang="uz-Latn-UZ" altLang="zh-CN" sz="2400" dirty="0">
                <a:latin typeface="Arial" panose="020B0604020202020204" pitchFamily="34" charset="0"/>
                <a:sym typeface="+mn-ea"/>
              </a:rPr>
              <a:t>, </a:t>
            </a:r>
            <a:r>
              <a:rPr lang="uz-Latn-UZ" altLang="zh-CN" sz="2400" dirty="0" err="1">
                <a:latin typeface="Arial" panose="020B0604020202020204" pitchFamily="34" charset="0"/>
                <a:sym typeface="+mn-ea"/>
              </a:rPr>
              <a:t>oʻzbekistondagi</a:t>
            </a:r>
            <a:r>
              <a:rPr lang="uz-Latn-UZ" altLang="zh-CN" sz="2400" dirty="0">
                <a:latin typeface="Arial" panose="020B0604020202020204" pitchFamily="34" charset="0"/>
                <a:sym typeface="+mn-ea"/>
              </a:rPr>
              <a:t> davlat va mahalliy budjetlarga daromad yaratish va davlatning boshqa iqtisodiy va ijtimoiy maqsadlari uchun ishlatiladi. Soliqlar daromad soliqlari, daromad </a:t>
            </a:r>
            <a:r>
              <a:rPr lang="uz-Latn-UZ" altLang="zh-CN" sz="2400" dirty="0" err="1">
                <a:latin typeface="Arial" panose="020B0604020202020204" pitchFamily="34" charset="0"/>
                <a:sym typeface="+mn-ea"/>
              </a:rPr>
              <a:t>toʻlash</a:t>
            </a:r>
            <a:r>
              <a:rPr lang="uz-Latn-UZ" altLang="zh-CN" sz="2400" dirty="0">
                <a:latin typeface="Arial" panose="020B0604020202020204" pitchFamily="34" charset="0"/>
                <a:sym typeface="+mn-ea"/>
              </a:rPr>
              <a:t> </a:t>
            </a:r>
            <a:r>
              <a:rPr lang="uz-Latn-UZ" altLang="zh-CN" sz="2400" dirty="0" err="1">
                <a:latin typeface="Arial" panose="020B0604020202020204" pitchFamily="34" charset="0"/>
                <a:sym typeface="+mn-ea"/>
              </a:rPr>
              <a:t>toʻlovlari</a:t>
            </a:r>
            <a:r>
              <a:rPr lang="uz-Latn-UZ" altLang="zh-CN" sz="2400" dirty="0">
                <a:latin typeface="Arial" panose="020B0604020202020204" pitchFamily="34" charset="0"/>
                <a:sym typeface="+mn-ea"/>
              </a:rPr>
              <a:t>, </a:t>
            </a:r>
            <a:r>
              <a:rPr lang="uz-Latn-UZ" altLang="zh-CN" sz="2400" dirty="0" err="1">
                <a:latin typeface="Arial" panose="020B0604020202020204" pitchFamily="34" charset="0"/>
                <a:sym typeface="+mn-ea"/>
              </a:rPr>
              <a:t>mal</a:t>
            </a:r>
            <a:r>
              <a:rPr lang="uz-Latn-UZ" altLang="zh-CN" sz="2400" dirty="0">
                <a:latin typeface="Arial" panose="020B0604020202020204" pitchFamily="34" charset="0"/>
                <a:sym typeface="+mn-ea"/>
              </a:rPr>
              <a:t>-mulk soliqlari, </a:t>
            </a:r>
            <a:r>
              <a:rPr lang="uz-Latn-UZ" altLang="zh-CN" sz="2400" dirty="0" err="1">
                <a:latin typeface="Arial" panose="020B0604020202020204" pitchFamily="34" charset="0"/>
                <a:sym typeface="+mn-ea"/>
              </a:rPr>
              <a:t>toʻlov</a:t>
            </a:r>
            <a:r>
              <a:rPr lang="uz-Latn-UZ" altLang="zh-CN" sz="2400" dirty="0">
                <a:latin typeface="Arial" panose="020B0604020202020204" pitchFamily="34" charset="0"/>
                <a:sym typeface="+mn-ea"/>
              </a:rPr>
              <a:t> soliqlari, </a:t>
            </a:r>
            <a:r>
              <a:rPr lang="uz-Latn-UZ" altLang="zh-CN" sz="2400" dirty="0" err="1">
                <a:latin typeface="Arial" panose="020B0604020202020204" pitchFamily="34" charset="0"/>
                <a:sym typeface="+mn-ea"/>
              </a:rPr>
              <a:t>sugʻurta</a:t>
            </a:r>
            <a:r>
              <a:rPr lang="uz-Latn-UZ" altLang="zh-CN" sz="2400" dirty="0">
                <a:latin typeface="Arial" panose="020B0604020202020204" pitchFamily="34" charset="0"/>
                <a:sym typeface="+mn-ea"/>
              </a:rPr>
              <a:t> soliqlari va boshqa turdagi soliqlar shakllarida </a:t>
            </a:r>
            <a:r>
              <a:rPr lang="uz-Latn-UZ" altLang="zh-CN" sz="2400" dirty="0" err="1">
                <a:latin typeface="Arial" panose="020B0604020202020204" pitchFamily="34" charset="0"/>
                <a:sym typeface="+mn-ea"/>
              </a:rPr>
              <a:t>boʻladi</a:t>
            </a:r>
            <a:r>
              <a:rPr lang="uz-Latn-UZ" altLang="zh-CN" sz="2400" dirty="0">
                <a:latin typeface="Arial" panose="020B0604020202020204" pitchFamily="34" charset="0"/>
                <a:sym typeface="+mn-ea"/>
              </a:rPr>
              <a:t>.</a:t>
            </a:r>
            <a:endParaRPr lang="en-US" altLang="zh-CN" sz="2400" dirty="0">
              <a:latin typeface="Arial" panose="020B0604020202020204" pitchFamily="34" charset="0"/>
              <a:sym typeface="+mn-e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39" name="椭圆 3"/>
          <p:cNvSpPr/>
          <p:nvPr/>
        </p:nvSpPr>
        <p:spPr>
          <a:xfrm>
            <a:off x="0" y="-2694465"/>
            <a:ext cx="3339428" cy="3339428"/>
          </a:xfrm>
          <a:prstGeom prst="ellipse">
            <a:avLst/>
          </a:prstGeom>
          <a:solidFill>
            <a:srgbClr val="E962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sp>
        <p:nvSpPr>
          <p:cNvPr id="1048640" name="椭圆 4"/>
          <p:cNvSpPr/>
          <p:nvPr/>
        </p:nvSpPr>
        <p:spPr>
          <a:xfrm>
            <a:off x="11907832" y="4956326"/>
            <a:ext cx="907747" cy="907747"/>
          </a:xfrm>
          <a:prstGeom prst="ellipse">
            <a:avLst/>
          </a:prstGeom>
          <a:solidFill>
            <a:srgbClr val="C33D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sp>
        <p:nvSpPr>
          <p:cNvPr id="1048641" name="椭圆 5"/>
          <p:cNvSpPr/>
          <p:nvPr/>
        </p:nvSpPr>
        <p:spPr>
          <a:xfrm>
            <a:off x="5714328" y="6400475"/>
            <a:ext cx="1941370" cy="1941370"/>
          </a:xfrm>
          <a:prstGeom prst="ellipse">
            <a:avLst/>
          </a:prstGeom>
          <a:solidFill>
            <a:srgbClr val="8FBA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sp>
        <p:nvSpPr>
          <p:cNvPr id="1048642" name="椭圆 6"/>
          <p:cNvSpPr/>
          <p:nvPr/>
        </p:nvSpPr>
        <p:spPr>
          <a:xfrm>
            <a:off x="10464148" y="-1024751"/>
            <a:ext cx="1443684" cy="1443684"/>
          </a:xfrm>
          <a:prstGeom prst="ellipse">
            <a:avLst/>
          </a:prstGeom>
          <a:solidFill>
            <a:srgbClr val="90B9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pic>
        <p:nvPicPr>
          <p:cNvPr id="2097156" name="图片 2"/>
          <p:cNvPicPr>
            <a:picLocks noChangeAspect="1"/>
          </p:cNvPicPr>
          <p:nvPr/>
        </p:nvPicPr>
        <p:blipFill rotWithShape="1">
          <a:blip r:embed="rId2" cstate="print"/>
          <a:srcRect/>
          <a:stretch>
            <a:fillRect/>
          </a:stretch>
        </p:blipFill>
        <p:spPr>
          <a:xfrm>
            <a:off x="7495884" y="1477040"/>
            <a:ext cx="4062433" cy="5123023"/>
          </a:xfrm>
          <a:prstGeom prst="rect">
            <a:avLst/>
          </a:prstGeom>
        </p:spPr>
      </p:pic>
      <p:sp>
        <p:nvSpPr>
          <p:cNvPr id="1048646" name="矩形 10"/>
          <p:cNvSpPr/>
          <p:nvPr/>
        </p:nvSpPr>
        <p:spPr>
          <a:xfrm rot="10800000" flipV="1">
            <a:off x="-274477" y="418933"/>
            <a:ext cx="11225170" cy="6740307"/>
          </a:xfrm>
          <a:prstGeom prst="rect">
            <a:avLst/>
          </a:prstGeom>
        </p:spPr>
        <p:txBody>
          <a:bodyPr wrap="square">
            <a:spAutoFit/>
          </a:bodyPr>
          <a:lstStyle/>
          <a:p>
            <a:pPr algn="ctr"/>
            <a:r>
              <a:rPr lang="uz-Latn-UZ" altLang="zh-CN" sz="2400" b="1" dirty="0">
                <a:solidFill>
                  <a:schemeClr val="tx1">
                    <a:lumMod val="50000"/>
                    <a:lumOff val="50000"/>
                  </a:schemeClr>
                </a:solidFill>
                <a:latin typeface="Century Gothic" panose="020B0502020202020204" pitchFamily="34" charset="0"/>
                <a:cs typeface="Arial" panose="020B0604020202020204" pitchFamily="34" charset="0"/>
              </a:rPr>
              <a:t>Ma’lumki, soliqlar bevosita davlatning paydo bo‘lishi
bilan bog‘liqdir, ya’ni davlat o‘zining vakolatiga kiruvchi
vazifalarni bajarish uchun moliyaviy manba sifatida
soliqlardan foydalanadi. Soliqlarning amal qilishi bu </a:t>
            </a:r>
            <a:r>
              <a:rPr lang="uz-Latn-UZ" altLang="zh-CN" sz="2400" b="1" dirty="0" err="1">
                <a:solidFill>
                  <a:schemeClr val="tx1">
                    <a:lumMod val="50000"/>
                    <a:lumOff val="50000"/>
                  </a:schemeClr>
                </a:solidFill>
                <a:latin typeface="Century Gothic" panose="020B0502020202020204" pitchFamily="34" charset="0"/>
                <a:cs typeface="Arial" panose="020B0604020202020204" pitchFamily="34" charset="0"/>
              </a:rPr>
              <a:t>obyek</a:t>
            </a:r>
            <a:r>
              <a:rPr lang="uz-Latn-UZ" altLang="zh-CN" sz="2400" b="1" dirty="0">
                <a:solidFill>
                  <a:schemeClr val="tx1">
                    <a:lumMod val="50000"/>
                    <a:lumOff val="50000"/>
                  </a:schemeClr>
                </a:solidFill>
                <a:latin typeface="Century Gothic" panose="020B0502020202020204" pitchFamily="34" charset="0"/>
                <a:cs typeface="Arial" panose="020B0604020202020204" pitchFamily="34" charset="0"/>
              </a:rPr>
              <a:t>-
</a:t>
            </a:r>
            <a:r>
              <a:rPr lang="uz-Latn-UZ" altLang="zh-CN" sz="2400" b="1" dirty="0" err="1">
                <a:solidFill>
                  <a:schemeClr val="tx1">
                    <a:lumMod val="50000"/>
                    <a:lumOff val="50000"/>
                  </a:schemeClr>
                </a:solidFill>
                <a:latin typeface="Century Gothic" panose="020B0502020202020204" pitchFamily="34" charset="0"/>
                <a:cs typeface="Arial" panose="020B0604020202020204" pitchFamily="34" charset="0"/>
              </a:rPr>
              <a:t>tivlikdir</a:t>
            </a:r>
            <a:r>
              <a:rPr lang="uz-Latn-UZ" altLang="zh-CN" sz="2400" b="1" dirty="0">
                <a:solidFill>
                  <a:schemeClr val="tx1">
                    <a:lumMod val="50000"/>
                    <a:lumOff val="50000"/>
                  </a:schemeClr>
                </a:solidFill>
                <a:latin typeface="Century Gothic" panose="020B0502020202020204" pitchFamily="34" charset="0"/>
                <a:cs typeface="Arial" panose="020B0604020202020204" pitchFamily="34" charset="0"/>
              </a:rPr>
              <a:t>, chunki jamiyatni tashkil etuvchi barcha subyekt-
</a:t>
            </a:r>
            <a:r>
              <a:rPr lang="uz-Latn-UZ" altLang="zh-CN" sz="2400" b="1" dirty="0" err="1">
                <a:solidFill>
                  <a:schemeClr val="tx1">
                    <a:lumMod val="50000"/>
                    <a:lumOff val="50000"/>
                  </a:schemeClr>
                </a:solidFill>
                <a:latin typeface="Century Gothic" panose="020B0502020202020204" pitchFamily="34" charset="0"/>
                <a:cs typeface="Arial" panose="020B0604020202020204" pitchFamily="34" charset="0"/>
              </a:rPr>
              <a:t>lar</a:t>
            </a:r>
            <a:r>
              <a:rPr lang="uz-Latn-UZ" altLang="zh-CN" sz="2400" b="1" dirty="0">
                <a:solidFill>
                  <a:schemeClr val="tx1">
                    <a:lumMod val="50000"/>
                    <a:lumOff val="50000"/>
                  </a:schemeClr>
                </a:solidFill>
                <a:latin typeface="Century Gothic" panose="020B0502020202020204" pitchFamily="34" charset="0"/>
                <a:cs typeface="Arial" panose="020B0604020202020204" pitchFamily="34" charset="0"/>
              </a:rPr>
              <a:t> ham real sektorda, ya’ni ishlab chiqarish sohasida
faoliyat ko‘rsatmaydi. Jamiyatda boshqalar tomonidan rad
etilgan yoki faoliyati iqtisodiy samarasiz bo‘lgan sohalar
ham </a:t>
            </a:r>
            <a:r>
              <a:rPr lang="uz-Latn-UZ" altLang="zh-CN" sz="2400" b="1" dirty="0" err="1">
                <a:solidFill>
                  <a:schemeClr val="tx1">
                    <a:lumMod val="50000"/>
                    <a:lumOff val="50000"/>
                  </a:schemeClr>
                </a:solidFill>
                <a:latin typeface="Century Gothic" panose="020B0502020202020204" pitchFamily="34" charset="0"/>
                <a:cs typeface="Arial" panose="020B0604020202020204" pitchFamily="34" charset="0"/>
              </a:rPr>
              <a:t>mavjudki</a:t>
            </a:r>
            <a:r>
              <a:rPr lang="uz-Latn-UZ" altLang="zh-CN" sz="2400" b="1" dirty="0">
                <a:solidFill>
                  <a:schemeClr val="tx1">
                    <a:lumMod val="50000"/>
                    <a:lumOff val="50000"/>
                  </a:schemeClr>
                </a:solidFill>
                <a:latin typeface="Century Gothic" panose="020B0502020202020204" pitchFamily="34" charset="0"/>
                <a:cs typeface="Arial" panose="020B0604020202020204" pitchFamily="34" charset="0"/>
              </a:rPr>
              <a:t>, bular soliqlarni obyektiv amal qilishini talab
etadi. Aniqroq qilib aytganda jamiyatni </a:t>
            </a:r>
            <a:r>
              <a:rPr lang="uz-Latn-UZ" altLang="zh-CN" sz="2400" b="1" dirty="0" err="1">
                <a:solidFill>
                  <a:schemeClr val="tx1">
                    <a:lumMod val="50000"/>
                    <a:lumOff val="50000"/>
                  </a:schemeClr>
                </a:solidFill>
                <a:latin typeface="Century Gothic" panose="020B0502020202020204" pitchFamily="34" charset="0"/>
                <a:cs typeface="Arial" panose="020B0604020202020204" pitchFamily="34" charset="0"/>
              </a:rPr>
              <a:t>norentabel</a:t>
            </a:r>
            <a:r>
              <a:rPr lang="uz-Latn-UZ" altLang="zh-CN" sz="2400" b="1" dirty="0">
                <a:solidFill>
                  <a:schemeClr val="tx1">
                    <a:lumMod val="50000"/>
                    <a:lumOff val="50000"/>
                  </a:schemeClr>
                </a:solidFill>
                <a:latin typeface="Century Gothic" panose="020B0502020202020204" pitchFamily="34" charset="0"/>
                <a:cs typeface="Arial" panose="020B0604020202020204" pitchFamily="34" charset="0"/>
              </a:rPr>
              <a:t> (</a:t>
            </a:r>
            <a:r>
              <a:rPr lang="uz-Latn-UZ" altLang="zh-CN" sz="2400" b="1" dirty="0" err="1">
                <a:solidFill>
                  <a:schemeClr val="tx1">
                    <a:lumMod val="50000"/>
                    <a:lumOff val="50000"/>
                  </a:schemeClr>
                </a:solidFill>
                <a:latin typeface="Century Gothic" panose="020B0502020202020204" pitchFamily="34" charset="0"/>
                <a:cs typeface="Arial" panose="020B0604020202020204" pitchFamily="34" charset="0"/>
              </a:rPr>
              <a:t>mudo</a:t>
            </a:r>
            <a:r>
              <a:rPr lang="uz-Latn-UZ" altLang="zh-CN" sz="2400" b="1" dirty="0">
                <a:solidFill>
                  <a:schemeClr val="tx1">
                    <a:lumMod val="50000"/>
                    <a:lumOff val="50000"/>
                  </a:schemeClr>
                </a:solidFill>
                <a:latin typeface="Century Gothic" panose="020B0502020202020204" pitchFamily="34" charset="0"/>
                <a:cs typeface="Arial" panose="020B0604020202020204" pitchFamily="34" charset="0"/>
              </a:rPr>
              <a:t>-
</a:t>
            </a:r>
            <a:r>
              <a:rPr lang="uz-Latn-UZ" altLang="zh-CN" sz="2400" b="1" dirty="0" err="1">
                <a:solidFill>
                  <a:schemeClr val="tx1">
                    <a:lumMod val="50000"/>
                    <a:lumOff val="50000"/>
                  </a:schemeClr>
                </a:solidFill>
                <a:latin typeface="Century Gothic" panose="020B0502020202020204" pitchFamily="34" charset="0"/>
                <a:cs typeface="Arial" panose="020B0604020202020204" pitchFamily="34" charset="0"/>
              </a:rPr>
              <a:t>faa</a:t>
            </a:r>
            <a:r>
              <a:rPr lang="uz-Latn-UZ" altLang="zh-CN" sz="2400" b="1" dirty="0">
                <a:solidFill>
                  <a:schemeClr val="tx1">
                    <a:lumMod val="50000"/>
                    <a:lumOff val="50000"/>
                  </a:schemeClr>
                </a:solidFill>
                <a:latin typeface="Century Gothic" panose="020B0502020202020204" pitchFamily="34" charset="0"/>
                <a:cs typeface="Arial" panose="020B0604020202020204" pitchFamily="34" charset="0"/>
              </a:rPr>
              <a:t>, meditsina, fan, maorif, madaniyat va </a:t>
            </a:r>
            <a:r>
              <a:rPr lang="uz-Latn-UZ" altLang="zh-CN" sz="2400" b="1" dirty="0" err="1">
                <a:solidFill>
                  <a:schemeClr val="tx1">
                    <a:lumMod val="50000"/>
                    <a:lumOff val="50000"/>
                  </a:schemeClr>
                </a:solidFill>
                <a:latin typeface="Century Gothic" panose="020B0502020202020204" pitchFamily="34" charset="0"/>
                <a:cs typeface="Arial" panose="020B0604020202020204" pitchFamily="34" charset="0"/>
              </a:rPr>
              <a:t>boshq</a:t>
            </a:r>
            <a:r>
              <a:rPr lang="uz-Latn-UZ" altLang="zh-CN" sz="2400" b="1" dirty="0">
                <a:solidFill>
                  <a:schemeClr val="tx1">
                    <a:lumMod val="50000"/>
                    <a:lumOff val="50000"/>
                  </a:schemeClr>
                </a:solidFill>
                <a:latin typeface="Century Gothic" panose="020B0502020202020204" pitchFamily="34" charset="0"/>
                <a:cs typeface="Arial" panose="020B0604020202020204" pitchFamily="34" charset="0"/>
              </a:rPr>
              <a:t>.) va
rentabel sohaga ajralishi hamda </a:t>
            </a:r>
            <a:r>
              <a:rPr lang="uz-Latn-UZ" altLang="zh-CN" sz="2400" b="1" dirty="0" err="1">
                <a:solidFill>
                  <a:schemeClr val="tx1">
                    <a:lumMod val="50000"/>
                    <a:lumOff val="50000"/>
                  </a:schemeClr>
                </a:solidFill>
                <a:latin typeface="Century Gothic" panose="020B0502020202020204" pitchFamily="34" charset="0"/>
                <a:cs typeface="Arial" panose="020B0604020202020204" pitchFamily="34" charset="0"/>
              </a:rPr>
              <a:t>norentabel</a:t>
            </a:r>
            <a:r>
              <a:rPr lang="uz-Latn-UZ" altLang="zh-CN" sz="2400" b="1" dirty="0">
                <a:solidFill>
                  <a:schemeClr val="tx1">
                    <a:lumMod val="50000"/>
                    <a:lumOff val="50000"/>
                  </a:schemeClr>
                </a:solidFill>
                <a:latin typeface="Century Gothic" panose="020B0502020202020204" pitchFamily="34" charset="0"/>
                <a:cs typeface="Arial" panose="020B0604020202020204" pitchFamily="34" charset="0"/>
              </a:rPr>
              <a:t> sohani moliya-
</a:t>
            </a:r>
            <a:r>
              <a:rPr lang="uz-Latn-UZ" altLang="zh-CN" sz="2400" b="1" dirty="0" err="1">
                <a:solidFill>
                  <a:schemeClr val="tx1">
                    <a:lumMod val="50000"/>
                    <a:lumOff val="50000"/>
                  </a:schemeClr>
                </a:solidFill>
                <a:latin typeface="Century Gothic" panose="020B0502020202020204" pitchFamily="34" charset="0"/>
                <a:cs typeface="Arial" panose="020B0604020202020204" pitchFamily="34" charset="0"/>
              </a:rPr>
              <a:t>lashtirishning</a:t>
            </a:r>
            <a:r>
              <a:rPr lang="uz-Latn-UZ" altLang="zh-CN" sz="2400" b="1" dirty="0">
                <a:solidFill>
                  <a:schemeClr val="tx1">
                    <a:lumMod val="50000"/>
                    <a:lumOff val="50000"/>
                  </a:schemeClr>
                </a:solidFill>
                <a:latin typeface="Century Gothic" panose="020B0502020202020204" pitchFamily="34" charset="0"/>
                <a:cs typeface="Arial" panose="020B0604020202020204" pitchFamily="34" charset="0"/>
              </a:rPr>
              <a:t> tabiiy zarurligi soliqlarni obyektiv amal </a:t>
            </a:r>
            <a:r>
              <a:rPr lang="uz-Latn-UZ" altLang="zh-CN" sz="2400" b="1" dirty="0" err="1">
                <a:solidFill>
                  <a:schemeClr val="tx1">
                    <a:lumMod val="50000"/>
                    <a:lumOff val="50000"/>
                  </a:schemeClr>
                </a:solidFill>
                <a:latin typeface="Century Gothic" panose="020B0502020202020204" pitchFamily="34" charset="0"/>
                <a:cs typeface="Arial" panose="020B0604020202020204" pitchFamily="34" charset="0"/>
              </a:rPr>
              <a:t>qi</a:t>
            </a:r>
            <a:r>
              <a:rPr lang="uz-Latn-UZ" altLang="zh-CN" sz="2400" b="1" dirty="0">
                <a:solidFill>
                  <a:schemeClr val="tx1">
                    <a:lumMod val="50000"/>
                    <a:lumOff val="50000"/>
                  </a:schemeClr>
                </a:solidFill>
                <a:latin typeface="Century Gothic" panose="020B0502020202020204" pitchFamily="34" charset="0"/>
                <a:cs typeface="Arial" panose="020B0604020202020204" pitchFamily="34" charset="0"/>
              </a:rPr>
              <a:t>-
</a:t>
            </a:r>
            <a:r>
              <a:rPr lang="uz-Latn-UZ" altLang="zh-CN" sz="2400" b="1" dirty="0" err="1">
                <a:solidFill>
                  <a:schemeClr val="tx1">
                    <a:lumMod val="50000"/>
                    <a:lumOff val="50000"/>
                  </a:schemeClr>
                </a:solidFill>
                <a:latin typeface="Century Gothic" panose="020B0502020202020204" pitchFamily="34" charset="0"/>
                <a:cs typeface="Arial" panose="020B0604020202020204" pitchFamily="34" charset="0"/>
              </a:rPr>
              <a:t>lishini</a:t>
            </a:r>
            <a:r>
              <a:rPr lang="uz-Latn-UZ" altLang="zh-CN" sz="2400" b="1" dirty="0">
                <a:solidFill>
                  <a:schemeClr val="tx1">
                    <a:lumMod val="50000"/>
                    <a:lumOff val="50000"/>
                  </a:schemeClr>
                </a:solidFill>
                <a:latin typeface="Century Gothic" panose="020B0502020202020204" pitchFamily="34" charset="0"/>
                <a:cs typeface="Arial" panose="020B0604020202020204" pitchFamily="34" charset="0"/>
              </a:rPr>
              <a:t> zarur qilib qo‘yadi, vaholanki, </a:t>
            </a:r>
            <a:r>
              <a:rPr lang="uz-Latn-UZ" altLang="zh-CN" sz="2400" b="1" dirty="0" err="1">
                <a:solidFill>
                  <a:schemeClr val="tx1">
                    <a:lumMod val="50000"/>
                    <a:lumOff val="50000"/>
                  </a:schemeClr>
                </a:solidFill>
                <a:latin typeface="Century Gothic" panose="020B0502020202020204" pitchFamily="34" charset="0"/>
                <a:cs typeface="Arial" panose="020B0604020202020204" pitchFamily="34" charset="0"/>
              </a:rPr>
              <a:t>norentabel</a:t>
            </a:r>
            <a:r>
              <a:rPr lang="uz-Latn-UZ" altLang="zh-CN" sz="2400" b="1" dirty="0">
                <a:solidFill>
                  <a:schemeClr val="tx1">
                    <a:lumMod val="50000"/>
                    <a:lumOff val="50000"/>
                  </a:schemeClr>
                </a:solidFill>
                <a:latin typeface="Century Gothic" panose="020B0502020202020204" pitchFamily="34" charset="0"/>
                <a:cs typeface="Arial" panose="020B0604020202020204" pitchFamily="34" charset="0"/>
              </a:rPr>
              <a:t> sohaning
ijtimoiy xizmatlari, asosan, davlat tomonidan amalga oshi-
</a:t>
            </a:r>
            <a:r>
              <a:rPr lang="uz-Latn-UZ" altLang="zh-CN" sz="2400" b="1" dirty="0" err="1">
                <a:solidFill>
                  <a:schemeClr val="tx1">
                    <a:lumMod val="50000"/>
                    <a:lumOff val="50000"/>
                  </a:schemeClr>
                </a:solidFill>
                <a:latin typeface="Century Gothic" panose="020B0502020202020204" pitchFamily="34" charset="0"/>
                <a:cs typeface="Arial" panose="020B0604020202020204" pitchFamily="34" charset="0"/>
              </a:rPr>
              <a:t>riladiki</a:t>
            </a:r>
            <a:r>
              <a:rPr lang="uz-Latn-UZ" altLang="zh-CN" sz="2400" b="1" dirty="0">
                <a:solidFill>
                  <a:schemeClr val="tx1">
                    <a:lumMod val="50000"/>
                    <a:lumOff val="50000"/>
                  </a:schemeClr>
                </a:solidFill>
                <a:latin typeface="Century Gothic" panose="020B0502020202020204" pitchFamily="34" charset="0"/>
                <a:cs typeface="Arial" panose="020B0604020202020204" pitchFamily="34" charset="0"/>
              </a:rPr>
              <a:t>, ularni moliyalashtirish usuli sifatida yuzaga chiquv-
</a:t>
            </a:r>
            <a:r>
              <a:rPr lang="uz-Latn-UZ" altLang="zh-CN" sz="2400" b="1" dirty="0" err="1">
                <a:solidFill>
                  <a:schemeClr val="tx1">
                    <a:lumMod val="50000"/>
                    <a:lumOff val="50000"/>
                  </a:schemeClr>
                </a:solidFill>
                <a:latin typeface="Century Gothic" panose="020B0502020202020204" pitchFamily="34" charset="0"/>
                <a:cs typeface="Arial" panose="020B0604020202020204" pitchFamily="34" charset="0"/>
              </a:rPr>
              <a:t>chi</a:t>
            </a:r>
            <a:r>
              <a:rPr lang="uz-Latn-UZ" altLang="zh-CN" sz="2400" b="1" dirty="0">
                <a:solidFill>
                  <a:schemeClr val="tx1">
                    <a:lumMod val="50000"/>
                    <a:lumOff val="50000"/>
                  </a:schemeClr>
                </a:solidFill>
                <a:latin typeface="Century Gothic" panose="020B0502020202020204" pitchFamily="34" charset="0"/>
                <a:cs typeface="Arial" panose="020B0604020202020204" pitchFamily="34" charset="0"/>
              </a:rPr>
              <a:t> soliqlar ham shu tufayli bevosita davlatga tegishli
bo‘ladi.</a:t>
            </a:r>
            <a:endParaRPr lang="en-US" altLang="zh-CN" sz="2400" b="1" dirty="0">
              <a:solidFill>
                <a:schemeClr val="tx1">
                  <a:lumMod val="50000"/>
                  <a:lumOff val="50000"/>
                </a:schemeClr>
              </a:solidFill>
              <a:latin typeface="Century Gothic" panose="020B0502020202020204" pitchFamily="34" charset="0"/>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69" name="椭圆 3"/>
          <p:cNvSpPr/>
          <p:nvPr/>
        </p:nvSpPr>
        <p:spPr>
          <a:xfrm>
            <a:off x="166728" y="-2442514"/>
            <a:ext cx="3545826" cy="3545826"/>
          </a:xfrm>
          <a:prstGeom prst="ellipse">
            <a:avLst/>
          </a:prstGeom>
          <a:solidFill>
            <a:srgbClr val="E962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sp>
        <p:nvSpPr>
          <p:cNvPr id="1048670" name="椭圆 4"/>
          <p:cNvSpPr/>
          <p:nvPr/>
        </p:nvSpPr>
        <p:spPr>
          <a:xfrm>
            <a:off x="4418127" y="145701"/>
            <a:ext cx="907747" cy="907747"/>
          </a:xfrm>
          <a:prstGeom prst="ellipse">
            <a:avLst/>
          </a:prstGeom>
          <a:solidFill>
            <a:srgbClr val="C33D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sp>
        <p:nvSpPr>
          <p:cNvPr id="1048671" name="椭圆 5"/>
          <p:cNvSpPr/>
          <p:nvPr/>
        </p:nvSpPr>
        <p:spPr>
          <a:xfrm>
            <a:off x="2000305" y="5804551"/>
            <a:ext cx="3325569" cy="3325569"/>
          </a:xfrm>
          <a:prstGeom prst="ellipse">
            <a:avLst/>
          </a:prstGeom>
          <a:solidFill>
            <a:srgbClr val="8FBA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sp>
        <p:nvSpPr>
          <p:cNvPr id="1048672" name="椭圆 6"/>
          <p:cNvSpPr/>
          <p:nvPr/>
        </p:nvSpPr>
        <p:spPr>
          <a:xfrm>
            <a:off x="11205516" y="-1339438"/>
            <a:ext cx="1972968" cy="1972968"/>
          </a:xfrm>
          <a:prstGeom prst="ellipse">
            <a:avLst/>
          </a:prstGeom>
          <a:solidFill>
            <a:srgbClr val="90B9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pic>
        <p:nvPicPr>
          <p:cNvPr id="2097158" name="图片 7"/>
          <p:cNvPicPr>
            <a:picLocks noChangeAspect="1"/>
          </p:cNvPicPr>
          <p:nvPr/>
        </p:nvPicPr>
        <p:blipFill rotWithShape="1">
          <a:blip r:embed="rId2" cstate="print"/>
          <a:srcRect/>
          <a:stretch>
            <a:fillRect/>
          </a:stretch>
        </p:blipFill>
        <p:spPr>
          <a:xfrm>
            <a:off x="6866128" y="300899"/>
            <a:ext cx="5129285" cy="5620523"/>
          </a:xfrm>
          <a:prstGeom prst="rect">
            <a:avLst/>
          </a:prstGeom>
        </p:spPr>
      </p:pic>
      <p:sp>
        <p:nvSpPr>
          <p:cNvPr id="1048675" name="文本框 10"/>
          <p:cNvSpPr txBox="1"/>
          <p:nvPr/>
        </p:nvSpPr>
        <p:spPr>
          <a:xfrm>
            <a:off x="922722" y="1619423"/>
            <a:ext cx="6990809" cy="3364960"/>
          </a:xfrm>
          <a:prstGeom prst="rect">
            <a:avLst/>
          </a:prstGeom>
          <a:noFill/>
        </p:spPr>
        <p:txBody>
          <a:bodyPr wrap="square" rtlCol="0">
            <a:spAutoFit/>
          </a:bodyPr>
          <a:lstStyle/>
          <a:p>
            <a:pPr>
              <a:lnSpc>
                <a:spcPct val="150000"/>
              </a:lnSpc>
            </a:pPr>
            <a:r>
              <a:rPr lang="uz-Latn-UZ" altLang="zh-CN" dirty="0">
                <a:latin typeface="Arial" panose="020B0604020202020204" pitchFamily="34" charset="0"/>
                <a:sym typeface="+mn-ea"/>
              </a:rPr>
              <a:t>Tarixan soliqlar, davlatni saqlab turish uchun zarur
bo‘lgan majburiy to‘lovlar sifatida, davlat paydo bo‘lishi
bilan vujudga kelgan. Soliqlar davlat faoliyat ko‘rsatishining
moddiy asosini tashkil etadi, ularning iqtisodiy tabiati xuddi
shu yerdan kelib chiqadi.
Bozor munosabatlarining shakllanishi davrida soliqlar
korxonalarning iqtisodiy faoliyatini tartibga solishning ham
bilvosita quroli </a:t>
            </a:r>
            <a:r>
              <a:rPr lang="uz-Latn-UZ" altLang="zh-CN" dirty="0" err="1">
                <a:latin typeface="Arial" panose="020B0604020202020204" pitchFamily="34" charset="0"/>
                <a:sym typeface="+mn-ea"/>
              </a:rPr>
              <a:t>hisoblanadi.Qqq</a:t>
            </a:r>
            <a:endParaRPr lang="zh-CN" altLang="en-US" dirty="0">
              <a:latin typeface="Arial" panose="020B0604020202020204" pitchFamily="34" charset="0"/>
              <a:sym typeface="+mn-e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76" name="矩形: 圆角 24"/>
          <p:cNvSpPr/>
          <p:nvPr/>
        </p:nvSpPr>
        <p:spPr>
          <a:xfrm flipV="1">
            <a:off x="819190" y="2348205"/>
            <a:ext cx="2109635" cy="746959"/>
          </a:xfrm>
          <a:prstGeom prst="roundRect">
            <a:avLst>
              <a:gd name="adj" fmla="val 50000"/>
            </a:avLst>
          </a:prstGeom>
          <a:solidFill>
            <a:srgbClr val="9193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sp>
        <p:nvSpPr>
          <p:cNvPr id="1048677" name="矩形: 圆角 25"/>
          <p:cNvSpPr/>
          <p:nvPr/>
        </p:nvSpPr>
        <p:spPr>
          <a:xfrm>
            <a:off x="819190" y="4798406"/>
            <a:ext cx="1803300" cy="746959"/>
          </a:xfrm>
          <a:prstGeom prst="roundRect">
            <a:avLst>
              <a:gd name="adj" fmla="val 50000"/>
            </a:avLst>
          </a:prstGeom>
          <a:solidFill>
            <a:srgbClr val="9193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sp>
        <p:nvSpPr>
          <p:cNvPr id="1048679" name="椭圆 3"/>
          <p:cNvSpPr/>
          <p:nvPr/>
        </p:nvSpPr>
        <p:spPr>
          <a:xfrm>
            <a:off x="0" y="-2694465"/>
            <a:ext cx="3339428" cy="3339428"/>
          </a:xfrm>
          <a:prstGeom prst="ellipse">
            <a:avLst/>
          </a:prstGeom>
          <a:solidFill>
            <a:srgbClr val="E962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sp>
        <p:nvSpPr>
          <p:cNvPr id="1048680" name="椭圆 4"/>
          <p:cNvSpPr/>
          <p:nvPr/>
        </p:nvSpPr>
        <p:spPr>
          <a:xfrm>
            <a:off x="11907832" y="4956326"/>
            <a:ext cx="907747" cy="907747"/>
          </a:xfrm>
          <a:prstGeom prst="ellipse">
            <a:avLst/>
          </a:prstGeom>
          <a:solidFill>
            <a:srgbClr val="C33D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sp>
        <p:nvSpPr>
          <p:cNvPr id="1048681" name="椭圆 5"/>
          <p:cNvSpPr/>
          <p:nvPr/>
        </p:nvSpPr>
        <p:spPr>
          <a:xfrm>
            <a:off x="6819228" y="6476999"/>
            <a:ext cx="1941370" cy="1941370"/>
          </a:xfrm>
          <a:prstGeom prst="ellipse">
            <a:avLst/>
          </a:prstGeom>
          <a:solidFill>
            <a:srgbClr val="8FBA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sp>
        <p:nvSpPr>
          <p:cNvPr id="1048682" name="椭圆 6"/>
          <p:cNvSpPr/>
          <p:nvPr/>
        </p:nvSpPr>
        <p:spPr>
          <a:xfrm>
            <a:off x="10464148" y="-1024751"/>
            <a:ext cx="1443684" cy="1443684"/>
          </a:xfrm>
          <a:prstGeom prst="ellipse">
            <a:avLst/>
          </a:prstGeom>
          <a:solidFill>
            <a:srgbClr val="90B9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sp>
        <p:nvSpPr>
          <p:cNvPr id="1048683" name="矩形 7"/>
          <p:cNvSpPr/>
          <p:nvPr/>
        </p:nvSpPr>
        <p:spPr>
          <a:xfrm>
            <a:off x="1459948" y="182723"/>
            <a:ext cx="9272089" cy="1384995"/>
          </a:xfrm>
          <a:prstGeom prst="rect">
            <a:avLst/>
          </a:prstGeom>
        </p:spPr>
        <p:txBody>
          <a:bodyPr wrap="none">
            <a:spAutoFit/>
          </a:bodyPr>
          <a:lstStyle/>
          <a:p>
            <a:pPr algn="ctr"/>
            <a:r>
              <a:rPr lang="uz-Latn-UZ" altLang="zh-CN" sz="2800" dirty="0">
                <a:solidFill>
                  <a:schemeClr val="tx1">
                    <a:lumMod val="75000"/>
                    <a:lumOff val="25000"/>
                  </a:schemeClr>
                </a:solidFill>
                <a:latin typeface="Century Gothic" panose="020B0502020202020204" pitchFamily="34" charset="0"/>
                <a:ea typeface="Arial" panose="020B0604020202020204" pitchFamily="34" charset="0"/>
              </a:rPr>
              <a:t>Soliqlarning amal qilishini bozor iqtisodiyotiga o‘tish</a:t>
            </a:r>
          </a:p>
          <a:p>
            <a:pPr algn="ctr"/>
            <a:r>
              <a:rPr lang="uz-Latn-UZ" altLang="zh-CN" sz="2800" dirty="0">
                <a:solidFill>
                  <a:schemeClr val="tx1">
                    <a:lumMod val="75000"/>
                    <a:lumOff val="25000"/>
                  </a:schemeClr>
                </a:solidFill>
                <a:latin typeface="Century Gothic" panose="020B0502020202020204" pitchFamily="34" charset="0"/>
                <a:ea typeface="Arial" panose="020B0604020202020204" pitchFamily="34" charset="0"/>
              </a:rPr>
              <a:t>
sharoitida ikki holat bilan ifodalash mumkin: </a:t>
            </a:r>
          </a:p>
        </p:txBody>
      </p:sp>
      <p:pic>
        <p:nvPicPr>
          <p:cNvPr id="2097159" name="图片 2"/>
          <p:cNvPicPr>
            <a:picLocks noChangeAspect="1"/>
          </p:cNvPicPr>
          <p:nvPr/>
        </p:nvPicPr>
        <p:blipFill>
          <a:blip r:embed="rId3" cstate="print"/>
          <a:stretch>
            <a:fillRect/>
          </a:stretch>
        </p:blipFill>
        <p:spPr>
          <a:xfrm>
            <a:off x="7013149" y="1722152"/>
            <a:ext cx="4280620" cy="3927656"/>
          </a:xfrm>
          <a:prstGeom prst="rect">
            <a:avLst/>
          </a:prstGeom>
        </p:spPr>
      </p:pic>
      <p:sp>
        <p:nvSpPr>
          <p:cNvPr id="1048685" name="文本框 19"/>
          <p:cNvSpPr txBox="1"/>
          <p:nvPr>
            <p:custDataLst>
              <p:tags r:id="rId1"/>
            </p:custDataLst>
          </p:nvPr>
        </p:nvSpPr>
        <p:spPr>
          <a:xfrm>
            <a:off x="3383248" y="2013437"/>
            <a:ext cx="4452498" cy="3864904"/>
          </a:xfrm>
          <a:prstGeom prst="rect">
            <a:avLst/>
          </a:prstGeom>
        </p:spPr>
        <p:txBody>
          <a:bodyPr wrap="square">
            <a:spAutoFit/>
          </a:bodyPr>
          <a:lstStyle>
            <a:defPPr>
              <a:defRPr lang="zh-CN"/>
            </a:defPPr>
            <a:lvl1pPr>
              <a:lnSpc>
                <a:spcPct val="130000"/>
              </a:lnSpc>
              <a:spcBef>
                <a:spcPts val="1200"/>
              </a:spcBef>
              <a:buClr>
                <a:schemeClr val="accent6"/>
              </a:buClr>
              <a:defRPr sz="1400">
                <a:latin typeface="Arial" panose="020B0604020202020204" pitchFamily="34" charset="0"/>
                <a:ea typeface="Open Sans" panose="020B0606030504020204" pitchFamily="34" charset="0"/>
                <a:cs typeface="Arial" panose="020B0604020202020204" pitchFamily="34" charset="0"/>
              </a:defRPr>
            </a:lvl1pPr>
          </a:lstStyle>
          <a:p>
            <a:r>
              <a:rPr lang="uz-Latn-UZ" altLang="zh-CN" sz="2400" dirty="0" err="1">
                <a:solidFill>
                  <a:schemeClr val="tx1">
                    <a:lumMod val="75000"/>
                    <a:lumOff val="25000"/>
                  </a:schemeClr>
                </a:solidFill>
                <a:ea typeface="Arial" panose="020B0604020202020204" pitchFamily="34" charset="0"/>
              </a:rPr>
              <a:t>birinchidan,davlatning</a:t>
            </a:r>
            <a:r>
              <a:rPr lang="uz-Latn-UZ" altLang="zh-CN" sz="2400" dirty="0">
                <a:solidFill>
                  <a:schemeClr val="tx1">
                    <a:lumMod val="75000"/>
                    <a:lumOff val="25000"/>
                  </a:schemeClr>
                </a:solidFill>
                <a:ea typeface="Arial" panose="020B0604020202020204" pitchFamily="34" charset="0"/>
              </a:rPr>
              <a:t> qator vazifalarini mablag‘ bilan </a:t>
            </a:r>
            <a:r>
              <a:rPr lang="uz-Latn-UZ" altLang="zh-CN" sz="2400" dirty="0" err="1">
                <a:solidFill>
                  <a:schemeClr val="tx1">
                    <a:lumMod val="75000"/>
                    <a:lumOff val="25000"/>
                  </a:schemeClr>
                </a:solidFill>
                <a:ea typeface="Arial" panose="020B0604020202020204" pitchFamily="34" charset="0"/>
              </a:rPr>
              <a:t>ta’minlashzarurligi</a:t>
            </a:r>
            <a:r>
              <a:rPr lang="uz-Latn-UZ" altLang="zh-CN" sz="2400" dirty="0">
                <a:solidFill>
                  <a:schemeClr val="tx1">
                    <a:lumMod val="75000"/>
                    <a:lumOff val="25000"/>
                  </a:schemeClr>
                </a:solidFill>
                <a:ea typeface="Arial" panose="020B0604020202020204" pitchFamily="34" charset="0"/>
              </a:rPr>
              <a:t>,</a:t>
            </a:r>
          </a:p>
          <a:p>
            <a:endParaRPr lang="uz-Latn-UZ" altLang="zh-CN" sz="2400" dirty="0">
              <a:solidFill>
                <a:schemeClr val="tx1">
                  <a:lumMod val="75000"/>
                  <a:lumOff val="25000"/>
                </a:schemeClr>
              </a:solidFill>
              <a:ea typeface="Arial" panose="020B0604020202020204" pitchFamily="34" charset="0"/>
            </a:endParaRPr>
          </a:p>
          <a:p>
            <a:endParaRPr lang="uz-Latn-UZ" altLang="zh-CN" sz="2400" dirty="0">
              <a:solidFill>
                <a:schemeClr val="tx1">
                  <a:lumMod val="75000"/>
                  <a:lumOff val="25000"/>
                </a:schemeClr>
              </a:solidFill>
              <a:ea typeface="Arial" panose="020B0604020202020204" pitchFamily="34" charset="0"/>
            </a:endParaRPr>
          </a:p>
          <a:p>
            <a:r>
              <a:rPr lang="uz-Latn-UZ" altLang="zh-CN" sz="2400" dirty="0">
                <a:solidFill>
                  <a:schemeClr val="tx1">
                    <a:lumMod val="75000"/>
                    <a:lumOff val="25000"/>
                  </a:schemeClr>
                </a:solidFill>
                <a:ea typeface="Arial" panose="020B0604020202020204" pitchFamily="34" charset="0"/>
              </a:rPr>
              <a:t> ikkinchidan, bozor iqtisodiyoti qonun-qoidalari.</a:t>
            </a:r>
            <a:r>
              <a:rPr lang="en-US" altLang="zh-CN" sz="1200" dirty="0">
                <a:solidFill>
                  <a:schemeClr val="tx1">
                    <a:lumMod val="75000"/>
                    <a:lumOff val="25000"/>
                  </a:schemeClr>
                </a:solidFill>
                <a:ea typeface="Arial" panose="020B0604020202020204" pitchFamily="34" charset="0"/>
              </a:rPr>
              <a:t>.</a:t>
            </a:r>
            <a:endParaRPr lang="zh-CN" altLang="en-US" sz="1200" dirty="0">
              <a:solidFill>
                <a:schemeClr val="tx1">
                  <a:lumMod val="75000"/>
                  <a:lumOff val="25000"/>
                </a:schemeClr>
              </a:solidFill>
              <a:ea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19" name="椭圆 3"/>
          <p:cNvSpPr/>
          <p:nvPr/>
        </p:nvSpPr>
        <p:spPr>
          <a:xfrm>
            <a:off x="227392" y="-2492378"/>
            <a:ext cx="3545826" cy="3545826"/>
          </a:xfrm>
          <a:prstGeom prst="ellipse">
            <a:avLst/>
          </a:prstGeom>
          <a:solidFill>
            <a:srgbClr val="E962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sp>
        <p:nvSpPr>
          <p:cNvPr id="1048720" name="椭圆 4"/>
          <p:cNvSpPr/>
          <p:nvPr/>
        </p:nvSpPr>
        <p:spPr>
          <a:xfrm>
            <a:off x="4418127" y="145701"/>
            <a:ext cx="907747" cy="907747"/>
          </a:xfrm>
          <a:prstGeom prst="ellipse">
            <a:avLst/>
          </a:prstGeom>
          <a:solidFill>
            <a:srgbClr val="C33D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Arial" panose="020B0604020202020204" pitchFamily="34" charset="0"/>
            </a:endParaRPr>
          </a:p>
        </p:txBody>
      </p:sp>
      <p:sp>
        <p:nvSpPr>
          <p:cNvPr id="1048721" name="椭圆 5"/>
          <p:cNvSpPr/>
          <p:nvPr/>
        </p:nvSpPr>
        <p:spPr>
          <a:xfrm>
            <a:off x="2000305" y="5804551"/>
            <a:ext cx="3325569" cy="3325569"/>
          </a:xfrm>
          <a:prstGeom prst="ellipse">
            <a:avLst/>
          </a:prstGeom>
          <a:solidFill>
            <a:srgbClr val="8FBA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sp>
        <p:nvSpPr>
          <p:cNvPr id="1048722" name="椭圆 6"/>
          <p:cNvSpPr/>
          <p:nvPr/>
        </p:nvSpPr>
        <p:spPr>
          <a:xfrm>
            <a:off x="11205516" y="-1339438"/>
            <a:ext cx="1972968" cy="1972968"/>
          </a:xfrm>
          <a:prstGeom prst="ellipse">
            <a:avLst/>
          </a:prstGeom>
          <a:solidFill>
            <a:srgbClr val="90B9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pic>
        <p:nvPicPr>
          <p:cNvPr id="2097162" name="图片 7"/>
          <p:cNvPicPr>
            <a:picLocks noChangeAspect="1"/>
          </p:cNvPicPr>
          <p:nvPr/>
        </p:nvPicPr>
        <p:blipFill rotWithShape="1">
          <a:blip r:embed="rId2" cstate="print"/>
          <a:srcRect l="41647"/>
          <a:stretch>
            <a:fillRect/>
          </a:stretch>
        </p:blipFill>
        <p:spPr>
          <a:xfrm>
            <a:off x="5935474" y="618738"/>
            <a:ext cx="5380235" cy="5620523"/>
          </a:xfrm>
          <a:prstGeom prst="rect">
            <a:avLst/>
          </a:prstGeom>
        </p:spPr>
      </p:pic>
      <p:sp>
        <p:nvSpPr>
          <p:cNvPr id="2" name="Yozuv 1">
            <a:extLst>
              <a:ext uri="{FF2B5EF4-FFF2-40B4-BE49-F238E27FC236}">
                <a16:creationId xmlns:a16="http://schemas.microsoft.com/office/drawing/2014/main" id="{A5E42286-A58E-C143-3999-C05428181854}"/>
              </a:ext>
            </a:extLst>
          </p:cNvPr>
          <p:cNvSpPr txBox="1"/>
          <p:nvPr/>
        </p:nvSpPr>
        <p:spPr>
          <a:xfrm>
            <a:off x="488985" y="1053448"/>
            <a:ext cx="4836890" cy="4524315"/>
          </a:xfrm>
          <a:prstGeom prst="rect">
            <a:avLst/>
          </a:prstGeom>
          <a:noFill/>
        </p:spPr>
        <p:txBody>
          <a:bodyPr wrap="square" rtlCol="0">
            <a:spAutoFit/>
          </a:bodyPr>
          <a:lstStyle/>
          <a:p>
            <a:pPr algn="l"/>
            <a:r>
              <a:rPr lang="uz-Latn-UZ" sz="2400" dirty="0"/>
              <a:t>Soliq </a:t>
            </a:r>
            <a:r>
              <a:rPr lang="uz-Latn-UZ" sz="2400" dirty="0" err="1"/>
              <a:t>manbayi</a:t>
            </a:r>
            <a:r>
              <a:rPr lang="uz-Latn-UZ" sz="2400" dirty="0"/>
              <a:t> — bu soliq to‘lovchining to‘laydigan soliqlari </a:t>
            </a:r>
            <a:r>
              <a:rPr lang="uz-Latn-UZ" sz="2400" dirty="0" err="1"/>
              <a:t>manbayi</a:t>
            </a:r>
            <a:r>
              <a:rPr lang="uz-Latn-UZ" sz="2400" dirty="0"/>
              <a:t>, ya’ni daromadi. Soliq obyekti va soliq
</a:t>
            </a:r>
            <a:r>
              <a:rPr lang="uz-Latn-UZ" sz="2400" dirty="0" err="1"/>
              <a:t>manbayini</a:t>
            </a:r>
            <a:r>
              <a:rPr lang="uz-Latn-UZ" sz="2400" dirty="0"/>
              <a:t> bir-biridan farqlash lozim. Ayrim soliq turlari bo‘yicha, masalan, foydaga, yalpi daromadga, jismoniy shaxslarning daromadiga soliqlar bo‘yicha soliq obyekti ham, soliq </a:t>
            </a:r>
            <a:r>
              <a:rPr lang="uz-Latn-UZ" sz="2400" dirty="0" err="1"/>
              <a:t>manbayi</a:t>
            </a:r>
            <a:r>
              <a:rPr lang="uz-Latn-UZ" sz="2400" dirty="0"/>
              <a:t> ham bir xil bo‘ladi, ya’ni nima obyekt bo‘lsa, uning o‘zi manba hisoblanadi.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827" name="椭圆 3"/>
          <p:cNvSpPr/>
          <p:nvPr/>
        </p:nvSpPr>
        <p:spPr>
          <a:xfrm>
            <a:off x="166728" y="-2442514"/>
            <a:ext cx="3545826" cy="3545826"/>
          </a:xfrm>
          <a:prstGeom prst="ellipse">
            <a:avLst/>
          </a:prstGeom>
          <a:solidFill>
            <a:srgbClr val="E962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sp>
        <p:nvSpPr>
          <p:cNvPr id="1048828" name="椭圆 4"/>
          <p:cNvSpPr/>
          <p:nvPr/>
        </p:nvSpPr>
        <p:spPr>
          <a:xfrm>
            <a:off x="4418127" y="145701"/>
            <a:ext cx="907747" cy="907747"/>
          </a:xfrm>
          <a:prstGeom prst="ellipse">
            <a:avLst/>
          </a:prstGeom>
          <a:solidFill>
            <a:srgbClr val="C33D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sp>
        <p:nvSpPr>
          <p:cNvPr id="1048829" name="椭圆 5"/>
          <p:cNvSpPr/>
          <p:nvPr/>
        </p:nvSpPr>
        <p:spPr>
          <a:xfrm>
            <a:off x="2000305" y="5804551"/>
            <a:ext cx="3325569" cy="3325569"/>
          </a:xfrm>
          <a:prstGeom prst="ellipse">
            <a:avLst/>
          </a:prstGeom>
          <a:solidFill>
            <a:srgbClr val="8FBA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sp>
        <p:nvSpPr>
          <p:cNvPr id="1048830" name="椭圆 6"/>
          <p:cNvSpPr/>
          <p:nvPr/>
        </p:nvSpPr>
        <p:spPr>
          <a:xfrm>
            <a:off x="11205516" y="-1339438"/>
            <a:ext cx="1972968" cy="1972968"/>
          </a:xfrm>
          <a:prstGeom prst="ellipse">
            <a:avLst/>
          </a:prstGeom>
          <a:solidFill>
            <a:srgbClr val="90B9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pic>
        <p:nvPicPr>
          <p:cNvPr id="2097166" name="图片 7"/>
          <p:cNvPicPr>
            <a:picLocks noChangeAspect="1"/>
          </p:cNvPicPr>
          <p:nvPr/>
        </p:nvPicPr>
        <p:blipFill rotWithShape="1">
          <a:blip r:embed="rId2" cstate="print"/>
          <a:srcRect/>
          <a:stretch>
            <a:fillRect/>
          </a:stretch>
        </p:blipFill>
        <p:spPr>
          <a:xfrm>
            <a:off x="6096000" y="618738"/>
            <a:ext cx="5380235" cy="5620523"/>
          </a:xfrm>
          <a:prstGeom prst="rect">
            <a:avLst/>
          </a:prstGeom>
        </p:spPr>
      </p:pic>
      <p:sp>
        <p:nvSpPr>
          <p:cNvPr id="1048832" name="矩形 9"/>
          <p:cNvSpPr/>
          <p:nvPr/>
        </p:nvSpPr>
        <p:spPr>
          <a:xfrm>
            <a:off x="-665706" y="-1677546"/>
            <a:ext cx="4328795" cy="829945"/>
          </a:xfrm>
          <a:prstGeom prst="rect">
            <a:avLst/>
          </a:prstGeom>
        </p:spPr>
        <p:txBody>
          <a:bodyPr wrap="none">
            <a:spAutoFit/>
          </a:bodyPr>
          <a:lstStyle/>
          <a:p>
            <a:r>
              <a:rPr lang="en-US" altLang="zh-CN" sz="4800" b="1">
                <a:solidFill>
                  <a:srgbClr val="8585BF"/>
                </a:solidFill>
                <a:latin typeface="Century Gothic" panose="020B0502020202020204" pitchFamily="34" charset="0"/>
                <a:cs typeface="Arial" panose="020B0604020202020204" pitchFamily="34" charset="0"/>
              </a:rPr>
              <a:t>Enter your title</a:t>
            </a:r>
          </a:p>
        </p:txBody>
      </p:sp>
      <p:sp>
        <p:nvSpPr>
          <p:cNvPr id="1048833" name="文本框 10"/>
          <p:cNvSpPr txBox="1"/>
          <p:nvPr/>
        </p:nvSpPr>
        <p:spPr>
          <a:xfrm>
            <a:off x="533466" y="1668494"/>
            <a:ext cx="5872223" cy="4847994"/>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uz-Latn-UZ" altLang="zh-CN" sz="1600" dirty="0">
                <a:latin typeface="Arial" panose="020B0604020202020204" pitchFamily="34" charset="0"/>
                <a:sym typeface="+mn-ea"/>
              </a:rPr>
              <a:t>Soliqni to‘lash xo‘jalik yurituvchi subyektlar va fuqaro-
</a:t>
            </a:r>
            <a:r>
              <a:rPr lang="uz-Latn-UZ" altLang="zh-CN" sz="1600" dirty="0" err="1">
                <a:latin typeface="Arial" panose="020B0604020202020204" pitchFamily="34" charset="0"/>
                <a:sym typeface="+mn-ea"/>
              </a:rPr>
              <a:t>lar</a:t>
            </a:r>
            <a:r>
              <a:rPr lang="uz-Latn-UZ" altLang="zh-CN" sz="1600" dirty="0">
                <a:latin typeface="Arial" panose="020B0604020202020204" pitchFamily="34" charset="0"/>
                <a:sym typeface="+mn-ea"/>
              </a:rPr>
              <a:t> bilan davlat o‘rtasida yangidan yaratilgan qiymatni
taqsimlashning asosiy vositasi hisoblanadi. Biror bir jami-
</a:t>
            </a:r>
            <a:r>
              <a:rPr lang="uz-Latn-UZ" altLang="zh-CN" sz="1600" dirty="0" err="1">
                <a:latin typeface="Arial" panose="020B0604020202020204" pitchFamily="34" charset="0"/>
                <a:sym typeface="+mn-ea"/>
              </a:rPr>
              <a:t>yatni</a:t>
            </a:r>
            <a:r>
              <a:rPr lang="uz-Latn-UZ" altLang="zh-CN" sz="1600" dirty="0">
                <a:latin typeface="Arial" panose="020B0604020202020204" pitchFamily="34" charset="0"/>
                <a:sym typeface="+mn-ea"/>
              </a:rPr>
              <a:t> soliq tizimisiz tasavvur qilish mumkin emas. Chunki
soliqlar budjet daromadlari (pul fondi)</a:t>
            </a:r>
            <a:r>
              <a:rPr lang="uz-Latn-UZ" altLang="zh-CN" sz="1600" dirty="0" err="1">
                <a:latin typeface="Arial" panose="020B0604020202020204" pitchFamily="34" charset="0"/>
                <a:sym typeface="+mn-ea"/>
              </a:rPr>
              <a:t>ni</a:t>
            </a:r>
            <a:r>
              <a:rPr lang="uz-Latn-UZ" altLang="zh-CN" sz="1600" dirty="0">
                <a:latin typeface="Arial" panose="020B0604020202020204" pitchFamily="34" charset="0"/>
                <a:sym typeface="+mn-ea"/>
              </a:rPr>
              <a:t> tashkil etishning
asosiy vositasi </a:t>
            </a:r>
            <a:r>
              <a:rPr lang="uz-Latn-UZ" altLang="zh-CN" sz="1600" dirty="0" err="1">
                <a:latin typeface="Arial" panose="020B0604020202020204" pitchFamily="34" charset="0"/>
                <a:sym typeface="+mn-ea"/>
              </a:rPr>
              <a:t>bo‘libgina</a:t>
            </a:r>
            <a:r>
              <a:rPr lang="uz-Latn-UZ" altLang="zh-CN" sz="1600" dirty="0">
                <a:latin typeface="Arial" panose="020B0604020202020204" pitchFamily="34" charset="0"/>
                <a:sym typeface="+mn-ea"/>
              </a:rPr>
              <a:t> qolmay mahsulot ishlab chiqarish
hajmini oshirishga, ishlab chiqarishni rag‘batlantirishda
investitsiyalarni ko‘paytirishga, raqobatbardosh mahsulotni
ko‘paytirishga, kichik biznesni rivojlantirishga, xususiy
korxonalar ochish bilan bog‘liq bo‘lgan bozor </a:t>
            </a:r>
            <a:r>
              <a:rPr lang="uz-Latn-UZ" altLang="zh-CN" sz="1600" dirty="0" err="1">
                <a:latin typeface="Arial" panose="020B0604020202020204" pitchFamily="34" charset="0"/>
                <a:sym typeface="+mn-ea"/>
              </a:rPr>
              <a:t>infrastruk</a:t>
            </a:r>
            <a:r>
              <a:rPr lang="uz-Latn-UZ" altLang="zh-CN" sz="1600" dirty="0">
                <a:latin typeface="Arial" panose="020B0604020202020204" pitchFamily="34" charset="0"/>
                <a:sym typeface="+mn-ea"/>
              </a:rPr>
              <a:t>-
</a:t>
            </a:r>
            <a:r>
              <a:rPr lang="uz-Latn-UZ" altLang="zh-CN" sz="1600" dirty="0" err="1">
                <a:latin typeface="Arial" panose="020B0604020202020204" pitchFamily="34" charset="0"/>
                <a:sym typeface="+mn-ea"/>
              </a:rPr>
              <a:t>turasini</a:t>
            </a:r>
            <a:r>
              <a:rPr lang="uz-Latn-UZ" altLang="zh-CN" sz="1600" dirty="0">
                <a:latin typeface="Arial" panose="020B0604020202020204" pitchFamily="34" charset="0"/>
                <a:sym typeface="+mn-ea"/>
              </a:rPr>
              <a:t> barpo qilishga, </a:t>
            </a:r>
            <a:r>
              <a:rPr lang="uz-Latn-UZ" altLang="zh-CN" sz="1600" dirty="0" err="1">
                <a:latin typeface="Arial" panose="020B0604020202020204" pitchFamily="34" charset="0"/>
                <a:sym typeface="+mn-ea"/>
              </a:rPr>
              <a:t>umumdavlat</a:t>
            </a:r>
            <a:r>
              <a:rPr lang="uz-Latn-UZ" altLang="zh-CN" sz="1600" dirty="0">
                <a:latin typeface="Arial" panose="020B0604020202020204" pitchFamily="34" charset="0"/>
                <a:sym typeface="+mn-ea"/>
              </a:rPr>
              <a:t> ehtiyojlarini qondirish-
</a:t>
            </a:r>
            <a:r>
              <a:rPr lang="uz-Latn-UZ" altLang="zh-CN" sz="1600" dirty="0" err="1">
                <a:latin typeface="Arial" panose="020B0604020202020204" pitchFamily="34" charset="0"/>
                <a:sym typeface="+mn-ea"/>
              </a:rPr>
              <a:t>ga</a:t>
            </a:r>
            <a:r>
              <a:rPr lang="uz-Latn-UZ" altLang="zh-CN" sz="1600" dirty="0">
                <a:latin typeface="Arial" panose="020B0604020202020204" pitchFamily="34" charset="0"/>
                <a:sym typeface="+mn-ea"/>
              </a:rPr>
              <a:t> va shu kabilarga xizmat qiladi.
</a:t>
            </a:r>
            <a:endParaRPr lang="zh-CN" altLang="en-US" sz="1600" dirty="0">
              <a:latin typeface="Arial" panose="020B0604020202020204" pitchFamily="34" charset="0"/>
              <a:sym typeface="+mn-e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847" name="椭圆 3"/>
          <p:cNvSpPr/>
          <p:nvPr/>
        </p:nvSpPr>
        <p:spPr>
          <a:xfrm>
            <a:off x="0" y="-2694465"/>
            <a:ext cx="3339428" cy="3339428"/>
          </a:xfrm>
          <a:prstGeom prst="ellipse">
            <a:avLst/>
          </a:prstGeom>
          <a:solidFill>
            <a:srgbClr val="E962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sp>
        <p:nvSpPr>
          <p:cNvPr id="1048848" name="椭圆 4"/>
          <p:cNvSpPr/>
          <p:nvPr/>
        </p:nvSpPr>
        <p:spPr>
          <a:xfrm>
            <a:off x="12026365" y="5786060"/>
            <a:ext cx="907747" cy="907747"/>
          </a:xfrm>
          <a:prstGeom prst="ellipse">
            <a:avLst/>
          </a:prstGeom>
          <a:solidFill>
            <a:srgbClr val="C33D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sp>
        <p:nvSpPr>
          <p:cNvPr id="1048849" name="椭圆 5"/>
          <p:cNvSpPr/>
          <p:nvPr/>
        </p:nvSpPr>
        <p:spPr>
          <a:xfrm>
            <a:off x="3339428" y="6337299"/>
            <a:ext cx="1941370" cy="1941370"/>
          </a:xfrm>
          <a:prstGeom prst="ellipse">
            <a:avLst/>
          </a:prstGeom>
          <a:solidFill>
            <a:srgbClr val="8FBA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sp>
        <p:nvSpPr>
          <p:cNvPr id="1048850" name="椭圆 6"/>
          <p:cNvSpPr/>
          <p:nvPr/>
        </p:nvSpPr>
        <p:spPr>
          <a:xfrm>
            <a:off x="10464148" y="-1024751"/>
            <a:ext cx="1443684" cy="1443684"/>
          </a:xfrm>
          <a:prstGeom prst="ellipse">
            <a:avLst/>
          </a:prstGeom>
          <a:solidFill>
            <a:srgbClr val="90B9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sp>
        <p:nvSpPr>
          <p:cNvPr id="1048851" name="矩形 7"/>
          <p:cNvSpPr/>
          <p:nvPr/>
        </p:nvSpPr>
        <p:spPr>
          <a:xfrm>
            <a:off x="1669714" y="1443841"/>
            <a:ext cx="10073070" cy="3970318"/>
          </a:xfrm>
          <a:prstGeom prst="rect">
            <a:avLst/>
          </a:prstGeom>
        </p:spPr>
        <p:txBody>
          <a:bodyPr wrap="square">
            <a:spAutoFit/>
          </a:bodyPr>
          <a:lstStyle/>
          <a:p>
            <a:pPr algn="ctr"/>
            <a:r>
              <a:rPr lang="uz-Latn-UZ" altLang="zh-CN" sz="2800" b="1" dirty="0">
                <a:solidFill>
                  <a:schemeClr val="tx1">
                    <a:lumMod val="75000"/>
                    <a:lumOff val="25000"/>
                  </a:schemeClr>
                </a:solidFill>
                <a:latin typeface="Century Gothic" panose="020B0502020202020204" pitchFamily="34" charset="0"/>
                <a:ea typeface="Arial" panose="020B0604020202020204" pitchFamily="34" charset="0"/>
              </a:rPr>
              <a:t>Soliqlarning nazorat funksiyasi
soliq to‘lovchi tomonidan taqdim etilgan, soliqqa tortish
obyekti, soliqqa tortiladigan baza, imtiyozlar singari va
hokazo tegishli soliq ko‘rsatkichlarining hisob-kitoblarini
tekshirishdek ancha murakkab jarayondan iborat. Soliq
hisobi soliq idoralariga belgilangan soliq hisobi shakllari
orqali soliq to‘lovchilar o‘zlarining soliq majburiyatlarini
qanday </a:t>
            </a:r>
            <a:r>
              <a:rPr lang="uz-Latn-UZ" altLang="zh-CN" sz="2800" b="1" dirty="0" err="1">
                <a:solidFill>
                  <a:schemeClr val="tx1">
                    <a:lumMod val="75000"/>
                    <a:lumOff val="25000"/>
                  </a:schemeClr>
                </a:solidFill>
                <a:latin typeface="Century Gothic" panose="020B0502020202020204" pitchFamily="34" charset="0"/>
                <a:ea typeface="Arial" panose="020B0604020202020204" pitchFamily="34" charset="0"/>
              </a:rPr>
              <a:t>bajarayotganliklarini</a:t>
            </a:r>
            <a:r>
              <a:rPr lang="uz-Latn-UZ" altLang="zh-CN" sz="2800" b="1" dirty="0">
                <a:solidFill>
                  <a:schemeClr val="tx1">
                    <a:lumMod val="75000"/>
                    <a:lumOff val="25000"/>
                  </a:schemeClr>
                </a:solidFill>
                <a:latin typeface="Century Gothic" panose="020B0502020202020204" pitchFamily="34" charset="0"/>
                <a:ea typeface="Arial" panose="020B0604020202020204" pitchFamily="34" charset="0"/>
              </a:rPr>
              <a:t> yanada samarali nazorat qilish imkonini beradi.</a:t>
            </a:r>
          </a:p>
        </p:txBody>
      </p:sp>
      <p:pic>
        <p:nvPicPr>
          <p:cNvPr id="2097168" name="图片 2"/>
          <p:cNvPicPr>
            <a:picLocks noChangeAspect="1"/>
          </p:cNvPicPr>
          <p:nvPr/>
        </p:nvPicPr>
        <p:blipFill>
          <a:blip r:embed="rId2" cstate="print"/>
          <a:stretch>
            <a:fillRect/>
          </a:stretch>
        </p:blipFill>
        <p:spPr>
          <a:xfrm flipH="1">
            <a:off x="-271794" y="3429000"/>
            <a:ext cx="3611222" cy="372367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874" name="椭圆 3"/>
          <p:cNvSpPr/>
          <p:nvPr/>
        </p:nvSpPr>
        <p:spPr>
          <a:xfrm>
            <a:off x="0" y="-2694465"/>
            <a:ext cx="3339428" cy="3339428"/>
          </a:xfrm>
          <a:prstGeom prst="ellipse">
            <a:avLst/>
          </a:prstGeom>
          <a:solidFill>
            <a:srgbClr val="E962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sp>
        <p:nvSpPr>
          <p:cNvPr id="1048875" name="椭圆 4"/>
          <p:cNvSpPr/>
          <p:nvPr/>
        </p:nvSpPr>
        <p:spPr>
          <a:xfrm>
            <a:off x="11907832" y="4956326"/>
            <a:ext cx="907747" cy="907747"/>
          </a:xfrm>
          <a:prstGeom prst="ellipse">
            <a:avLst/>
          </a:prstGeom>
          <a:solidFill>
            <a:srgbClr val="C33D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sp>
        <p:nvSpPr>
          <p:cNvPr id="1048876" name="椭圆 5"/>
          <p:cNvSpPr/>
          <p:nvPr/>
        </p:nvSpPr>
        <p:spPr>
          <a:xfrm>
            <a:off x="6311228" y="6380206"/>
            <a:ext cx="1941370" cy="1941370"/>
          </a:xfrm>
          <a:prstGeom prst="ellipse">
            <a:avLst/>
          </a:prstGeom>
          <a:solidFill>
            <a:srgbClr val="8FBA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sp>
        <p:nvSpPr>
          <p:cNvPr id="1048877" name="椭圆 6"/>
          <p:cNvSpPr/>
          <p:nvPr/>
        </p:nvSpPr>
        <p:spPr>
          <a:xfrm>
            <a:off x="10464148" y="-1024751"/>
            <a:ext cx="1443684" cy="1443684"/>
          </a:xfrm>
          <a:prstGeom prst="ellipse">
            <a:avLst/>
          </a:prstGeom>
          <a:solidFill>
            <a:srgbClr val="90B9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sp>
        <p:nvSpPr>
          <p:cNvPr id="1048878" name="矩形 7"/>
          <p:cNvSpPr/>
          <p:nvPr/>
        </p:nvSpPr>
        <p:spPr>
          <a:xfrm>
            <a:off x="3320244" y="182723"/>
            <a:ext cx="5551520" cy="523220"/>
          </a:xfrm>
          <a:prstGeom prst="rect">
            <a:avLst/>
          </a:prstGeom>
        </p:spPr>
        <p:txBody>
          <a:bodyPr wrap="none">
            <a:spAutoFit/>
          </a:bodyPr>
          <a:lstStyle/>
          <a:p>
            <a:pPr algn="ctr"/>
            <a:r>
              <a:rPr lang="uz-Latn-UZ" altLang="zh-CN" sz="2800" b="1" dirty="0">
                <a:solidFill>
                  <a:schemeClr val="tx1">
                    <a:lumMod val="75000"/>
                    <a:lumOff val="25000"/>
                  </a:schemeClr>
                </a:solidFill>
                <a:latin typeface="Century Gothic" panose="020B0502020202020204" pitchFamily="34" charset="0"/>
                <a:ea typeface="Arial" panose="020B0604020202020204" pitchFamily="34" charset="0"/>
              </a:rPr>
              <a:t>Soliqlarning </a:t>
            </a:r>
            <a:r>
              <a:rPr lang="uz-Latn-UZ" altLang="zh-CN" sz="2800" b="1" dirty="0" err="1">
                <a:solidFill>
                  <a:schemeClr val="tx1">
                    <a:lumMod val="75000"/>
                    <a:lumOff val="25000"/>
                  </a:schemeClr>
                </a:solidFill>
                <a:latin typeface="Century Gothic" panose="020B0502020202020204" pitchFamily="34" charset="0"/>
                <a:ea typeface="Arial" panose="020B0604020202020204" pitchFamily="34" charset="0"/>
              </a:rPr>
              <a:t>oʻziga</a:t>
            </a:r>
            <a:r>
              <a:rPr lang="uz-Latn-UZ" altLang="zh-CN" sz="2800" b="1" dirty="0">
                <a:solidFill>
                  <a:schemeClr val="tx1">
                    <a:lumMod val="75000"/>
                    <a:lumOff val="25000"/>
                  </a:schemeClr>
                </a:solidFill>
                <a:latin typeface="Century Gothic" panose="020B0502020202020204" pitchFamily="34" charset="0"/>
                <a:ea typeface="Arial" panose="020B0604020202020204" pitchFamily="34" charset="0"/>
              </a:rPr>
              <a:t> xos belgilari</a:t>
            </a:r>
            <a:endParaRPr lang="en-US" altLang="zh-CN" sz="2800" b="1" dirty="0">
              <a:solidFill>
                <a:schemeClr val="tx1">
                  <a:lumMod val="75000"/>
                  <a:lumOff val="25000"/>
                </a:schemeClr>
              </a:solidFill>
              <a:latin typeface="Century Gothic" panose="020B0502020202020204" pitchFamily="34" charset="0"/>
              <a:ea typeface="Arial" panose="020B0604020202020204" pitchFamily="34" charset="0"/>
            </a:endParaRPr>
          </a:p>
        </p:txBody>
      </p:sp>
      <p:pic>
        <p:nvPicPr>
          <p:cNvPr id="2097169" name="图片 2"/>
          <p:cNvPicPr>
            <a:picLocks noChangeAspect="1"/>
          </p:cNvPicPr>
          <p:nvPr/>
        </p:nvPicPr>
        <p:blipFill>
          <a:blip r:embed="rId2"/>
          <a:stretch>
            <a:fillRect/>
          </a:stretch>
        </p:blipFill>
        <p:spPr>
          <a:xfrm>
            <a:off x="7469546" y="1611011"/>
            <a:ext cx="4229542" cy="4028571"/>
          </a:xfrm>
          <a:prstGeom prst="rect">
            <a:avLst/>
          </a:prstGeom>
        </p:spPr>
      </p:pic>
      <p:grpSp>
        <p:nvGrpSpPr>
          <p:cNvPr id="73" name="组合 26"/>
          <p:cNvGrpSpPr/>
          <p:nvPr/>
        </p:nvGrpSpPr>
        <p:grpSpPr>
          <a:xfrm>
            <a:off x="1034038" y="3276579"/>
            <a:ext cx="223549" cy="223491"/>
            <a:chOff x="13114719" y="6453470"/>
            <a:chExt cx="912782" cy="912544"/>
          </a:xfrm>
          <a:solidFill>
            <a:schemeClr val="bg1"/>
          </a:solidFill>
        </p:grpSpPr>
        <p:sp>
          <p:nvSpPr>
            <p:cNvPr id="1048896" name="Freeform 250"/>
            <p:cNvSpPr/>
            <p:nvPr/>
          </p:nvSpPr>
          <p:spPr>
            <a:xfrm>
              <a:off x="13114719" y="6720021"/>
              <a:ext cx="872015" cy="645993"/>
            </a:xfrm>
            <a:custGeom>
              <a:avLst/>
              <a:gdLst/>
              <a:ahLst/>
              <a:cxnLst>
                <a:cxn ang="0">
                  <a:pos x="wd2" y="hd2"/>
                </a:cxn>
                <a:cxn ang="5400000">
                  <a:pos x="wd2" y="hd2"/>
                </a:cxn>
                <a:cxn ang="10800000">
                  <a:pos x="wd2" y="hd2"/>
                </a:cxn>
                <a:cxn ang="16200000">
                  <a:pos x="wd2" y="hd2"/>
                </a:cxn>
              </a:cxnLst>
              <a:rect l="0" t="0" r="r" b="b"/>
              <a:pathLst>
                <a:path w="20156" h="21600" extrusionOk="0">
                  <a:moveTo>
                    <a:pt x="10536" y="21600"/>
                  </a:moveTo>
                  <a:cubicBezTo>
                    <a:pt x="9084" y="21600"/>
                    <a:pt x="7632" y="21073"/>
                    <a:pt x="6180" y="20151"/>
                  </a:cubicBezTo>
                  <a:cubicBezTo>
                    <a:pt x="916" y="16727"/>
                    <a:pt x="-1444" y="7639"/>
                    <a:pt x="916" y="0"/>
                  </a:cubicBezTo>
                  <a:cubicBezTo>
                    <a:pt x="4455" y="2239"/>
                    <a:pt x="4455" y="2239"/>
                    <a:pt x="4455" y="2239"/>
                  </a:cubicBezTo>
                  <a:cubicBezTo>
                    <a:pt x="2912" y="7112"/>
                    <a:pt x="4455" y="12907"/>
                    <a:pt x="7813" y="15146"/>
                  </a:cubicBezTo>
                  <a:cubicBezTo>
                    <a:pt x="11171" y="17385"/>
                    <a:pt x="15164" y="15146"/>
                    <a:pt x="16617" y="10273"/>
                  </a:cubicBezTo>
                  <a:cubicBezTo>
                    <a:pt x="20156" y="12512"/>
                    <a:pt x="20156" y="12512"/>
                    <a:pt x="20156" y="12512"/>
                  </a:cubicBezTo>
                  <a:cubicBezTo>
                    <a:pt x="18976" y="16332"/>
                    <a:pt x="16889" y="19098"/>
                    <a:pt x="14257" y="20546"/>
                  </a:cubicBezTo>
                  <a:cubicBezTo>
                    <a:pt x="13077" y="21205"/>
                    <a:pt x="11806" y="21600"/>
                    <a:pt x="10536" y="21600"/>
                  </a:cubicBezTo>
                  <a:close/>
                </a:path>
              </a:pathLst>
            </a:custGeom>
            <a:grpFill/>
            <a:ln w="12700" cap="flat">
              <a:noFill/>
              <a:miter lim="400000"/>
            </a:ln>
            <a:effectLst/>
          </p:spPr>
          <p:txBody>
            <a:bodyPr wrap="square" lIns="91439" tIns="91439" rIns="91439" bIns="91439" numCol="1" anchor="t">
              <a:noAutofit/>
            </a:bodyPr>
            <a:lstStyle/>
            <a:p>
              <a:endParaRPr>
                <a:latin typeface="Arial" panose="020B0604020202020204" pitchFamily="34" charset="0"/>
              </a:endParaRPr>
            </a:p>
          </p:txBody>
        </p:sp>
        <p:sp>
          <p:nvSpPr>
            <p:cNvPr id="1048897" name="Freeform 251"/>
            <p:cNvSpPr/>
            <p:nvPr/>
          </p:nvSpPr>
          <p:spPr>
            <a:xfrm>
              <a:off x="13174539" y="6453470"/>
              <a:ext cx="354357" cy="29791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4160" y="853"/>
                    <a:pt x="7200" y="5116"/>
                    <a:pt x="2400" y="12221"/>
                  </a:cubicBezTo>
                  <a:cubicBezTo>
                    <a:pt x="1440" y="13642"/>
                    <a:pt x="720" y="15063"/>
                    <a:pt x="0" y="16484"/>
                  </a:cubicBezTo>
                  <a:cubicBezTo>
                    <a:pt x="9360" y="21600"/>
                    <a:pt x="9360" y="21600"/>
                    <a:pt x="9360" y="21600"/>
                  </a:cubicBezTo>
                  <a:cubicBezTo>
                    <a:pt x="9600" y="21032"/>
                    <a:pt x="10080" y="20463"/>
                    <a:pt x="10320" y="19611"/>
                  </a:cubicBezTo>
                  <a:cubicBezTo>
                    <a:pt x="13200" y="15632"/>
                    <a:pt x="17280" y="12789"/>
                    <a:pt x="21600" y="12221"/>
                  </a:cubicBezTo>
                  <a:lnTo>
                    <a:pt x="21600" y="0"/>
                  </a:lnTo>
                  <a:close/>
                </a:path>
              </a:pathLst>
            </a:custGeom>
            <a:grpFill/>
            <a:ln w="12700" cap="flat">
              <a:noFill/>
              <a:miter lim="400000"/>
            </a:ln>
            <a:effectLst/>
          </p:spPr>
          <p:txBody>
            <a:bodyPr wrap="square" lIns="91439" tIns="91439" rIns="91439" bIns="91439" numCol="1" anchor="t">
              <a:noAutofit/>
            </a:bodyPr>
            <a:lstStyle/>
            <a:p>
              <a:endParaRPr>
                <a:latin typeface="Arial" panose="020B0604020202020204" pitchFamily="34" charset="0"/>
              </a:endParaRPr>
            </a:p>
          </p:txBody>
        </p:sp>
        <p:sp>
          <p:nvSpPr>
            <p:cNvPr id="1048898" name="Freeform 252"/>
            <p:cNvSpPr/>
            <p:nvPr/>
          </p:nvSpPr>
          <p:spPr>
            <a:xfrm>
              <a:off x="13851890" y="6948940"/>
              <a:ext cx="175611" cy="106620"/>
            </a:xfrm>
            <a:custGeom>
              <a:avLst/>
              <a:gdLst/>
              <a:ahLst/>
              <a:cxnLst>
                <a:cxn ang="0">
                  <a:pos x="wd2" y="hd2"/>
                </a:cxn>
                <a:cxn ang="5400000">
                  <a:pos x="wd2" y="hd2"/>
                </a:cxn>
                <a:cxn ang="10800000">
                  <a:pos x="wd2" y="hd2"/>
                </a:cxn>
                <a:cxn ang="16200000">
                  <a:pos x="wd2" y="hd2"/>
                </a:cxn>
              </a:cxnLst>
              <a:rect l="0" t="0" r="r" b="b"/>
              <a:pathLst>
                <a:path w="21600" h="21600" extrusionOk="0">
                  <a:moveTo>
                    <a:pt x="960" y="0"/>
                  </a:moveTo>
                  <a:cubicBezTo>
                    <a:pt x="960" y="3200"/>
                    <a:pt x="480" y="5600"/>
                    <a:pt x="0" y="8000"/>
                  </a:cubicBezTo>
                  <a:cubicBezTo>
                    <a:pt x="18720" y="21600"/>
                    <a:pt x="18720" y="21600"/>
                    <a:pt x="18720" y="21600"/>
                  </a:cubicBezTo>
                  <a:cubicBezTo>
                    <a:pt x="20160" y="15200"/>
                    <a:pt x="21120" y="8000"/>
                    <a:pt x="21600" y="0"/>
                  </a:cubicBezTo>
                  <a:lnTo>
                    <a:pt x="960" y="0"/>
                  </a:lnTo>
                  <a:close/>
                </a:path>
              </a:pathLst>
            </a:custGeom>
            <a:grpFill/>
            <a:ln w="12700" cap="flat">
              <a:noFill/>
              <a:miter lim="400000"/>
            </a:ln>
            <a:effectLst/>
          </p:spPr>
          <p:txBody>
            <a:bodyPr wrap="square" lIns="91439" tIns="91439" rIns="91439" bIns="91439" numCol="1" anchor="t">
              <a:noAutofit/>
            </a:bodyPr>
            <a:lstStyle/>
            <a:p>
              <a:endParaRPr>
                <a:latin typeface="Arial" panose="020B0604020202020204" pitchFamily="34" charset="0"/>
              </a:endParaRPr>
            </a:p>
          </p:txBody>
        </p:sp>
        <p:sp>
          <p:nvSpPr>
            <p:cNvPr id="1048899" name="Freeform 253"/>
            <p:cNvSpPr/>
            <p:nvPr/>
          </p:nvSpPr>
          <p:spPr>
            <a:xfrm>
              <a:off x="13569660" y="6453470"/>
              <a:ext cx="457841" cy="45470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3779" y="21600"/>
                    <a:pt x="13779" y="21600"/>
                    <a:pt x="13779" y="21600"/>
                  </a:cubicBezTo>
                  <a:cubicBezTo>
                    <a:pt x="13779" y="13966"/>
                    <a:pt x="7634" y="7821"/>
                    <a:pt x="0" y="7821"/>
                  </a:cubicBezTo>
                  <a:cubicBezTo>
                    <a:pt x="0" y="0"/>
                    <a:pt x="0" y="0"/>
                    <a:pt x="0" y="0"/>
                  </a:cubicBezTo>
                  <a:cubicBezTo>
                    <a:pt x="11917" y="0"/>
                    <a:pt x="21600" y="9683"/>
                    <a:pt x="21600" y="21600"/>
                  </a:cubicBezTo>
                  <a:close/>
                </a:path>
              </a:pathLst>
            </a:custGeom>
            <a:grpFill/>
            <a:ln w="12700" cap="flat">
              <a:noFill/>
              <a:miter lim="400000"/>
            </a:ln>
            <a:effectLst/>
          </p:spPr>
          <p:txBody>
            <a:bodyPr wrap="square" lIns="91439" tIns="91439" rIns="91439" bIns="91439" numCol="1" anchor="t">
              <a:noAutofit/>
            </a:bodyPr>
            <a:lstStyle/>
            <a:p>
              <a:endParaRPr>
                <a:latin typeface="Arial" panose="020B0604020202020204" pitchFamily="34" charset="0"/>
              </a:endParaRPr>
            </a:p>
          </p:txBody>
        </p:sp>
        <p:sp>
          <p:nvSpPr>
            <p:cNvPr id="1048900" name="Rectangle 254"/>
            <p:cNvSpPr/>
            <p:nvPr/>
          </p:nvSpPr>
          <p:spPr>
            <a:xfrm>
              <a:off x="13406594" y="6964620"/>
              <a:ext cx="81532" cy="106621"/>
            </a:xfrm>
            <a:prstGeom prst="rect">
              <a:avLst/>
            </a:prstGeom>
            <a:grpFill/>
            <a:ln w="12700" cap="flat">
              <a:noFill/>
              <a:miter lim="400000"/>
            </a:ln>
            <a:effectLst/>
          </p:spPr>
          <p:txBody>
            <a:bodyPr wrap="square" lIns="91439" tIns="91439" rIns="91439" bIns="91439" numCol="1" anchor="t">
              <a:noAutofit/>
            </a:bodyPr>
            <a:lstStyle/>
            <a:p>
              <a:endParaRPr>
                <a:latin typeface="Arial" panose="020B0604020202020204" pitchFamily="34" charset="0"/>
              </a:endParaRPr>
            </a:p>
          </p:txBody>
        </p:sp>
        <p:sp>
          <p:nvSpPr>
            <p:cNvPr id="1048901" name="Rectangle 255"/>
            <p:cNvSpPr/>
            <p:nvPr/>
          </p:nvSpPr>
          <p:spPr>
            <a:xfrm>
              <a:off x="13528895" y="6829777"/>
              <a:ext cx="84668" cy="241466"/>
            </a:xfrm>
            <a:prstGeom prst="rect">
              <a:avLst/>
            </a:prstGeom>
            <a:grpFill/>
            <a:ln w="12700" cap="flat">
              <a:noFill/>
              <a:miter lim="400000"/>
            </a:ln>
            <a:effectLst/>
          </p:spPr>
          <p:txBody>
            <a:bodyPr wrap="square" lIns="91439" tIns="91439" rIns="91439" bIns="91439" numCol="1" anchor="t">
              <a:noAutofit/>
            </a:bodyPr>
            <a:lstStyle/>
            <a:p>
              <a:endParaRPr>
                <a:latin typeface="Arial" panose="020B0604020202020204" pitchFamily="34" charset="0"/>
              </a:endParaRPr>
            </a:p>
          </p:txBody>
        </p:sp>
        <p:sp>
          <p:nvSpPr>
            <p:cNvPr id="1048902" name="Rectangle 256"/>
            <p:cNvSpPr/>
            <p:nvPr/>
          </p:nvSpPr>
          <p:spPr>
            <a:xfrm>
              <a:off x="13654331" y="6760786"/>
              <a:ext cx="81532" cy="310455"/>
            </a:xfrm>
            <a:prstGeom prst="rect">
              <a:avLst/>
            </a:prstGeom>
            <a:grpFill/>
            <a:ln w="12700" cap="flat">
              <a:noFill/>
              <a:miter lim="400000"/>
            </a:ln>
            <a:effectLst/>
          </p:spPr>
          <p:txBody>
            <a:bodyPr wrap="square" lIns="91439" tIns="91439" rIns="91439" bIns="91439" numCol="1" anchor="t">
              <a:noAutofit/>
            </a:bodyPr>
            <a:lstStyle/>
            <a:p>
              <a:endParaRPr>
                <a:latin typeface="Arial" panose="020B0604020202020204" pitchFamily="34" charset="0"/>
              </a:endParaRPr>
            </a:p>
          </p:txBody>
        </p:sp>
      </p:grpSp>
      <p:grpSp>
        <p:nvGrpSpPr>
          <p:cNvPr id="75" name="组合 44"/>
          <p:cNvGrpSpPr/>
          <p:nvPr/>
        </p:nvGrpSpPr>
        <p:grpSpPr>
          <a:xfrm>
            <a:off x="1038676" y="4781398"/>
            <a:ext cx="214273" cy="189698"/>
            <a:chOff x="15288128" y="8952774"/>
            <a:chExt cx="874914" cy="774567"/>
          </a:xfrm>
          <a:solidFill>
            <a:schemeClr val="bg1"/>
          </a:solidFill>
        </p:grpSpPr>
        <p:sp>
          <p:nvSpPr>
            <p:cNvPr id="1048912" name="Freeform 336"/>
            <p:cNvSpPr/>
            <p:nvPr/>
          </p:nvSpPr>
          <p:spPr>
            <a:xfrm>
              <a:off x="15288128" y="8952774"/>
              <a:ext cx="874914" cy="774567"/>
            </a:xfrm>
            <a:custGeom>
              <a:avLst/>
              <a:gdLst/>
              <a:ahLst/>
              <a:cxnLst>
                <a:cxn ang="0">
                  <a:pos x="wd2" y="hd2"/>
                </a:cxn>
                <a:cxn ang="5400000">
                  <a:pos x="wd2" y="hd2"/>
                </a:cxn>
                <a:cxn ang="10800000">
                  <a:pos x="wd2" y="hd2"/>
                </a:cxn>
                <a:cxn ang="16200000">
                  <a:pos x="wd2" y="hd2"/>
                </a:cxn>
              </a:cxnLst>
              <a:rect l="0" t="0" r="r" b="b"/>
              <a:pathLst>
                <a:path w="21600" h="21600" extrusionOk="0">
                  <a:moveTo>
                    <a:pt x="20919" y="0"/>
                  </a:moveTo>
                  <a:cubicBezTo>
                    <a:pt x="681" y="0"/>
                    <a:pt x="681" y="0"/>
                    <a:pt x="681" y="0"/>
                  </a:cubicBezTo>
                  <a:cubicBezTo>
                    <a:pt x="389" y="0"/>
                    <a:pt x="0" y="439"/>
                    <a:pt x="0" y="877"/>
                  </a:cubicBezTo>
                  <a:cubicBezTo>
                    <a:pt x="0" y="20832"/>
                    <a:pt x="0" y="20832"/>
                    <a:pt x="0" y="20832"/>
                  </a:cubicBezTo>
                  <a:cubicBezTo>
                    <a:pt x="0" y="21271"/>
                    <a:pt x="389" y="21600"/>
                    <a:pt x="681" y="21600"/>
                  </a:cubicBezTo>
                  <a:cubicBezTo>
                    <a:pt x="20919" y="21600"/>
                    <a:pt x="20919" y="21600"/>
                    <a:pt x="20919" y="21600"/>
                  </a:cubicBezTo>
                  <a:cubicBezTo>
                    <a:pt x="21308" y="21600"/>
                    <a:pt x="21600" y="21271"/>
                    <a:pt x="21600" y="20832"/>
                  </a:cubicBezTo>
                  <a:cubicBezTo>
                    <a:pt x="21600" y="877"/>
                    <a:pt x="21600" y="877"/>
                    <a:pt x="21600" y="877"/>
                  </a:cubicBezTo>
                  <a:cubicBezTo>
                    <a:pt x="21600" y="439"/>
                    <a:pt x="21308" y="0"/>
                    <a:pt x="20919" y="0"/>
                  </a:cubicBezTo>
                  <a:close/>
                  <a:moveTo>
                    <a:pt x="16638" y="1754"/>
                  </a:moveTo>
                  <a:cubicBezTo>
                    <a:pt x="17124" y="1754"/>
                    <a:pt x="17514" y="2193"/>
                    <a:pt x="17514" y="2741"/>
                  </a:cubicBezTo>
                  <a:cubicBezTo>
                    <a:pt x="17514" y="3289"/>
                    <a:pt x="17124" y="3728"/>
                    <a:pt x="16638" y="3728"/>
                  </a:cubicBezTo>
                  <a:cubicBezTo>
                    <a:pt x="16151" y="3728"/>
                    <a:pt x="15762" y="3289"/>
                    <a:pt x="15762" y="2741"/>
                  </a:cubicBezTo>
                  <a:cubicBezTo>
                    <a:pt x="15762" y="2193"/>
                    <a:pt x="16151" y="1754"/>
                    <a:pt x="16638" y="1754"/>
                  </a:cubicBezTo>
                  <a:close/>
                  <a:moveTo>
                    <a:pt x="13914" y="1754"/>
                  </a:moveTo>
                  <a:cubicBezTo>
                    <a:pt x="14497" y="1754"/>
                    <a:pt x="14886" y="2193"/>
                    <a:pt x="14886" y="2741"/>
                  </a:cubicBezTo>
                  <a:cubicBezTo>
                    <a:pt x="14886" y="3289"/>
                    <a:pt x="14497" y="3728"/>
                    <a:pt x="13914" y="3728"/>
                  </a:cubicBezTo>
                  <a:cubicBezTo>
                    <a:pt x="13427" y="3728"/>
                    <a:pt x="13038" y="3289"/>
                    <a:pt x="13038" y="2741"/>
                  </a:cubicBezTo>
                  <a:cubicBezTo>
                    <a:pt x="13038" y="2193"/>
                    <a:pt x="13427" y="1754"/>
                    <a:pt x="13914" y="1754"/>
                  </a:cubicBezTo>
                  <a:close/>
                  <a:moveTo>
                    <a:pt x="20238" y="20065"/>
                  </a:moveTo>
                  <a:cubicBezTo>
                    <a:pt x="1362" y="20065"/>
                    <a:pt x="1362" y="20065"/>
                    <a:pt x="1362" y="20065"/>
                  </a:cubicBezTo>
                  <a:cubicBezTo>
                    <a:pt x="1362" y="5482"/>
                    <a:pt x="1362" y="5482"/>
                    <a:pt x="1362" y="5482"/>
                  </a:cubicBezTo>
                  <a:cubicBezTo>
                    <a:pt x="20238" y="5482"/>
                    <a:pt x="20238" y="5482"/>
                    <a:pt x="20238" y="5482"/>
                  </a:cubicBezTo>
                  <a:lnTo>
                    <a:pt x="20238" y="20065"/>
                  </a:lnTo>
                  <a:close/>
                  <a:moveTo>
                    <a:pt x="19362" y="3728"/>
                  </a:moveTo>
                  <a:cubicBezTo>
                    <a:pt x="18778" y="3728"/>
                    <a:pt x="18389" y="3289"/>
                    <a:pt x="18389" y="2741"/>
                  </a:cubicBezTo>
                  <a:cubicBezTo>
                    <a:pt x="18389" y="2193"/>
                    <a:pt x="18778" y="1754"/>
                    <a:pt x="19362" y="1754"/>
                  </a:cubicBezTo>
                  <a:cubicBezTo>
                    <a:pt x="19849" y="1754"/>
                    <a:pt x="20238" y="2193"/>
                    <a:pt x="20238" y="2741"/>
                  </a:cubicBezTo>
                  <a:cubicBezTo>
                    <a:pt x="20238" y="3289"/>
                    <a:pt x="19849" y="3728"/>
                    <a:pt x="19362" y="3728"/>
                  </a:cubicBezTo>
                  <a:close/>
                </a:path>
              </a:pathLst>
            </a:custGeom>
            <a:grpFill/>
            <a:ln w="12700" cap="flat">
              <a:noFill/>
              <a:miter lim="400000"/>
            </a:ln>
            <a:effectLst/>
          </p:spPr>
          <p:txBody>
            <a:bodyPr wrap="square" lIns="91439" tIns="91439" rIns="91439" bIns="91439" numCol="1" anchor="t">
              <a:noAutofit/>
            </a:bodyPr>
            <a:lstStyle/>
            <a:p>
              <a:endParaRPr>
                <a:latin typeface="Arial" panose="020B0604020202020204" pitchFamily="34" charset="0"/>
              </a:endParaRPr>
            </a:p>
          </p:txBody>
        </p:sp>
        <p:sp>
          <p:nvSpPr>
            <p:cNvPr id="1048913" name="Freeform 337"/>
            <p:cNvSpPr/>
            <p:nvPr/>
          </p:nvSpPr>
          <p:spPr>
            <a:xfrm>
              <a:off x="15843182" y="9187965"/>
              <a:ext cx="84670" cy="72128"/>
            </a:xfrm>
            <a:custGeom>
              <a:avLst/>
              <a:gdLst/>
              <a:ahLst/>
              <a:cxnLst>
                <a:cxn ang="0">
                  <a:pos x="wd2" y="hd2"/>
                </a:cxn>
                <a:cxn ang="5400000">
                  <a:pos x="wd2" y="hd2"/>
                </a:cxn>
                <a:cxn ang="10800000">
                  <a:pos x="wd2" y="hd2"/>
                </a:cxn>
                <a:cxn ang="16200000">
                  <a:pos x="wd2" y="hd2"/>
                </a:cxn>
              </a:cxnLst>
              <a:rect l="0" t="0" r="r" b="b"/>
              <a:pathLst>
                <a:path w="21600" h="21600" extrusionOk="0">
                  <a:moveTo>
                    <a:pt x="21600" y="16800"/>
                  </a:moveTo>
                  <a:cubicBezTo>
                    <a:pt x="21600" y="19200"/>
                    <a:pt x="19543" y="21600"/>
                    <a:pt x="17486" y="21600"/>
                  </a:cubicBezTo>
                  <a:cubicBezTo>
                    <a:pt x="3086" y="21600"/>
                    <a:pt x="3086" y="21600"/>
                    <a:pt x="3086" y="21600"/>
                  </a:cubicBezTo>
                  <a:cubicBezTo>
                    <a:pt x="1029" y="21600"/>
                    <a:pt x="0" y="19200"/>
                    <a:pt x="0" y="16800"/>
                  </a:cubicBezTo>
                  <a:cubicBezTo>
                    <a:pt x="0" y="3600"/>
                    <a:pt x="0" y="3600"/>
                    <a:pt x="0" y="3600"/>
                  </a:cubicBezTo>
                  <a:cubicBezTo>
                    <a:pt x="0" y="2400"/>
                    <a:pt x="1029" y="0"/>
                    <a:pt x="3086" y="0"/>
                  </a:cubicBezTo>
                  <a:cubicBezTo>
                    <a:pt x="17486" y="0"/>
                    <a:pt x="17486" y="0"/>
                    <a:pt x="17486" y="0"/>
                  </a:cubicBezTo>
                  <a:cubicBezTo>
                    <a:pt x="19543" y="0"/>
                    <a:pt x="21600" y="2400"/>
                    <a:pt x="21600" y="3600"/>
                  </a:cubicBezTo>
                  <a:lnTo>
                    <a:pt x="21600" y="16800"/>
                  </a:lnTo>
                  <a:close/>
                </a:path>
              </a:pathLst>
            </a:custGeom>
            <a:grpFill/>
            <a:ln w="12700" cap="flat">
              <a:noFill/>
              <a:miter lim="400000"/>
            </a:ln>
            <a:effectLst/>
          </p:spPr>
          <p:txBody>
            <a:bodyPr wrap="square" lIns="91439" tIns="91439" rIns="91439" bIns="91439" numCol="1" anchor="t">
              <a:noAutofit/>
            </a:bodyPr>
            <a:lstStyle/>
            <a:p>
              <a:endParaRPr>
                <a:latin typeface="Arial" panose="020B0604020202020204" pitchFamily="34" charset="0"/>
              </a:endParaRPr>
            </a:p>
          </p:txBody>
        </p:sp>
        <p:sp>
          <p:nvSpPr>
            <p:cNvPr id="1048914" name="Freeform 338"/>
            <p:cNvSpPr/>
            <p:nvPr/>
          </p:nvSpPr>
          <p:spPr>
            <a:xfrm>
              <a:off x="15719091" y="9249966"/>
              <a:ext cx="90436" cy="98736"/>
            </a:xfrm>
            <a:custGeom>
              <a:avLst/>
              <a:gdLst/>
              <a:ahLst/>
              <a:cxnLst>
                <a:cxn ang="0">
                  <a:pos x="wd2" y="hd2"/>
                </a:cxn>
                <a:cxn ang="5400000">
                  <a:pos x="wd2" y="hd2"/>
                </a:cxn>
                <a:cxn ang="10800000">
                  <a:pos x="wd2" y="hd2"/>
                </a:cxn>
                <a:cxn ang="16200000">
                  <a:pos x="wd2" y="hd2"/>
                </a:cxn>
              </a:cxnLst>
              <a:rect l="0" t="0" r="r" b="b"/>
              <a:pathLst>
                <a:path w="20764" h="20608" extrusionOk="0">
                  <a:moveTo>
                    <a:pt x="19491" y="5310"/>
                  </a:moveTo>
                  <a:cubicBezTo>
                    <a:pt x="20391" y="6141"/>
                    <a:pt x="21291" y="7803"/>
                    <a:pt x="20391" y="8633"/>
                  </a:cubicBezTo>
                  <a:cubicBezTo>
                    <a:pt x="14091" y="19433"/>
                    <a:pt x="14091" y="19433"/>
                    <a:pt x="14091" y="19433"/>
                  </a:cubicBezTo>
                  <a:cubicBezTo>
                    <a:pt x="13191" y="20264"/>
                    <a:pt x="11391" y="21095"/>
                    <a:pt x="9591" y="20264"/>
                  </a:cubicBezTo>
                  <a:cubicBezTo>
                    <a:pt x="1491" y="15280"/>
                    <a:pt x="1491" y="15280"/>
                    <a:pt x="1491" y="15280"/>
                  </a:cubicBezTo>
                  <a:cubicBezTo>
                    <a:pt x="-309" y="14449"/>
                    <a:pt x="-309" y="12787"/>
                    <a:pt x="591" y="11957"/>
                  </a:cubicBezTo>
                  <a:cubicBezTo>
                    <a:pt x="6891" y="1987"/>
                    <a:pt x="6891" y="1987"/>
                    <a:pt x="6891" y="1987"/>
                  </a:cubicBezTo>
                  <a:cubicBezTo>
                    <a:pt x="7791" y="326"/>
                    <a:pt x="9591" y="-505"/>
                    <a:pt x="10491" y="326"/>
                  </a:cubicBezTo>
                  <a:lnTo>
                    <a:pt x="19491" y="5310"/>
                  </a:lnTo>
                  <a:close/>
                </a:path>
              </a:pathLst>
            </a:custGeom>
            <a:grpFill/>
            <a:ln w="12700" cap="flat">
              <a:noFill/>
              <a:miter lim="400000"/>
            </a:ln>
            <a:effectLst/>
          </p:spPr>
          <p:txBody>
            <a:bodyPr wrap="square" lIns="91439" tIns="91439" rIns="91439" bIns="91439" numCol="1" anchor="t">
              <a:noAutofit/>
            </a:bodyPr>
            <a:lstStyle/>
            <a:p>
              <a:endParaRPr>
                <a:latin typeface="Arial" panose="020B0604020202020204" pitchFamily="34" charset="0"/>
              </a:endParaRPr>
            </a:p>
          </p:txBody>
        </p:sp>
        <p:sp>
          <p:nvSpPr>
            <p:cNvPr id="1048915" name="Freeform 339"/>
            <p:cNvSpPr/>
            <p:nvPr/>
          </p:nvSpPr>
          <p:spPr>
            <a:xfrm>
              <a:off x="15723176" y="9396268"/>
              <a:ext cx="90436" cy="93602"/>
            </a:xfrm>
            <a:custGeom>
              <a:avLst/>
              <a:gdLst/>
              <a:ahLst/>
              <a:cxnLst>
                <a:cxn ang="0">
                  <a:pos x="wd2" y="hd2"/>
                </a:cxn>
                <a:cxn ang="5400000">
                  <a:pos x="wd2" y="hd2"/>
                </a:cxn>
                <a:cxn ang="10800000">
                  <a:pos x="wd2" y="hd2"/>
                </a:cxn>
                <a:cxn ang="16200000">
                  <a:pos x="wd2" y="hd2"/>
                </a:cxn>
              </a:cxnLst>
              <a:rect l="0" t="0" r="r" b="b"/>
              <a:pathLst>
                <a:path w="20764" h="20797" extrusionOk="0">
                  <a:moveTo>
                    <a:pt x="10273" y="568"/>
                  </a:moveTo>
                  <a:cubicBezTo>
                    <a:pt x="11173" y="-296"/>
                    <a:pt x="12973" y="-296"/>
                    <a:pt x="13873" y="1432"/>
                  </a:cubicBezTo>
                  <a:cubicBezTo>
                    <a:pt x="20173" y="11800"/>
                    <a:pt x="20173" y="11800"/>
                    <a:pt x="20173" y="11800"/>
                  </a:cubicBezTo>
                  <a:cubicBezTo>
                    <a:pt x="21073" y="13528"/>
                    <a:pt x="21073" y="15256"/>
                    <a:pt x="19273" y="16120"/>
                  </a:cubicBezTo>
                  <a:cubicBezTo>
                    <a:pt x="11173" y="20440"/>
                    <a:pt x="11173" y="20440"/>
                    <a:pt x="11173" y="20440"/>
                  </a:cubicBezTo>
                  <a:cubicBezTo>
                    <a:pt x="9373" y="21304"/>
                    <a:pt x="7573" y="20440"/>
                    <a:pt x="6673" y="19576"/>
                  </a:cubicBezTo>
                  <a:cubicBezTo>
                    <a:pt x="373" y="8344"/>
                    <a:pt x="373" y="8344"/>
                    <a:pt x="373" y="8344"/>
                  </a:cubicBezTo>
                  <a:cubicBezTo>
                    <a:pt x="-527" y="7480"/>
                    <a:pt x="373" y="5752"/>
                    <a:pt x="1273" y="4888"/>
                  </a:cubicBezTo>
                  <a:lnTo>
                    <a:pt x="10273" y="568"/>
                  </a:lnTo>
                  <a:close/>
                </a:path>
              </a:pathLst>
            </a:custGeom>
            <a:grpFill/>
            <a:ln w="12700" cap="flat">
              <a:noFill/>
              <a:miter lim="400000"/>
            </a:ln>
            <a:effectLst/>
          </p:spPr>
          <p:txBody>
            <a:bodyPr wrap="square" lIns="91439" tIns="91439" rIns="91439" bIns="91439" numCol="1" anchor="t">
              <a:noAutofit/>
            </a:bodyPr>
            <a:lstStyle/>
            <a:p>
              <a:endParaRPr>
                <a:latin typeface="Arial" panose="020B0604020202020204" pitchFamily="34" charset="0"/>
              </a:endParaRPr>
            </a:p>
          </p:txBody>
        </p:sp>
        <p:sp>
          <p:nvSpPr>
            <p:cNvPr id="1048916" name="Freeform 340"/>
            <p:cNvSpPr/>
            <p:nvPr/>
          </p:nvSpPr>
          <p:spPr>
            <a:xfrm>
              <a:off x="15855724" y="9473330"/>
              <a:ext cx="78400" cy="68990"/>
            </a:xfrm>
            <a:custGeom>
              <a:avLst/>
              <a:gdLst/>
              <a:ahLst/>
              <a:cxnLst>
                <a:cxn ang="0">
                  <a:pos x="wd2" y="hd2"/>
                </a:cxn>
                <a:cxn ang="5400000">
                  <a:pos x="wd2" y="hd2"/>
                </a:cxn>
                <a:cxn ang="10800000">
                  <a:pos x="wd2" y="hd2"/>
                </a:cxn>
                <a:cxn ang="16200000">
                  <a:pos x="wd2" y="hd2"/>
                </a:cxn>
              </a:cxnLst>
              <a:rect l="0" t="0" r="r" b="b"/>
              <a:pathLst>
                <a:path w="21600" h="21600" extrusionOk="0">
                  <a:moveTo>
                    <a:pt x="0" y="4800"/>
                  </a:moveTo>
                  <a:cubicBezTo>
                    <a:pt x="0" y="2400"/>
                    <a:pt x="1080" y="0"/>
                    <a:pt x="3240" y="0"/>
                  </a:cubicBezTo>
                  <a:cubicBezTo>
                    <a:pt x="18360" y="0"/>
                    <a:pt x="18360" y="0"/>
                    <a:pt x="18360" y="0"/>
                  </a:cubicBezTo>
                  <a:cubicBezTo>
                    <a:pt x="20520" y="0"/>
                    <a:pt x="21600" y="2400"/>
                    <a:pt x="21600" y="4800"/>
                  </a:cubicBezTo>
                  <a:cubicBezTo>
                    <a:pt x="21600" y="18000"/>
                    <a:pt x="21600" y="18000"/>
                    <a:pt x="21600" y="18000"/>
                  </a:cubicBezTo>
                  <a:cubicBezTo>
                    <a:pt x="21600" y="19200"/>
                    <a:pt x="20520" y="21600"/>
                    <a:pt x="18360" y="21600"/>
                  </a:cubicBezTo>
                  <a:cubicBezTo>
                    <a:pt x="3240" y="21600"/>
                    <a:pt x="3240" y="21600"/>
                    <a:pt x="3240" y="21600"/>
                  </a:cubicBezTo>
                  <a:cubicBezTo>
                    <a:pt x="1080" y="21600"/>
                    <a:pt x="0" y="19200"/>
                    <a:pt x="0" y="18000"/>
                  </a:cubicBezTo>
                  <a:lnTo>
                    <a:pt x="0" y="4800"/>
                  </a:lnTo>
                  <a:close/>
                </a:path>
              </a:pathLst>
            </a:custGeom>
            <a:grpFill/>
            <a:ln w="12700" cap="flat">
              <a:noFill/>
              <a:miter lim="400000"/>
            </a:ln>
            <a:effectLst/>
          </p:spPr>
          <p:txBody>
            <a:bodyPr wrap="square" lIns="91439" tIns="91439" rIns="91439" bIns="91439" numCol="1" anchor="t">
              <a:noAutofit/>
            </a:bodyPr>
            <a:lstStyle/>
            <a:p>
              <a:endParaRPr>
                <a:latin typeface="Arial" panose="020B0604020202020204" pitchFamily="34" charset="0"/>
              </a:endParaRPr>
            </a:p>
          </p:txBody>
        </p:sp>
        <p:sp>
          <p:nvSpPr>
            <p:cNvPr id="1048917" name="Freeform 341"/>
            <p:cNvSpPr/>
            <p:nvPr/>
          </p:nvSpPr>
          <p:spPr>
            <a:xfrm>
              <a:off x="15969962" y="9384809"/>
              <a:ext cx="90437" cy="98648"/>
            </a:xfrm>
            <a:custGeom>
              <a:avLst/>
              <a:gdLst/>
              <a:ahLst/>
              <a:cxnLst>
                <a:cxn ang="0">
                  <a:pos x="wd2" y="hd2"/>
                </a:cxn>
                <a:cxn ang="5400000">
                  <a:pos x="wd2" y="hd2"/>
                </a:cxn>
                <a:cxn ang="10800000">
                  <a:pos x="wd2" y="hd2"/>
                </a:cxn>
                <a:cxn ang="16200000">
                  <a:pos x="wd2" y="hd2"/>
                </a:cxn>
              </a:cxnLst>
              <a:rect l="0" t="0" r="r" b="b"/>
              <a:pathLst>
                <a:path w="20764" h="20590" extrusionOk="0">
                  <a:moveTo>
                    <a:pt x="1491" y="15280"/>
                  </a:moveTo>
                  <a:cubicBezTo>
                    <a:pt x="-309" y="14449"/>
                    <a:pt x="-309" y="12787"/>
                    <a:pt x="591" y="11957"/>
                  </a:cubicBezTo>
                  <a:cubicBezTo>
                    <a:pt x="6891" y="1987"/>
                    <a:pt x="6891" y="1987"/>
                    <a:pt x="6891" y="1987"/>
                  </a:cubicBezTo>
                  <a:cubicBezTo>
                    <a:pt x="6891" y="326"/>
                    <a:pt x="9591" y="-505"/>
                    <a:pt x="10491" y="326"/>
                  </a:cubicBezTo>
                  <a:cubicBezTo>
                    <a:pt x="19491" y="5310"/>
                    <a:pt x="19491" y="5310"/>
                    <a:pt x="19491" y="5310"/>
                  </a:cubicBezTo>
                  <a:cubicBezTo>
                    <a:pt x="20391" y="6141"/>
                    <a:pt x="21291" y="7803"/>
                    <a:pt x="20391" y="8633"/>
                  </a:cubicBezTo>
                  <a:cubicBezTo>
                    <a:pt x="14091" y="18603"/>
                    <a:pt x="14091" y="18603"/>
                    <a:pt x="14091" y="18603"/>
                  </a:cubicBezTo>
                  <a:cubicBezTo>
                    <a:pt x="13191" y="20264"/>
                    <a:pt x="11391" y="21095"/>
                    <a:pt x="9591" y="20264"/>
                  </a:cubicBezTo>
                  <a:lnTo>
                    <a:pt x="1491" y="15280"/>
                  </a:lnTo>
                  <a:close/>
                </a:path>
              </a:pathLst>
            </a:custGeom>
            <a:grpFill/>
            <a:ln w="12700" cap="flat">
              <a:noFill/>
              <a:miter lim="400000"/>
            </a:ln>
            <a:effectLst/>
          </p:spPr>
          <p:txBody>
            <a:bodyPr wrap="square" lIns="91439" tIns="91439" rIns="91439" bIns="91439" numCol="1" anchor="t">
              <a:noAutofit/>
            </a:bodyPr>
            <a:lstStyle/>
            <a:p>
              <a:endParaRPr>
                <a:latin typeface="Arial" panose="020B0604020202020204" pitchFamily="34" charset="0"/>
              </a:endParaRPr>
            </a:p>
          </p:txBody>
        </p:sp>
        <p:sp>
          <p:nvSpPr>
            <p:cNvPr id="1048918" name="Freeform 342"/>
            <p:cNvSpPr/>
            <p:nvPr/>
          </p:nvSpPr>
          <p:spPr>
            <a:xfrm>
              <a:off x="15964642" y="9243553"/>
              <a:ext cx="90437" cy="94936"/>
            </a:xfrm>
            <a:custGeom>
              <a:avLst/>
              <a:gdLst/>
              <a:ahLst/>
              <a:cxnLst>
                <a:cxn ang="0">
                  <a:pos x="wd2" y="hd2"/>
                </a:cxn>
                <a:cxn ang="5400000">
                  <a:pos x="wd2" y="hd2"/>
                </a:cxn>
                <a:cxn ang="10800000">
                  <a:pos x="wd2" y="hd2"/>
                </a:cxn>
                <a:cxn ang="16200000">
                  <a:pos x="wd2" y="hd2"/>
                </a:cxn>
              </a:cxnLst>
              <a:rect l="0" t="0" r="r" b="b"/>
              <a:pathLst>
                <a:path w="20764" h="21094" extrusionOk="0">
                  <a:moveTo>
                    <a:pt x="11173" y="21094"/>
                  </a:moveTo>
                  <a:cubicBezTo>
                    <a:pt x="9373" y="21094"/>
                    <a:pt x="7573" y="21094"/>
                    <a:pt x="6673" y="19366"/>
                  </a:cubicBezTo>
                  <a:cubicBezTo>
                    <a:pt x="373" y="8998"/>
                    <a:pt x="373" y="8998"/>
                    <a:pt x="373" y="8998"/>
                  </a:cubicBezTo>
                  <a:cubicBezTo>
                    <a:pt x="-527" y="7270"/>
                    <a:pt x="373" y="5542"/>
                    <a:pt x="1273" y="5542"/>
                  </a:cubicBezTo>
                  <a:cubicBezTo>
                    <a:pt x="10273" y="358"/>
                    <a:pt x="10273" y="358"/>
                    <a:pt x="10273" y="358"/>
                  </a:cubicBezTo>
                  <a:cubicBezTo>
                    <a:pt x="11173" y="-506"/>
                    <a:pt x="12973" y="358"/>
                    <a:pt x="13873" y="1222"/>
                  </a:cubicBezTo>
                  <a:cubicBezTo>
                    <a:pt x="20173" y="12454"/>
                    <a:pt x="20173" y="12454"/>
                    <a:pt x="20173" y="12454"/>
                  </a:cubicBezTo>
                  <a:cubicBezTo>
                    <a:pt x="21073" y="13318"/>
                    <a:pt x="21073" y="15046"/>
                    <a:pt x="19273" y="15910"/>
                  </a:cubicBezTo>
                  <a:lnTo>
                    <a:pt x="11173" y="21094"/>
                  </a:lnTo>
                  <a:close/>
                </a:path>
              </a:pathLst>
            </a:custGeom>
            <a:grpFill/>
            <a:ln w="12700" cap="flat">
              <a:noFill/>
              <a:miter lim="400000"/>
            </a:ln>
            <a:effectLst/>
          </p:spPr>
          <p:txBody>
            <a:bodyPr wrap="square" lIns="91439" tIns="91439" rIns="91439" bIns="91439" numCol="1" anchor="t">
              <a:noAutofit/>
            </a:bodyPr>
            <a:lstStyle/>
            <a:p>
              <a:endParaRPr>
                <a:latin typeface="Arial" panose="020B0604020202020204" pitchFamily="34" charset="0"/>
              </a:endParaRPr>
            </a:p>
          </p:txBody>
        </p:sp>
        <p:sp>
          <p:nvSpPr>
            <p:cNvPr id="1048919" name="Freeform 343"/>
            <p:cNvSpPr/>
            <p:nvPr/>
          </p:nvSpPr>
          <p:spPr>
            <a:xfrm>
              <a:off x="15761649" y="9241275"/>
              <a:ext cx="254008" cy="250872"/>
            </a:xfrm>
            <a:custGeom>
              <a:avLst/>
              <a:gdLst/>
              <a:ahLst/>
              <a:cxnLst>
                <a:cxn ang="0">
                  <a:pos x="wd2" y="hd2"/>
                </a:cxn>
                <a:cxn ang="5400000">
                  <a:pos x="wd2" y="hd2"/>
                </a:cxn>
                <a:cxn ang="10800000">
                  <a:pos x="wd2" y="hd2"/>
                </a:cxn>
                <a:cxn ang="16200000">
                  <a:pos x="wd2" y="hd2"/>
                </a:cxn>
              </a:cxnLst>
              <a:rect l="0" t="0" r="r" b="b"/>
              <a:pathLst>
                <a:path w="21600" h="21600" extrusionOk="0">
                  <a:moveTo>
                    <a:pt x="10966" y="0"/>
                  </a:moveTo>
                  <a:cubicBezTo>
                    <a:pt x="4985" y="0"/>
                    <a:pt x="0" y="4725"/>
                    <a:pt x="0" y="10800"/>
                  </a:cubicBezTo>
                  <a:cubicBezTo>
                    <a:pt x="0" y="16875"/>
                    <a:pt x="4985" y="21600"/>
                    <a:pt x="10966" y="21600"/>
                  </a:cubicBezTo>
                  <a:cubicBezTo>
                    <a:pt x="16948" y="21600"/>
                    <a:pt x="21600" y="16875"/>
                    <a:pt x="21600" y="10800"/>
                  </a:cubicBezTo>
                  <a:cubicBezTo>
                    <a:pt x="21600" y="4725"/>
                    <a:pt x="16948" y="0"/>
                    <a:pt x="10966" y="0"/>
                  </a:cubicBezTo>
                  <a:close/>
                  <a:moveTo>
                    <a:pt x="10966" y="16200"/>
                  </a:moveTo>
                  <a:cubicBezTo>
                    <a:pt x="7975" y="16200"/>
                    <a:pt x="5649" y="13837"/>
                    <a:pt x="5649" y="10800"/>
                  </a:cubicBezTo>
                  <a:cubicBezTo>
                    <a:pt x="5649" y="8100"/>
                    <a:pt x="7975" y="5738"/>
                    <a:pt x="10966" y="5738"/>
                  </a:cubicBezTo>
                  <a:cubicBezTo>
                    <a:pt x="13625" y="5738"/>
                    <a:pt x="15951" y="8100"/>
                    <a:pt x="15951" y="10800"/>
                  </a:cubicBezTo>
                  <a:cubicBezTo>
                    <a:pt x="15951" y="13837"/>
                    <a:pt x="13625" y="16200"/>
                    <a:pt x="10966" y="16200"/>
                  </a:cubicBezTo>
                  <a:close/>
                </a:path>
              </a:pathLst>
            </a:custGeom>
            <a:grpFill/>
            <a:ln w="12700" cap="flat">
              <a:noFill/>
              <a:miter lim="400000"/>
            </a:ln>
            <a:effectLst/>
          </p:spPr>
          <p:txBody>
            <a:bodyPr wrap="square" lIns="91439" tIns="91439" rIns="91439" bIns="91439" numCol="1" anchor="t">
              <a:noAutofit/>
            </a:bodyPr>
            <a:lstStyle/>
            <a:p>
              <a:endParaRPr>
                <a:latin typeface="Arial" panose="020B0604020202020204" pitchFamily="34" charset="0"/>
              </a:endParaRPr>
            </a:p>
          </p:txBody>
        </p:sp>
        <p:sp>
          <p:nvSpPr>
            <p:cNvPr id="1048920" name="Freeform 344"/>
            <p:cNvSpPr/>
            <p:nvPr/>
          </p:nvSpPr>
          <p:spPr>
            <a:xfrm>
              <a:off x="15394748" y="9203645"/>
              <a:ext cx="314902" cy="401394"/>
            </a:xfrm>
            <a:custGeom>
              <a:avLst/>
              <a:gdLst/>
              <a:ahLst/>
              <a:cxnLst>
                <a:cxn ang="0">
                  <a:pos x="wd2" y="hd2"/>
                </a:cxn>
                <a:cxn ang="5400000">
                  <a:pos x="wd2" y="hd2"/>
                </a:cxn>
                <a:cxn ang="10800000">
                  <a:pos x="wd2" y="hd2"/>
                </a:cxn>
                <a:cxn ang="16200000">
                  <a:pos x="wd2" y="hd2"/>
                </a:cxn>
              </a:cxnLst>
              <a:rect l="0" t="0" r="r" b="b"/>
              <a:pathLst>
                <a:path w="21265" h="21600" extrusionOk="0">
                  <a:moveTo>
                    <a:pt x="9333" y="21388"/>
                  </a:moveTo>
                  <a:cubicBezTo>
                    <a:pt x="9333" y="21388"/>
                    <a:pt x="9333" y="21388"/>
                    <a:pt x="9600" y="21388"/>
                  </a:cubicBezTo>
                  <a:cubicBezTo>
                    <a:pt x="9600" y="21600"/>
                    <a:pt x="9600" y="21600"/>
                    <a:pt x="9600" y="21600"/>
                  </a:cubicBezTo>
                  <a:cubicBezTo>
                    <a:pt x="9867" y="21600"/>
                    <a:pt x="9867" y="21600"/>
                    <a:pt x="9867" y="21600"/>
                  </a:cubicBezTo>
                  <a:cubicBezTo>
                    <a:pt x="10133" y="21600"/>
                    <a:pt x="10133" y="21600"/>
                    <a:pt x="10133" y="21600"/>
                  </a:cubicBezTo>
                  <a:cubicBezTo>
                    <a:pt x="10400" y="21600"/>
                    <a:pt x="10400" y="21600"/>
                    <a:pt x="10667" y="21600"/>
                  </a:cubicBezTo>
                  <a:cubicBezTo>
                    <a:pt x="10667" y="21600"/>
                    <a:pt x="10667" y="21600"/>
                    <a:pt x="10667" y="21600"/>
                  </a:cubicBezTo>
                  <a:cubicBezTo>
                    <a:pt x="10667" y="21600"/>
                    <a:pt x="10667" y="21600"/>
                    <a:pt x="10667" y="21600"/>
                  </a:cubicBezTo>
                  <a:cubicBezTo>
                    <a:pt x="10667" y="21600"/>
                    <a:pt x="10933" y="21600"/>
                    <a:pt x="11200" y="21600"/>
                  </a:cubicBezTo>
                  <a:cubicBezTo>
                    <a:pt x="11200" y="21600"/>
                    <a:pt x="11200" y="21600"/>
                    <a:pt x="11200" y="21600"/>
                  </a:cubicBezTo>
                  <a:cubicBezTo>
                    <a:pt x="11200" y="21600"/>
                    <a:pt x="11467" y="21600"/>
                    <a:pt x="11467" y="21600"/>
                  </a:cubicBezTo>
                  <a:cubicBezTo>
                    <a:pt x="11467" y="21600"/>
                    <a:pt x="11733" y="21600"/>
                    <a:pt x="11733" y="21388"/>
                  </a:cubicBezTo>
                  <a:cubicBezTo>
                    <a:pt x="11733" y="21388"/>
                    <a:pt x="12000" y="21388"/>
                    <a:pt x="12000" y="21388"/>
                  </a:cubicBezTo>
                  <a:cubicBezTo>
                    <a:pt x="12000" y="21388"/>
                    <a:pt x="12000" y="21388"/>
                    <a:pt x="12000" y="21388"/>
                  </a:cubicBezTo>
                  <a:cubicBezTo>
                    <a:pt x="12000" y="21388"/>
                    <a:pt x="12000" y="21388"/>
                    <a:pt x="12267" y="21176"/>
                  </a:cubicBezTo>
                  <a:cubicBezTo>
                    <a:pt x="20267" y="16518"/>
                    <a:pt x="20267" y="16518"/>
                    <a:pt x="20267" y="16518"/>
                  </a:cubicBezTo>
                  <a:cubicBezTo>
                    <a:pt x="21333" y="15882"/>
                    <a:pt x="21600" y="14612"/>
                    <a:pt x="20800" y="13765"/>
                  </a:cubicBezTo>
                  <a:cubicBezTo>
                    <a:pt x="20000" y="12706"/>
                    <a:pt x="18400" y="12494"/>
                    <a:pt x="17067" y="13129"/>
                  </a:cubicBezTo>
                  <a:cubicBezTo>
                    <a:pt x="13333" y="15459"/>
                    <a:pt x="13333" y="15459"/>
                    <a:pt x="13333" y="15459"/>
                  </a:cubicBezTo>
                  <a:cubicBezTo>
                    <a:pt x="13333" y="2118"/>
                    <a:pt x="13333" y="2118"/>
                    <a:pt x="13333" y="2118"/>
                  </a:cubicBezTo>
                  <a:cubicBezTo>
                    <a:pt x="13333" y="847"/>
                    <a:pt x="12000" y="0"/>
                    <a:pt x="10667" y="0"/>
                  </a:cubicBezTo>
                  <a:cubicBezTo>
                    <a:pt x="9067" y="0"/>
                    <a:pt x="8000" y="847"/>
                    <a:pt x="8000" y="2118"/>
                  </a:cubicBezTo>
                  <a:cubicBezTo>
                    <a:pt x="8000" y="15459"/>
                    <a:pt x="8000" y="15459"/>
                    <a:pt x="8000" y="15459"/>
                  </a:cubicBezTo>
                  <a:cubicBezTo>
                    <a:pt x="4000" y="13129"/>
                    <a:pt x="4000" y="13129"/>
                    <a:pt x="4000" y="13129"/>
                  </a:cubicBezTo>
                  <a:cubicBezTo>
                    <a:pt x="2933" y="12494"/>
                    <a:pt x="1333" y="12706"/>
                    <a:pt x="267" y="13765"/>
                  </a:cubicBezTo>
                  <a:cubicBezTo>
                    <a:pt x="0" y="13976"/>
                    <a:pt x="0" y="14400"/>
                    <a:pt x="0" y="14824"/>
                  </a:cubicBezTo>
                  <a:cubicBezTo>
                    <a:pt x="0" y="15671"/>
                    <a:pt x="267" y="16306"/>
                    <a:pt x="1067" y="16518"/>
                  </a:cubicBezTo>
                  <a:cubicBezTo>
                    <a:pt x="9067" y="21176"/>
                    <a:pt x="9067" y="21176"/>
                    <a:pt x="9067" y="21176"/>
                  </a:cubicBezTo>
                  <a:cubicBezTo>
                    <a:pt x="9067" y="21388"/>
                    <a:pt x="9067" y="21388"/>
                    <a:pt x="9067" y="21388"/>
                  </a:cubicBezTo>
                  <a:cubicBezTo>
                    <a:pt x="9067" y="21388"/>
                    <a:pt x="9067" y="21388"/>
                    <a:pt x="9333" y="21388"/>
                  </a:cubicBezTo>
                  <a:close/>
                </a:path>
              </a:pathLst>
            </a:custGeom>
            <a:grpFill/>
            <a:ln w="12700" cap="flat">
              <a:noFill/>
              <a:miter lim="400000"/>
            </a:ln>
            <a:effectLst/>
          </p:spPr>
          <p:txBody>
            <a:bodyPr wrap="square" lIns="91439" tIns="91439" rIns="91439" bIns="91439" numCol="1" anchor="t">
              <a:noAutofit/>
            </a:bodyPr>
            <a:lstStyle/>
            <a:p>
              <a:endParaRPr>
                <a:latin typeface="Arial" panose="020B0604020202020204" pitchFamily="34" charset="0"/>
              </a:endParaRPr>
            </a:p>
          </p:txBody>
        </p:sp>
      </p:grpSp>
      <p:sp>
        <p:nvSpPr>
          <p:cNvPr id="1048927" name="矩形 60"/>
          <p:cNvSpPr/>
          <p:nvPr/>
        </p:nvSpPr>
        <p:spPr>
          <a:xfrm>
            <a:off x="806824" y="1445317"/>
            <a:ext cx="5778546" cy="4708981"/>
          </a:xfrm>
          <a:prstGeom prst="rect">
            <a:avLst/>
          </a:prstGeom>
        </p:spPr>
        <p:txBody>
          <a:bodyPr wrap="square">
            <a:spAutoFit/>
          </a:bodyPr>
          <a:lstStyle/>
          <a:p>
            <a:r>
              <a:rPr lang="uz-Latn-UZ" altLang="zh-CN" sz="2000" b="1" dirty="0">
                <a:solidFill>
                  <a:schemeClr val="tx1">
                    <a:lumMod val="65000"/>
                    <a:lumOff val="35000"/>
                  </a:schemeClr>
                </a:solidFill>
                <a:latin typeface="Century Gothic" panose="020B0502020202020204" pitchFamily="34" charset="0"/>
                <a:cs typeface="Arial" panose="020B0604020202020204" pitchFamily="34" charset="0"/>
              </a:rPr>
              <a:t>U yoki bu iqtisodiy kategoriyaning mohiyatini </a:t>
            </a:r>
            <a:r>
              <a:rPr lang="uz-Latn-UZ" altLang="zh-CN" sz="2000" b="1" dirty="0" err="1">
                <a:solidFill>
                  <a:schemeClr val="tx1">
                    <a:lumMod val="65000"/>
                    <a:lumOff val="35000"/>
                  </a:schemeClr>
                </a:solidFill>
                <a:latin typeface="Century Gothic" panose="020B0502020202020204" pitchFamily="34" charset="0"/>
                <a:cs typeface="Arial" panose="020B0604020202020204" pitchFamily="34" charset="0"/>
              </a:rPr>
              <a:t>chuqurroq</a:t>
            </a:r>
            <a:r>
              <a:rPr lang="uz-Latn-UZ" altLang="zh-CN" sz="2000" b="1" dirty="0">
                <a:solidFill>
                  <a:schemeClr val="tx1">
                    <a:lumMod val="65000"/>
                    <a:lumOff val="35000"/>
                  </a:schemeClr>
                </a:solidFill>
                <a:latin typeface="Century Gothic" panose="020B0502020202020204" pitchFamily="34" charset="0"/>
                <a:cs typeface="Arial" panose="020B0604020202020204" pitchFamily="34" charset="0"/>
              </a:rPr>
              <a:t> anglash uchun unga xos umumiy
belgilarni aniqlash lozim bo‘ladi. Masalan, kredit iqtisodiy
kategoriya sifatida </a:t>
            </a:r>
            <a:r>
              <a:rPr lang="uz-Latn-UZ" altLang="zh-CN" sz="2000" b="1" dirty="0" err="1">
                <a:solidFill>
                  <a:schemeClr val="tx1">
                    <a:lumMod val="65000"/>
                    <a:lumOff val="35000"/>
                  </a:schemeClr>
                </a:solidFill>
                <a:latin typeface="Century Gothic" panose="020B0502020202020204" pitchFamily="34" charset="0"/>
                <a:cs typeface="Arial" panose="020B0604020202020204" pitchFamily="34" charset="0"/>
              </a:rPr>
              <a:t>muddatlilik</a:t>
            </a:r>
            <a:r>
              <a:rPr lang="uz-Latn-UZ" altLang="zh-CN" sz="2000" b="1" dirty="0">
                <a:solidFill>
                  <a:schemeClr val="tx1">
                    <a:lumMod val="65000"/>
                    <a:lumOff val="35000"/>
                  </a:schemeClr>
                </a:solidFill>
                <a:latin typeface="Century Gothic" panose="020B0502020202020204" pitchFamily="34" charset="0"/>
                <a:cs typeface="Arial" panose="020B0604020202020204" pitchFamily="34" charset="0"/>
              </a:rPr>
              <a:t>, </a:t>
            </a:r>
            <a:r>
              <a:rPr lang="uz-Latn-UZ" altLang="zh-CN" sz="2000" b="1" dirty="0" err="1">
                <a:solidFill>
                  <a:schemeClr val="tx1">
                    <a:lumMod val="65000"/>
                    <a:lumOff val="35000"/>
                  </a:schemeClr>
                </a:solidFill>
                <a:latin typeface="Century Gothic" panose="020B0502020202020204" pitchFamily="34" charset="0"/>
                <a:cs typeface="Arial" panose="020B0604020202020204" pitchFamily="34" charset="0"/>
              </a:rPr>
              <a:t>qaytarishlik</a:t>
            </a:r>
            <a:r>
              <a:rPr lang="uz-Latn-UZ" altLang="zh-CN" sz="2000" b="1" dirty="0">
                <a:solidFill>
                  <a:schemeClr val="tx1">
                    <a:lumMod val="65000"/>
                    <a:lumOff val="35000"/>
                  </a:schemeClr>
                </a:solidFill>
                <a:latin typeface="Century Gothic" panose="020B0502020202020204" pitchFamily="34" charset="0"/>
                <a:cs typeface="Arial" panose="020B0604020202020204" pitchFamily="34" charset="0"/>
              </a:rPr>
              <a:t>, muayyan miqdorda ustama haq (foiz) to‘lash kabi umumiy belgilarga
egaki, ushbu belgilar kredit kategoriyasi mohiyatini </a:t>
            </a:r>
            <a:r>
              <a:rPr lang="uz-Latn-UZ" altLang="zh-CN" sz="2000" b="1" dirty="0" err="1">
                <a:solidFill>
                  <a:schemeClr val="tx1">
                    <a:lumMod val="65000"/>
                    <a:lumOff val="35000"/>
                  </a:schemeClr>
                </a:solidFill>
                <a:latin typeface="Century Gothic" panose="020B0502020202020204" pitchFamily="34" charset="0"/>
                <a:cs typeface="Arial" panose="020B0604020202020204" pitchFamily="34" charset="0"/>
              </a:rPr>
              <a:t>kengroq</a:t>
            </a:r>
            <a:r>
              <a:rPr lang="uz-Latn-UZ" altLang="zh-CN" sz="2000" b="1" dirty="0">
                <a:solidFill>
                  <a:schemeClr val="tx1">
                    <a:lumMod val="65000"/>
                    <a:lumOff val="35000"/>
                  </a:schemeClr>
                </a:solidFill>
                <a:latin typeface="Century Gothic" panose="020B0502020202020204" pitchFamily="34" charset="0"/>
                <a:cs typeface="Arial" panose="020B0604020202020204" pitchFamily="34" charset="0"/>
              </a:rPr>
              <a:t>
yoritish uchun xizmat qiladi. Xuddi shu kabi soliq </a:t>
            </a:r>
            <a:r>
              <a:rPr lang="uz-Latn-UZ" altLang="zh-CN" sz="2000" b="1" dirty="0" err="1">
                <a:solidFill>
                  <a:schemeClr val="tx1">
                    <a:lumMod val="65000"/>
                    <a:lumOff val="35000"/>
                  </a:schemeClr>
                </a:solidFill>
                <a:latin typeface="Century Gothic" panose="020B0502020202020204" pitchFamily="34" charset="0"/>
                <a:cs typeface="Arial" panose="020B0604020202020204" pitchFamily="34" charset="0"/>
              </a:rPr>
              <a:t>kate</a:t>
            </a:r>
            <a:r>
              <a:rPr lang="uz-Latn-UZ" altLang="zh-CN" sz="2000" b="1" dirty="0">
                <a:solidFill>
                  <a:schemeClr val="tx1">
                    <a:lumMod val="65000"/>
                    <a:lumOff val="35000"/>
                  </a:schemeClr>
                </a:solidFill>
                <a:latin typeface="Century Gothic" panose="020B0502020202020204" pitchFamily="34" charset="0"/>
                <a:cs typeface="Arial" panose="020B0604020202020204" pitchFamily="34" charset="0"/>
              </a:rPr>
              <a:t> ham bir qator o‘ziga xos belgilarga egaki, ushbu
belgilar soliqlarning boshqa to‘lovlardan farqlash uchun
xizmat qiladi.</a:t>
            </a:r>
            <a:endParaRPr lang="en-US" altLang="zh-CN" sz="2000" b="1" dirty="0">
              <a:solidFill>
                <a:schemeClr val="tx1">
                  <a:lumMod val="65000"/>
                  <a:lumOff val="35000"/>
                </a:schemeClr>
              </a:solidFill>
              <a:latin typeface="Century Gothic" panose="020B0502020202020204" pitchFamily="34" charset="0"/>
              <a:cs typeface="Arial" panose="020B0604020202020204" pitchFamily="34" charset="0"/>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UNIT_TEXT_PART_ID" val="1-b"/>
  <p:tag name="KSO_WM_UNIT_TEXT_PART_ID_V2" val="d-1-1"/>
  <p:tag name="ORIWIDTHHEIGHT" val="224.5,75.5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Arial"/>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Arial"/>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839</Words>
  <Application>Microsoft Office PowerPoint</Application>
  <PresentationFormat>Широкоэкранный</PresentationFormat>
  <Paragraphs>31</Paragraphs>
  <Slides>11</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11</vt:i4>
      </vt:variant>
    </vt:vector>
  </HeadingPairs>
  <TitlesOfParts>
    <vt:vector size="15" baseType="lpstr">
      <vt:lpstr>Arial</vt:lpstr>
      <vt:lpstr>Calibri</vt:lpstr>
      <vt:lpstr>Century Gothic</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Nig'monxo'ja Najimov</cp:lastModifiedBy>
  <cp:revision>6</cp:revision>
  <dcterms:created xsi:type="dcterms:W3CDTF">2019-11-23T17:48:00Z</dcterms:created>
  <dcterms:modified xsi:type="dcterms:W3CDTF">2024-06-22T08:28:30Z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1033-11.2.0.9052</vt:lpwstr>
  </property>
  <property fmtid="{D5CDD505-2E9C-101B-9397-08002B2CF9AE}" pid="3" name="ICV">
    <vt:lpwstr>aa5906f49fba42c0a4981a25b8a626d2</vt:lpwstr>
  </property>
</Properties>
</file>