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924" autoAdjust="0"/>
  </p:normalViewPr>
  <p:slideViewPr>
    <p:cSldViewPr snapToGrid="0">
      <p:cViewPr varScale="1">
        <p:scale>
          <a:sx n="80" d="100"/>
          <a:sy n="80" d="100"/>
        </p:scale>
        <p:origin x="-108" y="-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83ED-AD24-4E10-BE35-BC0E6F9E6DB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4D94D-78EF-4936-9C73-54E3255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9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4D94D-78EF-4936-9C73-54E3255A211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908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222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5441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72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6916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519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12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4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3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1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6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5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4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1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0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6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09CB-240D-45F8-B41B-1532B95CC0AA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4EA8B0-AC1D-4FF8-8D77-C33AB178F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62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8969" y="1424492"/>
            <a:ext cx="10515600" cy="2812228"/>
          </a:xfrm>
        </p:spPr>
        <p:txBody>
          <a:bodyPr>
            <a:noAutofit/>
          </a:bodyPr>
          <a:lstStyle/>
          <a:p>
            <a:pPr algn="ctr"/>
            <a:r>
              <a:rPr lang="en-US" sz="6000" b="1" i="1" dirty="0" smtClean="0">
                <a:solidFill>
                  <a:srgbClr val="002060"/>
                </a:solidFill>
              </a:rPr>
              <a:t>Sport </a:t>
            </a:r>
            <a:r>
              <a:rPr lang="en-US" sz="6000" b="1" i="1" dirty="0" err="1" smtClean="0">
                <a:solidFill>
                  <a:srgbClr val="002060"/>
                </a:solidFill>
              </a:rPr>
              <a:t>anjomlari</a:t>
            </a:r>
            <a:r>
              <a:rPr lang="en-US" sz="6000" b="1" i="1" dirty="0" smtClean="0">
                <a:solidFill>
                  <a:srgbClr val="002060"/>
                </a:solidFill>
              </a:rPr>
              <a:t>.</a:t>
            </a:r>
            <a:br>
              <a:rPr lang="en-US" sz="6000" b="1" i="1" dirty="0" smtClean="0">
                <a:solidFill>
                  <a:srgbClr val="002060"/>
                </a:solidFill>
              </a:rPr>
            </a:br>
            <a:r>
              <a:rPr lang="en-US" sz="4000" b="1" i="1" dirty="0" smtClean="0">
                <a:solidFill>
                  <a:srgbClr val="002060"/>
                </a:solidFill>
              </a:rPr>
              <a:t>(1-sinf)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9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101797"/>
              </p:ext>
            </p:extLst>
          </p:nvPr>
        </p:nvGraphicFramePr>
        <p:xfrm>
          <a:off x="124378" y="305212"/>
          <a:ext cx="11656142" cy="6572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33983"/>
                <a:gridCol w="10522159"/>
              </a:tblGrid>
              <a:tr h="1705289">
                <a:tc>
                  <a:txBody>
                    <a:bodyPr/>
                    <a:lstStyle/>
                    <a:p>
                      <a:pPr marR="7620"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Maqsad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vazifalar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 vert="vert27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Maqsad: O`quvchilarda gimnastika elementlaridan foydalangan holda harakatli o`yinlarni o`rgatish orqali egiluvchanlik, chaqqonlik va epchillik jismoniy sifatlarini rivojlantirish.</a:t>
                      </a:r>
                      <a:endParaRPr lang="ru-RU" sz="14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Vazifalar</a:t>
                      </a:r>
                      <a:r>
                        <a:rPr lang="en-US" sz="1400" dirty="0">
                          <a:effectLst/>
                        </a:rPr>
                        <a:t>: 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spc="5" dirty="0" err="1">
                          <a:effectLst/>
                        </a:rPr>
                        <a:t>Ta`limiy</a:t>
                      </a:r>
                      <a:r>
                        <a:rPr lang="en-US" sz="1400" spc="5" dirty="0">
                          <a:effectLst/>
                        </a:rPr>
                        <a:t>. </a:t>
                      </a:r>
                      <a:r>
                        <a:rPr lang="en-US" sz="1400" spc="5" dirty="0" err="1">
                          <a:effectLst/>
                        </a:rPr>
                        <a:t>Harakatli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estafeta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o`yinlarini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bajarishda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gimnastika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anjomlaridan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to`g`ri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foydalanishni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o`rgatish</a:t>
                      </a:r>
                      <a:r>
                        <a:rPr lang="en-US" sz="1400" spc="5" dirty="0">
                          <a:effectLst/>
                        </a:rPr>
                        <a:t>. 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spc="5" dirty="0" err="1">
                          <a:effectLst/>
                        </a:rPr>
                        <a:t>Tarbiyaviy</a:t>
                      </a:r>
                      <a:r>
                        <a:rPr lang="en-US" sz="1400" spc="5" dirty="0">
                          <a:effectLst/>
                        </a:rPr>
                        <a:t>. </a:t>
                      </a:r>
                      <a:r>
                        <a:rPr lang="en-US" sz="1400" spc="5" dirty="0" err="1">
                          <a:effectLst/>
                        </a:rPr>
                        <a:t>Mashg`ulot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jarayonida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o`z-o`zini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nazorat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qilish</a:t>
                      </a:r>
                      <a:r>
                        <a:rPr lang="en-US" sz="1400" spc="5" dirty="0">
                          <a:effectLst/>
                        </a:rPr>
                        <a:t>, sport </a:t>
                      </a:r>
                      <a:r>
                        <a:rPr lang="en-US" sz="1400" spc="5" dirty="0" err="1">
                          <a:effectLst/>
                        </a:rPr>
                        <a:t>anjomlaridan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to`g`ri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foydalanish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hamda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ozoda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tutish</a:t>
                      </a:r>
                      <a:r>
                        <a:rPr lang="en-US" sz="1400" spc="5" dirty="0">
                          <a:effectLst/>
                        </a:rPr>
                        <a:t>. 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spc="5" dirty="0" err="1">
                          <a:effectLst/>
                        </a:rPr>
                        <a:t>Rivojlantiruvchi</a:t>
                      </a:r>
                      <a:r>
                        <a:rPr lang="en-US" sz="1400" spc="5" dirty="0">
                          <a:effectLst/>
                        </a:rPr>
                        <a:t>.  </a:t>
                      </a:r>
                      <a:r>
                        <a:rPr lang="en-US" sz="1400" spc="5" dirty="0" err="1">
                          <a:effectLst/>
                        </a:rPr>
                        <a:t>O`quvchilarda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chaqqonlik</a:t>
                      </a:r>
                      <a:r>
                        <a:rPr lang="en-US" sz="1400" spc="5" dirty="0">
                          <a:effectLst/>
                        </a:rPr>
                        <a:t>, </a:t>
                      </a:r>
                      <a:r>
                        <a:rPr lang="en-US" sz="1400" spc="5" dirty="0" err="1">
                          <a:effectLst/>
                        </a:rPr>
                        <a:t>epchillik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va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egiluvchanlik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jismoniy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sifatlarini</a:t>
                      </a:r>
                      <a:r>
                        <a:rPr lang="en-US" sz="1400" spc="5" dirty="0">
                          <a:effectLst/>
                        </a:rPr>
                        <a:t> </a:t>
                      </a:r>
                      <a:r>
                        <a:rPr lang="en-US" sz="1400" spc="5" dirty="0" err="1">
                          <a:effectLst/>
                        </a:rPr>
                        <a:t>rivojlantirish</a:t>
                      </a:r>
                      <a:r>
                        <a:rPr lang="en-US" sz="1400" spc="5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/>
                </a:tc>
              </a:tr>
              <a:tr h="845703">
                <a:tc>
                  <a:txBody>
                    <a:bodyPr/>
                    <a:lstStyle/>
                    <a:p>
                      <a:pPr marR="71755"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Fanga oid kompetensiya</a:t>
                      </a:r>
                      <a:endParaRPr lang="ru-RU" sz="1400">
                        <a:effectLst/>
                      </a:endParaRPr>
                    </a:p>
                    <a:p>
                      <a:pPr marR="71755"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Chidamlilik, tezkorlik, chaqqonlik, egiluvchanlikni rivojlantiruvchi mashqlarini bajara oladi. Harakatli o‘yinlar (yugurish, sakrash, uloqtirish, estafetalarni guruh bo‘lib bajara oladi.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S</a:t>
                      </a:r>
                      <a:r>
                        <a:rPr lang="en-US" sz="1400" dirty="0">
                          <a:effectLst/>
                        </a:rPr>
                        <a:t>h</a:t>
                      </a:r>
                      <a:r>
                        <a:rPr lang="uz-Cyrl-UZ" sz="1400" dirty="0">
                          <a:effectLst/>
                        </a:rPr>
                        <a:t>axmat qoidalarini biladi. Jismoniy sifatlarni tarbiyalash uchun berilgan mashqlarni bajara oladi.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/>
                </a:tc>
              </a:tr>
              <a:tr h="1777167"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Tayanch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kompetensiya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TK-1</a:t>
                      </a:r>
                      <a:r>
                        <a:rPr lang="uz-Cyrl-UZ" sz="1400" dirty="0">
                          <a:effectLst/>
                        </a:rPr>
                        <a:t>: Salomlashish, o‘zini tanishtirish, minnatdorchilik bildirish, iltimos qilish, kechirim so‘rash kabi muomala odobini bilish.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TK-2</a:t>
                      </a:r>
                      <a:r>
                        <a:rPr lang="uz-Cyrl-UZ" sz="1400" dirty="0">
                          <a:effectLst/>
                        </a:rPr>
                        <a:t>: o‘quv fanlarini o‘rganish va bir-biridan farqlash, mehnatsevarlik, to‘g‘rilik, hurmat qilish kabi sifatlarga ega bo‘lish.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TK-3</a:t>
                      </a:r>
                      <a:r>
                        <a:rPr lang="uz-Cyrl-UZ" sz="1400" dirty="0">
                          <a:effectLst/>
                        </a:rPr>
                        <a:t>: milliy  bayramlarini  bilish, o‘z uyi, maktabi, turar mahallasini qadrlash, do‘stlariga yaqinlari va atrofdagilarga mehribon bo‘lish.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TK-4</a:t>
                      </a:r>
                      <a:r>
                        <a:rPr lang="uz-Cyrl-UZ" sz="1400" dirty="0">
                          <a:effectLst/>
                        </a:rPr>
                        <a:t>: sinfda va oilada o‘z o‘rniga ega bo‘lish.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TK-5: fan va texnika yangiliklaridan xabardor bo‘lish hamda foydalanish kompetensiyasi: maktabga kelib ketadigan vaqtni bilish, tejamkorlikka rioya qilish, kundalik rejalarini tuza olish, kundalik faoliyatda jismoniy mashqlarni bajara olish.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/>
                </a:tc>
              </a:tr>
              <a:tr h="1086894">
                <a:tc>
                  <a:txBody>
                    <a:bodyPr/>
                    <a:lstStyle/>
                    <a:p>
                      <a:pPr marR="7620"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>
                          <a:effectLst/>
                        </a:rPr>
                        <a:t>O`quv jarayonini tashkil etish texnologiyasi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 vert="vert270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Metod</a:t>
                      </a:r>
                      <a:r>
                        <a:rPr lang="en-US" sz="1400" dirty="0">
                          <a:effectLst/>
                        </a:rPr>
                        <a:t>:, “</a:t>
                      </a:r>
                      <a:r>
                        <a:rPr lang="en-US" sz="1400" dirty="0" err="1">
                          <a:effectLst/>
                        </a:rPr>
                        <a:t>Musobaqa</a:t>
                      </a:r>
                      <a:r>
                        <a:rPr lang="en-US" sz="1400" dirty="0">
                          <a:effectLst/>
                        </a:rPr>
                        <a:t>” </a:t>
                      </a:r>
                      <a:r>
                        <a:rPr lang="en-US" sz="1400" dirty="0" err="1">
                          <a:effectLst/>
                        </a:rPr>
                        <a:t>usullari</a:t>
                      </a:r>
                      <a:r>
                        <a:rPr lang="en-US" sz="1400" dirty="0">
                          <a:effectLst/>
                        </a:rPr>
                        <a:t>, “</a:t>
                      </a:r>
                      <a:r>
                        <a:rPr lang="en-US" sz="1400" dirty="0" err="1">
                          <a:effectLst/>
                        </a:rPr>
                        <a:t>Ko`rsatmali</a:t>
                      </a:r>
                      <a:r>
                        <a:rPr lang="en-US" sz="1400" dirty="0">
                          <a:effectLst/>
                        </a:rPr>
                        <a:t>”.</a:t>
                      </a:r>
                      <a:endParaRPr lang="ru-RU" sz="14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Kerakli jihozlar: gimnastika halqalari, kiglilar, to`plar, to`ldirma to`plar, gimnastika to`shagi, gimnastika o`rindiqlari.</a:t>
                      </a:r>
                      <a:endParaRPr lang="ru-RU" sz="1400" dirty="0">
                        <a:effectLst/>
                      </a:endParaRPr>
                    </a:p>
                    <a:p>
                      <a:pPr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Dars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o`tish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joyi</a:t>
                      </a:r>
                      <a:r>
                        <a:rPr lang="en-US" sz="1400" dirty="0">
                          <a:effectLst/>
                        </a:rPr>
                        <a:t>: Sport </a:t>
                      </a:r>
                      <a:r>
                        <a:rPr lang="en-US" sz="1400" dirty="0" err="1">
                          <a:effectLst/>
                        </a:rPr>
                        <a:t>zali,yoki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maydoni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Nazorat</a:t>
                      </a:r>
                      <a:r>
                        <a:rPr lang="en-US" sz="1400" dirty="0">
                          <a:effectLst/>
                        </a:rPr>
                        <a:t>: </a:t>
                      </a:r>
                      <a:r>
                        <a:rPr lang="uz-Cyrl-UZ" sz="1400" dirty="0">
                          <a:effectLst/>
                        </a:rPr>
                        <a:t>O`quvchilar oldilariga qo`yilgan vazifa</a:t>
                      </a:r>
                      <a:r>
                        <a:rPr lang="en-US" sz="1400" dirty="0" err="1">
                          <a:effectLst/>
                        </a:rPr>
                        <a:t>lar</a:t>
                      </a:r>
                      <a:r>
                        <a:rPr lang="uz-Cyrl-UZ" sz="1400" dirty="0">
                          <a:effectLst/>
                        </a:rPr>
                        <a:t>ni to`g`ri bajarishlari. </a:t>
                      </a:r>
                      <a:endParaRPr lang="ru-RU" sz="1400" dirty="0">
                        <a:effectLst/>
                      </a:endParaRPr>
                    </a:p>
                    <a:p>
                      <a:pPr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Baholash</a:t>
                      </a:r>
                      <a:r>
                        <a:rPr lang="uz-Cyrl-UZ" sz="1400" dirty="0">
                          <a:effectLst/>
                        </a:rPr>
                        <a:t>: </a:t>
                      </a:r>
                      <a:r>
                        <a:rPr lang="en-US" sz="1400" dirty="0" err="1">
                          <a:effectLst/>
                        </a:rPr>
                        <a:t>Joriy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nazorat</a:t>
                      </a:r>
                      <a:r>
                        <a:rPr lang="en-US" sz="1400" dirty="0">
                          <a:effectLst/>
                        </a:rPr>
                        <a:t>, 5 </a:t>
                      </a:r>
                      <a:r>
                        <a:rPr lang="en-US" sz="1400" dirty="0" err="1">
                          <a:effectLst/>
                        </a:rPr>
                        <a:t>ballik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tizim</a:t>
                      </a:r>
                      <a:r>
                        <a:rPr lang="en-US" sz="1400" dirty="0">
                          <a:effectLst/>
                        </a:rPr>
                        <a:t>.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/>
                </a:tc>
              </a:tr>
              <a:tr h="1017621">
                <a:tc>
                  <a:txBody>
                    <a:bodyPr/>
                    <a:lstStyle/>
                    <a:p>
                      <a:pPr marR="7620"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Kutilayotgan natija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 vert="vert27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O`qituvchi: </a:t>
                      </a:r>
                      <a:r>
                        <a:rPr lang="en-US" sz="1400" dirty="0" err="1">
                          <a:effectLst/>
                        </a:rPr>
                        <a:t>O`quvchilarga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gimnastika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anjomlaridan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to`g`ri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foydalanishni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o`rgatish</a:t>
                      </a:r>
                      <a:r>
                        <a:rPr lang="en-US" sz="1400" dirty="0">
                          <a:effectLst/>
                        </a:rPr>
                        <a:t>. </a:t>
                      </a:r>
                      <a:r>
                        <a:rPr lang="en-US" sz="1400" dirty="0" err="1">
                          <a:effectLst/>
                        </a:rPr>
                        <a:t>O`quvchilar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gimnastika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anjomlarda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mashqlarni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mustaqil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va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to`g`ri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bajarishlarini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o`rgatish</a:t>
                      </a:r>
                      <a:r>
                        <a:rPr lang="en-US" sz="1400" dirty="0">
                          <a:effectLst/>
                        </a:rPr>
                        <a:t>. </a:t>
                      </a:r>
                      <a:endParaRPr lang="ru-RU" sz="14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dirty="0">
                          <a:effectLst/>
                        </a:rPr>
                        <a:t>O`quvchi: </a:t>
                      </a:r>
                      <a:r>
                        <a:rPr lang="en-US" sz="1400" dirty="0" err="1">
                          <a:effectLst/>
                        </a:rPr>
                        <a:t>O`quvchilar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oldilariga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qo`yilgan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vazifani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to`g`ri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bajarishlari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hamda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ularda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chaqqonlik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epchillik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va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egiluvchanlik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jismoniy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sifatlarini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shakllantirish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8354" marR="383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96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43440"/>
            <a:ext cx="1177904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Tashkiliy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qism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1.O`quvchilar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sog`ligini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sinf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tozaligini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nazorat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qilish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2.Navbatchi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muloqot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Darsning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borishi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1.O`tilgan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mavzuni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so`rash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2.Uyga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berilgan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topshiriqlarning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nazorati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21590" algn="just"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Yangi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mavzu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bayoni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21590" algn="just"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Saflanish; asosiy tik turish,  ketma-ket va yonma-yon bo‘lib bir qatorga, aylanma bo‘lib saflanish, chiziq bo‘ylab safga turish, qo‘l ushlashib doira hosil qilish mashqlarini baj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arish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21590" indent="270510" algn="just">
              <a:spcAft>
                <a:spcPts val="0"/>
              </a:spcAft>
            </a:pP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Kun tartibining axamiyatini bilish, ertalabki badantirbiya mashqlarini bajara olish, shaxsiy gigienaga amal qilish ko`nikma va malakalarini shakllantirish.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21590" indent="270510" algn="just">
              <a:spcAft>
                <a:spcPts val="0"/>
              </a:spcAft>
            </a:pP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Chiniqish mashqlarini bajarish. Sport jihozlari va ulardan xavfsizlik qoidalariga rioya qilgan holda foydalana olish. Gimnastik narvoni, gimnastik o‘rindig‘idan xavfsiz foydalana ol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ish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malakasini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shakllantirish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161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138664"/>
              </p:ext>
            </p:extLst>
          </p:nvPr>
        </p:nvGraphicFramePr>
        <p:xfrm>
          <a:off x="76200" y="-2280"/>
          <a:ext cx="11914239" cy="67669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880711"/>
                <a:gridCol w="1723326"/>
                <a:gridCol w="4310202"/>
              </a:tblGrid>
              <a:tr h="6644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kk-KZ" sz="1400" dirty="0">
                          <a:effectLst/>
                        </a:rPr>
                        <a:t>Saflanish,salomlashish,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kk-KZ" sz="1400" dirty="0">
                          <a:effectLst/>
                        </a:rPr>
                        <a:t>Yuqlama qilish,mavz</a:t>
                      </a:r>
                      <a:r>
                        <a:rPr lang="en-GB" sz="1400" dirty="0">
                          <a:effectLst/>
                        </a:rPr>
                        <a:t>u </a:t>
                      </a:r>
                      <a:r>
                        <a:rPr lang="en-GB" sz="1400" dirty="0" err="1">
                          <a:effectLst/>
                        </a:rPr>
                        <a:t>bilan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tanishtirish</a:t>
                      </a:r>
                      <a:r>
                        <a:rPr lang="en-GB" sz="1400" dirty="0">
                          <a:effectLst/>
                        </a:rPr>
                        <a:t>,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Turgan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joyda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burilishlar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Sekin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yurish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Yugurish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Maxsus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Mashqlar</a:t>
                      </a:r>
                      <a:r>
                        <a:rPr lang="en-GB" sz="1400" dirty="0">
                          <a:effectLst/>
                        </a:rPr>
                        <a:t>: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a\</a:t>
                      </a:r>
                      <a:r>
                        <a:rPr lang="en-GB" sz="1400" dirty="0" err="1">
                          <a:effectLst/>
                        </a:rPr>
                        <a:t>Oyoqdan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oyoqqa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sakrash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b\</a:t>
                      </a:r>
                      <a:r>
                        <a:rPr lang="en-GB" sz="1400" dirty="0" err="1">
                          <a:effectLst/>
                        </a:rPr>
                        <a:t>tizzalarni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baland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kutarib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yugurish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v\</a:t>
                      </a:r>
                      <a:r>
                        <a:rPr lang="en-GB" sz="1400" dirty="0" err="1">
                          <a:effectLst/>
                        </a:rPr>
                        <a:t>Oyoqlarni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orqaga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siltab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yugurish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Umumiy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rivojlantiruvchi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Mashqlar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1.D.X.-oyoqlar </a:t>
                      </a:r>
                      <a:r>
                        <a:rPr lang="en-GB" sz="1400" dirty="0" err="1">
                          <a:effectLst/>
                        </a:rPr>
                        <a:t>yelka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smtClean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kengligida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qo’llar</a:t>
                      </a:r>
                      <a:r>
                        <a:rPr lang="en-GB" sz="1400" dirty="0">
                          <a:effectLst/>
                        </a:rPr>
                        <a:t>   </a:t>
                      </a:r>
                      <a:r>
                        <a:rPr lang="en-GB" sz="1400" dirty="0" err="1">
                          <a:effectLst/>
                        </a:rPr>
                        <a:t>belda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1-4   </a:t>
                      </a:r>
                      <a:r>
                        <a:rPr lang="en-GB" sz="1400" dirty="0" err="1">
                          <a:effectLst/>
                        </a:rPr>
                        <a:t>boshni</a:t>
                      </a:r>
                      <a:r>
                        <a:rPr lang="en-GB" sz="1400" dirty="0">
                          <a:effectLst/>
                        </a:rPr>
                        <a:t> chap </a:t>
                      </a:r>
                      <a:r>
                        <a:rPr lang="en-GB" sz="1400" dirty="0" err="1">
                          <a:effectLst/>
                        </a:rPr>
                        <a:t>yonga</a:t>
                      </a:r>
                      <a:r>
                        <a:rPr lang="en-GB" sz="1400" dirty="0">
                          <a:effectLst/>
                        </a:rPr>
                        <a:t> 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1-4   </a:t>
                      </a:r>
                      <a:r>
                        <a:rPr lang="en-GB" sz="1400" dirty="0" err="1">
                          <a:effectLst/>
                        </a:rPr>
                        <a:t>boshni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o’ng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yonga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2.D.X-oyoqlar </a:t>
                      </a:r>
                      <a:r>
                        <a:rPr lang="en-GB" sz="1400" dirty="0" err="1">
                          <a:effectLst/>
                        </a:rPr>
                        <a:t>yelka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kengligida,qo’llar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yelkada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1-4 </a:t>
                      </a:r>
                      <a:r>
                        <a:rPr lang="en-GB" sz="1400" dirty="0" err="1">
                          <a:effectLst/>
                        </a:rPr>
                        <a:t>yelkani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orqa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tomonga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1-4elkani </a:t>
                      </a:r>
                      <a:r>
                        <a:rPr lang="en-GB" sz="1400" dirty="0" err="1">
                          <a:effectLst/>
                        </a:rPr>
                        <a:t>oldinga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3.D.X-oyoqlar </a:t>
                      </a:r>
                      <a:r>
                        <a:rPr lang="en-GB" sz="1400" dirty="0" err="1">
                          <a:effectLst/>
                        </a:rPr>
                        <a:t>yelka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kengiligida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qo’llar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belda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1-2 chap </a:t>
                      </a:r>
                      <a:r>
                        <a:rPr lang="en-GB" sz="1400" dirty="0" err="1">
                          <a:effectLst/>
                        </a:rPr>
                        <a:t>yonga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egilamiz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3-4o’ng </a:t>
                      </a:r>
                      <a:r>
                        <a:rPr lang="en-GB" sz="1400" dirty="0" err="1">
                          <a:effectLst/>
                        </a:rPr>
                        <a:t>yonga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egilamiz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4</a:t>
                      </a:r>
                      <a:r>
                        <a:rPr lang="en-GB" sz="1400" dirty="0">
                          <a:effectLst/>
                        </a:rPr>
                        <a:t>.D.X- </a:t>
                      </a:r>
                      <a:r>
                        <a:rPr lang="en-GB" sz="1400" dirty="0" err="1">
                          <a:effectLst/>
                        </a:rPr>
                        <a:t>qo’llar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belda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1-4 </a:t>
                      </a:r>
                      <a:r>
                        <a:rPr lang="en-GB" sz="1400" dirty="0" err="1">
                          <a:effectLst/>
                        </a:rPr>
                        <a:t>belni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o’ng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tomonga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4-8 </a:t>
                      </a:r>
                      <a:r>
                        <a:rPr lang="en-GB" sz="1400" dirty="0" err="1">
                          <a:effectLst/>
                        </a:rPr>
                        <a:t>belni</a:t>
                      </a:r>
                      <a:r>
                        <a:rPr lang="en-GB" sz="1400" dirty="0">
                          <a:effectLst/>
                        </a:rPr>
                        <a:t> chap </a:t>
                      </a:r>
                      <a:r>
                        <a:rPr lang="en-GB" sz="1400" dirty="0" err="1">
                          <a:effectLst/>
                        </a:rPr>
                        <a:t>tomonga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5</a:t>
                      </a:r>
                      <a:r>
                        <a:rPr lang="en-GB" sz="1400" dirty="0">
                          <a:effectLst/>
                        </a:rPr>
                        <a:t>.D.X-</a:t>
                      </a:r>
                      <a:r>
                        <a:rPr lang="en-GB" sz="1400" dirty="0" err="1">
                          <a:effectLst/>
                        </a:rPr>
                        <a:t>joyimizda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turgan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xolatda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balandga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sakrash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1-8 </a:t>
                      </a:r>
                      <a:r>
                        <a:rPr lang="ru-RU" sz="1400" dirty="0" err="1">
                          <a:effectLst/>
                        </a:rPr>
                        <a:t>o’ng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Oyoqda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1-8 </a:t>
                      </a:r>
                      <a:r>
                        <a:rPr lang="ru-RU" sz="1400" dirty="0" err="1">
                          <a:effectLst/>
                        </a:rPr>
                        <a:t>chap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Oyoqda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1643" marR="41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3min.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5min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 smtClean="0">
                          <a:effectLst/>
                        </a:rPr>
                        <a:t>4-4 </a:t>
                      </a:r>
                      <a:r>
                        <a:rPr lang="uz-Cyrl-UZ" sz="1400" dirty="0">
                          <a:effectLst/>
                        </a:rPr>
                        <a:t>marta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4-4 marta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4-4 marta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4-4 marta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15 marta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1643" marR="41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XXXXXXXXXXXXXXXX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                      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>
                          <a:effectLst/>
                        </a:rPr>
                        <a:t>O</a:t>
                      </a:r>
                      <a:r>
                        <a:rPr lang="ru-RU" sz="1400" dirty="0">
                          <a:effectLst/>
                        </a:rPr>
                        <a:t>’</a:t>
                      </a:r>
                      <a:r>
                        <a:rPr lang="en-GB" sz="1400" dirty="0" err="1">
                          <a:effectLst/>
                        </a:rPr>
                        <a:t>nga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r>
                        <a:rPr lang="en-GB" sz="1400" dirty="0" err="1">
                          <a:effectLst/>
                        </a:rPr>
                        <a:t>chapga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r>
                        <a:rPr lang="en-GB" sz="1400" dirty="0" err="1">
                          <a:effectLst/>
                        </a:rPr>
                        <a:t>orqagaburilishlar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en-GB" sz="1400" dirty="0" err="1">
                          <a:effectLst/>
                        </a:rPr>
                        <a:t>Oyoquchidayengilyugurish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en-US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 smtClean="0">
                          <a:effectLst/>
                        </a:rPr>
                        <a:t>Boshnio’rtachatezlikdaaylantiramiz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Tizzalarni bukmasdan o’rtacha tezlikda aylantiramiz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Mashqlar to’liq va anik bajarilishi kerak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Oyoqlarni yerdan kutarmasdan bajaramiz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uz-Cyrl-UZ" sz="1400" dirty="0">
                          <a:effectLst/>
                        </a:rPr>
                        <a:t> </a:t>
                      </a:r>
                      <a:r>
                        <a:rPr lang="uz-Cyrl-UZ" sz="1400" dirty="0" smtClean="0">
                          <a:effectLst/>
                        </a:rPr>
                        <a:t>Oyoqlarni </a:t>
                      </a:r>
                      <a:r>
                        <a:rPr lang="uz-Cyrl-UZ" sz="1400" dirty="0">
                          <a:effectLst/>
                        </a:rPr>
                        <a:t>birlashtirgan xolatda balandga ko’tarish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1643" marR="41643" marT="0" marB="0"/>
                </a:tc>
              </a:tr>
              <a:tr h="11056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1643" marR="4164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069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817688" y="2362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914146"/>
              </p:ext>
            </p:extLst>
          </p:nvPr>
        </p:nvGraphicFramePr>
        <p:xfrm>
          <a:off x="1162373" y="170481"/>
          <a:ext cx="10693830" cy="65092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31884"/>
                <a:gridCol w="1474382"/>
                <a:gridCol w="3687564"/>
              </a:tblGrid>
              <a:tr h="67612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307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3200" dirty="0" err="1" smtClean="0">
                          <a:effectLst/>
                        </a:rPr>
                        <a:t>Asosiy</a:t>
                      </a:r>
                      <a:r>
                        <a:rPr lang="ru-RU" sz="3200" dirty="0" smtClean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qism</a:t>
                      </a:r>
                      <a:r>
                        <a:rPr lang="ru-RU" sz="3200" dirty="0">
                          <a:effectLst/>
                        </a:rPr>
                        <a:t>.</a:t>
                      </a:r>
                      <a:r>
                        <a:rPr lang="uz-Cyrl-UZ" sz="3200" dirty="0">
                          <a:effectLst/>
                        </a:rPr>
                        <a:t>25-28 minut</a:t>
                      </a:r>
                      <a:r>
                        <a:rPr lang="ru-RU" sz="3200" dirty="0">
                          <a:effectLst/>
                        </a:rPr>
                        <a:t>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8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 u="sng" dirty="0">
                          <a:effectLst/>
                        </a:rPr>
                        <a:t>Yengil atletika..</a:t>
                      </a:r>
                      <a:r>
                        <a:rPr lang="uz-Cyrl-UZ" sz="2000" dirty="0">
                          <a:effectLst/>
                        </a:rPr>
                        <a:t>a) Saf mashqlari: “Saflaning!”, “Tеkkislaning!”, “Rostlaning!</a:t>
                      </a:r>
                      <a:r>
                        <a:rPr lang="en-US" sz="2000" dirty="0">
                          <a:effectLst/>
                        </a:rPr>
                        <a:t>”</a:t>
                      </a:r>
                      <a:r>
                        <a:rPr lang="uz-Cyrl-UZ" sz="2000" dirty="0">
                          <a:effectLst/>
                        </a:rPr>
                        <a:t> buyruqlarini bajarish;</a:t>
                      </a:r>
                      <a:r>
                        <a:rPr lang="uz-Latn-UZ" sz="2000" dirty="0">
                          <a:effectLst/>
                        </a:rPr>
                        <a:t>b</a:t>
                      </a:r>
                      <a:r>
                        <a:rPr lang="uz-Cyrl-UZ" sz="2000" dirty="0">
                          <a:effectLst/>
                        </a:rPr>
                        <a:t>) Qomatni har xil holatda harakatlanirib yurish;</a:t>
                      </a:r>
                      <a:r>
                        <a:rPr lang="uz-Latn-UZ" sz="2000" dirty="0">
                          <a:effectLst/>
                        </a:rPr>
                        <a:t> v</a:t>
                      </a:r>
                      <a:r>
                        <a:rPr lang="uz-Cyrl-UZ" sz="2000" dirty="0">
                          <a:effectLst/>
                        </a:rPr>
                        <a:t>) Turgan joydan uzunlikka sakrashni o’rgatish</a:t>
                      </a:r>
                      <a:r>
                        <a:rPr lang="uz-Latn-UZ" sz="2000" dirty="0">
                          <a:effectLst/>
                        </a:rPr>
                        <a:t> (depsinish, uchish, qo’nish)</a:t>
                      </a:r>
                      <a:r>
                        <a:rPr lang="uz-Cyrl-UZ" sz="2000" dirty="0">
                          <a:effectLst/>
                        </a:rPr>
                        <a:t>;</a:t>
                      </a:r>
                      <a:r>
                        <a:rPr lang="uz-Latn-UZ" sz="2000" dirty="0">
                          <a:effectLst/>
                        </a:rPr>
                        <a:t>d</a:t>
                      </a:r>
                      <a:r>
                        <a:rPr lang="uz-Cyrl-UZ" sz="2000" dirty="0">
                          <a:effectLst/>
                        </a:rPr>
                        <a:t>) 3x10 mokkisimon yugurish;</a:t>
                      </a:r>
                      <a:r>
                        <a:rPr lang="uz-Latn-UZ" sz="2000" dirty="0">
                          <a:effectLst/>
                        </a:rPr>
                        <a:t>e</a:t>
                      </a:r>
                      <a:r>
                        <a:rPr lang="uz-Cyrl-UZ" sz="2000" dirty="0">
                          <a:effectLst/>
                        </a:rPr>
                        <a:t>) Tеnnis to’pini uzoqlikka uloqtirishni takrorlash</a:t>
                      </a:r>
                      <a:r>
                        <a:rPr lang="uz-Latn-UZ" sz="2000" dirty="0">
                          <a:effectLst/>
                        </a:rPr>
                        <a:t>; f</a:t>
                      </a:r>
                      <a:r>
                        <a:rPr lang="uz-Cyrl-UZ" sz="2000" dirty="0">
                          <a:effectLst/>
                        </a:rPr>
                        <a:t>) 100</a:t>
                      </a:r>
                      <a:r>
                        <a:rPr lang="uz-Latn-UZ" sz="2000" dirty="0">
                          <a:effectLst/>
                        </a:rPr>
                        <a:t>-150</a:t>
                      </a:r>
                      <a:r>
                        <a:rPr lang="uz-Cyrl-UZ" sz="2000" dirty="0">
                          <a:effectLst/>
                        </a:rPr>
                        <a:t> mеtrga yurish bilan almashinib yugurish.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>
                          <a:effectLst/>
                        </a:rPr>
                        <a:t>5-8 </a:t>
                      </a:r>
                      <a:r>
                        <a:rPr lang="ru-RU" sz="2000">
                          <a:effectLst/>
                        </a:rPr>
                        <a:t>min.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>
                          <a:effectLst/>
                        </a:rPr>
                        <a:t>5-8 </a:t>
                      </a:r>
                      <a:r>
                        <a:rPr lang="ru-RU" sz="2000">
                          <a:effectLst/>
                        </a:rPr>
                        <a:t>min.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>
                          <a:effectLst/>
                        </a:rPr>
                        <a:t> </a:t>
                      </a:r>
                      <a:endParaRPr lang="ru-RU" sz="2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>
                          <a:effectLst/>
                        </a:rPr>
                        <a:t>10-15 daq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0545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Y</a:t>
                      </a:r>
                      <a:r>
                        <a:rPr lang="en-US" sz="2000">
                          <a:effectLst/>
                        </a:rPr>
                        <a:t>a</a:t>
                      </a:r>
                      <a:r>
                        <a:rPr lang="ru-RU" sz="2000">
                          <a:effectLst/>
                        </a:rPr>
                        <a:t>kunlov qismi</a:t>
                      </a:r>
                      <a:r>
                        <a:rPr lang="uz-Cyrl-UZ" sz="2000">
                          <a:effectLst/>
                        </a:rPr>
                        <a:t> 3-5 minut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8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Oxista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yugurish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Qayta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saflanish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</a:rPr>
                        <a:t>3-5 daq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</a:rPr>
                        <a:t>O’kuvchilarni ragbatlantirish,yutuq va kamchiliklarini ko’rsatib o’tish,xayrlashish.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7" name="Рисунок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05" y="1193369"/>
            <a:ext cx="3642102" cy="340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065661" y="133931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6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280" y="598438"/>
            <a:ext cx="861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z-Cyrl-UZ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uz-Cyrl-UZ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Yangi </a:t>
            </a:r>
            <a:r>
              <a:rPr lang="uz-Cyrl-UZ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mavzuni mustahkamlash: 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O‘quvchilarning salomatligini saqlash, ularning jismonan etuk bo‘lib etishishlari uchun </a:t>
            </a:r>
            <a:br>
              <a:rPr lang="uz-Cyrl-UZ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z-Cyrl-UZ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shart-sharoitlar yaratish va mashg‘ulotlarda xavfsizlik qoidalariga rioya qilish ko‘nikmalarini shakllantirish.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O`quvchilar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bilimini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baholash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5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ballik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tizimda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o`quvchilar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bilimini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baholash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Uyga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vazifa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: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Mavzuga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oid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masqlarni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bajarib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kelish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464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</TotalTime>
  <Words>540</Words>
  <Application>Microsoft Office PowerPoint</Application>
  <PresentationFormat>Произвольный</PresentationFormat>
  <Paragraphs>137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Sport anjomlari. (1-sinf)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BOTIR</dc:creator>
  <cp:lastModifiedBy>Пользователь Windows</cp:lastModifiedBy>
  <cp:revision>21</cp:revision>
  <dcterms:created xsi:type="dcterms:W3CDTF">2018-06-27T20:54:29Z</dcterms:created>
  <dcterms:modified xsi:type="dcterms:W3CDTF">2025-01-16T10:19:37Z</dcterms:modified>
</cp:coreProperties>
</file>