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7" r:id="rId3"/>
    <p:sldId id="268" r:id="rId4"/>
    <p:sldId id="269" r:id="rId5"/>
    <p:sldId id="270" r:id="rId6"/>
    <p:sldId id="271" r:id="rId7"/>
    <p:sldId id="272" r:id="rId8"/>
    <p:sldId id="274" r:id="rId9"/>
    <p:sldId id="275" r:id="rId10"/>
    <p:sldId id="2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8EBDD0-15F7-4498-9A8D-B235A1E7AA07}"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BF6F4599-D8F1-42B7-8E5A-A08062D761F9}">
      <dgm:prSet/>
      <dgm:spPr/>
      <dgm:t>
        <a:bodyPr/>
        <a:lstStyle/>
        <a:p>
          <a:r>
            <a:rPr lang="ru-RU" b="0" baseline="0"/>
            <a:t>O’zbekistondagi doimiy aholi soni </a:t>
          </a:r>
          <a:endParaRPr lang="en-US"/>
        </a:p>
      </dgm:t>
    </dgm:pt>
    <dgm:pt modelId="{9E6D741B-5DA5-4FA9-BD59-C5F63184DA05}" type="parTrans" cxnId="{30F1FAE6-E589-474B-8549-95EC0FF26E0B}">
      <dgm:prSet/>
      <dgm:spPr/>
      <dgm:t>
        <a:bodyPr/>
        <a:lstStyle/>
        <a:p>
          <a:endParaRPr lang="en-US"/>
        </a:p>
      </dgm:t>
    </dgm:pt>
    <dgm:pt modelId="{B480B3AF-9E12-418E-B74C-353FE89BEDDA}" type="sibTrans" cxnId="{30F1FAE6-E589-474B-8549-95EC0FF26E0B}">
      <dgm:prSet/>
      <dgm:spPr/>
      <dgm:t>
        <a:bodyPr/>
        <a:lstStyle/>
        <a:p>
          <a:endParaRPr lang="en-US"/>
        </a:p>
      </dgm:t>
    </dgm:pt>
    <dgm:pt modelId="{A39753A7-3562-4E7F-9454-1521B066F43A}">
      <dgm:prSet/>
      <dgm:spPr/>
      <dgm:t>
        <a:bodyPr/>
        <a:lstStyle/>
        <a:p>
          <a:r>
            <a:rPr lang="ru-RU" b="0" baseline="0"/>
            <a:t>Tug’lish soni</a:t>
          </a:r>
          <a:endParaRPr lang="en-US"/>
        </a:p>
      </dgm:t>
    </dgm:pt>
    <dgm:pt modelId="{2030F0C8-2D84-43BE-B87E-FA6E8BD23AFB}" type="parTrans" cxnId="{61B19C0A-C82B-4A09-83B7-84C0382EDEAF}">
      <dgm:prSet/>
      <dgm:spPr/>
      <dgm:t>
        <a:bodyPr/>
        <a:lstStyle/>
        <a:p>
          <a:endParaRPr lang="en-US"/>
        </a:p>
      </dgm:t>
    </dgm:pt>
    <dgm:pt modelId="{8FFF1DCB-E5BA-444F-A535-F375D14F21DE}" type="sibTrans" cxnId="{61B19C0A-C82B-4A09-83B7-84C0382EDEAF}">
      <dgm:prSet/>
      <dgm:spPr/>
      <dgm:t>
        <a:bodyPr/>
        <a:lstStyle/>
        <a:p>
          <a:endParaRPr lang="en-US"/>
        </a:p>
      </dgm:t>
    </dgm:pt>
    <dgm:pt modelId="{1A383F7E-2881-4AD7-9DF6-AA321AB365E8}">
      <dgm:prSet/>
      <dgm:spPr/>
      <dgm:t>
        <a:bodyPr/>
        <a:lstStyle/>
        <a:p>
          <a:r>
            <a:rPr lang="ru-RU" b="0" baseline="0"/>
            <a:t>O’lim soni va migratlar</a:t>
          </a:r>
          <a:endParaRPr lang="en-US"/>
        </a:p>
      </dgm:t>
    </dgm:pt>
    <dgm:pt modelId="{718B1052-1CF9-4AA8-91B9-D58238021EE8}" type="parTrans" cxnId="{86A77197-4644-4ADE-9C92-23CDB81D35EE}">
      <dgm:prSet/>
      <dgm:spPr/>
      <dgm:t>
        <a:bodyPr/>
        <a:lstStyle/>
        <a:p>
          <a:endParaRPr lang="en-US"/>
        </a:p>
      </dgm:t>
    </dgm:pt>
    <dgm:pt modelId="{4475E641-A832-42FC-8889-D06145F21C06}" type="sibTrans" cxnId="{86A77197-4644-4ADE-9C92-23CDB81D35EE}">
      <dgm:prSet/>
      <dgm:spPr/>
      <dgm:t>
        <a:bodyPr/>
        <a:lstStyle/>
        <a:p>
          <a:endParaRPr lang="en-US"/>
        </a:p>
      </dgm:t>
    </dgm:pt>
    <dgm:pt modelId="{A1665E91-C36C-0A4B-BF54-44980CCDFB66}" type="pres">
      <dgm:prSet presAssocID="{8D8EBDD0-15F7-4498-9A8D-B235A1E7AA07}" presName="diagram" presStyleCnt="0">
        <dgm:presLayoutVars>
          <dgm:dir/>
          <dgm:resizeHandles val="exact"/>
        </dgm:presLayoutVars>
      </dgm:prSet>
      <dgm:spPr/>
    </dgm:pt>
    <dgm:pt modelId="{2B45529C-5537-0049-8681-8A891B460A07}" type="pres">
      <dgm:prSet presAssocID="{BF6F4599-D8F1-42B7-8E5A-A08062D761F9}" presName="node" presStyleLbl="node1" presStyleIdx="0" presStyleCnt="3">
        <dgm:presLayoutVars>
          <dgm:bulletEnabled val="1"/>
        </dgm:presLayoutVars>
      </dgm:prSet>
      <dgm:spPr/>
    </dgm:pt>
    <dgm:pt modelId="{FE27CBB6-9243-AE44-8632-2417B3BCBFB8}" type="pres">
      <dgm:prSet presAssocID="{B480B3AF-9E12-418E-B74C-353FE89BEDDA}" presName="sibTrans" presStyleLbl="sibTrans2D1" presStyleIdx="0" presStyleCnt="2"/>
      <dgm:spPr/>
    </dgm:pt>
    <dgm:pt modelId="{7ADBFD0C-9417-C446-AA8F-B65118A62959}" type="pres">
      <dgm:prSet presAssocID="{B480B3AF-9E12-418E-B74C-353FE89BEDDA}" presName="connectorText" presStyleLbl="sibTrans2D1" presStyleIdx="0" presStyleCnt="2"/>
      <dgm:spPr/>
    </dgm:pt>
    <dgm:pt modelId="{5ADC1ED0-3959-8649-89EF-5AA8F1715578}" type="pres">
      <dgm:prSet presAssocID="{A39753A7-3562-4E7F-9454-1521B066F43A}" presName="node" presStyleLbl="node1" presStyleIdx="1" presStyleCnt="3">
        <dgm:presLayoutVars>
          <dgm:bulletEnabled val="1"/>
        </dgm:presLayoutVars>
      </dgm:prSet>
      <dgm:spPr/>
    </dgm:pt>
    <dgm:pt modelId="{E1829771-37CC-3049-9FD2-24D3F9EB377F}" type="pres">
      <dgm:prSet presAssocID="{8FFF1DCB-E5BA-444F-A535-F375D14F21DE}" presName="sibTrans" presStyleLbl="sibTrans2D1" presStyleIdx="1" presStyleCnt="2"/>
      <dgm:spPr/>
    </dgm:pt>
    <dgm:pt modelId="{B3179C07-17F9-DB40-983F-6A0082449828}" type="pres">
      <dgm:prSet presAssocID="{8FFF1DCB-E5BA-444F-A535-F375D14F21DE}" presName="connectorText" presStyleLbl="sibTrans2D1" presStyleIdx="1" presStyleCnt="2"/>
      <dgm:spPr/>
    </dgm:pt>
    <dgm:pt modelId="{4F35DE93-13F4-7B44-B334-E6787DBB8790}" type="pres">
      <dgm:prSet presAssocID="{1A383F7E-2881-4AD7-9DF6-AA321AB365E8}" presName="node" presStyleLbl="node1" presStyleIdx="2" presStyleCnt="3">
        <dgm:presLayoutVars>
          <dgm:bulletEnabled val="1"/>
        </dgm:presLayoutVars>
      </dgm:prSet>
      <dgm:spPr/>
    </dgm:pt>
  </dgm:ptLst>
  <dgm:cxnLst>
    <dgm:cxn modelId="{DA034300-CCAC-CB4C-BB50-21B4FFCF631D}" type="presOf" srcId="{8FFF1DCB-E5BA-444F-A535-F375D14F21DE}" destId="{B3179C07-17F9-DB40-983F-6A0082449828}" srcOrd="1" destOrd="0" presId="urn:microsoft.com/office/officeart/2005/8/layout/process5"/>
    <dgm:cxn modelId="{61B19C0A-C82B-4A09-83B7-84C0382EDEAF}" srcId="{8D8EBDD0-15F7-4498-9A8D-B235A1E7AA07}" destId="{A39753A7-3562-4E7F-9454-1521B066F43A}" srcOrd="1" destOrd="0" parTransId="{2030F0C8-2D84-43BE-B87E-FA6E8BD23AFB}" sibTransId="{8FFF1DCB-E5BA-444F-A535-F375D14F21DE}"/>
    <dgm:cxn modelId="{FF8E6D35-56CA-DD44-9906-4B23CC76BFD1}" type="presOf" srcId="{8D8EBDD0-15F7-4498-9A8D-B235A1E7AA07}" destId="{A1665E91-C36C-0A4B-BF54-44980CCDFB66}" srcOrd="0" destOrd="0" presId="urn:microsoft.com/office/officeart/2005/8/layout/process5"/>
    <dgm:cxn modelId="{B6BBB63C-DE0C-A545-87D3-6EA9A7D1D25D}" type="presOf" srcId="{8FFF1DCB-E5BA-444F-A535-F375D14F21DE}" destId="{E1829771-37CC-3049-9FD2-24D3F9EB377F}" srcOrd="0" destOrd="0" presId="urn:microsoft.com/office/officeart/2005/8/layout/process5"/>
    <dgm:cxn modelId="{7FABC152-E045-484C-9C40-B282252EE9B5}" type="presOf" srcId="{1A383F7E-2881-4AD7-9DF6-AA321AB365E8}" destId="{4F35DE93-13F4-7B44-B334-E6787DBB8790}" srcOrd="0" destOrd="0" presId="urn:microsoft.com/office/officeart/2005/8/layout/process5"/>
    <dgm:cxn modelId="{272D8959-D37A-E947-BB6A-AD7935F2B8CE}" type="presOf" srcId="{B480B3AF-9E12-418E-B74C-353FE89BEDDA}" destId="{FE27CBB6-9243-AE44-8632-2417B3BCBFB8}" srcOrd="0" destOrd="0" presId="urn:microsoft.com/office/officeart/2005/8/layout/process5"/>
    <dgm:cxn modelId="{86A77197-4644-4ADE-9C92-23CDB81D35EE}" srcId="{8D8EBDD0-15F7-4498-9A8D-B235A1E7AA07}" destId="{1A383F7E-2881-4AD7-9DF6-AA321AB365E8}" srcOrd="2" destOrd="0" parTransId="{718B1052-1CF9-4AA8-91B9-D58238021EE8}" sibTransId="{4475E641-A832-42FC-8889-D06145F21C06}"/>
    <dgm:cxn modelId="{810C37BD-4457-9B49-A1BF-BE8C51F8A932}" type="presOf" srcId="{A39753A7-3562-4E7F-9454-1521B066F43A}" destId="{5ADC1ED0-3959-8649-89EF-5AA8F1715578}" srcOrd="0" destOrd="0" presId="urn:microsoft.com/office/officeart/2005/8/layout/process5"/>
    <dgm:cxn modelId="{28EFCDD0-4171-D346-BFBE-CA8939C568E6}" type="presOf" srcId="{BF6F4599-D8F1-42B7-8E5A-A08062D761F9}" destId="{2B45529C-5537-0049-8681-8A891B460A07}" srcOrd="0" destOrd="0" presId="urn:microsoft.com/office/officeart/2005/8/layout/process5"/>
    <dgm:cxn modelId="{4360F7E6-76AA-4348-920F-04E39FDBF673}" type="presOf" srcId="{B480B3AF-9E12-418E-B74C-353FE89BEDDA}" destId="{7ADBFD0C-9417-C446-AA8F-B65118A62959}" srcOrd="1" destOrd="0" presId="urn:microsoft.com/office/officeart/2005/8/layout/process5"/>
    <dgm:cxn modelId="{30F1FAE6-E589-474B-8549-95EC0FF26E0B}" srcId="{8D8EBDD0-15F7-4498-9A8D-B235A1E7AA07}" destId="{BF6F4599-D8F1-42B7-8E5A-A08062D761F9}" srcOrd="0" destOrd="0" parTransId="{9E6D741B-5DA5-4FA9-BD59-C5F63184DA05}" sibTransId="{B480B3AF-9E12-418E-B74C-353FE89BEDDA}"/>
    <dgm:cxn modelId="{BC39352D-11C0-2546-A27E-98184BBE5B4B}" type="presParOf" srcId="{A1665E91-C36C-0A4B-BF54-44980CCDFB66}" destId="{2B45529C-5537-0049-8681-8A891B460A07}" srcOrd="0" destOrd="0" presId="urn:microsoft.com/office/officeart/2005/8/layout/process5"/>
    <dgm:cxn modelId="{B0040299-A217-5E46-BE14-7E3EDF8F8FD4}" type="presParOf" srcId="{A1665E91-C36C-0A4B-BF54-44980CCDFB66}" destId="{FE27CBB6-9243-AE44-8632-2417B3BCBFB8}" srcOrd="1" destOrd="0" presId="urn:microsoft.com/office/officeart/2005/8/layout/process5"/>
    <dgm:cxn modelId="{DFD16BC4-222F-5045-8D68-A1F2675C516C}" type="presParOf" srcId="{FE27CBB6-9243-AE44-8632-2417B3BCBFB8}" destId="{7ADBFD0C-9417-C446-AA8F-B65118A62959}" srcOrd="0" destOrd="0" presId="urn:microsoft.com/office/officeart/2005/8/layout/process5"/>
    <dgm:cxn modelId="{E9528015-F94A-6142-B41D-23F6949D4349}" type="presParOf" srcId="{A1665E91-C36C-0A4B-BF54-44980CCDFB66}" destId="{5ADC1ED0-3959-8649-89EF-5AA8F1715578}" srcOrd="2" destOrd="0" presId="urn:microsoft.com/office/officeart/2005/8/layout/process5"/>
    <dgm:cxn modelId="{23627CED-D41B-2248-8713-E067FCB6CCCF}" type="presParOf" srcId="{A1665E91-C36C-0A4B-BF54-44980CCDFB66}" destId="{E1829771-37CC-3049-9FD2-24D3F9EB377F}" srcOrd="3" destOrd="0" presId="urn:microsoft.com/office/officeart/2005/8/layout/process5"/>
    <dgm:cxn modelId="{048BF866-B3A8-924B-8777-B4CB629559F7}" type="presParOf" srcId="{E1829771-37CC-3049-9FD2-24D3F9EB377F}" destId="{B3179C07-17F9-DB40-983F-6A0082449828}" srcOrd="0" destOrd="0" presId="urn:microsoft.com/office/officeart/2005/8/layout/process5"/>
    <dgm:cxn modelId="{43A82696-4785-6F4C-A6C9-4D9D773AF130}" type="presParOf" srcId="{A1665E91-C36C-0A4B-BF54-44980CCDFB66}" destId="{4F35DE93-13F4-7B44-B334-E6787DBB8790}" srcOrd="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A4EEF3-BED1-40C3-81CB-AD529E2A3065}"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10E9F4D0-175E-4D7E-B12D-9E24C0512E6D}">
      <dgm:prSet/>
      <dgm:spPr/>
      <dgm:t>
        <a:bodyPr/>
        <a:lstStyle/>
        <a:p>
          <a:r>
            <a:rPr lang="ru-RU" b="0" baseline="0"/>
            <a:t>O‘zbekistonda yanvar-aprel oylarida 205 713 nafar chaqaloq tug‘ildi, bu o‘tgan yilga nisbatan 4,3 foizga kam. O‘lim holatlari esa o‘tgan yilga nisbatan 3,1 foizga o‘sib, 40 197 nafarni tashkil etdi. Statistika agentligi dastlabki chorakdagi demografik ko‘rsatkichlarni e’lon qildi.</a:t>
          </a:r>
          <a:endParaRPr lang="en-US"/>
        </a:p>
      </dgm:t>
    </dgm:pt>
    <dgm:pt modelId="{EC235453-60B5-44CA-AB95-0EF996FBA18C}" type="parTrans" cxnId="{B05F6BA2-4A9C-4C29-983D-2924EA86AAD0}">
      <dgm:prSet/>
      <dgm:spPr/>
      <dgm:t>
        <a:bodyPr/>
        <a:lstStyle/>
        <a:p>
          <a:endParaRPr lang="en-US"/>
        </a:p>
      </dgm:t>
    </dgm:pt>
    <dgm:pt modelId="{6391D994-CF8E-4044-A90B-1DDACF42D25F}" type="sibTrans" cxnId="{B05F6BA2-4A9C-4C29-983D-2924EA86AAD0}">
      <dgm:prSet/>
      <dgm:spPr/>
      <dgm:t>
        <a:bodyPr/>
        <a:lstStyle/>
        <a:p>
          <a:endParaRPr lang="en-US"/>
        </a:p>
      </dgm:t>
    </dgm:pt>
    <dgm:pt modelId="{D007F5E9-B74B-4098-BC7B-D3505FF80976}">
      <dgm:prSet/>
      <dgm:spPr/>
      <dgm:t>
        <a:bodyPr/>
        <a:lstStyle/>
        <a:p>
          <a:r>
            <a:rPr lang="ru-RU" b="0" baseline="0"/>
            <a:t>O‘zbekistonda 2024-yil 1-aprel holatiga ko‘ra, yangi tug‘ilgan chaqaloqlar soni 205 713 nafarni tashkil etdi, bu 2023-yilning shu davriga nisbatan 4,3 foizga kam.</a:t>
          </a:r>
          <a:endParaRPr lang="en-US"/>
        </a:p>
      </dgm:t>
    </dgm:pt>
    <dgm:pt modelId="{336FD169-A0A4-4F81-99E9-B1279FD140FE}" type="parTrans" cxnId="{8F87CA81-C06C-4661-85F2-AD6DE38DE6DD}">
      <dgm:prSet/>
      <dgm:spPr/>
      <dgm:t>
        <a:bodyPr/>
        <a:lstStyle/>
        <a:p>
          <a:endParaRPr lang="en-US"/>
        </a:p>
      </dgm:t>
    </dgm:pt>
    <dgm:pt modelId="{C23DD0C0-5E3D-434A-AF18-EF2CB27CBBCB}" type="sibTrans" cxnId="{8F87CA81-C06C-4661-85F2-AD6DE38DE6DD}">
      <dgm:prSet/>
      <dgm:spPr/>
      <dgm:t>
        <a:bodyPr/>
        <a:lstStyle/>
        <a:p>
          <a:endParaRPr lang="en-US"/>
        </a:p>
      </dgm:t>
    </dgm:pt>
    <dgm:pt modelId="{BAC1098D-6333-0B4D-AEA5-9642B12954E5}" type="pres">
      <dgm:prSet presAssocID="{16A4EEF3-BED1-40C3-81CB-AD529E2A3065}" presName="hierChild1" presStyleCnt="0">
        <dgm:presLayoutVars>
          <dgm:chPref val="1"/>
          <dgm:dir/>
          <dgm:animOne val="branch"/>
          <dgm:animLvl val="lvl"/>
          <dgm:resizeHandles/>
        </dgm:presLayoutVars>
      </dgm:prSet>
      <dgm:spPr/>
    </dgm:pt>
    <dgm:pt modelId="{9D06E8F8-A653-1D48-8EA4-CDB8D006B5A1}" type="pres">
      <dgm:prSet presAssocID="{10E9F4D0-175E-4D7E-B12D-9E24C0512E6D}" presName="hierRoot1" presStyleCnt="0"/>
      <dgm:spPr/>
    </dgm:pt>
    <dgm:pt modelId="{F61046AA-D0B9-1A43-8B61-EE0E10B4D7ED}" type="pres">
      <dgm:prSet presAssocID="{10E9F4D0-175E-4D7E-B12D-9E24C0512E6D}" presName="composite" presStyleCnt="0"/>
      <dgm:spPr/>
    </dgm:pt>
    <dgm:pt modelId="{B08BAD62-CF39-9B40-A68F-549F799EC19E}" type="pres">
      <dgm:prSet presAssocID="{10E9F4D0-175E-4D7E-B12D-9E24C0512E6D}" presName="background" presStyleLbl="node0" presStyleIdx="0" presStyleCnt="2"/>
      <dgm:spPr/>
    </dgm:pt>
    <dgm:pt modelId="{A83FC734-9ECD-6846-A59F-2351CEAE584E}" type="pres">
      <dgm:prSet presAssocID="{10E9F4D0-175E-4D7E-B12D-9E24C0512E6D}" presName="text" presStyleLbl="fgAcc0" presStyleIdx="0" presStyleCnt="2">
        <dgm:presLayoutVars>
          <dgm:chPref val="3"/>
        </dgm:presLayoutVars>
      </dgm:prSet>
      <dgm:spPr/>
    </dgm:pt>
    <dgm:pt modelId="{D9217E2C-474D-4342-8AB3-EC2B1F232D83}" type="pres">
      <dgm:prSet presAssocID="{10E9F4D0-175E-4D7E-B12D-9E24C0512E6D}" presName="hierChild2" presStyleCnt="0"/>
      <dgm:spPr/>
    </dgm:pt>
    <dgm:pt modelId="{806C56CD-14D0-6A4F-9121-B75F95DEFDE8}" type="pres">
      <dgm:prSet presAssocID="{D007F5E9-B74B-4098-BC7B-D3505FF80976}" presName="hierRoot1" presStyleCnt="0"/>
      <dgm:spPr/>
    </dgm:pt>
    <dgm:pt modelId="{30086F75-6B58-294F-AD48-9229538A41A8}" type="pres">
      <dgm:prSet presAssocID="{D007F5E9-B74B-4098-BC7B-D3505FF80976}" presName="composite" presStyleCnt="0"/>
      <dgm:spPr/>
    </dgm:pt>
    <dgm:pt modelId="{A29CD88B-017A-C842-A6AD-60BBB893275E}" type="pres">
      <dgm:prSet presAssocID="{D007F5E9-B74B-4098-BC7B-D3505FF80976}" presName="background" presStyleLbl="node0" presStyleIdx="1" presStyleCnt="2"/>
      <dgm:spPr/>
    </dgm:pt>
    <dgm:pt modelId="{C62BBE26-2220-DC40-ACC8-4FB433CA9E95}" type="pres">
      <dgm:prSet presAssocID="{D007F5E9-B74B-4098-BC7B-D3505FF80976}" presName="text" presStyleLbl="fgAcc0" presStyleIdx="1" presStyleCnt="2">
        <dgm:presLayoutVars>
          <dgm:chPref val="3"/>
        </dgm:presLayoutVars>
      </dgm:prSet>
      <dgm:spPr/>
    </dgm:pt>
    <dgm:pt modelId="{A7F5BABB-0B08-2447-B1AA-E414A6BEAEA7}" type="pres">
      <dgm:prSet presAssocID="{D007F5E9-B74B-4098-BC7B-D3505FF80976}" presName="hierChild2" presStyleCnt="0"/>
      <dgm:spPr/>
    </dgm:pt>
  </dgm:ptLst>
  <dgm:cxnLst>
    <dgm:cxn modelId="{589F0F18-1E2D-7B43-97F3-722F7B1145D4}" type="presOf" srcId="{16A4EEF3-BED1-40C3-81CB-AD529E2A3065}" destId="{BAC1098D-6333-0B4D-AEA5-9642B12954E5}" srcOrd="0" destOrd="0" presId="urn:microsoft.com/office/officeart/2005/8/layout/hierarchy1"/>
    <dgm:cxn modelId="{7F3DFA2B-5D27-A941-BE1D-21AB83C8DD93}" type="presOf" srcId="{10E9F4D0-175E-4D7E-B12D-9E24C0512E6D}" destId="{A83FC734-9ECD-6846-A59F-2351CEAE584E}" srcOrd="0" destOrd="0" presId="urn:microsoft.com/office/officeart/2005/8/layout/hierarchy1"/>
    <dgm:cxn modelId="{1951BD31-9BED-8F40-B59A-93B284EA665C}" type="presOf" srcId="{D007F5E9-B74B-4098-BC7B-D3505FF80976}" destId="{C62BBE26-2220-DC40-ACC8-4FB433CA9E95}" srcOrd="0" destOrd="0" presId="urn:microsoft.com/office/officeart/2005/8/layout/hierarchy1"/>
    <dgm:cxn modelId="{8F87CA81-C06C-4661-85F2-AD6DE38DE6DD}" srcId="{16A4EEF3-BED1-40C3-81CB-AD529E2A3065}" destId="{D007F5E9-B74B-4098-BC7B-D3505FF80976}" srcOrd="1" destOrd="0" parTransId="{336FD169-A0A4-4F81-99E9-B1279FD140FE}" sibTransId="{C23DD0C0-5E3D-434A-AF18-EF2CB27CBBCB}"/>
    <dgm:cxn modelId="{B05F6BA2-4A9C-4C29-983D-2924EA86AAD0}" srcId="{16A4EEF3-BED1-40C3-81CB-AD529E2A3065}" destId="{10E9F4D0-175E-4D7E-B12D-9E24C0512E6D}" srcOrd="0" destOrd="0" parTransId="{EC235453-60B5-44CA-AB95-0EF996FBA18C}" sibTransId="{6391D994-CF8E-4044-A90B-1DDACF42D25F}"/>
    <dgm:cxn modelId="{8E93A120-0B9A-6743-8813-487DDED69D65}" type="presParOf" srcId="{BAC1098D-6333-0B4D-AEA5-9642B12954E5}" destId="{9D06E8F8-A653-1D48-8EA4-CDB8D006B5A1}" srcOrd="0" destOrd="0" presId="urn:microsoft.com/office/officeart/2005/8/layout/hierarchy1"/>
    <dgm:cxn modelId="{6212D9D8-9C29-CF43-99FA-41E54CE240EC}" type="presParOf" srcId="{9D06E8F8-A653-1D48-8EA4-CDB8D006B5A1}" destId="{F61046AA-D0B9-1A43-8B61-EE0E10B4D7ED}" srcOrd="0" destOrd="0" presId="urn:microsoft.com/office/officeart/2005/8/layout/hierarchy1"/>
    <dgm:cxn modelId="{FE318E84-C1D8-0548-BB44-BCD9E5B6D3ED}" type="presParOf" srcId="{F61046AA-D0B9-1A43-8B61-EE0E10B4D7ED}" destId="{B08BAD62-CF39-9B40-A68F-549F799EC19E}" srcOrd="0" destOrd="0" presId="urn:microsoft.com/office/officeart/2005/8/layout/hierarchy1"/>
    <dgm:cxn modelId="{B6DB214B-ED3F-A247-81BC-02E23ABBB809}" type="presParOf" srcId="{F61046AA-D0B9-1A43-8B61-EE0E10B4D7ED}" destId="{A83FC734-9ECD-6846-A59F-2351CEAE584E}" srcOrd="1" destOrd="0" presId="urn:microsoft.com/office/officeart/2005/8/layout/hierarchy1"/>
    <dgm:cxn modelId="{A7C78146-8F99-F548-850A-1B2B07C0898D}" type="presParOf" srcId="{9D06E8F8-A653-1D48-8EA4-CDB8D006B5A1}" destId="{D9217E2C-474D-4342-8AB3-EC2B1F232D83}" srcOrd="1" destOrd="0" presId="urn:microsoft.com/office/officeart/2005/8/layout/hierarchy1"/>
    <dgm:cxn modelId="{B7D8479C-4705-5143-B2FA-DC8D00D0A67E}" type="presParOf" srcId="{BAC1098D-6333-0B4D-AEA5-9642B12954E5}" destId="{806C56CD-14D0-6A4F-9121-B75F95DEFDE8}" srcOrd="1" destOrd="0" presId="urn:microsoft.com/office/officeart/2005/8/layout/hierarchy1"/>
    <dgm:cxn modelId="{BB1FD72B-F3C1-F44A-927B-0C99C2169C30}" type="presParOf" srcId="{806C56CD-14D0-6A4F-9121-B75F95DEFDE8}" destId="{30086F75-6B58-294F-AD48-9229538A41A8}" srcOrd="0" destOrd="0" presId="urn:microsoft.com/office/officeart/2005/8/layout/hierarchy1"/>
    <dgm:cxn modelId="{9EE372B0-8730-9846-A0C8-494F3362C9EE}" type="presParOf" srcId="{30086F75-6B58-294F-AD48-9229538A41A8}" destId="{A29CD88B-017A-C842-A6AD-60BBB893275E}" srcOrd="0" destOrd="0" presId="urn:microsoft.com/office/officeart/2005/8/layout/hierarchy1"/>
    <dgm:cxn modelId="{115B08F6-314D-BB41-A6AA-DFB7A59EC639}" type="presParOf" srcId="{30086F75-6B58-294F-AD48-9229538A41A8}" destId="{C62BBE26-2220-DC40-ACC8-4FB433CA9E95}" srcOrd="1" destOrd="0" presId="urn:microsoft.com/office/officeart/2005/8/layout/hierarchy1"/>
    <dgm:cxn modelId="{293254C4-9C6F-5348-AE2B-EED1F87DBAC3}" type="presParOf" srcId="{806C56CD-14D0-6A4F-9121-B75F95DEFDE8}" destId="{A7F5BABB-0B08-2447-B1AA-E414A6BEAEA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5529C-5537-0049-8681-8A891B460A07}">
      <dsp:nvSpPr>
        <dsp:cNvPr id="0" name=""/>
        <dsp:cNvSpPr/>
      </dsp:nvSpPr>
      <dsp:spPr>
        <a:xfrm>
          <a:off x="7306" y="1050649"/>
          <a:ext cx="2183729" cy="131023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kern="1200" baseline="0"/>
            <a:t>O’zbekistondagi doimiy aholi soni </a:t>
          </a:r>
          <a:endParaRPr lang="en-US" sz="1800" kern="1200"/>
        </a:p>
      </dsp:txBody>
      <dsp:txXfrm>
        <a:off x="45682" y="1089025"/>
        <a:ext cx="2106977" cy="1233485"/>
      </dsp:txXfrm>
    </dsp:sp>
    <dsp:sp modelId="{FE27CBB6-9243-AE44-8632-2417B3BCBFB8}">
      <dsp:nvSpPr>
        <dsp:cNvPr id="0" name=""/>
        <dsp:cNvSpPr/>
      </dsp:nvSpPr>
      <dsp:spPr>
        <a:xfrm>
          <a:off x="2383204" y="1434986"/>
          <a:ext cx="462950" cy="5415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383204" y="1543299"/>
        <a:ext cx="324065" cy="324938"/>
      </dsp:txXfrm>
    </dsp:sp>
    <dsp:sp modelId="{5ADC1ED0-3959-8649-89EF-5AA8F1715578}">
      <dsp:nvSpPr>
        <dsp:cNvPr id="0" name=""/>
        <dsp:cNvSpPr/>
      </dsp:nvSpPr>
      <dsp:spPr>
        <a:xfrm>
          <a:off x="3064527" y="1050649"/>
          <a:ext cx="2183729" cy="131023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kern="1200" baseline="0"/>
            <a:t>Tug’lish soni</a:t>
          </a:r>
          <a:endParaRPr lang="en-US" sz="1800" kern="1200"/>
        </a:p>
      </dsp:txBody>
      <dsp:txXfrm>
        <a:off x="3102903" y="1089025"/>
        <a:ext cx="2106977" cy="1233485"/>
      </dsp:txXfrm>
    </dsp:sp>
    <dsp:sp modelId="{E1829771-37CC-3049-9FD2-24D3F9EB377F}">
      <dsp:nvSpPr>
        <dsp:cNvPr id="0" name=""/>
        <dsp:cNvSpPr/>
      </dsp:nvSpPr>
      <dsp:spPr>
        <a:xfrm>
          <a:off x="5440425" y="1434986"/>
          <a:ext cx="462950" cy="54156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440425" y="1543299"/>
        <a:ext cx="324065" cy="324938"/>
      </dsp:txXfrm>
    </dsp:sp>
    <dsp:sp modelId="{4F35DE93-13F4-7B44-B334-E6787DBB8790}">
      <dsp:nvSpPr>
        <dsp:cNvPr id="0" name=""/>
        <dsp:cNvSpPr/>
      </dsp:nvSpPr>
      <dsp:spPr>
        <a:xfrm>
          <a:off x="6121749" y="1050649"/>
          <a:ext cx="2183729" cy="131023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kern="1200" baseline="0"/>
            <a:t>O’lim soni va migratlar</a:t>
          </a:r>
          <a:endParaRPr lang="en-US" sz="1800" kern="1200"/>
        </a:p>
      </dsp:txBody>
      <dsp:txXfrm>
        <a:off x="6160125" y="1089025"/>
        <a:ext cx="2106977" cy="12334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BAD62-CF39-9B40-A68F-549F799EC19E}">
      <dsp:nvSpPr>
        <dsp:cNvPr id="0" name=""/>
        <dsp:cNvSpPr/>
      </dsp:nvSpPr>
      <dsp:spPr>
        <a:xfrm>
          <a:off x="1014" y="386930"/>
          <a:ext cx="3561752" cy="22617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3FC734-9ECD-6846-A59F-2351CEAE584E}">
      <dsp:nvSpPr>
        <dsp:cNvPr id="0" name=""/>
        <dsp:cNvSpPr/>
      </dsp:nvSpPr>
      <dsp:spPr>
        <a:xfrm>
          <a:off x="396765" y="762893"/>
          <a:ext cx="3561752" cy="22617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kern="1200" baseline="0"/>
            <a:t>O‘zbekistonda yanvar-aprel oylarida 205 713 nafar chaqaloq tug‘ildi, bu o‘tgan yilga nisbatan 4,3 foizga kam. O‘lim holatlari esa o‘tgan yilga nisbatan 3,1 foizga o‘sib, 40 197 nafarni tashkil etdi. Statistika agentligi dastlabki chorakdagi demografik ko‘rsatkichlarni e’lon qildi.</a:t>
          </a:r>
          <a:endParaRPr lang="en-US" sz="1200" kern="1200"/>
        </a:p>
      </dsp:txBody>
      <dsp:txXfrm>
        <a:off x="463008" y="829136"/>
        <a:ext cx="3429266" cy="2129226"/>
      </dsp:txXfrm>
    </dsp:sp>
    <dsp:sp modelId="{A29CD88B-017A-C842-A6AD-60BBB893275E}">
      <dsp:nvSpPr>
        <dsp:cNvPr id="0" name=""/>
        <dsp:cNvSpPr/>
      </dsp:nvSpPr>
      <dsp:spPr>
        <a:xfrm>
          <a:off x="4354267" y="386930"/>
          <a:ext cx="3561752" cy="22617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2BBE26-2220-DC40-ACC8-4FB433CA9E95}">
      <dsp:nvSpPr>
        <dsp:cNvPr id="0" name=""/>
        <dsp:cNvSpPr/>
      </dsp:nvSpPr>
      <dsp:spPr>
        <a:xfrm>
          <a:off x="4750017" y="762893"/>
          <a:ext cx="3561752" cy="22617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kern="1200" baseline="0"/>
            <a:t>O‘zbekistonda 2024-yil 1-aprel holatiga ko‘ra, yangi tug‘ilgan chaqaloqlar soni 205 713 nafarni tashkil etdi, bu 2023-yilning shu davriga nisbatan 4,3 foizga kam.</a:t>
          </a:r>
          <a:endParaRPr lang="en-US" sz="1200" kern="1200"/>
        </a:p>
      </dsp:txBody>
      <dsp:txXfrm>
        <a:off x="4816260" y="829136"/>
        <a:ext cx="3429266" cy="2129226"/>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12/17/24</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179645715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12/17/24</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8850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12/17/24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541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12/17/24</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16736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12/17/24</a:t>
            </a:fld>
            <a:endParaRPr lang="en-US" dirty="0"/>
          </a:p>
        </p:txBody>
      </p:sp>
    </p:spTree>
    <p:extLst>
      <p:ext uri="{BB962C8B-B14F-4D97-AF65-F5344CB8AC3E}">
        <p14:creationId xmlns:p14="http://schemas.microsoft.com/office/powerpoint/2010/main" val="2170294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12/17/24</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513018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12/17/24</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5867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12/17/24</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900943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12/17/24</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01499180"/>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12/17/24</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65626890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12/17/24</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761577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12/17/24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3550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3" name="Picture 2">
            <a:extLst>
              <a:ext uri="{FF2B5EF4-FFF2-40B4-BE49-F238E27FC236}">
                <a16:creationId xmlns:a16="http://schemas.microsoft.com/office/drawing/2014/main" id="{484A107B-4CB1-CB74-4466-BF3CA70BB0F6}"/>
              </a:ext>
            </a:extLst>
          </p:cNvPr>
          <p:cNvPicPr>
            <a:picLocks noChangeAspect="1"/>
          </p:cNvPicPr>
          <p:nvPr/>
        </p:nvPicPr>
        <p:blipFill>
          <a:blip r:embed="rId2"/>
          <a:srcRect t="14845" r="6" b="5582"/>
          <a:stretch/>
        </p:blipFill>
        <p:spPr>
          <a:xfrm>
            <a:off x="1524" y="10"/>
            <a:ext cx="12188952" cy="6857990"/>
          </a:xfrm>
          <a:prstGeom prst="rect">
            <a:avLst/>
          </a:prstGeom>
        </p:spPr>
      </p:pic>
      <p:grpSp>
        <p:nvGrpSpPr>
          <p:cNvPr id="11" name="Group 10">
            <a:extLst>
              <a:ext uri="{FF2B5EF4-FFF2-40B4-BE49-F238E27FC236}">
                <a16:creationId xmlns:a16="http://schemas.microsoft.com/office/drawing/2014/main" id="{FB8CE58F-407C-497E-B723-21FD8C6D35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9937" y="721297"/>
            <a:ext cx="5565913" cy="5415406"/>
            <a:chOff x="797792" y="912854"/>
            <a:chExt cx="5298208" cy="5032292"/>
          </a:xfrm>
        </p:grpSpPr>
        <p:sp>
          <p:nvSpPr>
            <p:cNvPr id="12" name="Freeform: Shape 11">
              <a:extLst>
                <a:ext uri="{FF2B5EF4-FFF2-40B4-BE49-F238E27FC236}">
                  <a16:creationId xmlns:a16="http://schemas.microsoft.com/office/drawing/2014/main" id="{1BE70332-ECAF-47BB-8C7B-BD049452F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1439" y="1056388"/>
              <a:ext cx="4968823" cy="4748064"/>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716D9361-A35A-4DC8-AAB9-04FD2D6FEE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7792" y="912854"/>
              <a:ext cx="5298208" cy="503229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87FC31AD-FBB3-4219-A758-D6F7594A0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671" y="1232452"/>
              <a:ext cx="4715122" cy="443990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p:cNvSpPr>
            <a:spLocks noGrp="1"/>
          </p:cNvSpPr>
          <p:nvPr>
            <p:ph type="ctrTitle"/>
          </p:nvPr>
        </p:nvSpPr>
        <p:spPr>
          <a:xfrm>
            <a:off x="1471463" y="1685677"/>
            <a:ext cx="4181444" cy="2362673"/>
          </a:xfrm>
        </p:spPr>
        <p:txBody>
          <a:bodyPr anchor="b">
            <a:normAutofit/>
          </a:bodyPr>
          <a:lstStyle/>
          <a:p>
            <a:pPr algn="ctr">
              <a:lnSpc>
                <a:spcPct val="110000"/>
              </a:lnSpc>
            </a:pPr>
            <a:r>
              <a:rPr lang="ru-RU" sz="3700">
                <a:solidFill>
                  <a:schemeClr val="tx1">
                    <a:lumMod val="75000"/>
                    <a:lumOff val="25000"/>
                  </a:schemeClr>
                </a:solidFill>
              </a:rPr>
              <a:t>O’zbekistonda tug’ilish koeffitsienti </a:t>
            </a:r>
          </a:p>
        </p:txBody>
      </p:sp>
    </p:spTree>
    <p:extLst>
      <p:ext uri="{BB962C8B-B14F-4D97-AF65-F5344CB8AC3E}">
        <p14:creationId xmlns:p14="http://schemas.microsoft.com/office/powerpoint/2010/main" val="49896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DC4599BA-9D80-C0D3-9DC0-F87253543A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84" y="267367"/>
            <a:ext cx="9391316" cy="6249737"/>
          </a:xfrm>
        </p:spPr>
      </p:pic>
    </p:spTree>
    <p:extLst>
      <p:ext uri="{BB962C8B-B14F-4D97-AF65-F5344CB8AC3E}">
        <p14:creationId xmlns:p14="http://schemas.microsoft.com/office/powerpoint/2010/main" val="1049217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FC6A8B-34F9-40FB-AA2D-E34168F52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1EC86DB4-572A-4F71-AF8A-2395B4CA7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56583" y="0"/>
            <a:ext cx="11435265" cy="6858000"/>
          </a:xfrm>
          <a:custGeom>
            <a:avLst/>
            <a:gdLst>
              <a:gd name="connsiteX0" fmla="*/ 9925983 w 11435265"/>
              <a:gd name="connsiteY0" fmla="*/ 6858000 h 6858000"/>
              <a:gd name="connsiteX1" fmla="*/ 0 w 11435265"/>
              <a:gd name="connsiteY1" fmla="*/ 6858000 h 6858000"/>
              <a:gd name="connsiteX2" fmla="*/ 0 w 11435265"/>
              <a:gd name="connsiteY2" fmla="*/ 0 h 6858000"/>
              <a:gd name="connsiteX3" fmla="*/ 996904 w 11435265"/>
              <a:gd name="connsiteY3" fmla="*/ 0 h 6858000"/>
              <a:gd name="connsiteX4" fmla="*/ 2426875 w 11435265"/>
              <a:gd name="connsiteY4" fmla="*/ 0 h 6858000"/>
              <a:gd name="connsiteX5" fmla="*/ 4014127 w 11435265"/>
              <a:gd name="connsiteY5" fmla="*/ 0 h 6858000"/>
              <a:gd name="connsiteX6" fmla="*/ 4359595 w 11435265"/>
              <a:gd name="connsiteY6" fmla="*/ 0 h 6858000"/>
              <a:gd name="connsiteX7" fmla="*/ 4647960 w 11435265"/>
              <a:gd name="connsiteY7" fmla="*/ 0 h 6858000"/>
              <a:gd name="connsiteX8" fmla="*/ 4691093 w 11435265"/>
              <a:gd name="connsiteY8" fmla="*/ 0 h 6858000"/>
              <a:gd name="connsiteX9" fmla="*/ 5558544 w 11435265"/>
              <a:gd name="connsiteY9" fmla="*/ 0 h 6858000"/>
              <a:gd name="connsiteX10" fmla="*/ 5570664 w 11435265"/>
              <a:gd name="connsiteY10" fmla="*/ 0 h 6858000"/>
              <a:gd name="connsiteX11" fmla="*/ 5695183 w 11435265"/>
              <a:gd name="connsiteY11" fmla="*/ 0 h 6858000"/>
              <a:gd name="connsiteX12" fmla="*/ 7177357 w 11435265"/>
              <a:gd name="connsiteY12" fmla="*/ 0 h 6858000"/>
              <a:gd name="connsiteX13" fmla="*/ 9824163 w 11435265"/>
              <a:gd name="connsiteY13" fmla="*/ 0 h 6858000"/>
              <a:gd name="connsiteX14" fmla="*/ 9846125 w 11435265"/>
              <a:gd name="connsiteY14" fmla="*/ 16892 h 6858000"/>
              <a:gd name="connsiteX15" fmla="*/ 11435265 w 11435265"/>
              <a:gd name="connsiteY15" fmla="*/ 4079318 h 6858000"/>
              <a:gd name="connsiteX16" fmla="*/ 10261404 w 11435265"/>
              <a:gd name="connsiteY16"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35265" h="6858000">
                <a:moveTo>
                  <a:pt x="9925983" y="6858000"/>
                </a:moveTo>
                <a:lnTo>
                  <a:pt x="0" y="6858000"/>
                </a:lnTo>
                <a:lnTo>
                  <a:pt x="0" y="0"/>
                </a:lnTo>
                <a:lnTo>
                  <a:pt x="996904" y="0"/>
                </a:lnTo>
                <a:lnTo>
                  <a:pt x="2426875" y="0"/>
                </a:lnTo>
                <a:lnTo>
                  <a:pt x="4014127" y="0"/>
                </a:lnTo>
                <a:lnTo>
                  <a:pt x="4359595" y="0"/>
                </a:lnTo>
                <a:lnTo>
                  <a:pt x="4647960" y="0"/>
                </a:lnTo>
                <a:lnTo>
                  <a:pt x="4691093" y="0"/>
                </a:lnTo>
                <a:lnTo>
                  <a:pt x="5558544" y="0"/>
                </a:lnTo>
                <a:lnTo>
                  <a:pt x="5570664" y="0"/>
                </a:lnTo>
                <a:lnTo>
                  <a:pt x="5695183" y="0"/>
                </a:lnTo>
                <a:lnTo>
                  <a:pt x="7177357" y="0"/>
                </a:lnTo>
                <a:lnTo>
                  <a:pt x="9824163" y="0"/>
                </a:lnTo>
                <a:lnTo>
                  <a:pt x="9846125" y="16892"/>
                </a:lnTo>
                <a:cubicBezTo>
                  <a:pt x="10865743" y="850004"/>
                  <a:pt x="11435265" y="2357705"/>
                  <a:pt x="11435265" y="4079318"/>
                </a:cubicBezTo>
                <a:cubicBezTo>
                  <a:pt x="11435265" y="5217633"/>
                  <a:pt x="10916694" y="5903717"/>
                  <a:pt x="10261404" y="654244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1BA53A4-C4B7-4189-9FC1-6350B1AB5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41199" y="0"/>
            <a:ext cx="1518348" cy="6858000"/>
          </a:xfrm>
          <a:custGeom>
            <a:avLst/>
            <a:gdLst>
              <a:gd name="connsiteX0" fmla="*/ 19178 w 1518348"/>
              <a:gd name="connsiteY0" fmla="*/ 6858000 h 6858000"/>
              <a:gd name="connsiteX1" fmla="*/ 0 w 1518348"/>
              <a:gd name="connsiteY1" fmla="*/ 6858000 h 6858000"/>
              <a:gd name="connsiteX2" fmla="*/ 241394 w 1518348"/>
              <a:gd name="connsiteY2" fmla="*/ 6638611 h 6858000"/>
              <a:gd name="connsiteX3" fmla="*/ 1493356 w 1518348"/>
              <a:gd name="connsiteY3" fmla="*/ 4142424 h 6858000"/>
              <a:gd name="connsiteX4" fmla="*/ 282053 w 1518348"/>
              <a:gd name="connsiteY4" fmla="*/ 26474 h 6858000"/>
              <a:gd name="connsiteX5" fmla="*/ 256233 w 1518348"/>
              <a:gd name="connsiteY5" fmla="*/ 0 h 6858000"/>
              <a:gd name="connsiteX6" fmla="*/ 273463 w 1518348"/>
              <a:gd name="connsiteY6" fmla="*/ 0 h 6858000"/>
              <a:gd name="connsiteX7" fmla="*/ 300199 w 1518348"/>
              <a:gd name="connsiteY7" fmla="*/ 27414 h 6858000"/>
              <a:gd name="connsiteX8" fmla="*/ 1511501 w 1518348"/>
              <a:gd name="connsiteY8" fmla="*/ 4143362 h 6858000"/>
              <a:gd name="connsiteX9" fmla="*/ 259539 w 1518348"/>
              <a:gd name="connsiteY9" fmla="*/ 66395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348" h="6858000">
                <a:moveTo>
                  <a:pt x="19178" y="6858000"/>
                </a:moveTo>
                <a:lnTo>
                  <a:pt x="0" y="6858000"/>
                </a:lnTo>
                <a:lnTo>
                  <a:pt x="241394" y="6638611"/>
                </a:lnTo>
                <a:cubicBezTo>
                  <a:pt x="909582" y="6009084"/>
                  <a:pt x="1445892" y="5323498"/>
                  <a:pt x="1493356" y="4142424"/>
                </a:cubicBezTo>
                <a:cubicBezTo>
                  <a:pt x="1560655" y="2467784"/>
                  <a:pt x="1130049" y="962858"/>
                  <a:pt x="282053" y="26474"/>
                </a:cubicBezTo>
                <a:lnTo>
                  <a:pt x="256233" y="0"/>
                </a:lnTo>
                <a:lnTo>
                  <a:pt x="273463" y="0"/>
                </a:lnTo>
                <a:lnTo>
                  <a:pt x="300199" y="27414"/>
                </a:lnTo>
                <a:cubicBezTo>
                  <a:pt x="1148195" y="963796"/>
                  <a:pt x="1578800" y="2468723"/>
                  <a:pt x="1511501" y="4143362"/>
                </a:cubicBezTo>
                <a:cubicBezTo>
                  <a:pt x="1464037" y="5324436"/>
                  <a:pt x="927728" y="6010023"/>
                  <a:pt x="259539" y="6639549"/>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5558AD6E-B070-4640-AA07-87E208983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552928" y="0"/>
            <a:ext cx="1644534" cy="6858000"/>
          </a:xfrm>
          <a:custGeom>
            <a:avLst/>
            <a:gdLst>
              <a:gd name="connsiteX0" fmla="*/ 135252 w 1644534"/>
              <a:gd name="connsiteY0" fmla="*/ 6858000 h 6858000"/>
              <a:gd name="connsiteX1" fmla="*/ 101819 w 1644534"/>
              <a:gd name="connsiteY1" fmla="*/ 6858000 h 6858000"/>
              <a:gd name="connsiteX2" fmla="*/ 437240 w 1644534"/>
              <a:gd name="connsiteY2" fmla="*/ 6542447 h 6858000"/>
              <a:gd name="connsiteX3" fmla="*/ 1611101 w 1644534"/>
              <a:gd name="connsiteY3" fmla="*/ 4079318 h 6858000"/>
              <a:gd name="connsiteX4" fmla="*/ 21961 w 1644534"/>
              <a:gd name="connsiteY4" fmla="*/ 16892 h 6858000"/>
              <a:gd name="connsiteX5" fmla="*/ 0 w 1644534"/>
              <a:gd name="connsiteY5" fmla="*/ 0 h 6858000"/>
              <a:gd name="connsiteX6" fmla="*/ 33433 w 1644534"/>
              <a:gd name="connsiteY6" fmla="*/ 0 h 6858000"/>
              <a:gd name="connsiteX7" fmla="*/ 55394 w 1644534"/>
              <a:gd name="connsiteY7" fmla="*/ 16892 h 6858000"/>
              <a:gd name="connsiteX8" fmla="*/ 1644534 w 1644534"/>
              <a:gd name="connsiteY8" fmla="*/ 4079318 h 6858000"/>
              <a:gd name="connsiteX9" fmla="*/ 470673 w 1644534"/>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4534" h="6858000">
                <a:moveTo>
                  <a:pt x="135252" y="6858000"/>
                </a:moveTo>
                <a:lnTo>
                  <a:pt x="101819" y="6858000"/>
                </a:lnTo>
                <a:lnTo>
                  <a:pt x="437240" y="6542447"/>
                </a:lnTo>
                <a:cubicBezTo>
                  <a:pt x="1092531" y="5903717"/>
                  <a:pt x="1611101" y="5217633"/>
                  <a:pt x="1611101" y="4079318"/>
                </a:cubicBezTo>
                <a:cubicBezTo>
                  <a:pt x="1611101" y="2357705"/>
                  <a:pt x="1041580" y="850004"/>
                  <a:pt x="21961" y="16892"/>
                </a:cubicBezTo>
                <a:lnTo>
                  <a:pt x="0" y="0"/>
                </a:lnTo>
                <a:lnTo>
                  <a:pt x="33433" y="0"/>
                </a:lnTo>
                <a:lnTo>
                  <a:pt x="55394" y="16892"/>
                </a:lnTo>
                <a:cubicBezTo>
                  <a:pt x="1075012" y="850004"/>
                  <a:pt x="1644534" y="2357705"/>
                  <a:pt x="1644534" y="4079318"/>
                </a:cubicBezTo>
                <a:cubicBezTo>
                  <a:pt x="1644534" y="5217633"/>
                  <a:pt x="1125963" y="5903717"/>
                  <a:pt x="470673" y="654244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36ACFB69-D148-449E-AC5A-C55AA20A7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88858" y="0"/>
            <a:ext cx="1461546" cy="6858000"/>
          </a:xfrm>
          <a:custGeom>
            <a:avLst/>
            <a:gdLst>
              <a:gd name="connsiteX0" fmla="*/ 107940 w 1461546"/>
              <a:gd name="connsiteY0" fmla="*/ 6858000 h 6858000"/>
              <a:gd name="connsiteX1" fmla="*/ 91317 w 1461546"/>
              <a:gd name="connsiteY1" fmla="*/ 6858000 h 6858000"/>
              <a:gd name="connsiteX2" fmla="*/ 392141 w 1461546"/>
              <a:gd name="connsiteY2" fmla="*/ 6542447 h 6858000"/>
              <a:gd name="connsiteX3" fmla="*/ 1444924 w 1461546"/>
              <a:gd name="connsiteY3" fmla="*/ 4079318 h 6858000"/>
              <a:gd name="connsiteX4" fmla="*/ 19696 w 1461546"/>
              <a:gd name="connsiteY4" fmla="*/ 16892 h 6858000"/>
              <a:gd name="connsiteX5" fmla="*/ 0 w 1461546"/>
              <a:gd name="connsiteY5" fmla="*/ 0 h 6858000"/>
              <a:gd name="connsiteX6" fmla="*/ 16622 w 1461546"/>
              <a:gd name="connsiteY6" fmla="*/ 0 h 6858000"/>
              <a:gd name="connsiteX7" fmla="*/ 36319 w 1461546"/>
              <a:gd name="connsiteY7" fmla="*/ 16892 h 6858000"/>
              <a:gd name="connsiteX8" fmla="*/ 1461546 w 1461546"/>
              <a:gd name="connsiteY8" fmla="*/ 4079318 h 6858000"/>
              <a:gd name="connsiteX9" fmla="*/ 408763 w 1461546"/>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1546" h="6858000">
                <a:moveTo>
                  <a:pt x="107940" y="6858000"/>
                </a:moveTo>
                <a:lnTo>
                  <a:pt x="91317" y="6858000"/>
                </a:lnTo>
                <a:lnTo>
                  <a:pt x="392141" y="6542447"/>
                </a:lnTo>
                <a:cubicBezTo>
                  <a:pt x="979841" y="5903717"/>
                  <a:pt x="1444924" y="5217633"/>
                  <a:pt x="1444924" y="4079318"/>
                </a:cubicBezTo>
                <a:cubicBezTo>
                  <a:pt x="1444924" y="2357705"/>
                  <a:pt x="934146" y="850004"/>
                  <a:pt x="19696" y="16892"/>
                </a:cubicBezTo>
                <a:lnTo>
                  <a:pt x="0" y="0"/>
                </a:lnTo>
                <a:lnTo>
                  <a:pt x="16622" y="0"/>
                </a:lnTo>
                <a:lnTo>
                  <a:pt x="36319" y="16892"/>
                </a:lnTo>
                <a:cubicBezTo>
                  <a:pt x="950768" y="850004"/>
                  <a:pt x="1461546" y="2357705"/>
                  <a:pt x="1461546" y="4079318"/>
                </a:cubicBezTo>
                <a:cubicBezTo>
                  <a:pt x="1461546" y="5217633"/>
                  <a:pt x="996464" y="5903717"/>
                  <a:pt x="408763" y="654244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p:cNvSpPr>
            <a:spLocks noGrp="1"/>
          </p:cNvSpPr>
          <p:nvPr>
            <p:ph type="ctrTitle"/>
          </p:nvPr>
        </p:nvSpPr>
        <p:spPr>
          <a:xfrm>
            <a:off x="2377440" y="442220"/>
            <a:ext cx="8397987" cy="1345269"/>
          </a:xfrm>
        </p:spPr>
        <p:txBody>
          <a:bodyPr anchor="b">
            <a:normAutofit/>
          </a:bodyPr>
          <a:lstStyle/>
          <a:p>
            <a:r>
              <a:rPr lang="ru-RU" dirty="0"/>
              <a:t>Reja:</a:t>
            </a:r>
          </a:p>
        </p:txBody>
      </p:sp>
      <p:graphicFrame>
        <p:nvGraphicFramePr>
          <p:cNvPr id="6" name="Content Placeholder">
            <a:extLst>
              <a:ext uri="{FF2B5EF4-FFF2-40B4-BE49-F238E27FC236}">
                <a16:creationId xmlns:a16="http://schemas.microsoft.com/office/drawing/2014/main" id="{78F3178C-7CDE-ABEC-23B4-3FDF3007BFCD}"/>
              </a:ext>
            </a:extLst>
          </p:cNvPr>
          <p:cNvGraphicFramePr>
            <a:graphicFrameLocks noGrp="1"/>
          </p:cNvGraphicFramePr>
          <p:nvPr>
            <p:ph idx="1"/>
            <p:extLst>
              <p:ext uri="{D42A27DB-BD31-4B8C-83A1-F6EECF244321}">
                <p14:modId xmlns:p14="http://schemas.microsoft.com/office/powerpoint/2010/main" val="3894591410"/>
              </p:ext>
            </p:extLst>
          </p:nvPr>
        </p:nvGraphicFramePr>
        <p:xfrm>
          <a:off x="2377439" y="2312988"/>
          <a:ext cx="8312785" cy="3411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6209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FC6A8B-34F9-40FB-AA2D-E34168F52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1EC86DB4-572A-4F71-AF8A-2395B4CA7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56583" y="0"/>
            <a:ext cx="11435265" cy="6858000"/>
          </a:xfrm>
          <a:custGeom>
            <a:avLst/>
            <a:gdLst>
              <a:gd name="connsiteX0" fmla="*/ 9925983 w 11435265"/>
              <a:gd name="connsiteY0" fmla="*/ 6858000 h 6858000"/>
              <a:gd name="connsiteX1" fmla="*/ 0 w 11435265"/>
              <a:gd name="connsiteY1" fmla="*/ 6858000 h 6858000"/>
              <a:gd name="connsiteX2" fmla="*/ 0 w 11435265"/>
              <a:gd name="connsiteY2" fmla="*/ 0 h 6858000"/>
              <a:gd name="connsiteX3" fmla="*/ 996904 w 11435265"/>
              <a:gd name="connsiteY3" fmla="*/ 0 h 6858000"/>
              <a:gd name="connsiteX4" fmla="*/ 2426875 w 11435265"/>
              <a:gd name="connsiteY4" fmla="*/ 0 h 6858000"/>
              <a:gd name="connsiteX5" fmla="*/ 4014127 w 11435265"/>
              <a:gd name="connsiteY5" fmla="*/ 0 h 6858000"/>
              <a:gd name="connsiteX6" fmla="*/ 4359595 w 11435265"/>
              <a:gd name="connsiteY6" fmla="*/ 0 h 6858000"/>
              <a:gd name="connsiteX7" fmla="*/ 4647960 w 11435265"/>
              <a:gd name="connsiteY7" fmla="*/ 0 h 6858000"/>
              <a:gd name="connsiteX8" fmla="*/ 4691093 w 11435265"/>
              <a:gd name="connsiteY8" fmla="*/ 0 h 6858000"/>
              <a:gd name="connsiteX9" fmla="*/ 5558544 w 11435265"/>
              <a:gd name="connsiteY9" fmla="*/ 0 h 6858000"/>
              <a:gd name="connsiteX10" fmla="*/ 5570664 w 11435265"/>
              <a:gd name="connsiteY10" fmla="*/ 0 h 6858000"/>
              <a:gd name="connsiteX11" fmla="*/ 5695183 w 11435265"/>
              <a:gd name="connsiteY11" fmla="*/ 0 h 6858000"/>
              <a:gd name="connsiteX12" fmla="*/ 7177357 w 11435265"/>
              <a:gd name="connsiteY12" fmla="*/ 0 h 6858000"/>
              <a:gd name="connsiteX13" fmla="*/ 9824163 w 11435265"/>
              <a:gd name="connsiteY13" fmla="*/ 0 h 6858000"/>
              <a:gd name="connsiteX14" fmla="*/ 9846125 w 11435265"/>
              <a:gd name="connsiteY14" fmla="*/ 16892 h 6858000"/>
              <a:gd name="connsiteX15" fmla="*/ 11435265 w 11435265"/>
              <a:gd name="connsiteY15" fmla="*/ 4079318 h 6858000"/>
              <a:gd name="connsiteX16" fmla="*/ 10261404 w 11435265"/>
              <a:gd name="connsiteY16"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35265" h="6858000">
                <a:moveTo>
                  <a:pt x="9925983" y="6858000"/>
                </a:moveTo>
                <a:lnTo>
                  <a:pt x="0" y="6858000"/>
                </a:lnTo>
                <a:lnTo>
                  <a:pt x="0" y="0"/>
                </a:lnTo>
                <a:lnTo>
                  <a:pt x="996904" y="0"/>
                </a:lnTo>
                <a:lnTo>
                  <a:pt x="2426875" y="0"/>
                </a:lnTo>
                <a:lnTo>
                  <a:pt x="4014127" y="0"/>
                </a:lnTo>
                <a:lnTo>
                  <a:pt x="4359595" y="0"/>
                </a:lnTo>
                <a:lnTo>
                  <a:pt x="4647960" y="0"/>
                </a:lnTo>
                <a:lnTo>
                  <a:pt x="4691093" y="0"/>
                </a:lnTo>
                <a:lnTo>
                  <a:pt x="5558544" y="0"/>
                </a:lnTo>
                <a:lnTo>
                  <a:pt x="5570664" y="0"/>
                </a:lnTo>
                <a:lnTo>
                  <a:pt x="5695183" y="0"/>
                </a:lnTo>
                <a:lnTo>
                  <a:pt x="7177357" y="0"/>
                </a:lnTo>
                <a:lnTo>
                  <a:pt x="9824163" y="0"/>
                </a:lnTo>
                <a:lnTo>
                  <a:pt x="9846125" y="16892"/>
                </a:lnTo>
                <a:cubicBezTo>
                  <a:pt x="10865743" y="850004"/>
                  <a:pt x="11435265" y="2357705"/>
                  <a:pt x="11435265" y="4079318"/>
                </a:cubicBezTo>
                <a:cubicBezTo>
                  <a:pt x="11435265" y="5217633"/>
                  <a:pt x="10916694" y="5903717"/>
                  <a:pt x="10261404" y="654244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1BA53A4-C4B7-4189-9FC1-6350B1AB5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41199" y="0"/>
            <a:ext cx="1518348" cy="6858000"/>
          </a:xfrm>
          <a:custGeom>
            <a:avLst/>
            <a:gdLst>
              <a:gd name="connsiteX0" fmla="*/ 19178 w 1518348"/>
              <a:gd name="connsiteY0" fmla="*/ 6858000 h 6858000"/>
              <a:gd name="connsiteX1" fmla="*/ 0 w 1518348"/>
              <a:gd name="connsiteY1" fmla="*/ 6858000 h 6858000"/>
              <a:gd name="connsiteX2" fmla="*/ 241394 w 1518348"/>
              <a:gd name="connsiteY2" fmla="*/ 6638611 h 6858000"/>
              <a:gd name="connsiteX3" fmla="*/ 1493356 w 1518348"/>
              <a:gd name="connsiteY3" fmla="*/ 4142424 h 6858000"/>
              <a:gd name="connsiteX4" fmla="*/ 282053 w 1518348"/>
              <a:gd name="connsiteY4" fmla="*/ 26474 h 6858000"/>
              <a:gd name="connsiteX5" fmla="*/ 256233 w 1518348"/>
              <a:gd name="connsiteY5" fmla="*/ 0 h 6858000"/>
              <a:gd name="connsiteX6" fmla="*/ 273463 w 1518348"/>
              <a:gd name="connsiteY6" fmla="*/ 0 h 6858000"/>
              <a:gd name="connsiteX7" fmla="*/ 300199 w 1518348"/>
              <a:gd name="connsiteY7" fmla="*/ 27414 h 6858000"/>
              <a:gd name="connsiteX8" fmla="*/ 1511501 w 1518348"/>
              <a:gd name="connsiteY8" fmla="*/ 4143362 h 6858000"/>
              <a:gd name="connsiteX9" fmla="*/ 259539 w 1518348"/>
              <a:gd name="connsiteY9" fmla="*/ 66395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348" h="6858000">
                <a:moveTo>
                  <a:pt x="19178" y="6858000"/>
                </a:moveTo>
                <a:lnTo>
                  <a:pt x="0" y="6858000"/>
                </a:lnTo>
                <a:lnTo>
                  <a:pt x="241394" y="6638611"/>
                </a:lnTo>
                <a:cubicBezTo>
                  <a:pt x="909582" y="6009084"/>
                  <a:pt x="1445892" y="5323498"/>
                  <a:pt x="1493356" y="4142424"/>
                </a:cubicBezTo>
                <a:cubicBezTo>
                  <a:pt x="1560655" y="2467784"/>
                  <a:pt x="1130049" y="962858"/>
                  <a:pt x="282053" y="26474"/>
                </a:cubicBezTo>
                <a:lnTo>
                  <a:pt x="256233" y="0"/>
                </a:lnTo>
                <a:lnTo>
                  <a:pt x="273463" y="0"/>
                </a:lnTo>
                <a:lnTo>
                  <a:pt x="300199" y="27414"/>
                </a:lnTo>
                <a:cubicBezTo>
                  <a:pt x="1148195" y="963796"/>
                  <a:pt x="1578800" y="2468723"/>
                  <a:pt x="1511501" y="4143362"/>
                </a:cubicBezTo>
                <a:cubicBezTo>
                  <a:pt x="1464037" y="5324436"/>
                  <a:pt x="927728" y="6010023"/>
                  <a:pt x="259539" y="6639549"/>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5558AD6E-B070-4640-AA07-87E208983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552928" y="0"/>
            <a:ext cx="1644534" cy="6858000"/>
          </a:xfrm>
          <a:custGeom>
            <a:avLst/>
            <a:gdLst>
              <a:gd name="connsiteX0" fmla="*/ 135252 w 1644534"/>
              <a:gd name="connsiteY0" fmla="*/ 6858000 h 6858000"/>
              <a:gd name="connsiteX1" fmla="*/ 101819 w 1644534"/>
              <a:gd name="connsiteY1" fmla="*/ 6858000 h 6858000"/>
              <a:gd name="connsiteX2" fmla="*/ 437240 w 1644534"/>
              <a:gd name="connsiteY2" fmla="*/ 6542447 h 6858000"/>
              <a:gd name="connsiteX3" fmla="*/ 1611101 w 1644534"/>
              <a:gd name="connsiteY3" fmla="*/ 4079318 h 6858000"/>
              <a:gd name="connsiteX4" fmla="*/ 21961 w 1644534"/>
              <a:gd name="connsiteY4" fmla="*/ 16892 h 6858000"/>
              <a:gd name="connsiteX5" fmla="*/ 0 w 1644534"/>
              <a:gd name="connsiteY5" fmla="*/ 0 h 6858000"/>
              <a:gd name="connsiteX6" fmla="*/ 33433 w 1644534"/>
              <a:gd name="connsiteY6" fmla="*/ 0 h 6858000"/>
              <a:gd name="connsiteX7" fmla="*/ 55394 w 1644534"/>
              <a:gd name="connsiteY7" fmla="*/ 16892 h 6858000"/>
              <a:gd name="connsiteX8" fmla="*/ 1644534 w 1644534"/>
              <a:gd name="connsiteY8" fmla="*/ 4079318 h 6858000"/>
              <a:gd name="connsiteX9" fmla="*/ 470673 w 1644534"/>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4534" h="6858000">
                <a:moveTo>
                  <a:pt x="135252" y="6858000"/>
                </a:moveTo>
                <a:lnTo>
                  <a:pt x="101819" y="6858000"/>
                </a:lnTo>
                <a:lnTo>
                  <a:pt x="437240" y="6542447"/>
                </a:lnTo>
                <a:cubicBezTo>
                  <a:pt x="1092531" y="5903717"/>
                  <a:pt x="1611101" y="5217633"/>
                  <a:pt x="1611101" y="4079318"/>
                </a:cubicBezTo>
                <a:cubicBezTo>
                  <a:pt x="1611101" y="2357705"/>
                  <a:pt x="1041580" y="850004"/>
                  <a:pt x="21961" y="16892"/>
                </a:cubicBezTo>
                <a:lnTo>
                  <a:pt x="0" y="0"/>
                </a:lnTo>
                <a:lnTo>
                  <a:pt x="33433" y="0"/>
                </a:lnTo>
                <a:lnTo>
                  <a:pt x="55394" y="16892"/>
                </a:lnTo>
                <a:cubicBezTo>
                  <a:pt x="1075012" y="850004"/>
                  <a:pt x="1644534" y="2357705"/>
                  <a:pt x="1644534" y="4079318"/>
                </a:cubicBezTo>
                <a:cubicBezTo>
                  <a:pt x="1644534" y="5217633"/>
                  <a:pt x="1125963" y="5903717"/>
                  <a:pt x="470673" y="654244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36ACFB69-D148-449E-AC5A-C55AA20A7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88858" y="0"/>
            <a:ext cx="1461546" cy="6858000"/>
          </a:xfrm>
          <a:custGeom>
            <a:avLst/>
            <a:gdLst>
              <a:gd name="connsiteX0" fmla="*/ 107940 w 1461546"/>
              <a:gd name="connsiteY0" fmla="*/ 6858000 h 6858000"/>
              <a:gd name="connsiteX1" fmla="*/ 91317 w 1461546"/>
              <a:gd name="connsiteY1" fmla="*/ 6858000 h 6858000"/>
              <a:gd name="connsiteX2" fmla="*/ 392141 w 1461546"/>
              <a:gd name="connsiteY2" fmla="*/ 6542447 h 6858000"/>
              <a:gd name="connsiteX3" fmla="*/ 1444924 w 1461546"/>
              <a:gd name="connsiteY3" fmla="*/ 4079318 h 6858000"/>
              <a:gd name="connsiteX4" fmla="*/ 19696 w 1461546"/>
              <a:gd name="connsiteY4" fmla="*/ 16892 h 6858000"/>
              <a:gd name="connsiteX5" fmla="*/ 0 w 1461546"/>
              <a:gd name="connsiteY5" fmla="*/ 0 h 6858000"/>
              <a:gd name="connsiteX6" fmla="*/ 16622 w 1461546"/>
              <a:gd name="connsiteY6" fmla="*/ 0 h 6858000"/>
              <a:gd name="connsiteX7" fmla="*/ 36319 w 1461546"/>
              <a:gd name="connsiteY7" fmla="*/ 16892 h 6858000"/>
              <a:gd name="connsiteX8" fmla="*/ 1461546 w 1461546"/>
              <a:gd name="connsiteY8" fmla="*/ 4079318 h 6858000"/>
              <a:gd name="connsiteX9" fmla="*/ 408763 w 1461546"/>
              <a:gd name="connsiteY9" fmla="*/ 65424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1546" h="6858000">
                <a:moveTo>
                  <a:pt x="107940" y="6858000"/>
                </a:moveTo>
                <a:lnTo>
                  <a:pt x="91317" y="6858000"/>
                </a:lnTo>
                <a:lnTo>
                  <a:pt x="392141" y="6542447"/>
                </a:lnTo>
                <a:cubicBezTo>
                  <a:pt x="979841" y="5903717"/>
                  <a:pt x="1444924" y="5217633"/>
                  <a:pt x="1444924" y="4079318"/>
                </a:cubicBezTo>
                <a:cubicBezTo>
                  <a:pt x="1444924" y="2357705"/>
                  <a:pt x="934146" y="850004"/>
                  <a:pt x="19696" y="16892"/>
                </a:cubicBezTo>
                <a:lnTo>
                  <a:pt x="0" y="0"/>
                </a:lnTo>
                <a:lnTo>
                  <a:pt x="16622" y="0"/>
                </a:lnTo>
                <a:lnTo>
                  <a:pt x="36319" y="16892"/>
                </a:lnTo>
                <a:cubicBezTo>
                  <a:pt x="950768" y="850004"/>
                  <a:pt x="1461546" y="2357705"/>
                  <a:pt x="1461546" y="4079318"/>
                </a:cubicBezTo>
                <a:cubicBezTo>
                  <a:pt x="1461546" y="5217633"/>
                  <a:pt x="996464" y="5903717"/>
                  <a:pt x="408763" y="654244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p:cNvSpPr>
            <a:spLocks noGrp="1"/>
          </p:cNvSpPr>
          <p:nvPr>
            <p:ph type="ctrTitle"/>
          </p:nvPr>
        </p:nvSpPr>
        <p:spPr>
          <a:xfrm>
            <a:off x="2377440" y="442220"/>
            <a:ext cx="8397987" cy="1345269"/>
          </a:xfrm>
        </p:spPr>
        <p:txBody>
          <a:bodyPr anchor="b">
            <a:normAutofit/>
          </a:bodyPr>
          <a:lstStyle/>
          <a:p>
            <a:pPr>
              <a:lnSpc>
                <a:spcPct val="120000"/>
              </a:lnSpc>
            </a:pPr>
            <a:r>
              <a:rPr lang="ru-RU" sz="2000" dirty="0"/>
              <a:t>2024 yilning 1 oktyabr holatiga ko‘ra, O‘zbekistonning doimiy aholisi soni 37 mln 355,4 mln nafarga yetgan</a:t>
            </a:r>
          </a:p>
        </p:txBody>
      </p:sp>
      <p:graphicFrame>
        <p:nvGraphicFramePr>
          <p:cNvPr id="6" name="Content Placeholder">
            <a:extLst>
              <a:ext uri="{FF2B5EF4-FFF2-40B4-BE49-F238E27FC236}">
                <a16:creationId xmlns:a16="http://schemas.microsoft.com/office/drawing/2014/main" id="{A77C53FC-C1E0-4BF1-0EAA-C446DAF88DF2}"/>
              </a:ext>
            </a:extLst>
          </p:cNvPr>
          <p:cNvGraphicFramePr>
            <a:graphicFrameLocks noGrp="1"/>
          </p:cNvGraphicFramePr>
          <p:nvPr>
            <p:ph idx="1"/>
            <p:extLst>
              <p:ext uri="{D42A27DB-BD31-4B8C-83A1-F6EECF244321}">
                <p14:modId xmlns:p14="http://schemas.microsoft.com/office/powerpoint/2010/main" val="456828250"/>
              </p:ext>
            </p:extLst>
          </p:nvPr>
        </p:nvGraphicFramePr>
        <p:xfrm>
          <a:off x="2377439" y="2312988"/>
          <a:ext cx="8312785" cy="3411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328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p:cNvSpPr>
            <a:spLocks noGrp="1"/>
          </p:cNvSpPr>
          <p:nvPr>
            <p:ph type="ctrTitle"/>
          </p:nvPr>
        </p:nvSpPr>
        <p:spPr>
          <a:xfrm>
            <a:off x="992518" y="442913"/>
            <a:ext cx="5271804" cy="1639888"/>
          </a:xfrm>
        </p:spPr>
        <p:txBody>
          <a:bodyPr anchor="b">
            <a:normAutofit/>
          </a:bodyPr>
          <a:lstStyle/>
          <a:p>
            <a:endParaRPr/>
          </a:p>
        </p:txBody>
      </p:sp>
      <p:sp>
        <p:nvSpPr>
          <p:cNvPr id="3" name="Content Placeholder"/>
          <p:cNvSpPr>
            <a:spLocks noGrp="1"/>
          </p:cNvSpPr>
          <p:nvPr>
            <p:ph idx="1"/>
          </p:nvPr>
        </p:nvSpPr>
        <p:spPr>
          <a:xfrm>
            <a:off x="992519" y="2312988"/>
            <a:ext cx="5271804" cy="3651250"/>
          </a:xfrm>
        </p:spPr>
        <p:txBody>
          <a:bodyPr>
            <a:normAutofit/>
          </a:bodyPr>
          <a:lstStyle/>
          <a:p>
            <a:pPr lvl="0">
              <a:lnSpc>
                <a:spcPct val="130000"/>
              </a:lnSpc>
            </a:pPr>
            <a:r>
              <a:rPr lang="ru-RU" sz="1400" dirty="0"/>
              <a:t>Mamlakatda o‘lim holatlari ko‘paygan. 2024-yil boshidan buyon bu ko‘rsatkich o‘tgan yilga nisbatan 3,1 foizga oshib, 40 197 nafarni tashkil etdi. Aholining tabiiy o‘sishi ham 6 foizga kamayib, 165 ming 516 nafarni tashkil qildi.</a:t>
            </a:r>
          </a:p>
          <a:p>
            <a:pPr lvl="0">
              <a:lnSpc>
                <a:spcPct val="130000"/>
              </a:lnSpc>
            </a:pPr>
            <a:r>
              <a:rPr lang="ru-RU" sz="1400" dirty="0"/>
              <a:t>Aholining o‘rtacha yoshi erkaklarda 28,5 yoshnitashkil etdi. Bu ko‘rsatkich 2014-yil 27,3 yosh, 2004-yil esa 24,8 yoshni tashkil etgan. Ayollarning o‘rtacha yoshi esa 30 yoshni tashkil qilgan. Ayollarning o‘rtacha yoshi 2014-yil 28,6 yosh, 2004-yil esa 26,1 yoshni tashkil qilgan.</a:t>
            </a:r>
          </a:p>
          <a:p>
            <a:pPr>
              <a:lnSpc>
                <a:spcPct val="130000"/>
              </a:lnSpc>
            </a:pPr>
            <a:endParaRPr lang="ru-RU" sz="1400" dirty="0"/>
          </a:p>
        </p:txBody>
      </p:sp>
      <p:sp>
        <p:nvSpPr>
          <p:cNvPr id="12" name="Freeform: Shape 1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4174398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1" name="Group 10">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2" name="Freeform: Shape 11">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Title"/>
          <p:cNvSpPr>
            <a:spLocks noGrp="1"/>
          </p:cNvSpPr>
          <p:nvPr>
            <p:ph type="ctrTitle"/>
          </p:nvPr>
        </p:nvSpPr>
        <p:spPr>
          <a:xfrm>
            <a:off x="1188719" y="442913"/>
            <a:ext cx="7537496" cy="1344612"/>
          </a:xfrm>
        </p:spPr>
        <p:txBody>
          <a:bodyPr anchor="b">
            <a:normAutofit/>
          </a:bodyPr>
          <a:lstStyle/>
          <a:p>
            <a:endParaRPr/>
          </a:p>
        </p:txBody>
      </p:sp>
      <p:sp>
        <p:nvSpPr>
          <p:cNvPr id="3" name="Content Placeholder"/>
          <p:cNvSpPr>
            <a:spLocks noGrp="1"/>
          </p:cNvSpPr>
          <p:nvPr>
            <p:ph idx="1"/>
          </p:nvPr>
        </p:nvSpPr>
        <p:spPr>
          <a:xfrm>
            <a:off x="1188719" y="2312988"/>
            <a:ext cx="7537495" cy="3651250"/>
          </a:xfrm>
        </p:spPr>
        <p:txBody>
          <a:bodyPr>
            <a:normAutofit/>
          </a:bodyPr>
          <a:lstStyle/>
          <a:p>
            <a:pPr lvl="0">
              <a:lnSpc>
                <a:spcPct val="130000"/>
              </a:lnSpc>
            </a:pPr>
            <a:r>
              <a:rPr lang="ru-RU" sz="1500" dirty="0"/>
              <a:t>O‘zbekiston Respublikasida 2024-yil 1-aprel holatiga 1 kvadrat kilometrga o‘rtacha 82,3 kishi to‘g‘ri kelgan. Bu esa o‘tgan yilning mos davriga nisbatan solishtirilganda 1,7 kishiga ortgan (2023-yil 1-aprel holatiga 1 kv kilometrga 80,6 kishi).</a:t>
            </a:r>
          </a:p>
          <a:p>
            <a:pPr lvl="0">
              <a:lnSpc>
                <a:spcPct val="130000"/>
              </a:lnSpc>
            </a:pPr>
            <a:r>
              <a:rPr lang="ru-RU" sz="1500" dirty="0"/>
              <a:t>Hududlar bo‘yicha qaraydigan bo‘lsak, aholi zichligining eng yuqori ko‘rsatkichi Toshkent shahrida 6826,7 kishi, Andijon viloyatida 792,8 kishi, Farg‘ona viloyatida 603,5 kishini tashkil etgan bo‘lsa, eng past ko‘rsatkichlar Navoiy viloyati 9,7 kishi, Qoraqalpog‘iston Respublikasida 12,1 kishini tashkil etgan.</a:t>
            </a:r>
          </a:p>
        </p:txBody>
      </p:sp>
    </p:spTree>
    <p:extLst>
      <p:ext uri="{BB962C8B-B14F-4D97-AF65-F5344CB8AC3E}">
        <p14:creationId xmlns:p14="http://schemas.microsoft.com/office/powerpoint/2010/main" val="91138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1" name="Group 10">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2" name="Freeform: Shape 11">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pic>
        <p:nvPicPr>
          <p:cNvPr id="2" name="Рисунок 1">
            <a:extLst>
              <a:ext uri="{FF2B5EF4-FFF2-40B4-BE49-F238E27FC236}">
                <a16:creationId xmlns:a16="http://schemas.microsoft.com/office/drawing/2014/main" id="{83F12A31-36F1-DFC6-206A-697909857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895" y="0"/>
            <a:ext cx="10093157" cy="6983411"/>
          </a:xfrm>
          <a:prstGeom prst="rect">
            <a:avLst/>
          </a:prstGeom>
        </p:spPr>
      </p:pic>
    </p:spTree>
    <p:extLst>
      <p:ext uri="{BB962C8B-B14F-4D97-AF65-F5344CB8AC3E}">
        <p14:creationId xmlns:p14="http://schemas.microsoft.com/office/powerpoint/2010/main" val="634500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4" name="Freeform: Shape 13">
            <a:extLst>
              <a:ext uri="{FF2B5EF4-FFF2-40B4-BE49-F238E27FC236}">
                <a16:creationId xmlns:a16="http://schemas.microsoft.com/office/drawing/2014/main" id="{8B598134-D292-43E6-9C55-117198046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1834" y="0"/>
            <a:ext cx="4980168" cy="6858000"/>
          </a:xfrm>
          <a:custGeom>
            <a:avLst/>
            <a:gdLst>
              <a:gd name="connsiteX0" fmla="*/ 1623023 w 4901771"/>
              <a:gd name="connsiteY0" fmla="*/ 0 h 6858000"/>
              <a:gd name="connsiteX1" fmla="*/ 2716256 w 4901771"/>
              <a:gd name="connsiteY1" fmla="*/ 0 h 6858000"/>
              <a:gd name="connsiteX2" fmla="*/ 3496422 w 4901771"/>
              <a:gd name="connsiteY2" fmla="*/ 0 h 6858000"/>
              <a:gd name="connsiteX3" fmla="*/ 4544484 w 4901771"/>
              <a:gd name="connsiteY3" fmla="*/ 0 h 6858000"/>
              <a:gd name="connsiteX4" fmla="*/ 4710787 w 4901771"/>
              <a:gd name="connsiteY4" fmla="*/ 0 h 6858000"/>
              <a:gd name="connsiteX5" fmla="*/ 4901771 w 4901771"/>
              <a:gd name="connsiteY5" fmla="*/ 0 h 6858000"/>
              <a:gd name="connsiteX6" fmla="*/ 4901771 w 4901771"/>
              <a:gd name="connsiteY6" fmla="*/ 6858000 h 6858000"/>
              <a:gd name="connsiteX7" fmla="*/ 4710787 w 4901771"/>
              <a:gd name="connsiteY7" fmla="*/ 6858000 h 6858000"/>
              <a:gd name="connsiteX8" fmla="*/ 4544484 w 4901771"/>
              <a:gd name="connsiteY8" fmla="*/ 6858000 h 6858000"/>
              <a:gd name="connsiteX9" fmla="*/ 3496422 w 4901771"/>
              <a:gd name="connsiteY9" fmla="*/ 6858000 h 6858000"/>
              <a:gd name="connsiteX10" fmla="*/ 2716256 w 4901771"/>
              <a:gd name="connsiteY10" fmla="*/ 6858000 h 6858000"/>
              <a:gd name="connsiteX11" fmla="*/ 2502754 w 4901771"/>
              <a:gd name="connsiteY11" fmla="*/ 6858000 h 6858000"/>
              <a:gd name="connsiteX12" fmla="*/ 2390998 w 4901771"/>
              <a:gd name="connsiteY12" fmla="*/ 6780599 h 6858000"/>
              <a:gd name="connsiteX13" fmla="*/ 1874350 w 4901771"/>
              <a:gd name="connsiteY13" fmla="*/ 6374814 h 6858000"/>
              <a:gd name="connsiteX14" fmla="*/ 0 w 4901771"/>
              <a:gd name="connsiteY14" fmla="*/ 3621656 h 6858000"/>
              <a:gd name="connsiteX15" fmla="*/ 1600899 w 4901771"/>
              <a:gd name="connsiteY15"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Content Placeholder"/>
          <p:cNvSpPr>
            <a:spLocks noGrp="1"/>
          </p:cNvSpPr>
          <p:nvPr>
            <p:ph idx="1"/>
          </p:nvPr>
        </p:nvSpPr>
        <p:spPr>
          <a:xfrm>
            <a:off x="7862658" y="2072107"/>
            <a:ext cx="4337842" cy="3497828"/>
          </a:xfrm>
        </p:spPr>
        <p:txBody>
          <a:bodyPr>
            <a:normAutofit/>
          </a:bodyPr>
          <a:lstStyle/>
          <a:p>
            <a:pPr lvl="0">
              <a:lnSpc>
                <a:spcPct val="130000"/>
              </a:lnSpc>
            </a:pPr>
            <a:r>
              <a:rPr lang="ru-RU" sz="500" dirty="0">
                <a:solidFill>
                  <a:schemeClr val="tx1"/>
                </a:solidFill>
              </a:rPr>
              <a:t>Tug‘ilish</a:t>
            </a:r>
          </a:p>
          <a:p>
            <a:pPr lvl="0">
              <a:lnSpc>
                <a:spcPct val="130000"/>
              </a:lnSpc>
            </a:pPr>
            <a:r>
              <a:rPr lang="ru-RU" sz="500" dirty="0">
                <a:solidFill>
                  <a:schemeClr val="tx1"/>
                </a:solidFill>
              </a:rPr>
              <a:t>2024-yil yanvar-mart oylarida tirik tug‘ilganlar soni 205,7 ming kishini tashkil etdi, shundan o‘g‘il bolalar soni 106,6 ming kishini, qiz bolalar soni 99,1 ming kishi, tirik tug‘ilganlar soni shahar joylarida 104,7 ming kishini, qishloq joylarida 101,0 ming kishini tashkil etdi.</a:t>
            </a:r>
          </a:p>
          <a:p>
            <a:pPr lvl="0">
              <a:lnSpc>
                <a:spcPct val="130000"/>
              </a:lnSpc>
            </a:pPr>
            <a:r>
              <a:rPr lang="ru-RU" sz="500" dirty="0">
                <a:solidFill>
                  <a:schemeClr val="tx1"/>
                </a:solidFill>
              </a:rPr>
              <a:t>2024-yilning yanvar-mart oylarida qayd etilgan tug‘ilishlarni chaqaloqlar soni bo‘yicha tahlil etilganda quyidagi ulushga ega bo‘lganligi kuzatildi: 1 nafar tug‘ilganlar 97,7 foizni, 2 nafar tug‘ilganlar 2,2 foizni, 3 nafar va undan ortiq tug‘ilganlar 0,1 foizni tashkil etdi.</a:t>
            </a:r>
          </a:p>
          <a:p>
            <a:pPr lvl="0">
              <a:lnSpc>
                <a:spcPct val="130000"/>
              </a:lnSpc>
            </a:pPr>
            <a:r>
              <a:rPr lang="ru-RU" sz="500" dirty="0">
                <a:solidFill>
                  <a:schemeClr val="tx1"/>
                </a:solidFill>
              </a:rPr>
              <a:t>2024-yil yanvar-mart oylarida tug‘ilgan chaqaloqlar otasining yoshi bo‘yicha 7 foiz chaqaloqlar otasining yoshi 25 yoshgacha, 83,2 foizining otasi 25−39 yoshlarga hamda 9,8 foiz chaqaloqlarning otasi 40 yosh va undan katta yoshdagilar hissasiga to‘g‘ri kelgan. Shuningdek, tug‘ilgan chaqaloqlar onasining yoshi bo‘yicha 35,9 foiz chaqaloqlar onasining yoshi 25 yoshgacha, 62,7 foizining onasi 25−39 yoshlarga hamda 1,4 foiz chaqaloqlarning onasi 40 yosh va undan katta yoshdagilardan iborat bo‘lgan.</a:t>
            </a:r>
          </a:p>
        </p:txBody>
      </p:sp>
      <p:pic>
        <p:nvPicPr>
          <p:cNvPr id="15" name="Рисунок 14">
            <a:extLst>
              <a:ext uri="{FF2B5EF4-FFF2-40B4-BE49-F238E27FC236}">
                <a16:creationId xmlns:a16="http://schemas.microsoft.com/office/drawing/2014/main" id="{94AD8600-5FAD-6C81-DBAF-56E713F4D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8065"/>
            <a:ext cx="6688515" cy="3747504"/>
          </a:xfrm>
          <a:prstGeom prst="rect">
            <a:avLst/>
          </a:prstGeom>
        </p:spPr>
      </p:pic>
    </p:spTree>
    <p:extLst>
      <p:ext uri="{BB962C8B-B14F-4D97-AF65-F5344CB8AC3E}">
        <p14:creationId xmlns:p14="http://schemas.microsoft.com/office/powerpoint/2010/main" val="1824833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1" name="Group 10">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2" name="Freeform: Shape 11">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Title"/>
          <p:cNvSpPr>
            <a:spLocks noGrp="1"/>
          </p:cNvSpPr>
          <p:nvPr>
            <p:ph type="ctrTitle"/>
          </p:nvPr>
        </p:nvSpPr>
        <p:spPr>
          <a:xfrm>
            <a:off x="1188719" y="442913"/>
            <a:ext cx="7537496" cy="1344612"/>
          </a:xfrm>
        </p:spPr>
        <p:txBody>
          <a:bodyPr anchor="b">
            <a:normAutofit/>
          </a:bodyPr>
          <a:lstStyle/>
          <a:p>
            <a:endParaRPr/>
          </a:p>
        </p:txBody>
      </p:sp>
      <p:sp>
        <p:nvSpPr>
          <p:cNvPr id="3" name="Content Placeholder"/>
          <p:cNvSpPr>
            <a:spLocks noGrp="1"/>
          </p:cNvSpPr>
          <p:nvPr>
            <p:ph idx="1"/>
          </p:nvPr>
        </p:nvSpPr>
        <p:spPr>
          <a:xfrm>
            <a:off x="1188719" y="2312988"/>
            <a:ext cx="7537495" cy="3651250"/>
          </a:xfrm>
        </p:spPr>
        <p:txBody>
          <a:bodyPr>
            <a:normAutofit/>
          </a:bodyPr>
          <a:lstStyle/>
          <a:p>
            <a:pPr lvl="0">
              <a:lnSpc>
                <a:spcPct val="130000"/>
              </a:lnSpc>
            </a:pPr>
            <a:r>
              <a:rPr lang="ru-RU" sz="1400" dirty="0"/>
              <a:t>O‘lim</a:t>
            </a:r>
          </a:p>
          <a:p>
            <a:pPr lvl="0">
              <a:lnSpc>
                <a:spcPct val="130000"/>
              </a:lnSpc>
            </a:pPr>
            <a:r>
              <a:rPr lang="ru-RU" sz="1400" dirty="0"/>
              <a:t>2024-yil yanvar-mart oylarida vafot etganlar soni 40,2 ming kishini tashkil etdi, shundan erkaklar soni 21,9 ming kishini, ayollar soni 18,3 ming kishi, vafot etganlar soni shahar joylarida 22,5 ming kishini, qishloq joylarida 17,7 ming kishini tashkil etdi.</a:t>
            </a:r>
          </a:p>
          <a:p>
            <a:pPr lvl="0">
              <a:lnSpc>
                <a:spcPct val="130000"/>
              </a:lnSpc>
            </a:pPr>
            <a:r>
              <a:rPr lang="ru-RU" sz="1400" dirty="0"/>
              <a:t>2024-yilning yanvar-mart oylarida qayd etilgan o‘lim holatining 57,9 foizi — qon aylanish tizimi kasalliklaridan, 7,5 foizi — nafas olish a’zolari kasalliklaridan, 9,1 foizi — o‘simtalardan, 4,5 foizi — baxtsiz hodisa, zaharlanish va jarohatlanishlardan, 4,1 foizi — ovqat hazm qilish a’zolari kasalliklaridan, 1,2 foizi — yuqumli va parazitar kasalliklardan, 15,7 foizi boshqa kasalliklardan vafot etganlar.</a:t>
            </a:r>
          </a:p>
        </p:txBody>
      </p:sp>
    </p:spTree>
    <p:extLst>
      <p:ext uri="{BB962C8B-B14F-4D97-AF65-F5344CB8AC3E}">
        <p14:creationId xmlns:p14="http://schemas.microsoft.com/office/powerpoint/2010/main" val="298503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19673BD-E7D8-FEDE-ED23-490DEB376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473" y="730280"/>
            <a:ext cx="10561054" cy="5685500"/>
          </a:xfrm>
          <a:prstGeom prst="rect">
            <a:avLst/>
          </a:prstGeom>
        </p:spPr>
      </p:pic>
    </p:spTree>
    <p:extLst>
      <p:ext uri="{BB962C8B-B14F-4D97-AF65-F5344CB8AC3E}">
        <p14:creationId xmlns:p14="http://schemas.microsoft.com/office/powerpoint/2010/main" val="3850960234"/>
      </p:ext>
    </p:extLst>
  </p:cSld>
  <p:clrMapOvr>
    <a:masterClrMapping/>
  </p:clrMapOvr>
</p:sld>
</file>

<file path=ppt/theme/theme1.xml><?xml version="1.0" encoding="utf-8"?>
<a:theme xmlns:a="http://schemas.openxmlformats.org/drawingml/2006/main" name="SketchLinesVTI">
  <a:themeElements>
    <a:clrScheme name="AnalogousFromLightSeedRightStep">
      <a:dk1>
        <a:srgbClr val="000000"/>
      </a:dk1>
      <a:lt1>
        <a:srgbClr val="FFFFFF"/>
      </a:lt1>
      <a:dk2>
        <a:srgbClr val="41242B"/>
      </a:dk2>
      <a:lt2>
        <a:srgbClr val="E5E8E2"/>
      </a:lt2>
      <a:accent1>
        <a:srgbClr val="AE96C6"/>
      </a:accent1>
      <a:accent2>
        <a:srgbClr val="B57FBA"/>
      </a:accent2>
      <a:accent3>
        <a:srgbClr val="C696B6"/>
      </a:accent3>
      <a:accent4>
        <a:srgbClr val="BA7F8D"/>
      </a:accent4>
      <a:accent5>
        <a:srgbClr val="C49B92"/>
      </a:accent5>
      <a:accent6>
        <a:srgbClr val="B9A07D"/>
      </a:accent6>
      <a:hlink>
        <a:srgbClr val="708B54"/>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Широкоэкранный</PresentationFormat>
  <Slides>10</Slides>
  <Notes>0</Notes>
  <HiddenSlides>0</HiddenSlide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SketchLinesVTI</vt:lpstr>
      <vt:lpstr>O’zbekistonda tug’ilish koeffitsienti </vt:lpstr>
      <vt:lpstr>Reja:</vt:lpstr>
      <vt:lpstr>2024 yilning 1 oktyabr holatiga ko‘ra, O‘zbekistonning doimiy aholisi soni 37 mln 355,4 mln nafarga yetgan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O’zbekistonda tug’ilish koeffitsienti </dc:title>
  <dc:creator>zb.muzaffarovna@bk.ru</dc:creator>
  <cp:lastModifiedBy>zb.muzaffarovna@bk.ru</cp:lastModifiedBy>
  <cp:revision>2</cp:revision>
  <dcterms:created xsi:type="dcterms:W3CDTF">2024-12-17T05:14:41Z</dcterms:created>
  <dcterms:modified xsi:type="dcterms:W3CDTF">2024-12-17T06:07:53Z</dcterms:modified>
</cp:coreProperties>
</file>