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69" r:id="rId2"/>
    <p:sldId id="286" r:id="rId3"/>
    <p:sldId id="287" r:id="rId4"/>
    <p:sldId id="316" r:id="rId5"/>
    <p:sldId id="320" r:id="rId6"/>
    <p:sldId id="322" r:id="rId7"/>
    <p:sldId id="323" r:id="rId8"/>
    <p:sldId id="324" r:id="rId9"/>
    <p:sldId id="325" r:id="rId10"/>
    <p:sldId id="326" r:id="rId11"/>
    <p:sldId id="327" r:id="rId12"/>
    <p:sldId id="328"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69805" autoAdjust="0"/>
  </p:normalViewPr>
  <p:slideViewPr>
    <p:cSldViewPr snapToGrid="0">
      <p:cViewPr varScale="1">
        <p:scale>
          <a:sx n="91" d="100"/>
          <a:sy n="91" d="100"/>
        </p:scale>
        <p:origin x="341"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CF93DA-6663-46E6-B269-BCD75FBBCF06}"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ru-RU"/>
        </a:p>
      </dgm:t>
    </dgm:pt>
    <dgm:pt modelId="{305BCD3A-E836-4273-88F1-6FACEE74A67A}">
      <dgm:prSet phldrT="[Текст]" custT="1"/>
      <dgm:spPr>
        <a:xfrm rot="5400000">
          <a:off x="-211846" y="214909"/>
          <a:ext cx="1412308" cy="988616"/>
        </a:xfrm>
        <a:prstGeom prst="chevron">
          <a:avLst/>
        </a:prstGeom>
        <a:solidFill>
          <a:schemeClr val="accent1">
            <a:lumMod val="60000"/>
            <a:lumOff val="40000"/>
          </a:schemeClr>
        </a:solidFill>
        <a:ln w="19050" cap="rnd" cmpd="sng" algn="ctr">
          <a:solidFill>
            <a:srgbClr val="E6B91E"/>
          </a:solidFill>
          <a:prstDash val="solid"/>
        </a:ln>
        <a:effectLst/>
      </dgm:spPr>
      <dgm:t>
        <a:bodyPr/>
        <a:lstStyle/>
        <a:p>
          <a:r>
            <a:rPr lang="ru-RU" sz="2800" dirty="0">
              <a:solidFill>
                <a:srgbClr val="002060"/>
              </a:solidFill>
              <a:latin typeface="Times New Roman" pitchFamily="18" charset="0"/>
              <a:ea typeface="+mn-ea"/>
              <a:cs typeface="Times New Roman" pitchFamily="18" charset="0"/>
            </a:rPr>
            <a:t>1</a:t>
          </a:r>
        </a:p>
      </dgm:t>
    </dgm:pt>
    <dgm:pt modelId="{0466C171-C015-4964-AD88-153817476835}" type="parTrans" cxnId="{FFDB7E9B-BE12-487A-B022-25B346BFA820}">
      <dgm:prSet/>
      <dgm:spPr/>
      <dgm:t>
        <a:bodyPr/>
        <a:lstStyle/>
        <a:p>
          <a:endParaRPr lang="ru-RU"/>
        </a:p>
      </dgm:t>
    </dgm:pt>
    <dgm:pt modelId="{8D51FB4E-CEF6-4596-AB64-1BA4361A7F4D}" type="sibTrans" cxnId="{FFDB7E9B-BE12-487A-B022-25B346BFA820}">
      <dgm:prSet/>
      <dgm:spPr/>
      <dgm:t>
        <a:bodyPr/>
        <a:lstStyle/>
        <a:p>
          <a:endParaRPr lang="ru-RU"/>
        </a:p>
      </dgm:t>
    </dgm:pt>
    <dgm:pt modelId="{62E4AC07-40F2-404D-B13D-4547A52DDBA9}">
      <dgm:prSet phldrT="[Текст]" custT="1"/>
      <dgm:spPr>
        <a:xfrm rot="5400000">
          <a:off x="3660009" y="-2529721"/>
          <a:ext cx="918483" cy="6261269"/>
        </a:xfrm>
        <a:prstGeom prst="round2SameRect">
          <a:avLst/>
        </a:prstGeom>
        <a:blipFill rotWithShape="0">
          <a:blip xmlns:r="http://schemas.openxmlformats.org/officeDocument/2006/relationships" r:embed="rId1"/>
          <a:tile tx="0" ty="0" sx="100000" sy="100000" flip="none" algn="tl"/>
        </a:blipFill>
        <a:ln w="19050" cap="rnd" cmpd="sng" algn="ctr">
          <a:solidFill>
            <a:srgbClr val="E6B91E"/>
          </a:solidFill>
          <a:prstDash val="solid"/>
        </a:ln>
        <a:effectLst/>
      </dgm:spPr>
      <dgm:t>
        <a:bodyPr/>
        <a:lstStyle/>
        <a:p>
          <a:pPr algn="l"/>
          <a:endParaRPr lang="ru-RU" sz="2800"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21304D03-4765-4681-A113-2EADD5647823}" type="parTrans" cxnId="{4E76E71C-7A35-414D-B1FA-42F20EDC7F14}">
      <dgm:prSet/>
      <dgm:spPr/>
      <dgm:t>
        <a:bodyPr/>
        <a:lstStyle/>
        <a:p>
          <a:endParaRPr lang="ru-RU"/>
        </a:p>
      </dgm:t>
    </dgm:pt>
    <dgm:pt modelId="{CDB34848-DF55-46B9-839E-0050ADA26C24}" type="sibTrans" cxnId="{4E76E71C-7A35-414D-B1FA-42F20EDC7F14}">
      <dgm:prSet/>
      <dgm:spPr/>
      <dgm:t>
        <a:bodyPr/>
        <a:lstStyle/>
        <a:p>
          <a:endParaRPr lang="ru-RU"/>
        </a:p>
      </dgm:t>
    </dgm:pt>
    <dgm:pt modelId="{661678E6-B695-44AC-83AC-469C4B999023}">
      <dgm:prSet phldrT="[Текст]" custT="1"/>
      <dgm:spPr>
        <a:xfrm rot="5400000">
          <a:off x="-211846" y="214909"/>
          <a:ext cx="1412308" cy="988616"/>
        </a:xfrm>
        <a:solidFill>
          <a:schemeClr val="accent1">
            <a:lumMod val="60000"/>
            <a:lumOff val="40000"/>
          </a:schemeClr>
        </a:solidFill>
        <a:ln w="19050" cap="rnd" cmpd="sng" algn="ctr">
          <a:solidFill>
            <a:srgbClr val="E6B91E"/>
          </a:solidFill>
          <a:prstDash val="solid"/>
        </a:ln>
        <a:effectLst/>
      </dgm:spPr>
      <dgm:t>
        <a:bodyPr/>
        <a:lstStyle/>
        <a:p>
          <a:r>
            <a:rPr lang="en-US" sz="2800" dirty="0">
              <a:solidFill>
                <a:srgbClr val="002060"/>
              </a:solidFill>
              <a:latin typeface="Times New Roman" pitchFamily="18" charset="0"/>
              <a:ea typeface="+mn-ea"/>
              <a:cs typeface="Times New Roman" pitchFamily="18" charset="0"/>
            </a:rPr>
            <a:t>2</a:t>
          </a:r>
          <a:endParaRPr lang="ru-RU" sz="2800" dirty="0">
            <a:solidFill>
              <a:srgbClr val="002060"/>
            </a:solidFill>
            <a:latin typeface="Times New Roman" pitchFamily="18" charset="0"/>
            <a:ea typeface="+mn-ea"/>
            <a:cs typeface="Times New Roman" pitchFamily="18" charset="0"/>
          </a:endParaRPr>
        </a:p>
      </dgm:t>
    </dgm:pt>
    <dgm:pt modelId="{78669483-B1B9-4A69-AF7D-2EF616FE3D34}" type="parTrans" cxnId="{25337F5B-77F5-4E12-93E8-61BE5D7DCD16}">
      <dgm:prSet/>
      <dgm:spPr/>
      <dgm:t>
        <a:bodyPr/>
        <a:lstStyle/>
        <a:p>
          <a:endParaRPr lang="ru-RU"/>
        </a:p>
      </dgm:t>
    </dgm:pt>
    <dgm:pt modelId="{A4D90EEA-79C3-47CE-861D-0BB4B0F385A3}" type="sibTrans" cxnId="{25337F5B-77F5-4E12-93E8-61BE5D7DCD16}">
      <dgm:prSet/>
      <dgm:spPr/>
      <dgm:t>
        <a:bodyPr/>
        <a:lstStyle/>
        <a:p>
          <a:endParaRPr lang="ru-RU"/>
        </a:p>
      </dgm:t>
    </dgm:pt>
    <dgm:pt modelId="{600FE7DE-A9E8-4CCF-A6BB-22B85F9BFE68}">
      <dgm:prSet custT="1"/>
      <dgm:spPr/>
      <dgm:t>
        <a:bodyPr/>
        <a:lstStyle/>
        <a:p>
          <a:endParaRPr lang="ru-RU" sz="2800" dirty="0">
            <a:solidFill>
              <a:srgbClr val="0070C0"/>
            </a:solidFill>
            <a:latin typeface="Times New Roman" pitchFamily="18" charset="0"/>
            <a:cs typeface="Times New Roman" pitchFamily="18" charset="0"/>
          </a:endParaRPr>
        </a:p>
      </dgm:t>
    </dgm:pt>
    <dgm:pt modelId="{808195AD-C5A9-4E0C-BC2B-BF61259AD424}" type="parTrans" cxnId="{AF1F0E1B-710F-4E6E-B335-EA1CEF13ABA7}">
      <dgm:prSet/>
      <dgm:spPr/>
      <dgm:t>
        <a:bodyPr/>
        <a:lstStyle/>
        <a:p>
          <a:endParaRPr lang="ru-RU"/>
        </a:p>
      </dgm:t>
    </dgm:pt>
    <dgm:pt modelId="{5D110D1E-6244-4B36-8F89-987AD343BBDE}" type="sibTrans" cxnId="{AF1F0E1B-710F-4E6E-B335-EA1CEF13ABA7}">
      <dgm:prSet/>
      <dgm:spPr/>
      <dgm:t>
        <a:bodyPr/>
        <a:lstStyle/>
        <a:p>
          <a:endParaRPr lang="ru-RU"/>
        </a:p>
      </dgm:t>
    </dgm:pt>
    <dgm:pt modelId="{44D74501-5C9B-40DA-BAE5-48AE8FD5286E}">
      <dgm:prSet/>
      <dgm:spPr/>
      <dgm:t>
        <a:bodyPr/>
        <a:lstStyle/>
        <a:p>
          <a:endParaRPr lang="ru-RU" sz="3600" dirty="0"/>
        </a:p>
      </dgm:t>
    </dgm:pt>
    <dgm:pt modelId="{80F26CDD-97F6-480E-9F24-5869598E9466}" type="parTrans" cxnId="{59211C06-D1AD-4780-8781-96CF045A5C35}">
      <dgm:prSet/>
      <dgm:spPr/>
      <dgm:t>
        <a:bodyPr/>
        <a:lstStyle/>
        <a:p>
          <a:endParaRPr lang="ru-RU"/>
        </a:p>
      </dgm:t>
    </dgm:pt>
    <dgm:pt modelId="{B40B6F82-C7D6-45D8-A7BD-0FB3130452F0}" type="sibTrans" cxnId="{59211C06-D1AD-4780-8781-96CF045A5C35}">
      <dgm:prSet/>
      <dgm:spPr/>
      <dgm:t>
        <a:bodyPr/>
        <a:lstStyle/>
        <a:p>
          <a:endParaRPr lang="ru-RU"/>
        </a:p>
      </dgm:t>
    </dgm:pt>
    <dgm:pt modelId="{177CB98B-1E14-4FFD-848C-2F67E66075A2}">
      <dgm:prSet phldrT="[Текст]"/>
      <dgm:spPr>
        <a:xfrm rot="5400000">
          <a:off x="-211846" y="214909"/>
          <a:ext cx="1412308" cy="988616"/>
        </a:xfrm>
        <a:solidFill>
          <a:schemeClr val="accent1">
            <a:lumMod val="60000"/>
            <a:lumOff val="40000"/>
          </a:schemeClr>
        </a:solidFill>
        <a:ln w="19050" cap="rnd" cmpd="sng" algn="ctr">
          <a:solidFill>
            <a:srgbClr val="E6B91E"/>
          </a:solidFill>
          <a:prstDash val="solid"/>
        </a:ln>
        <a:effectLst/>
      </dgm:spPr>
      <dgm:t>
        <a:bodyPr/>
        <a:lstStyle/>
        <a:p>
          <a:r>
            <a:rPr lang="uz-Latn-UZ" dirty="0">
              <a:solidFill>
                <a:srgbClr val="002060"/>
              </a:solidFill>
              <a:latin typeface="Times New Roman" pitchFamily="18" charset="0"/>
              <a:ea typeface="+mn-ea"/>
              <a:cs typeface="Times New Roman" pitchFamily="18" charset="0"/>
            </a:rPr>
            <a:t>3</a:t>
          </a:r>
          <a:endParaRPr lang="ru-RU" dirty="0">
            <a:solidFill>
              <a:srgbClr val="002060"/>
            </a:solidFill>
            <a:latin typeface="Times New Roman" pitchFamily="18" charset="0"/>
            <a:ea typeface="+mn-ea"/>
            <a:cs typeface="Times New Roman" pitchFamily="18" charset="0"/>
          </a:endParaRPr>
        </a:p>
      </dgm:t>
    </dgm:pt>
    <dgm:pt modelId="{C35A08F8-080E-427C-A222-76633F8B97DC}" type="parTrans" cxnId="{C1146585-1894-4DD1-BED3-1C9143D98842}">
      <dgm:prSet/>
      <dgm:spPr/>
      <dgm:t>
        <a:bodyPr/>
        <a:lstStyle/>
        <a:p>
          <a:endParaRPr lang="ru-RU"/>
        </a:p>
      </dgm:t>
    </dgm:pt>
    <dgm:pt modelId="{AB22C41F-30FE-4BAE-8B57-6099AD90AD4E}" type="sibTrans" cxnId="{C1146585-1894-4DD1-BED3-1C9143D98842}">
      <dgm:prSet/>
      <dgm:spPr/>
      <dgm:t>
        <a:bodyPr/>
        <a:lstStyle/>
        <a:p>
          <a:endParaRPr lang="ru-RU"/>
        </a:p>
      </dgm:t>
    </dgm:pt>
    <dgm:pt modelId="{AD2ED30D-925C-442B-B7CE-61A99639E90A}">
      <dgm:prSet custT="1"/>
      <dgm:spPr/>
      <dgm:t>
        <a:bodyPr/>
        <a:lstStyle/>
        <a:p>
          <a:r>
            <a:rPr lang="uz-Cyrl-UZ" sz="2400" dirty="0">
              <a:latin typeface="Times New Roman" panose="02020603050405020304" pitchFamily="18" charset="0"/>
              <a:cs typeface="Times New Roman" panose="02020603050405020304" pitchFamily="18" charset="0"/>
            </a:rPr>
            <a:t>Oddiy cho‘zilish yoki siqilishda sterjenlarning qiya kesimlarida vujudga keladigan kuchlanishlar. Kuchlanganlik holatlarining turlari.</a:t>
          </a:r>
          <a:endParaRPr lang="ru-RU" sz="2400" dirty="0">
            <a:latin typeface="Times New Roman" panose="02020603050405020304" pitchFamily="18" charset="0"/>
            <a:cs typeface="Times New Roman" panose="02020603050405020304" pitchFamily="18" charset="0"/>
          </a:endParaRPr>
        </a:p>
      </dgm:t>
    </dgm:pt>
    <dgm:pt modelId="{58F0BFA9-933B-4542-BCE7-CA04F23D6358}" type="parTrans" cxnId="{59DB72F5-68E6-45F3-ADE4-F3F72E399D99}">
      <dgm:prSet/>
      <dgm:spPr/>
      <dgm:t>
        <a:bodyPr/>
        <a:lstStyle/>
        <a:p>
          <a:endParaRPr lang="ru-RU"/>
        </a:p>
      </dgm:t>
    </dgm:pt>
    <dgm:pt modelId="{5BF7214B-CF59-4DB6-992E-B58F911055CC}" type="sibTrans" cxnId="{59DB72F5-68E6-45F3-ADE4-F3F72E399D99}">
      <dgm:prSet/>
      <dgm:spPr/>
      <dgm:t>
        <a:bodyPr/>
        <a:lstStyle/>
        <a:p>
          <a:endParaRPr lang="ru-RU"/>
        </a:p>
      </dgm:t>
    </dgm:pt>
    <dgm:pt modelId="{9DA849AB-4660-47C7-955E-0F161BE33BA3}">
      <dgm:prSet custT="1"/>
      <dgm:spPr/>
      <dgm:t>
        <a:bodyPr/>
        <a:lstStyle/>
        <a:p>
          <a:r>
            <a:rPr lang="uz-Cyrl-UZ" sz="2400" dirty="0">
              <a:latin typeface="Times New Roman" panose="02020603050405020304" pitchFamily="18" charset="0"/>
              <a:cs typeface="Times New Roman" panose="02020603050405020304" pitchFamily="18" charset="0"/>
            </a:rPr>
            <a:t>Tekis kuchlanganlik holatida sterjenlarning qiya kesimlarida vujudga keladigan kuchlanishlar.</a:t>
          </a:r>
          <a:endParaRPr lang="ru-RU" sz="2400" dirty="0">
            <a:latin typeface="Times New Roman" panose="02020603050405020304" pitchFamily="18" charset="0"/>
            <a:cs typeface="Times New Roman" panose="02020603050405020304" pitchFamily="18" charset="0"/>
          </a:endParaRPr>
        </a:p>
      </dgm:t>
    </dgm:pt>
    <dgm:pt modelId="{118578B2-2818-4B23-B0C3-EF6DC1ACADA5}" type="parTrans" cxnId="{2F27B518-3E27-4869-A0AE-8B8B1C3427BD}">
      <dgm:prSet/>
      <dgm:spPr/>
      <dgm:t>
        <a:bodyPr/>
        <a:lstStyle/>
        <a:p>
          <a:endParaRPr lang="ru-RU"/>
        </a:p>
      </dgm:t>
    </dgm:pt>
    <dgm:pt modelId="{7A97195F-E7C3-4A32-82B6-F2DBB205F8C1}" type="sibTrans" cxnId="{2F27B518-3E27-4869-A0AE-8B8B1C3427BD}">
      <dgm:prSet/>
      <dgm:spPr/>
      <dgm:t>
        <a:bodyPr/>
        <a:lstStyle/>
        <a:p>
          <a:endParaRPr lang="ru-RU"/>
        </a:p>
      </dgm:t>
    </dgm:pt>
    <dgm:pt modelId="{9F935EFF-B7BB-40CB-9168-5B7B313AB1CE}">
      <dgm:prSet custT="1"/>
      <dgm:spPr/>
      <dgm:t>
        <a:bodyPr/>
        <a:lstStyle/>
        <a:p>
          <a:r>
            <a:rPr lang="uz-Cyrl-UZ" sz="2400" dirty="0">
              <a:latin typeface="Times New Roman" panose="02020603050405020304" pitchFamily="18" charset="0"/>
              <a:cs typeface="Times New Roman" panose="02020603050405020304" pitchFamily="18" charset="0"/>
            </a:rPr>
            <a:t>Bosh kuchlanishlar va bosh yuzalarning yo‘nalishini aniqlash.</a:t>
          </a:r>
          <a:endParaRPr lang="ru-RU" sz="2400" dirty="0">
            <a:latin typeface="Times New Roman" panose="02020603050405020304" pitchFamily="18" charset="0"/>
            <a:cs typeface="Times New Roman" panose="02020603050405020304" pitchFamily="18" charset="0"/>
          </a:endParaRPr>
        </a:p>
      </dgm:t>
    </dgm:pt>
    <dgm:pt modelId="{2AA2537E-0F8D-408B-B571-733994AD3D52}" type="parTrans" cxnId="{DCD6A9AF-06B6-401D-AA05-55F2D991A801}">
      <dgm:prSet/>
      <dgm:spPr/>
      <dgm:t>
        <a:bodyPr/>
        <a:lstStyle/>
        <a:p>
          <a:endParaRPr lang="ru-RU"/>
        </a:p>
      </dgm:t>
    </dgm:pt>
    <dgm:pt modelId="{0D53D092-767E-446C-ABF1-AA04BDC8EEAC}" type="sibTrans" cxnId="{DCD6A9AF-06B6-401D-AA05-55F2D991A801}">
      <dgm:prSet/>
      <dgm:spPr/>
      <dgm:t>
        <a:bodyPr/>
        <a:lstStyle/>
        <a:p>
          <a:endParaRPr lang="ru-RU"/>
        </a:p>
      </dgm:t>
    </dgm:pt>
    <dgm:pt modelId="{BD63F7DF-B2D5-4A31-A226-3863FEEF72A8}" type="pres">
      <dgm:prSet presAssocID="{65CF93DA-6663-46E6-B269-BCD75FBBCF06}" presName="linearFlow" presStyleCnt="0">
        <dgm:presLayoutVars>
          <dgm:dir/>
          <dgm:animLvl val="lvl"/>
          <dgm:resizeHandles val="exact"/>
        </dgm:presLayoutVars>
      </dgm:prSet>
      <dgm:spPr/>
    </dgm:pt>
    <dgm:pt modelId="{F1A17B8F-0CD5-4408-8F9F-A8E78A79BEB8}" type="pres">
      <dgm:prSet presAssocID="{305BCD3A-E836-4273-88F1-6FACEE74A67A}" presName="composite" presStyleCnt="0"/>
      <dgm:spPr/>
    </dgm:pt>
    <dgm:pt modelId="{3BDEBD59-7D15-4349-B953-29F058DE3BF5}" type="pres">
      <dgm:prSet presAssocID="{305BCD3A-E836-4273-88F1-6FACEE74A67A}" presName="parentText" presStyleLbl="alignNode1" presStyleIdx="0" presStyleCnt="3">
        <dgm:presLayoutVars>
          <dgm:chMax val="1"/>
          <dgm:bulletEnabled val="1"/>
        </dgm:presLayoutVars>
      </dgm:prSet>
      <dgm:spPr/>
    </dgm:pt>
    <dgm:pt modelId="{D000E440-BAB5-4B4C-AD14-83CA7A99A90D}" type="pres">
      <dgm:prSet presAssocID="{305BCD3A-E836-4273-88F1-6FACEE74A67A}" presName="descendantText" presStyleLbl="alignAcc1" presStyleIdx="0" presStyleCnt="3" custLinFactNeighborX="1278" custLinFactNeighborY="17257">
        <dgm:presLayoutVars>
          <dgm:bulletEnabled val="1"/>
        </dgm:presLayoutVars>
      </dgm:prSet>
      <dgm:spPr/>
    </dgm:pt>
    <dgm:pt modelId="{32B1DEC2-B04B-45F7-A27C-EB6FE29D9340}" type="pres">
      <dgm:prSet presAssocID="{8D51FB4E-CEF6-4596-AB64-1BA4361A7F4D}" presName="sp" presStyleCnt="0"/>
      <dgm:spPr/>
    </dgm:pt>
    <dgm:pt modelId="{45563886-9B13-4F20-B6F0-A2FD1F56F0D4}" type="pres">
      <dgm:prSet presAssocID="{661678E6-B695-44AC-83AC-469C4B999023}" presName="composite" presStyleCnt="0"/>
      <dgm:spPr/>
    </dgm:pt>
    <dgm:pt modelId="{A8A9E16D-E566-4A2D-8F69-A5CDA65D3F17}" type="pres">
      <dgm:prSet presAssocID="{661678E6-B695-44AC-83AC-469C4B999023}" presName="parentText" presStyleLbl="alignNode1" presStyleIdx="1" presStyleCnt="3">
        <dgm:presLayoutVars>
          <dgm:chMax val="1"/>
          <dgm:bulletEnabled val="1"/>
        </dgm:presLayoutVars>
      </dgm:prSet>
      <dgm:spPr>
        <a:prstGeom prst="chevron">
          <a:avLst/>
        </a:prstGeom>
      </dgm:spPr>
    </dgm:pt>
    <dgm:pt modelId="{2148A460-963E-4984-9552-F0FB43FB21BD}" type="pres">
      <dgm:prSet presAssocID="{661678E6-B695-44AC-83AC-469C4B999023}" presName="descendantText" presStyleLbl="alignAcc1" presStyleIdx="1" presStyleCnt="3">
        <dgm:presLayoutVars>
          <dgm:bulletEnabled val="1"/>
        </dgm:presLayoutVars>
      </dgm:prSet>
      <dgm:spPr/>
    </dgm:pt>
    <dgm:pt modelId="{9812A548-1702-4C28-9DAB-53881399810B}" type="pres">
      <dgm:prSet presAssocID="{A4D90EEA-79C3-47CE-861D-0BB4B0F385A3}" presName="sp" presStyleCnt="0"/>
      <dgm:spPr/>
    </dgm:pt>
    <dgm:pt modelId="{D9A15EFB-A0CF-46D7-8FB9-5DFA5FF0FA30}" type="pres">
      <dgm:prSet presAssocID="{177CB98B-1E14-4FFD-848C-2F67E66075A2}" presName="composite" presStyleCnt="0"/>
      <dgm:spPr/>
    </dgm:pt>
    <dgm:pt modelId="{DD928EB5-9B85-4700-8166-9956C33F4E7E}" type="pres">
      <dgm:prSet presAssocID="{177CB98B-1E14-4FFD-848C-2F67E66075A2}" presName="parentText" presStyleLbl="alignNode1" presStyleIdx="2" presStyleCnt="3">
        <dgm:presLayoutVars>
          <dgm:chMax val="1"/>
          <dgm:bulletEnabled val="1"/>
        </dgm:presLayoutVars>
      </dgm:prSet>
      <dgm:spPr>
        <a:prstGeom prst="chevron">
          <a:avLst/>
        </a:prstGeom>
      </dgm:spPr>
    </dgm:pt>
    <dgm:pt modelId="{6F107C28-A57D-4652-B035-686005347E75}" type="pres">
      <dgm:prSet presAssocID="{177CB98B-1E14-4FFD-848C-2F67E66075A2}" presName="descendantText" presStyleLbl="alignAcc1" presStyleIdx="2" presStyleCnt="3">
        <dgm:presLayoutVars>
          <dgm:bulletEnabled val="1"/>
        </dgm:presLayoutVars>
      </dgm:prSet>
      <dgm:spPr/>
    </dgm:pt>
  </dgm:ptLst>
  <dgm:cxnLst>
    <dgm:cxn modelId="{63965604-050F-4F53-B5FE-0428DE4C1FAA}" type="presOf" srcId="{661678E6-B695-44AC-83AC-469C4B999023}" destId="{A8A9E16D-E566-4A2D-8F69-A5CDA65D3F17}" srcOrd="0" destOrd="0" presId="urn:microsoft.com/office/officeart/2005/8/layout/chevron2"/>
    <dgm:cxn modelId="{CA2AA804-42ED-4256-A25F-0DE823F7C81D}" type="presOf" srcId="{600FE7DE-A9E8-4CCF-A6BB-22B85F9BFE68}" destId="{2148A460-963E-4984-9552-F0FB43FB21BD}" srcOrd="0" destOrd="0" presId="urn:microsoft.com/office/officeart/2005/8/layout/chevron2"/>
    <dgm:cxn modelId="{59211C06-D1AD-4780-8781-96CF045A5C35}" srcId="{661678E6-B695-44AC-83AC-469C4B999023}" destId="{44D74501-5C9B-40DA-BAE5-48AE8FD5286E}" srcOrd="2" destOrd="0" parTransId="{80F26CDD-97F6-480E-9F24-5869598E9466}" sibTransId="{B40B6F82-C7D6-45D8-A7BD-0FB3130452F0}"/>
    <dgm:cxn modelId="{2F27B518-3E27-4869-A0AE-8B8B1C3427BD}" srcId="{661678E6-B695-44AC-83AC-469C4B999023}" destId="{9DA849AB-4660-47C7-955E-0F161BE33BA3}" srcOrd="1" destOrd="0" parTransId="{118578B2-2818-4B23-B0C3-EF6DC1ACADA5}" sibTransId="{7A97195F-E7C3-4A32-82B6-F2DBB205F8C1}"/>
    <dgm:cxn modelId="{AF1F0E1B-710F-4E6E-B335-EA1CEF13ABA7}" srcId="{661678E6-B695-44AC-83AC-469C4B999023}" destId="{600FE7DE-A9E8-4CCF-A6BB-22B85F9BFE68}" srcOrd="0" destOrd="0" parTransId="{808195AD-C5A9-4E0C-BC2B-BF61259AD424}" sibTransId="{5D110D1E-6244-4B36-8F89-987AD343BBDE}"/>
    <dgm:cxn modelId="{4E76E71C-7A35-414D-B1FA-42F20EDC7F14}" srcId="{305BCD3A-E836-4273-88F1-6FACEE74A67A}" destId="{62E4AC07-40F2-404D-B13D-4547A52DDBA9}" srcOrd="0" destOrd="0" parTransId="{21304D03-4765-4681-A113-2EADD5647823}" sibTransId="{CDB34848-DF55-46B9-839E-0050ADA26C24}"/>
    <dgm:cxn modelId="{25337F5B-77F5-4E12-93E8-61BE5D7DCD16}" srcId="{65CF93DA-6663-46E6-B269-BCD75FBBCF06}" destId="{661678E6-B695-44AC-83AC-469C4B999023}" srcOrd="1" destOrd="0" parTransId="{78669483-B1B9-4A69-AF7D-2EF616FE3D34}" sibTransId="{A4D90EEA-79C3-47CE-861D-0BB4B0F385A3}"/>
    <dgm:cxn modelId="{00A98543-F4DC-4B8E-A391-F308132C0572}" type="presOf" srcId="{177CB98B-1E14-4FFD-848C-2F67E66075A2}" destId="{DD928EB5-9B85-4700-8166-9956C33F4E7E}" srcOrd="0" destOrd="0" presId="urn:microsoft.com/office/officeart/2005/8/layout/chevron2"/>
    <dgm:cxn modelId="{7606B067-528B-4212-B5B4-59DBCE04F768}" type="presOf" srcId="{305BCD3A-E836-4273-88F1-6FACEE74A67A}" destId="{3BDEBD59-7D15-4349-B953-29F058DE3BF5}" srcOrd="0" destOrd="0" presId="urn:microsoft.com/office/officeart/2005/8/layout/chevron2"/>
    <dgm:cxn modelId="{8FE75848-A321-4345-8204-99B401197BB4}" type="presOf" srcId="{44D74501-5C9B-40DA-BAE5-48AE8FD5286E}" destId="{2148A460-963E-4984-9552-F0FB43FB21BD}" srcOrd="0" destOrd="2" presId="urn:microsoft.com/office/officeart/2005/8/layout/chevron2"/>
    <dgm:cxn modelId="{C1146585-1894-4DD1-BED3-1C9143D98842}" srcId="{65CF93DA-6663-46E6-B269-BCD75FBBCF06}" destId="{177CB98B-1E14-4FFD-848C-2F67E66075A2}" srcOrd="2" destOrd="0" parTransId="{C35A08F8-080E-427C-A222-76633F8B97DC}" sibTransId="{AB22C41F-30FE-4BAE-8B57-6099AD90AD4E}"/>
    <dgm:cxn modelId="{D8CFDE85-F182-4161-AFEF-16106990D3DE}" type="presOf" srcId="{AD2ED30D-925C-442B-B7CE-61A99639E90A}" destId="{D000E440-BAB5-4B4C-AD14-83CA7A99A90D}" srcOrd="0" destOrd="1" presId="urn:microsoft.com/office/officeart/2005/8/layout/chevron2"/>
    <dgm:cxn modelId="{FFDB7E9B-BE12-487A-B022-25B346BFA820}" srcId="{65CF93DA-6663-46E6-B269-BCD75FBBCF06}" destId="{305BCD3A-E836-4273-88F1-6FACEE74A67A}" srcOrd="0" destOrd="0" parTransId="{0466C171-C015-4964-AD88-153817476835}" sibTransId="{8D51FB4E-CEF6-4596-AB64-1BA4361A7F4D}"/>
    <dgm:cxn modelId="{75FE04A3-0A8B-4CC4-949F-AEF76D963B45}" type="presOf" srcId="{9DA849AB-4660-47C7-955E-0F161BE33BA3}" destId="{2148A460-963E-4984-9552-F0FB43FB21BD}" srcOrd="0" destOrd="1" presId="urn:microsoft.com/office/officeart/2005/8/layout/chevron2"/>
    <dgm:cxn modelId="{DCD6A9AF-06B6-401D-AA05-55F2D991A801}" srcId="{177CB98B-1E14-4FFD-848C-2F67E66075A2}" destId="{9F935EFF-B7BB-40CB-9168-5B7B313AB1CE}" srcOrd="0" destOrd="0" parTransId="{2AA2537E-0F8D-408B-B571-733994AD3D52}" sibTransId="{0D53D092-767E-446C-ABF1-AA04BDC8EEAC}"/>
    <dgm:cxn modelId="{31A9F7B3-EA82-4B5C-8B5E-132575EB66B8}" type="presOf" srcId="{65CF93DA-6663-46E6-B269-BCD75FBBCF06}" destId="{BD63F7DF-B2D5-4A31-A226-3863FEEF72A8}" srcOrd="0" destOrd="0" presId="urn:microsoft.com/office/officeart/2005/8/layout/chevron2"/>
    <dgm:cxn modelId="{0374C7C3-9690-4419-927A-8ED5FA840954}" type="presOf" srcId="{9F935EFF-B7BB-40CB-9168-5B7B313AB1CE}" destId="{6F107C28-A57D-4652-B035-686005347E75}" srcOrd="0" destOrd="0" presId="urn:microsoft.com/office/officeart/2005/8/layout/chevron2"/>
    <dgm:cxn modelId="{237B0DE0-D8CE-4471-B214-8C355B0EEF35}" type="presOf" srcId="{62E4AC07-40F2-404D-B13D-4547A52DDBA9}" destId="{D000E440-BAB5-4B4C-AD14-83CA7A99A90D}" srcOrd="0" destOrd="0" presId="urn:microsoft.com/office/officeart/2005/8/layout/chevron2"/>
    <dgm:cxn modelId="{59DB72F5-68E6-45F3-ADE4-F3F72E399D99}" srcId="{305BCD3A-E836-4273-88F1-6FACEE74A67A}" destId="{AD2ED30D-925C-442B-B7CE-61A99639E90A}" srcOrd="1" destOrd="0" parTransId="{58F0BFA9-933B-4542-BCE7-CA04F23D6358}" sibTransId="{5BF7214B-CF59-4DB6-992E-B58F911055CC}"/>
    <dgm:cxn modelId="{2D8A555D-8044-4426-803B-FA194CAD84C1}" type="presParOf" srcId="{BD63F7DF-B2D5-4A31-A226-3863FEEF72A8}" destId="{F1A17B8F-0CD5-4408-8F9F-A8E78A79BEB8}" srcOrd="0" destOrd="0" presId="urn:microsoft.com/office/officeart/2005/8/layout/chevron2"/>
    <dgm:cxn modelId="{5667E68B-115F-4194-894C-C87AB1D28F7A}" type="presParOf" srcId="{F1A17B8F-0CD5-4408-8F9F-A8E78A79BEB8}" destId="{3BDEBD59-7D15-4349-B953-29F058DE3BF5}" srcOrd="0" destOrd="0" presId="urn:microsoft.com/office/officeart/2005/8/layout/chevron2"/>
    <dgm:cxn modelId="{6E558F82-9B9F-4885-BFCF-F1A835B1B87D}" type="presParOf" srcId="{F1A17B8F-0CD5-4408-8F9F-A8E78A79BEB8}" destId="{D000E440-BAB5-4B4C-AD14-83CA7A99A90D}" srcOrd="1" destOrd="0" presId="urn:microsoft.com/office/officeart/2005/8/layout/chevron2"/>
    <dgm:cxn modelId="{697E0C01-000A-4F54-8C4E-ADA561BF0868}" type="presParOf" srcId="{BD63F7DF-B2D5-4A31-A226-3863FEEF72A8}" destId="{32B1DEC2-B04B-45F7-A27C-EB6FE29D9340}" srcOrd="1" destOrd="0" presId="urn:microsoft.com/office/officeart/2005/8/layout/chevron2"/>
    <dgm:cxn modelId="{8D587699-CBBF-4C17-9617-61FCD34390E4}" type="presParOf" srcId="{BD63F7DF-B2D5-4A31-A226-3863FEEF72A8}" destId="{45563886-9B13-4F20-B6F0-A2FD1F56F0D4}" srcOrd="2" destOrd="0" presId="urn:microsoft.com/office/officeart/2005/8/layout/chevron2"/>
    <dgm:cxn modelId="{4D7DD59A-D4EA-4B15-97FC-A6E6A930DE69}" type="presParOf" srcId="{45563886-9B13-4F20-B6F0-A2FD1F56F0D4}" destId="{A8A9E16D-E566-4A2D-8F69-A5CDA65D3F17}" srcOrd="0" destOrd="0" presId="urn:microsoft.com/office/officeart/2005/8/layout/chevron2"/>
    <dgm:cxn modelId="{1EFC43BB-390D-4359-B68B-2AA186C092DD}" type="presParOf" srcId="{45563886-9B13-4F20-B6F0-A2FD1F56F0D4}" destId="{2148A460-963E-4984-9552-F0FB43FB21BD}" srcOrd="1" destOrd="0" presId="urn:microsoft.com/office/officeart/2005/8/layout/chevron2"/>
    <dgm:cxn modelId="{9123FF9C-02A8-4837-9C82-C75DC8AB728C}" type="presParOf" srcId="{BD63F7DF-B2D5-4A31-A226-3863FEEF72A8}" destId="{9812A548-1702-4C28-9DAB-53881399810B}" srcOrd="3" destOrd="0" presId="urn:microsoft.com/office/officeart/2005/8/layout/chevron2"/>
    <dgm:cxn modelId="{6BBD0219-4F8B-42E2-9A4C-C0DC64EDFAE5}" type="presParOf" srcId="{BD63F7DF-B2D5-4A31-A226-3863FEEF72A8}" destId="{D9A15EFB-A0CF-46D7-8FB9-5DFA5FF0FA30}" srcOrd="4" destOrd="0" presId="urn:microsoft.com/office/officeart/2005/8/layout/chevron2"/>
    <dgm:cxn modelId="{F7ECC5E4-3CB0-45FA-9CD6-C884CACF37B2}" type="presParOf" srcId="{D9A15EFB-A0CF-46D7-8FB9-5DFA5FF0FA30}" destId="{DD928EB5-9B85-4700-8166-9956C33F4E7E}" srcOrd="0" destOrd="0" presId="urn:microsoft.com/office/officeart/2005/8/layout/chevron2"/>
    <dgm:cxn modelId="{6B3699A7-3FD2-4AA0-9059-8FCE2F4F0F61}" type="presParOf" srcId="{D9A15EFB-A0CF-46D7-8FB9-5DFA5FF0FA30}" destId="{6F107C28-A57D-4652-B035-686005347E7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EBD59-7D15-4349-B953-29F058DE3BF5}">
      <dsp:nvSpPr>
        <dsp:cNvPr id="0" name=""/>
        <dsp:cNvSpPr/>
      </dsp:nvSpPr>
      <dsp:spPr>
        <a:xfrm rot="5400000">
          <a:off x="-278653" y="281383"/>
          <a:ext cx="1857689" cy="1300382"/>
        </a:xfrm>
        <a:prstGeom prst="chevron">
          <a:avLst/>
        </a:prstGeom>
        <a:solidFill>
          <a:schemeClr val="accent1">
            <a:lumMod val="60000"/>
            <a:lumOff val="40000"/>
          </a:schemeClr>
        </a:solidFill>
        <a:ln w="19050" cap="rnd" cmpd="sng" algn="ctr">
          <a:solidFill>
            <a:srgbClr val="E6B91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ru-RU" sz="2800" kern="1200" dirty="0">
              <a:solidFill>
                <a:srgbClr val="002060"/>
              </a:solidFill>
              <a:latin typeface="Times New Roman" pitchFamily="18" charset="0"/>
              <a:ea typeface="+mn-ea"/>
              <a:cs typeface="Times New Roman" pitchFamily="18" charset="0"/>
            </a:rPr>
            <a:t>1</a:t>
          </a:r>
        </a:p>
      </dsp:txBody>
      <dsp:txXfrm rot="-5400000">
        <a:off x="1" y="652920"/>
        <a:ext cx="1300382" cy="557307"/>
      </dsp:txXfrm>
    </dsp:sp>
    <dsp:sp modelId="{D000E440-BAB5-4B4C-AD14-83CA7A99A90D}">
      <dsp:nvSpPr>
        <dsp:cNvPr id="0" name=""/>
        <dsp:cNvSpPr/>
      </dsp:nvSpPr>
      <dsp:spPr>
        <a:xfrm rot="5400000">
          <a:off x="5442787" y="-3931296"/>
          <a:ext cx="1207498" cy="9492307"/>
        </a:xfrm>
        <a:prstGeom prst="round2SameRect">
          <a:avLst/>
        </a:prstGeom>
        <a:blipFill rotWithShape="0">
          <a:blip xmlns:r="http://schemas.openxmlformats.org/officeDocument/2006/relationships" r:embed="rId1"/>
          <a:tile tx="0" ty="0" sx="100000" sy="100000" flip="none" algn="tl"/>
        </a:blipFill>
        <a:ln w="19050" cap="rnd" cmpd="sng" algn="ctr">
          <a:solidFill>
            <a:srgbClr val="E6B91E"/>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endParaRPr lang="ru-RU" sz="2800" kern="1200" dirty="0">
            <a:solidFill>
              <a:sysClr val="windowText" lastClr="000000">
                <a:hueOff val="0"/>
                <a:satOff val="0"/>
                <a:lumOff val="0"/>
                <a:alphaOff val="0"/>
              </a:sysClr>
            </a:solidFill>
            <a:latin typeface="Times New Roman" pitchFamily="18" charset="0"/>
            <a:ea typeface="+mn-ea"/>
            <a:cs typeface="Times New Roman" pitchFamily="18" charset="0"/>
          </a:endParaRPr>
        </a:p>
        <a:p>
          <a:pPr marL="228600" lvl="1" indent="-228600" algn="l" defTabSz="1066800">
            <a:lnSpc>
              <a:spcPct val="90000"/>
            </a:lnSpc>
            <a:spcBef>
              <a:spcPct val="0"/>
            </a:spcBef>
            <a:spcAft>
              <a:spcPct val="15000"/>
            </a:spcAft>
            <a:buChar char="•"/>
          </a:pPr>
          <a:r>
            <a:rPr lang="uz-Cyrl-UZ" sz="2400" kern="1200" dirty="0">
              <a:latin typeface="Times New Roman" panose="02020603050405020304" pitchFamily="18" charset="0"/>
              <a:cs typeface="Times New Roman" panose="02020603050405020304" pitchFamily="18" charset="0"/>
            </a:rPr>
            <a:t>Oddiy cho‘zilish yoki siqilishda sterjenlarning qiya kesimlarida vujudga keladigan kuchlanishlar. Kuchlanganlik holatlarining turlari.</a:t>
          </a:r>
          <a:endParaRPr lang="ru-RU" sz="2400" kern="1200" dirty="0">
            <a:latin typeface="Times New Roman" panose="02020603050405020304" pitchFamily="18" charset="0"/>
            <a:cs typeface="Times New Roman" panose="02020603050405020304" pitchFamily="18" charset="0"/>
          </a:endParaRPr>
        </a:p>
      </dsp:txBody>
      <dsp:txXfrm rot="-5400000">
        <a:off x="1300383" y="270053"/>
        <a:ext cx="9433362" cy="1089608"/>
      </dsp:txXfrm>
    </dsp:sp>
    <dsp:sp modelId="{A8A9E16D-E566-4A2D-8F69-A5CDA65D3F17}">
      <dsp:nvSpPr>
        <dsp:cNvPr id="0" name=""/>
        <dsp:cNvSpPr/>
      </dsp:nvSpPr>
      <dsp:spPr>
        <a:xfrm rot="5400000">
          <a:off x="-278653" y="1947535"/>
          <a:ext cx="1857689" cy="1300382"/>
        </a:xfrm>
        <a:prstGeom prst="chevron">
          <a:avLst/>
        </a:prstGeom>
        <a:solidFill>
          <a:schemeClr val="accent1">
            <a:lumMod val="60000"/>
            <a:lumOff val="40000"/>
          </a:schemeClr>
        </a:solidFill>
        <a:ln w="19050" cap="rnd" cmpd="sng" algn="ctr">
          <a:solidFill>
            <a:srgbClr val="E6B91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rgbClr val="002060"/>
              </a:solidFill>
              <a:latin typeface="Times New Roman" pitchFamily="18" charset="0"/>
              <a:ea typeface="+mn-ea"/>
              <a:cs typeface="Times New Roman" pitchFamily="18" charset="0"/>
            </a:rPr>
            <a:t>2</a:t>
          </a:r>
          <a:endParaRPr lang="ru-RU" sz="2800" kern="1200" dirty="0">
            <a:solidFill>
              <a:srgbClr val="002060"/>
            </a:solidFill>
            <a:latin typeface="Times New Roman" pitchFamily="18" charset="0"/>
            <a:ea typeface="+mn-ea"/>
            <a:cs typeface="Times New Roman" pitchFamily="18" charset="0"/>
          </a:endParaRPr>
        </a:p>
      </dsp:txBody>
      <dsp:txXfrm rot="-5400000">
        <a:off x="1" y="2319072"/>
        <a:ext cx="1300382" cy="557307"/>
      </dsp:txXfrm>
    </dsp:sp>
    <dsp:sp modelId="{2148A460-963E-4984-9552-F0FB43FB21BD}">
      <dsp:nvSpPr>
        <dsp:cNvPr id="0" name=""/>
        <dsp:cNvSpPr/>
      </dsp:nvSpPr>
      <dsp:spPr>
        <a:xfrm rot="5400000">
          <a:off x="5442787" y="-2473522"/>
          <a:ext cx="1207498" cy="9492307"/>
        </a:xfrm>
        <a:prstGeom prst="round2SameRect">
          <a:avLst/>
        </a:prstGeom>
        <a:solidFill>
          <a:schemeClr val="lt1">
            <a:alpha val="90000"/>
            <a:hueOff val="0"/>
            <a:satOff val="0"/>
            <a:lumOff val="0"/>
            <a:alphaOff val="0"/>
          </a:schemeClr>
        </a:solidFill>
        <a:ln w="15875" cap="rnd" cmpd="sng" algn="ctr">
          <a:solidFill>
            <a:schemeClr val="accent2">
              <a:hueOff val="226582"/>
              <a:satOff val="-23996"/>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endParaRPr lang="ru-RU" sz="2800" kern="1200" dirty="0">
            <a:solidFill>
              <a:srgbClr val="0070C0"/>
            </a:solidFill>
            <a:latin typeface="Times New Roman" pitchFamily="18" charset="0"/>
            <a:cs typeface="Times New Roman" pitchFamily="18" charset="0"/>
          </a:endParaRPr>
        </a:p>
        <a:p>
          <a:pPr marL="228600" lvl="1" indent="-228600" algn="l" defTabSz="1066800">
            <a:lnSpc>
              <a:spcPct val="90000"/>
            </a:lnSpc>
            <a:spcBef>
              <a:spcPct val="0"/>
            </a:spcBef>
            <a:spcAft>
              <a:spcPct val="15000"/>
            </a:spcAft>
            <a:buChar char="•"/>
          </a:pPr>
          <a:r>
            <a:rPr lang="uz-Cyrl-UZ" sz="2400" kern="1200" dirty="0">
              <a:latin typeface="Times New Roman" panose="02020603050405020304" pitchFamily="18" charset="0"/>
              <a:cs typeface="Times New Roman" panose="02020603050405020304" pitchFamily="18" charset="0"/>
            </a:rPr>
            <a:t>Tekis kuchlanganlik holatida sterjenlarning qiya kesimlarida vujudga keladigan kuchlanishlar.</a:t>
          </a:r>
          <a:endParaRPr lang="ru-RU" sz="2400" kern="1200" dirty="0">
            <a:latin typeface="Times New Roman" panose="02020603050405020304" pitchFamily="18" charset="0"/>
            <a:cs typeface="Times New Roman" panose="02020603050405020304" pitchFamily="18" charset="0"/>
          </a:endParaRPr>
        </a:p>
        <a:p>
          <a:pPr marL="285750" lvl="1" indent="-285750" algn="l" defTabSz="1600200">
            <a:lnSpc>
              <a:spcPct val="90000"/>
            </a:lnSpc>
            <a:spcBef>
              <a:spcPct val="0"/>
            </a:spcBef>
            <a:spcAft>
              <a:spcPct val="15000"/>
            </a:spcAft>
            <a:buChar char="•"/>
          </a:pPr>
          <a:endParaRPr lang="ru-RU" sz="3600" kern="1200" dirty="0"/>
        </a:p>
      </dsp:txBody>
      <dsp:txXfrm rot="-5400000">
        <a:off x="1300383" y="1727827"/>
        <a:ext cx="9433362" cy="1089608"/>
      </dsp:txXfrm>
    </dsp:sp>
    <dsp:sp modelId="{DD928EB5-9B85-4700-8166-9956C33F4E7E}">
      <dsp:nvSpPr>
        <dsp:cNvPr id="0" name=""/>
        <dsp:cNvSpPr/>
      </dsp:nvSpPr>
      <dsp:spPr>
        <a:xfrm rot="5400000">
          <a:off x="-278653" y="3613686"/>
          <a:ext cx="1857689" cy="1300382"/>
        </a:xfrm>
        <a:prstGeom prst="chevron">
          <a:avLst/>
        </a:prstGeom>
        <a:solidFill>
          <a:schemeClr val="accent1">
            <a:lumMod val="60000"/>
            <a:lumOff val="40000"/>
          </a:schemeClr>
        </a:solidFill>
        <a:ln w="19050" cap="rnd" cmpd="sng" algn="ctr">
          <a:solidFill>
            <a:srgbClr val="E6B91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uz-Latn-UZ" sz="3800" kern="1200" dirty="0">
              <a:solidFill>
                <a:srgbClr val="002060"/>
              </a:solidFill>
              <a:latin typeface="Times New Roman" pitchFamily="18" charset="0"/>
              <a:ea typeface="+mn-ea"/>
              <a:cs typeface="Times New Roman" pitchFamily="18" charset="0"/>
            </a:rPr>
            <a:t>3</a:t>
          </a:r>
          <a:endParaRPr lang="ru-RU" sz="3800" kern="1200" dirty="0">
            <a:solidFill>
              <a:srgbClr val="002060"/>
            </a:solidFill>
            <a:latin typeface="Times New Roman" pitchFamily="18" charset="0"/>
            <a:ea typeface="+mn-ea"/>
            <a:cs typeface="Times New Roman" pitchFamily="18" charset="0"/>
          </a:endParaRPr>
        </a:p>
      </dsp:txBody>
      <dsp:txXfrm rot="-5400000">
        <a:off x="1" y="3985223"/>
        <a:ext cx="1300382" cy="557307"/>
      </dsp:txXfrm>
    </dsp:sp>
    <dsp:sp modelId="{6F107C28-A57D-4652-B035-686005347E75}">
      <dsp:nvSpPr>
        <dsp:cNvPr id="0" name=""/>
        <dsp:cNvSpPr/>
      </dsp:nvSpPr>
      <dsp:spPr>
        <a:xfrm rot="5400000">
          <a:off x="5442787" y="-807371"/>
          <a:ext cx="1207498" cy="9492307"/>
        </a:xfrm>
        <a:prstGeom prst="round2SameRect">
          <a:avLst/>
        </a:prstGeom>
        <a:solidFill>
          <a:schemeClr val="lt1">
            <a:alpha val="90000"/>
            <a:hueOff val="0"/>
            <a:satOff val="0"/>
            <a:lumOff val="0"/>
            <a:alphaOff val="0"/>
          </a:schemeClr>
        </a:solidFill>
        <a:ln w="15875" cap="rnd" cmpd="sng" algn="ctr">
          <a:solidFill>
            <a:schemeClr val="accent2">
              <a:hueOff val="453165"/>
              <a:satOff val="-47993"/>
              <a:lumOff val="-11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uz-Cyrl-UZ" sz="2400" kern="1200" dirty="0">
              <a:latin typeface="Times New Roman" panose="02020603050405020304" pitchFamily="18" charset="0"/>
              <a:cs typeface="Times New Roman" panose="02020603050405020304" pitchFamily="18" charset="0"/>
            </a:rPr>
            <a:t>Bosh kuchlanishlar va bosh yuzalarning yo‘nalishini aniqlash.</a:t>
          </a:r>
          <a:endParaRPr lang="ru-RU" sz="2400" kern="1200" dirty="0">
            <a:latin typeface="Times New Roman" panose="02020603050405020304" pitchFamily="18" charset="0"/>
            <a:cs typeface="Times New Roman" panose="02020603050405020304" pitchFamily="18" charset="0"/>
          </a:endParaRPr>
        </a:p>
      </dsp:txBody>
      <dsp:txXfrm rot="-5400000">
        <a:off x="1300383" y="3393978"/>
        <a:ext cx="9433362" cy="108960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image" Target="../media/image11.wmf"/><Relationship Id="rId7" Type="http://schemas.openxmlformats.org/officeDocument/2006/relationships/image" Target="../media/image15.wmf"/><Relationship Id="rId2" Type="http://schemas.openxmlformats.org/officeDocument/2006/relationships/image" Target="../media/image10.wmf"/><Relationship Id="rId1" Type="http://schemas.openxmlformats.org/officeDocument/2006/relationships/image" Target="../media/image9.wmf"/><Relationship Id="rId6" Type="http://schemas.openxmlformats.org/officeDocument/2006/relationships/image" Target="../media/image14.wmf"/><Relationship Id="rId5" Type="http://schemas.openxmlformats.org/officeDocument/2006/relationships/image" Target="../media/image13.wmf"/><Relationship Id="rId10" Type="http://schemas.openxmlformats.org/officeDocument/2006/relationships/image" Target="../media/image18.wmf"/><Relationship Id="rId4" Type="http://schemas.openxmlformats.org/officeDocument/2006/relationships/image" Target="../media/image12.wmf"/><Relationship Id="rId9"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4132231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4115964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987ABA7-F243-459B-84DE-5477EDE401F5}"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49950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1463748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87ABA7-F243-459B-84DE-5477EDE401F5}"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97905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1497593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3262043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945220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3673336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2394135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3058356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2147477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167836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308231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2224815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1507201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126B766-4461-4DFA-B230-5DD5B68ADB72}" type="datetimeFigureOut">
              <a:rPr lang="ru-RU" smtClean="0"/>
              <a:pPr/>
              <a:t>19.04.2024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987ABA7-F243-459B-84DE-5477EDE401F5}" type="slidenum">
              <a:rPr lang="ru-RU" smtClean="0"/>
              <a:pPr/>
              <a:t>‹#›</a:t>
            </a:fld>
            <a:endParaRPr lang="ru-RU"/>
          </a:p>
        </p:txBody>
      </p:sp>
    </p:spTree>
    <p:extLst>
      <p:ext uri="{BB962C8B-B14F-4D97-AF65-F5344CB8AC3E}">
        <p14:creationId xmlns:p14="http://schemas.microsoft.com/office/powerpoint/2010/main" val="278361958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ww./ziyonet.uz" TargetMode="External"/><Relationship Id="rId2" Type="http://schemas.openxmlformats.org/officeDocument/2006/relationships/hyperlink" Target="http://www./uzsci.net" TargetMode="External"/><Relationship Id="rId1" Type="http://schemas.openxmlformats.org/officeDocument/2006/relationships/slideLayout" Target="../slideLayouts/slideLayout7.xml"/><Relationship Id="rId6" Type="http://schemas.openxmlformats.org/officeDocument/2006/relationships/hyperlink" Target="http://www.moodle.taqi.uz/" TargetMode="External"/><Relationship Id="rId5" Type="http://schemas.openxmlformats.org/officeDocument/2006/relationships/hyperlink" Target="http://www.stroy_meh.ru/" TargetMode="External"/><Relationship Id="rId4" Type="http://schemas.openxmlformats.org/officeDocument/2006/relationships/hyperlink" Target="http://www./mysopramat/.ru"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1.wmf"/><Relationship Id="rId13" Type="http://schemas.openxmlformats.org/officeDocument/2006/relationships/oleObject" Target="../embeddings/oleObject6.bin"/><Relationship Id="rId18" Type="http://schemas.openxmlformats.org/officeDocument/2006/relationships/image" Target="../media/image16.wmf"/><Relationship Id="rId3" Type="http://schemas.openxmlformats.org/officeDocument/2006/relationships/oleObject" Target="../embeddings/oleObject1.bin"/><Relationship Id="rId21" Type="http://schemas.openxmlformats.org/officeDocument/2006/relationships/oleObject" Target="../embeddings/oleObject10.bin"/><Relationship Id="rId7" Type="http://schemas.openxmlformats.org/officeDocument/2006/relationships/oleObject" Target="../embeddings/oleObject3.bin"/><Relationship Id="rId12" Type="http://schemas.openxmlformats.org/officeDocument/2006/relationships/image" Target="../media/image13.wmf"/><Relationship Id="rId17" Type="http://schemas.openxmlformats.org/officeDocument/2006/relationships/oleObject" Target="../embeddings/oleObject8.bin"/><Relationship Id="rId2" Type="http://schemas.openxmlformats.org/officeDocument/2006/relationships/slideLayout" Target="../slideLayouts/slideLayout7.xml"/><Relationship Id="rId16" Type="http://schemas.openxmlformats.org/officeDocument/2006/relationships/image" Target="../media/image15.wmf"/><Relationship Id="rId20" Type="http://schemas.openxmlformats.org/officeDocument/2006/relationships/image" Target="../media/image17.wmf"/><Relationship Id="rId1" Type="http://schemas.openxmlformats.org/officeDocument/2006/relationships/vmlDrawing" Target="../drawings/vmlDrawing1.vml"/><Relationship Id="rId6" Type="http://schemas.openxmlformats.org/officeDocument/2006/relationships/image" Target="../media/image10.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image" Target="../media/image19.wmf"/><Relationship Id="rId10" Type="http://schemas.openxmlformats.org/officeDocument/2006/relationships/image" Target="../media/image12.wmf"/><Relationship Id="rId19" Type="http://schemas.openxmlformats.org/officeDocument/2006/relationships/oleObject" Target="../embeddings/oleObject9.bin"/><Relationship Id="rId4" Type="http://schemas.openxmlformats.org/officeDocument/2006/relationships/image" Target="../media/image9.wmf"/><Relationship Id="rId9" Type="http://schemas.openxmlformats.org/officeDocument/2006/relationships/oleObject" Target="../embeddings/oleObject4.bin"/><Relationship Id="rId14" Type="http://schemas.openxmlformats.org/officeDocument/2006/relationships/image" Target="../media/image14.wmf"/><Relationship Id="rId22" Type="http://schemas.openxmlformats.org/officeDocument/2006/relationships/image" Target="../media/image18.wmf"/></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image" Target="../media/image27.png"/><Relationship Id="rId7" Type="http://schemas.openxmlformats.org/officeDocument/2006/relationships/image" Target="../media/image21.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11.bin"/><Relationship Id="rId5"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22.wmf"/></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знак завершения 5"/>
          <p:cNvSpPr/>
          <p:nvPr/>
        </p:nvSpPr>
        <p:spPr>
          <a:xfrm>
            <a:off x="631065" y="626414"/>
            <a:ext cx="11243256" cy="3677361"/>
          </a:xfrm>
          <a:prstGeom prst="flowChartTerminator">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3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Sterjen</a:t>
            </a:r>
            <a:r>
              <a:rPr lang="uz-Cyrl-UZ" sz="3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ning qiya kesimlaridagi </a:t>
            </a:r>
            <a:r>
              <a:rPr lang="uz-Latn-UZ" sz="3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kuchlanishlar</a:t>
            </a:r>
            <a:r>
              <a:rPr lang="uz-Cyrl-UZ" sz="3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ni aniqlash</a:t>
            </a:r>
            <a:r>
              <a:rPr lang="uz-Latn-UZ" sz="3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3600" dirty="0">
              <a:solidFill>
                <a:srgbClr val="002060"/>
              </a:solidFill>
              <a:effectLst/>
              <a:latin typeface="AntiquaNUz"/>
              <a:ea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cstate="print"/>
          <a:srcRect/>
          <a:stretch>
            <a:fillRect/>
          </a:stretch>
        </p:blipFill>
        <p:spPr bwMode="auto">
          <a:xfrm>
            <a:off x="9232434" y="3881159"/>
            <a:ext cx="1696503" cy="2641430"/>
          </a:xfrm>
          <a:prstGeom prst="rect">
            <a:avLst/>
          </a:prstGeom>
          <a:noFill/>
          <a:ln w="9525">
            <a:noFill/>
            <a:miter lim="800000"/>
            <a:headEnd/>
            <a:tailEnd/>
          </a:ln>
        </p:spPr>
      </p:pic>
      <p:pic>
        <p:nvPicPr>
          <p:cNvPr id="5" name="Picture 2" descr="Картинки по запросу"/>
          <p:cNvPicPr>
            <a:picLocks noChangeAspect="1" noChangeArrowheads="1"/>
          </p:cNvPicPr>
          <p:nvPr/>
        </p:nvPicPr>
        <p:blipFill>
          <a:blip r:embed="rId4" cstate="print"/>
          <a:srcRect/>
          <a:stretch>
            <a:fillRect/>
          </a:stretch>
        </p:blipFill>
        <p:spPr bwMode="auto">
          <a:xfrm>
            <a:off x="935178" y="4185634"/>
            <a:ext cx="4347260" cy="258470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0B89613-DE6A-DD88-A634-C1CA2ABF948F}"/>
                  </a:ext>
                </a:extLst>
              </p:cNvPr>
              <p:cNvSpPr txBox="1"/>
              <p:nvPr/>
            </p:nvSpPr>
            <p:spPr>
              <a:xfrm>
                <a:off x="2240280" y="1138610"/>
                <a:ext cx="9377680" cy="4780796"/>
              </a:xfrm>
              <a:prstGeom prst="rect">
                <a:avLst/>
              </a:prstGeom>
              <a:noFill/>
            </p:spPr>
            <p:txBody>
              <a:bodyPr wrap="square">
                <a:spAutoFit/>
              </a:bodyPr>
              <a:lstStyle/>
              <a:p>
                <a:pPr indent="457200" algn="just">
                  <a:lnSpc>
                    <a:spcPct val="150000"/>
                  </a:lnSpc>
                  <a:spcAft>
                    <a:spcPts val="1000"/>
                  </a:spcAft>
                  <a:tabLst>
                    <a:tab pos="1265555" algn="l"/>
                  </a:tabLst>
                </a:pPr>
                <a:r>
                  <a:rPr lang="uz-Cyrl-UZ" sz="2400" b="1" dirty="0">
                    <a:effectLst/>
                    <a:latin typeface="Times New Roman" panose="02020603050405020304" pitchFamily="18" charset="0"/>
                    <a:ea typeface="Times New Roman" panose="02020603050405020304" pitchFamily="18" charset="0"/>
                    <a:cs typeface="Times New Roman" panose="02020603050405020304" pitchFamily="18" charset="0"/>
                  </a:rPr>
                  <a:t>Mustahkamlikning uchinchi nazariyasi.</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 Plastik holatda bo‘lgan va emirilishi siljish tufayli vujudga keladigan materiallar uchun birinchi va ikkinchi nazariyalar to‘g‘ri kelmaydi. S</a:t>
                </a:r>
                <a:r>
                  <a:rPr lang="uz-Latn-UZ" sz="2400" dirty="0">
                    <a:effectLst/>
                    <a:latin typeface="Times New Roman" panose="02020603050405020304" pitchFamily="18" charset="0"/>
                    <a:ea typeface="Times New Roman" panose="02020603050405020304" pitchFamily="18" charset="0"/>
                    <a:cs typeface="Times New Roman" panose="02020603050405020304" pitchFamily="18" charset="0"/>
                  </a:rPr>
                  <a:t>h</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u sababli Kulon uchinchi nazariyani maydonga tashladi. Bu nazariyaga ko‘ra, murakkab kuchlanish holatidagi detalda xavfli vaziyat undagi maksimal urinma kuchlanish shu detal materialidan yasalgan namunaning oddiy cho‘zilishdagi xavfli vaziyatga  tegishli urinma kuchlanishga etganda boshlanadi. </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ctr">
                  <a:lnSpc>
                    <a:spcPct val="150000"/>
                  </a:lnSpc>
                  <a:spcAft>
                    <a:spcPts val="1000"/>
                  </a:spcAft>
                  <a:tabLst>
                    <a:tab pos="1265555" algn="l"/>
                  </a:tabLst>
                </a:pPr>
                <a14:m>
                  <m:oMathPara xmlns:m="http://schemas.openxmlformats.org/officeDocument/2006/math">
                    <m:oMathParaPr>
                      <m:jc m:val="centerGroup"/>
                    </m:oMathParaPr>
                    <m:oMath xmlns:m="http://schemas.openxmlformats.org/officeDocument/2006/math">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3</m:t>
                          </m:r>
                        </m:sub>
                      </m:s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d>
                    </m:oMath>
                  </m:oMathPara>
                </a14:m>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30B89613-DE6A-DD88-A634-C1CA2ABF948F}"/>
                  </a:ext>
                </a:extLst>
              </p:cNvPr>
              <p:cNvSpPr txBox="1">
                <a:spLocks noRot="1" noChangeAspect="1" noMove="1" noResize="1" noEditPoints="1" noAdjustHandles="1" noChangeArrowheads="1" noChangeShapeType="1" noTextEdit="1"/>
              </p:cNvSpPr>
              <p:nvPr/>
            </p:nvSpPr>
            <p:spPr>
              <a:xfrm>
                <a:off x="2240280" y="1138610"/>
                <a:ext cx="9377680" cy="4780796"/>
              </a:xfrm>
              <a:prstGeom prst="rect">
                <a:avLst/>
              </a:prstGeom>
              <a:blipFill>
                <a:blip r:embed="rId2"/>
                <a:stretch>
                  <a:fillRect l="-1040" r="-975"/>
                </a:stretch>
              </a:blipFill>
            </p:spPr>
            <p:txBody>
              <a:bodyPr/>
              <a:lstStyle/>
              <a:p>
                <a:r>
                  <a:rPr lang="ru-RU">
                    <a:noFill/>
                  </a:rPr>
                  <a:t> </a:t>
                </a:r>
              </a:p>
            </p:txBody>
          </p:sp>
        </mc:Fallback>
      </mc:AlternateContent>
      <p:sp>
        <p:nvSpPr>
          <p:cNvPr id="4" name="Стрелка: вправо 3">
            <a:extLst>
              <a:ext uri="{FF2B5EF4-FFF2-40B4-BE49-F238E27FC236}">
                <a16:creationId xmlns:a16="http://schemas.microsoft.com/office/drawing/2014/main" id="{ECC9B569-7212-F8E9-B6B2-7AD36A262E7E}"/>
              </a:ext>
            </a:extLst>
          </p:cNvPr>
          <p:cNvSpPr/>
          <p:nvPr/>
        </p:nvSpPr>
        <p:spPr>
          <a:xfrm>
            <a:off x="1132840" y="1230050"/>
            <a:ext cx="1300480" cy="690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25495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20471FB-E5B3-732A-7F35-A47D080645B6}"/>
                  </a:ext>
                </a:extLst>
              </p:cNvPr>
              <p:cNvSpPr txBox="1"/>
              <p:nvPr/>
            </p:nvSpPr>
            <p:spPr>
              <a:xfrm>
                <a:off x="2743200" y="575197"/>
                <a:ext cx="8666480" cy="6000232"/>
              </a:xfrm>
              <a:prstGeom prst="rect">
                <a:avLst/>
              </a:prstGeom>
              <a:noFill/>
            </p:spPr>
            <p:txBody>
              <a:bodyPr wrap="square">
                <a:spAutoFit/>
              </a:bodyPr>
              <a:lstStyle/>
              <a:p>
                <a:pPr indent="457200" algn="just">
                  <a:spcAft>
                    <a:spcPts val="1000"/>
                  </a:spcAft>
                  <a:tabLst>
                    <a:tab pos="1265555" algn="l"/>
                  </a:tabLst>
                </a:pPr>
                <a:r>
                  <a:rPr lang="uz-Cyrl-UZ" sz="2400" b="1" dirty="0">
                    <a:effectLst/>
                    <a:latin typeface="Times New Roman" panose="02020603050405020304" pitchFamily="18" charset="0"/>
                    <a:ea typeface="Times New Roman" panose="02020603050405020304" pitchFamily="18" charset="0"/>
                    <a:cs typeface="Times New Roman" panose="02020603050405020304" pitchFamily="18" charset="0"/>
                  </a:rPr>
                  <a:t>Mustahkamlikning to‘rtinchi nazariyasi.</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 Bu nazariya detal shaklining o‘zgarishidangina hosil bo‘lgan deformatsiyaning solishtirma potensial energiyasiga asoslangan bo‘lib, u quyidagicha ta’riflanadi: murakkab kuchlanish holatidagi detalda xavfli vaziyat undagi deformatsiyaning solishtirma potensial energiyasi shu detal materialidan yasalgan namunaning oddiy cho‘zilishidagi xavfli vaziyatiga tegishli deformatsiyaning solishtirma potensial energiyasiga etganda boshlanadi.</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spcAft>
                    <a:spcPts val="1000"/>
                  </a:spcAft>
                  <a:tabLst>
                    <a:tab pos="1265555" algn="l"/>
                  </a:tabLst>
                </a:pP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ctr">
                  <a:spcAft>
                    <a:spcPts val="1000"/>
                  </a:spcAft>
                  <a:tabLst>
                    <a:tab pos="1265555" algn="l"/>
                  </a:tabLst>
                </a:pPr>
                <a14:m>
                  <m:oMathPara xmlns:m="http://schemas.openxmlformats.org/officeDocument/2006/math">
                    <m:oMathParaPr>
                      <m:jc m:val="centerGroup"/>
                    </m:oMathParaPr>
                    <m:oMath xmlns:m="http://schemas.openxmlformats.org/officeDocument/2006/math">
                      <m:rad>
                        <m:radPr>
                          <m:degHide m:val="on"/>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radPr>
                        <m:deg/>
                        <m:e>
                          <m:f>
                            <m:f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2</m:t>
                              </m:r>
                            </m:den>
                          </m:f>
                          <m:d>
                            <m:dPr>
                              <m:begChr m:val="["/>
                              <m:endChr m:val="]"/>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2</m:t>
                                          </m:r>
                                        </m:sub>
                                      </m:sSub>
                                    </m:e>
                                  </m:d>
                                </m:e>
                                <m:sup>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3</m:t>
                                      </m:r>
                                    </m:sub>
                                  </m:sSub>
                                </m:e>
                              </m:d>
                              <m:sSup>
                                <m:sSup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 </m:t>
                                  </m:r>
                                </m:e>
                                <m:sup>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3</m:t>
                                          </m:r>
                                        </m:sub>
                                      </m:s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1</m:t>
                                          </m:r>
                                        </m:sub>
                                      </m:sSub>
                                    </m:e>
                                  </m:d>
                                </m:e>
                                <m:sup>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2</m:t>
                                  </m:r>
                                </m:sup>
                              </m:sSup>
                            </m:e>
                          </m:d>
                        </m:e>
                      </m:rad>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d>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oMath>
                  </m:oMathPara>
                </a14:m>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ctr">
                  <a:spcAft>
                    <a:spcPts val="1000"/>
                  </a:spcAft>
                  <a:tabLst>
                    <a:tab pos="1265555" algn="l"/>
                  </a:tabLst>
                </a:pP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spcAft>
                    <a:spcPts val="1000"/>
                  </a:spcAft>
                  <a:tabLst>
                    <a:tab pos="1265555" algn="l"/>
                  </a:tabLst>
                </a:pP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Bu formula to‘rtinchi nazariyaga asosan detalning Mustahkamlik shartidir.</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B20471FB-E5B3-732A-7F35-A47D080645B6}"/>
                  </a:ext>
                </a:extLst>
              </p:cNvPr>
              <p:cNvSpPr txBox="1">
                <a:spLocks noRot="1" noChangeAspect="1" noMove="1" noResize="1" noEditPoints="1" noAdjustHandles="1" noChangeArrowheads="1" noChangeShapeType="1" noTextEdit="1"/>
              </p:cNvSpPr>
              <p:nvPr/>
            </p:nvSpPr>
            <p:spPr>
              <a:xfrm>
                <a:off x="2743200" y="575197"/>
                <a:ext cx="8666480" cy="6000232"/>
              </a:xfrm>
              <a:prstGeom prst="rect">
                <a:avLst/>
              </a:prstGeom>
              <a:blipFill>
                <a:blip r:embed="rId2"/>
                <a:stretch>
                  <a:fillRect l="-1055" t="-812" r="-1055" b="-1218"/>
                </a:stretch>
              </a:blipFill>
            </p:spPr>
            <p:txBody>
              <a:bodyPr/>
              <a:lstStyle/>
              <a:p>
                <a:r>
                  <a:rPr lang="ru-RU">
                    <a:noFill/>
                  </a:rPr>
                  <a:t> </a:t>
                </a:r>
              </a:p>
            </p:txBody>
          </p:sp>
        </mc:Fallback>
      </mc:AlternateContent>
      <p:sp>
        <p:nvSpPr>
          <p:cNvPr id="4" name="Стрелка: вправо 3">
            <a:extLst>
              <a:ext uri="{FF2B5EF4-FFF2-40B4-BE49-F238E27FC236}">
                <a16:creationId xmlns:a16="http://schemas.microsoft.com/office/drawing/2014/main" id="{93109BD6-6667-7D8E-6221-16AAAE8F75BA}"/>
              </a:ext>
            </a:extLst>
          </p:cNvPr>
          <p:cNvSpPr/>
          <p:nvPr/>
        </p:nvSpPr>
        <p:spPr>
          <a:xfrm>
            <a:off x="1732280" y="457890"/>
            <a:ext cx="1300480" cy="690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28876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091AC6-2A9B-4CD3-77DE-2519A37F119F}"/>
              </a:ext>
            </a:extLst>
          </p:cNvPr>
          <p:cNvSpPr txBox="1">
            <a:spLocks/>
          </p:cNvSpPr>
          <p:nvPr/>
        </p:nvSpPr>
        <p:spPr>
          <a:xfrm>
            <a:off x="2760766" y="518688"/>
            <a:ext cx="7010400" cy="570016"/>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uz-Cyrl-UZ" altLang="ru-RU" sz="2800" i="1" dirty="0">
                <a:solidFill>
                  <a:schemeClr val="tx1">
                    <a:lumMod val="85000"/>
                    <a:lumOff val="15000"/>
                  </a:schemeClr>
                </a:solidFill>
                <a:latin typeface="Times New Roman" pitchFamily="18" charset="0"/>
                <a:cs typeface="Times New Roman" pitchFamily="18" charset="0"/>
              </a:rPr>
              <a:t>Фойдаланилган адабиётлар рўйхати</a:t>
            </a:r>
            <a:endParaRPr lang="ru-RU" altLang="ru-RU" sz="2800" i="1" dirty="0">
              <a:solidFill>
                <a:schemeClr val="tx1">
                  <a:lumMod val="85000"/>
                  <a:lumOff val="15000"/>
                </a:schemeClr>
              </a:solidFill>
              <a:latin typeface="Times New Roman" pitchFamily="18" charset="0"/>
              <a:cs typeface="Times New Roman" pitchFamily="18" charset="0"/>
            </a:endParaRPr>
          </a:p>
        </p:txBody>
      </p:sp>
      <p:sp>
        <p:nvSpPr>
          <p:cNvPr id="3" name="Рамка 2">
            <a:extLst>
              <a:ext uri="{FF2B5EF4-FFF2-40B4-BE49-F238E27FC236}">
                <a16:creationId xmlns:a16="http://schemas.microsoft.com/office/drawing/2014/main" id="{D6C1084E-2564-908C-28D1-711E5B275D0F}"/>
              </a:ext>
            </a:extLst>
          </p:cNvPr>
          <p:cNvSpPr/>
          <p:nvPr/>
        </p:nvSpPr>
        <p:spPr>
          <a:xfrm>
            <a:off x="1581151" y="459311"/>
            <a:ext cx="9440883" cy="700644"/>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4" name="Объект 2">
            <a:extLst>
              <a:ext uri="{FF2B5EF4-FFF2-40B4-BE49-F238E27FC236}">
                <a16:creationId xmlns:a16="http://schemas.microsoft.com/office/drawing/2014/main" id="{09A05BDF-9067-98CD-A004-0078EC1A8ADD}"/>
              </a:ext>
            </a:extLst>
          </p:cNvPr>
          <p:cNvSpPr txBox="1">
            <a:spLocks/>
          </p:cNvSpPr>
          <p:nvPr/>
        </p:nvSpPr>
        <p:spPr>
          <a:xfrm>
            <a:off x="1760662" y="1267734"/>
            <a:ext cx="8670676" cy="5275266"/>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uz-Cyrl-UZ" altLang="ru-RU" sz="1800" i="1" dirty="0">
                <a:latin typeface="Times New Roman" pitchFamily="18" charset="0"/>
                <a:cs typeface="Times New Roman" pitchFamily="18" charset="0"/>
              </a:rPr>
              <a:t>1. </a:t>
            </a:r>
            <a:r>
              <a:rPr lang="en-US" altLang="ru-RU" sz="1800" i="1" dirty="0">
                <a:latin typeface="Times New Roman" pitchFamily="18" charset="0"/>
                <a:cs typeface="Times New Roman" pitchFamily="18" charset="0"/>
              </a:rPr>
              <a:t>Roland </a:t>
            </a:r>
            <a:r>
              <a:rPr lang="en-US" altLang="ru-RU" sz="1800" i="1" dirty="0" err="1">
                <a:latin typeface="Times New Roman" pitchFamily="18" charset="0"/>
                <a:cs typeface="Times New Roman" pitchFamily="18" charset="0"/>
              </a:rPr>
              <a:t>Janco</a:t>
            </a:r>
            <a:r>
              <a:rPr lang="en-US" altLang="ru-RU" sz="1800" i="1" dirty="0">
                <a:latin typeface="Times New Roman" pitchFamily="18" charset="0"/>
                <a:cs typeface="Times New Roman" pitchFamily="18" charset="0"/>
              </a:rPr>
              <a:t>, </a:t>
            </a:r>
            <a:r>
              <a:rPr lang="en-US" altLang="ru-RU" sz="1800" i="1" dirty="0" err="1">
                <a:latin typeface="Times New Roman" pitchFamily="18" charset="0"/>
                <a:cs typeface="Times New Roman" pitchFamily="18" charset="0"/>
              </a:rPr>
              <a:t>Branislav</a:t>
            </a:r>
            <a:r>
              <a:rPr lang="en-US" altLang="ru-RU" sz="1800" i="1" dirty="0">
                <a:latin typeface="Times New Roman" pitchFamily="18" charset="0"/>
                <a:cs typeface="Times New Roman" pitchFamily="18" charset="0"/>
              </a:rPr>
              <a:t> </a:t>
            </a:r>
            <a:r>
              <a:rPr lang="en-US" altLang="ru-RU" sz="1800" i="1" dirty="0" err="1">
                <a:latin typeface="Times New Roman" pitchFamily="18" charset="0"/>
                <a:cs typeface="Times New Roman" pitchFamily="18" charset="0"/>
              </a:rPr>
              <a:t>Hucko</a:t>
            </a:r>
            <a:r>
              <a:rPr lang="en-US" altLang="ru-RU" sz="1800" dirty="0">
                <a:latin typeface="Times New Roman" pitchFamily="18" charset="0"/>
                <a:cs typeface="Times New Roman" pitchFamily="18" charset="0"/>
              </a:rPr>
              <a:t>. Introduction to Mechanics of Materials-Slovak. Part I. 2013.</a:t>
            </a:r>
            <a:endParaRPr lang="ru-RU" altLang="ru-RU" sz="1800" dirty="0">
              <a:latin typeface="Times New Roman" pitchFamily="18" charset="0"/>
              <a:cs typeface="Times New Roman" pitchFamily="18" charset="0"/>
            </a:endParaRPr>
          </a:p>
          <a:p>
            <a:r>
              <a:rPr lang="uz-Cyrl-UZ" altLang="ru-RU" sz="1800" i="1" dirty="0">
                <a:latin typeface="Times New Roman" pitchFamily="18" charset="0"/>
                <a:cs typeface="Times New Roman" pitchFamily="18" charset="0"/>
              </a:rPr>
              <a:t>2. </a:t>
            </a:r>
            <a:r>
              <a:rPr lang="en-US" altLang="ru-RU" sz="1800" i="1" dirty="0">
                <a:latin typeface="Times New Roman" pitchFamily="18" charset="0"/>
                <a:cs typeface="Times New Roman" pitchFamily="18" charset="0"/>
              </a:rPr>
              <a:t>Roland </a:t>
            </a:r>
            <a:r>
              <a:rPr lang="en-US" altLang="ru-RU" sz="1800" i="1" dirty="0" err="1">
                <a:latin typeface="Times New Roman" pitchFamily="18" charset="0"/>
                <a:cs typeface="Times New Roman" pitchFamily="18" charset="0"/>
              </a:rPr>
              <a:t>Janco</a:t>
            </a:r>
            <a:r>
              <a:rPr lang="en-US" altLang="ru-RU" sz="1800" i="1" dirty="0">
                <a:latin typeface="Times New Roman" pitchFamily="18" charset="0"/>
                <a:cs typeface="Times New Roman" pitchFamily="18" charset="0"/>
              </a:rPr>
              <a:t>, </a:t>
            </a:r>
            <a:r>
              <a:rPr lang="en-US" altLang="ru-RU" sz="1800" i="1" dirty="0" err="1">
                <a:latin typeface="Times New Roman" pitchFamily="18" charset="0"/>
                <a:cs typeface="Times New Roman" pitchFamily="18" charset="0"/>
              </a:rPr>
              <a:t>Branislav</a:t>
            </a:r>
            <a:r>
              <a:rPr lang="en-US" altLang="ru-RU" sz="1800" i="1" dirty="0">
                <a:latin typeface="Times New Roman" pitchFamily="18" charset="0"/>
                <a:cs typeface="Times New Roman" pitchFamily="18" charset="0"/>
              </a:rPr>
              <a:t> </a:t>
            </a:r>
            <a:r>
              <a:rPr lang="en-US" altLang="ru-RU" sz="1800" i="1" dirty="0" err="1">
                <a:latin typeface="Times New Roman" pitchFamily="18" charset="0"/>
                <a:cs typeface="Times New Roman" pitchFamily="18" charset="0"/>
              </a:rPr>
              <a:t>Hucko</a:t>
            </a:r>
            <a:r>
              <a:rPr lang="en-US" altLang="ru-RU" sz="1800" dirty="0">
                <a:latin typeface="Times New Roman" pitchFamily="18" charset="0"/>
                <a:cs typeface="Times New Roman" pitchFamily="18" charset="0"/>
              </a:rPr>
              <a:t>. Introduction to Mechanics of Materials-Slovak. Part II. 2013.</a:t>
            </a:r>
            <a:endParaRPr lang="ru-RU" altLang="ru-RU" sz="1800" dirty="0">
              <a:latin typeface="Times New Roman" pitchFamily="18" charset="0"/>
              <a:cs typeface="Times New Roman" pitchFamily="18" charset="0"/>
            </a:endParaRPr>
          </a:p>
          <a:p>
            <a:r>
              <a:rPr lang="uz-Cyrl-UZ" altLang="ru-RU" sz="1800" i="1" dirty="0">
                <a:latin typeface="Times New Roman" pitchFamily="18" charset="0"/>
                <a:cs typeface="Times New Roman" pitchFamily="18" charset="0"/>
              </a:rPr>
              <a:t>3. Набиев А.</a:t>
            </a:r>
            <a:r>
              <a:rPr lang="uz-Cyrl-UZ" altLang="ru-RU" sz="1800" dirty="0">
                <a:latin typeface="Times New Roman" pitchFamily="18" charset="0"/>
                <a:cs typeface="Times New Roman" pitchFamily="18" charset="0"/>
              </a:rPr>
              <a:t> Материаллар қаршилиги. Олий ўқув юртлари учун дарслик. –Тошкент: Янги аср авлоди, 2008. -380 б. </a:t>
            </a:r>
          </a:p>
          <a:p>
            <a:r>
              <a:rPr lang="uz-Cyrl-UZ" altLang="ru-RU" sz="1800" i="1" dirty="0">
                <a:latin typeface="Times New Roman" pitchFamily="18" charset="0"/>
                <a:cs typeface="Times New Roman" pitchFamily="18" charset="0"/>
              </a:rPr>
              <a:t>4. Маткаримов П.Х.</a:t>
            </a:r>
            <a:r>
              <a:rPr lang="uz-Cyrl-UZ" altLang="ru-RU" sz="1800" dirty="0">
                <a:latin typeface="Times New Roman" pitchFamily="18" charset="0"/>
                <a:cs typeface="Times New Roman" pitchFamily="18" charset="0"/>
              </a:rPr>
              <a:t> Материаллар қаршилиги. –Т.: Ўқитувчи, 2004. </a:t>
            </a:r>
            <a:endParaRPr lang="ru-RU" altLang="ru-RU" sz="1800" dirty="0">
              <a:latin typeface="Times New Roman" pitchFamily="18" charset="0"/>
              <a:cs typeface="Times New Roman" pitchFamily="18" charset="0"/>
            </a:endParaRPr>
          </a:p>
          <a:p>
            <a:r>
              <a:rPr lang="uz-Cyrl-UZ" altLang="ru-RU" sz="1800" i="1" dirty="0">
                <a:latin typeface="Times New Roman" pitchFamily="18" charset="0"/>
                <a:cs typeface="Times New Roman" pitchFamily="18" charset="0"/>
              </a:rPr>
              <a:t>5. Қорабоев Б.</a:t>
            </a:r>
            <a:r>
              <a:rPr lang="uz-Cyrl-UZ" altLang="ru-RU" sz="1800" dirty="0">
                <a:latin typeface="Times New Roman" pitchFamily="18" charset="0"/>
                <a:cs typeface="Times New Roman" pitchFamily="18" charset="0"/>
              </a:rPr>
              <a:t> Материаллар қаршилиги. Олий техника ўқув юртлари учун дарслик. –Тошкент: Фан ва технологияси, 2007. – 192 б.</a:t>
            </a:r>
            <a:endParaRPr lang="ru-RU" altLang="ru-RU" sz="1800" dirty="0">
              <a:latin typeface="Times New Roman" pitchFamily="18" charset="0"/>
              <a:cs typeface="Times New Roman" pitchFamily="18" charset="0"/>
            </a:endParaRPr>
          </a:p>
          <a:p>
            <a:r>
              <a:rPr lang="uz-Cyrl-UZ" altLang="ru-RU" sz="1800" dirty="0">
                <a:latin typeface="Times New Roman" pitchFamily="18" charset="0"/>
                <a:cs typeface="Times New Roman" pitchFamily="18" charset="0"/>
              </a:rPr>
              <a:t>6. З.С.Шадманова</a:t>
            </a:r>
            <a:r>
              <a:rPr lang="ru-RU" altLang="ru-RU" sz="1800" dirty="0">
                <a:latin typeface="Times New Roman" pitchFamily="18" charset="0"/>
                <a:cs typeface="Times New Roman" pitchFamily="18" charset="0"/>
              </a:rPr>
              <a:t>. </a:t>
            </a:r>
            <a:r>
              <a:rPr lang="uz-Cyrl-UZ" altLang="ru-RU" sz="1800" i="1" dirty="0">
                <a:latin typeface="Times New Roman" pitchFamily="18" charset="0"/>
                <a:cs typeface="Times New Roman" pitchFamily="18" charset="0"/>
              </a:rPr>
              <a:t>Материаллар қаршилиги</a:t>
            </a:r>
            <a:r>
              <a:rPr lang="ru-RU" altLang="ru-RU" sz="1800" i="1" dirty="0">
                <a:latin typeface="Times New Roman" pitchFamily="18" charset="0"/>
                <a:cs typeface="Times New Roman" pitchFamily="18" charset="0"/>
              </a:rPr>
              <a:t>. </a:t>
            </a:r>
            <a:r>
              <a:rPr lang="uz-Cyrl-UZ" altLang="ru-RU" sz="1800" i="1" dirty="0">
                <a:latin typeface="Times New Roman" pitchFamily="18" charset="0"/>
                <a:cs typeface="Times New Roman" pitchFamily="18" charset="0"/>
              </a:rPr>
              <a:t>Ўқув қўлланма. </a:t>
            </a:r>
            <a:r>
              <a:rPr lang="uz-Cyrl-UZ" altLang="ru-RU" sz="1800" dirty="0">
                <a:latin typeface="Times New Roman" pitchFamily="18" charset="0"/>
                <a:cs typeface="Times New Roman" pitchFamily="18" charset="0"/>
              </a:rPr>
              <a:t>Т.:20</a:t>
            </a:r>
            <a:r>
              <a:rPr lang="ru-RU" altLang="ru-RU" sz="1800" dirty="0">
                <a:latin typeface="Times New Roman" pitchFamily="18" charset="0"/>
                <a:cs typeface="Times New Roman" pitchFamily="18" charset="0"/>
              </a:rPr>
              <a:t>18. -169 б.   </a:t>
            </a:r>
          </a:p>
          <a:p>
            <a:r>
              <a:rPr lang="uz-Cyrl-UZ" altLang="ru-RU" sz="1800" dirty="0">
                <a:latin typeface="Times New Roman" pitchFamily="18" charset="0"/>
                <a:cs typeface="Times New Roman" pitchFamily="18" charset="0"/>
              </a:rPr>
              <a:t> </a:t>
            </a:r>
            <a:r>
              <a:rPr lang="uz-Cyrl-UZ" altLang="ru-RU" sz="1800" b="1" dirty="0">
                <a:latin typeface="Times New Roman" pitchFamily="18" charset="0"/>
                <a:cs typeface="Times New Roman" pitchFamily="18" charset="0"/>
              </a:rPr>
              <a:t>Интернет сайтлар</a:t>
            </a:r>
            <a:endParaRPr lang="ru-RU" altLang="ru-RU" sz="1800" dirty="0">
              <a:latin typeface="Times New Roman" pitchFamily="18" charset="0"/>
              <a:cs typeface="Times New Roman" pitchFamily="18" charset="0"/>
            </a:endParaRPr>
          </a:p>
          <a:p>
            <a:r>
              <a:rPr lang="uz-Cyrl-UZ" altLang="ru-RU" sz="1800" u="sng" dirty="0">
                <a:latin typeface="Times New Roman" pitchFamily="18" charset="0"/>
                <a:cs typeface="Times New Roman" pitchFamily="18" charset="0"/>
                <a:hlinkClick r:id="rId2"/>
              </a:rPr>
              <a:t>www./uzsci.net</a:t>
            </a:r>
            <a:endParaRPr lang="ru-RU" altLang="ru-RU" sz="1800" dirty="0">
              <a:latin typeface="Times New Roman" pitchFamily="18" charset="0"/>
              <a:cs typeface="Times New Roman" pitchFamily="18" charset="0"/>
            </a:endParaRPr>
          </a:p>
          <a:p>
            <a:r>
              <a:rPr lang="uz-Cyrl-UZ" altLang="ru-RU" sz="1800" u="sng" dirty="0">
                <a:latin typeface="Times New Roman" pitchFamily="18" charset="0"/>
                <a:cs typeface="Times New Roman" pitchFamily="18" charset="0"/>
                <a:hlinkClick r:id="rId3"/>
              </a:rPr>
              <a:t>www./ziyonet.uz</a:t>
            </a:r>
            <a:endParaRPr lang="ru-RU" altLang="ru-RU" sz="1800" dirty="0">
              <a:latin typeface="Times New Roman" pitchFamily="18" charset="0"/>
              <a:cs typeface="Times New Roman" pitchFamily="18" charset="0"/>
            </a:endParaRPr>
          </a:p>
          <a:p>
            <a:r>
              <a:rPr lang="uz-Cyrl-UZ" altLang="ru-RU" sz="1800" u="sng" dirty="0">
                <a:latin typeface="Times New Roman" pitchFamily="18" charset="0"/>
                <a:cs typeface="Times New Roman" pitchFamily="18" charset="0"/>
                <a:hlinkClick r:id="rId4"/>
              </a:rPr>
              <a:t>http://www./mysopramat/.ru</a:t>
            </a:r>
            <a:endParaRPr lang="ru-RU" altLang="ru-RU" sz="1800" dirty="0">
              <a:latin typeface="Times New Roman" pitchFamily="18" charset="0"/>
              <a:cs typeface="Times New Roman" pitchFamily="18" charset="0"/>
            </a:endParaRPr>
          </a:p>
          <a:p>
            <a:r>
              <a:rPr lang="uz-Cyrl-UZ" altLang="ru-RU" sz="1800" u="sng" dirty="0">
                <a:latin typeface="Times New Roman" pitchFamily="18" charset="0"/>
                <a:cs typeface="Times New Roman" pitchFamily="18" charset="0"/>
                <a:hlinkClick r:id="rId5"/>
              </a:rPr>
              <a:t>http://www.stroy_meh.ru</a:t>
            </a:r>
            <a:endParaRPr lang="ru-RU" altLang="ru-RU" sz="1800" dirty="0">
              <a:latin typeface="Times New Roman" pitchFamily="18" charset="0"/>
              <a:cs typeface="Times New Roman" pitchFamily="18" charset="0"/>
            </a:endParaRPr>
          </a:p>
          <a:p>
            <a:r>
              <a:rPr lang="uz-Cyrl-UZ" altLang="ru-RU" sz="1800" u="sng" dirty="0">
                <a:latin typeface="Times New Roman" pitchFamily="18" charset="0"/>
                <a:cs typeface="Times New Roman" pitchFamily="18" charset="0"/>
                <a:hlinkClick r:id="rId6"/>
              </a:rPr>
              <a:t>www.</a:t>
            </a:r>
            <a:r>
              <a:rPr lang="en-US" altLang="ru-RU" sz="1800" u="sng" dirty="0" err="1">
                <a:latin typeface="Times New Roman" pitchFamily="18" charset="0"/>
                <a:cs typeface="Times New Roman" pitchFamily="18" charset="0"/>
                <a:hlinkClick r:id="rId6"/>
              </a:rPr>
              <a:t>moodle</a:t>
            </a:r>
            <a:r>
              <a:rPr lang="uz-Cyrl-UZ" altLang="ru-RU" sz="1800" u="sng" dirty="0">
                <a:latin typeface="Times New Roman" pitchFamily="18" charset="0"/>
                <a:cs typeface="Times New Roman" pitchFamily="18" charset="0"/>
                <a:hlinkClick r:id="rId6"/>
              </a:rPr>
              <a:t>.</a:t>
            </a:r>
            <a:r>
              <a:rPr lang="en-US" altLang="ru-RU" sz="1800" u="sng" dirty="0">
                <a:latin typeface="Times New Roman" pitchFamily="18" charset="0"/>
                <a:cs typeface="Times New Roman" pitchFamily="18" charset="0"/>
                <a:hlinkClick r:id="rId6"/>
              </a:rPr>
              <a:t>taqi.uz</a:t>
            </a:r>
            <a:r>
              <a:rPr lang="en-US" altLang="ru-RU" sz="1800" u="sng" dirty="0">
                <a:latin typeface="Times New Roman" pitchFamily="18" charset="0"/>
                <a:cs typeface="Times New Roman" pitchFamily="18" charset="0"/>
              </a:rPr>
              <a:t> </a:t>
            </a:r>
            <a:endParaRPr lang="ru-RU" alt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val="4268627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207668690"/>
              </p:ext>
            </p:extLst>
          </p:nvPr>
        </p:nvGraphicFramePr>
        <p:xfrm>
          <a:off x="706582" y="1191491"/>
          <a:ext cx="10792690" cy="5195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ятно 1 4"/>
          <p:cNvSpPr/>
          <p:nvPr/>
        </p:nvSpPr>
        <p:spPr>
          <a:xfrm>
            <a:off x="3020291" y="-53200"/>
            <a:ext cx="5585782" cy="1540072"/>
          </a:xfrm>
          <a:prstGeom prst="irregularSeal1">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uz-Cyrl-UZ" sz="3200" b="1" kern="0" dirty="0">
                <a:solidFill>
                  <a:prstClr val="black"/>
                </a:solidFill>
                <a:latin typeface="Swis721 Hv BT" pitchFamily="34" charset="0"/>
              </a:rPr>
              <a:t>Режа</a:t>
            </a:r>
            <a:r>
              <a:rPr lang="en-US" sz="3200" b="1" kern="0" dirty="0">
                <a:solidFill>
                  <a:prstClr val="black"/>
                </a:solidFill>
                <a:latin typeface="Swis721 Hv BT" pitchFamily="34" charset="0"/>
              </a:rPr>
              <a:t>:</a:t>
            </a:r>
            <a:endParaRPr lang="ru-RU" sz="3200" b="1" kern="0" dirty="0">
              <a:solidFill>
                <a:prstClr val="black"/>
              </a:solidFill>
              <a:latin typeface="Trebuchet MS"/>
            </a:endParaRPr>
          </a:p>
        </p:txBody>
      </p:sp>
    </p:spTree>
    <p:extLst>
      <p:ext uri="{BB962C8B-B14F-4D97-AF65-F5344CB8AC3E}">
        <p14:creationId xmlns:p14="http://schemas.microsoft.com/office/powerpoint/2010/main" val="4215773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Блок-схема: знак завершения 8"/>
              <p:cNvSpPr/>
              <p:nvPr/>
            </p:nvSpPr>
            <p:spPr>
              <a:xfrm>
                <a:off x="755904" y="399245"/>
                <a:ext cx="10911840" cy="5975797"/>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lnSpc>
                    <a:spcPct val="115000"/>
                  </a:lnSpc>
                  <a:spcAft>
                    <a:spcPts val="1000"/>
                  </a:spcAft>
                  <a:buAutoNum type="arabicPeriod"/>
                </a:pPr>
                <a:r>
                  <a:rPr lang="uz-Cyrl-UZ"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uz-Latn-UZ"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t>
                </a:r>
                <a:r>
                  <a:rPr lang="uz-Cyrl-UZ"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o‘zilgan yoki siqilgan sterjen materialining tashqi kuchlar ta’sirida etarlicha qarshilik ko‘rsatishini bilish uchun, uning faqat ko‘ndalang kesimlardagi normal kuchlanishlarni aniqlashgina kifoya qilmaydi, balki sterjenning turli qiya kesimlaridagi kuchlanishlarni ham topish zarur bo‘ladi. C</a:t>
                </a:r>
                <a:r>
                  <a:rPr lang="uz-Latn-UZ"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t>
                </a:r>
                <a:r>
                  <a:rPr lang="uz-Cyrl-UZ"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o‘zilgan sterjenning ko‘ndalang </a:t>
                </a:r>
                <a:r>
                  <a:rPr lang="uz-Cyrl-UZ"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mk </a:t>
                </a:r>
                <a:r>
                  <a:rPr lang="uz-Cyrl-UZ"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kesimi bilan </a:t>
                </a:r>
                <a14:m>
                  <m:oMath xmlns:m="http://schemas.openxmlformats.org/officeDocument/2006/math">
                    <m:r>
                      <a:rPr lang="uz-Cyrl-UZ" sz="2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oMath>
                </a14:m>
                <a:r>
                  <a:rPr lang="uz-Cyrl-UZ"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burchak hosil qiluvchi mn tekislik yordamida shu sterjenni kesamiz mn qiya kesimda hosil bo‘ladigan kuchlarni aniqlaymiz. Bu kuchlanish qiya kesim yuzi bo‘yicha tekis taqsimlangani uchun ( chunki sterjenning tolalari bir xilda cho‘ziladi), uning qiymati quyidagi formuladan topiladi.  </a:t>
                </a:r>
                <a:endParaRPr lang="uz-Latn-UZ"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15000"/>
                  </a:lnSpc>
                  <a:spcAft>
                    <a:spcPts val="1000"/>
                  </a:spcAft>
                  <a:buAutoNum type="arabicPeriod"/>
                </a:pPr>
                <a:endParaRPr lang="uz-Latn-UZ"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15000"/>
                  </a:lnSpc>
                  <a:spcAft>
                    <a:spcPts val="1000"/>
                  </a:spcAft>
                  <a:buAutoNum type="arabicPeriod"/>
                </a:pPr>
                <a:endParaRPr lang="uz-Latn-U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15000"/>
                  </a:lnSpc>
                  <a:spcAft>
                    <a:spcPts val="1000"/>
                  </a:spcAft>
                  <a:buAutoNum type="arabicPeriod"/>
                </a:pPr>
                <a:endParaRPr lang="uz-Latn-UZ"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uz-Cyrl-U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1000"/>
                  </a:spcAft>
                </a:pPr>
                <a:r>
                  <a:rPr lang="uz-Cyrl-U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9" name="Блок-схема: знак завершения 8"/>
              <p:cNvSpPr>
                <a:spLocks noRot="1" noChangeAspect="1" noMove="1" noResize="1" noEditPoints="1" noAdjustHandles="1" noChangeArrowheads="1" noChangeShapeType="1" noTextEdit="1"/>
              </p:cNvSpPr>
              <p:nvPr/>
            </p:nvSpPr>
            <p:spPr>
              <a:xfrm>
                <a:off x="755904" y="399245"/>
                <a:ext cx="10911840" cy="5975797"/>
              </a:xfrm>
              <a:prstGeom prst="flowChartTerminator">
                <a:avLst/>
              </a:prstGeom>
              <a:blipFill>
                <a:blip r:embed="rId2"/>
                <a:stretch>
                  <a:fillRect/>
                </a:stretch>
              </a:blipFill>
            </p:spPr>
            <p:txBody>
              <a:bodyPr/>
              <a:lstStyle/>
              <a:p>
                <a:r>
                  <a:rPr lang="ru-RU">
                    <a:noFill/>
                  </a:rPr>
                  <a:t> </a:t>
                </a:r>
              </a:p>
            </p:txBody>
          </p:sp>
        </mc:Fallback>
      </mc:AlternateContent>
      <p:sp>
        <p:nvSpPr>
          <p:cNvPr id="2"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3" name="Рисунок 2" descr="Image714">
            <a:extLst>
              <a:ext uri="{FF2B5EF4-FFF2-40B4-BE49-F238E27FC236}">
                <a16:creationId xmlns:a16="http://schemas.microsoft.com/office/drawing/2014/main" id="{F291763F-A58C-6A2B-CB63-A26DA46F8E8D}"/>
              </a:ext>
            </a:extLst>
          </p:cNvPr>
          <p:cNvPicPr>
            <a:picLocks noChangeAspect="1"/>
          </p:cNvPicPr>
          <p:nvPr/>
        </p:nvPicPr>
        <p:blipFill>
          <a:blip r:embed="rId3"/>
          <a:srcRect/>
          <a:stretch>
            <a:fillRect/>
          </a:stretch>
        </p:blipFill>
        <p:spPr bwMode="auto">
          <a:xfrm>
            <a:off x="4248770" y="3681721"/>
            <a:ext cx="3694459" cy="2054062"/>
          </a:xfrm>
          <a:prstGeom prst="rect">
            <a:avLst/>
          </a:prstGeom>
          <a:noFill/>
          <a:ln w="9525">
            <a:noFill/>
            <a:miter lim="800000"/>
            <a:headEnd/>
            <a:tailEnd/>
          </a:ln>
        </p:spPr>
      </p:pic>
      <p:sp>
        <p:nvSpPr>
          <p:cNvPr id="6" name="TextBox 5">
            <a:extLst>
              <a:ext uri="{FF2B5EF4-FFF2-40B4-BE49-F238E27FC236}">
                <a16:creationId xmlns:a16="http://schemas.microsoft.com/office/drawing/2014/main" id="{88C86986-C72D-E2F1-99C6-A4141D9550D0}"/>
              </a:ext>
            </a:extLst>
          </p:cNvPr>
          <p:cNvSpPr txBox="1"/>
          <p:nvPr/>
        </p:nvSpPr>
        <p:spPr>
          <a:xfrm>
            <a:off x="2959330" y="5731028"/>
            <a:ext cx="6101542" cy="324384"/>
          </a:xfrm>
          <a:prstGeom prst="rect">
            <a:avLst/>
          </a:prstGeom>
          <a:noFill/>
        </p:spPr>
        <p:txBody>
          <a:bodyPr wrap="square">
            <a:spAutoFit/>
          </a:bodyPr>
          <a:lstStyle/>
          <a:p>
            <a:pPr indent="457200" algn="ctr">
              <a:lnSpc>
                <a:spcPct val="115000"/>
              </a:lnSpc>
              <a:spcAft>
                <a:spcPts val="1000"/>
              </a:spcAft>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Rasm</a:t>
            </a:r>
            <a:r>
              <a:rPr lang="uz-Latn-UZ"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1505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55265" y="5963891"/>
            <a:ext cx="6096000" cy="390684"/>
          </a:xfrm>
          <a:prstGeom prst="rect">
            <a:avLst/>
          </a:prstGeom>
        </p:spPr>
        <p:txBody>
          <a:bodyPr>
            <a:spAutoFit/>
          </a:bodyPr>
          <a:lstStyle/>
          <a:p>
            <a:pPr algn="just">
              <a:lnSpc>
                <a:spcPct val="115000"/>
              </a:lnSpc>
              <a:spcAft>
                <a:spcPts val="0"/>
              </a:spcAft>
            </a:pPr>
            <a:r>
              <a:rPr lang="uz-Cyrl-UZ" dirty="0">
                <a:latin typeface="Times New Roman"/>
                <a:ea typeface="Times New Roman"/>
                <a:cs typeface="Times New Roman"/>
              </a:rPr>
              <a:t> </a:t>
            </a:r>
            <a:endParaRPr lang="ru-RU" sz="1600" dirty="0">
              <a:effectLst/>
              <a:latin typeface="Calibri"/>
              <a:ea typeface="Times New Roman"/>
              <a:cs typeface="Times New Roman"/>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D708466-F210-9D33-A665-A3051106B883}"/>
                  </a:ext>
                </a:extLst>
              </p:cNvPr>
              <p:cNvSpPr txBox="1"/>
              <p:nvPr/>
            </p:nvSpPr>
            <p:spPr>
              <a:xfrm>
                <a:off x="1381760" y="460076"/>
                <a:ext cx="10271760" cy="5894499"/>
              </a:xfrm>
              <a:prstGeom prst="rect">
                <a:avLst/>
              </a:prstGeom>
              <a:noFill/>
            </p:spPr>
            <p:txBody>
              <a:bodyPr wrap="square">
                <a:spAutoFit/>
              </a:bodyPr>
              <a:lstStyle/>
              <a:p>
                <a:pPr indent="457200" algn="ctr">
                  <a:lnSpc>
                    <a:spcPct val="115000"/>
                  </a:lnSpc>
                  <a:spcAft>
                    <a:spcPts val="1000"/>
                  </a:spcAft>
                </a:pPr>
                <a14:m>
                  <m:oMath xmlns:m="http://schemas.openxmlformats.org/officeDocument/2006/math">
                    <m:sSub>
                      <m:sSubPr>
                        <m:ctrlPr>
                          <a:rPr lang="ru-RU" sz="240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sub>
                    </m:sSub>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𝑃</m:t>
                        </m:r>
                      </m:num>
                      <m:den>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𝐹</m:t>
                            </m:r>
                          </m:e>
                          <m:sub>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sub>
                        </m:sSub>
                      </m:den>
                    </m:f>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1000"/>
                  </a:spcAft>
                </a:pP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Ammo </a:t>
                </a:r>
                <a14:m>
                  <m:oMath xmlns:m="http://schemas.openxmlformats.org/officeDocument/2006/math">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𝐹</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sub>
                    </m:s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𝐹</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num>
                      <m:den>
                        <m:r>
                          <m:rPr>
                            <m:nor/>
                          </m:rPr>
                          <a:rPr lang="uz-Cyrl-UZ" sz="24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cos</m:t>
                        </m:r>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den>
                    </m:f>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ekanligini e’tiborga olsak,</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ctr">
                  <a:lnSpc>
                    <a:spcPct val="115000"/>
                  </a:lnSpc>
                  <a:spcAft>
                    <a:spcPts val="1000"/>
                  </a:spcAft>
                </a:pPr>
                <a14:m>
                  <m:oMath xmlns:m="http://schemas.openxmlformats.org/officeDocument/2006/math">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sub>
                    </m:sSub>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𝑃</m:t>
                        </m:r>
                      </m:num>
                      <m:den>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𝐹</m:t>
                            </m:r>
                          </m:e>
                          <m:sub>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den>
                    </m:f>
                    <m:r>
                      <m:rPr>
                        <m:nor/>
                      </m:rPr>
                      <a:rPr lang="en-US" sz="24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cos</m:t>
                    </m:r>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r>
                      <a:rPr lang="en-US" sz="24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en-US" sz="2400" i="1">
                        <a:solidFill>
                          <a:srgbClr val="000000"/>
                        </a:solidFill>
                        <a:effectLst/>
                        <a:latin typeface="Cambria Math" panose="02040503050406030204" pitchFamily="18" charset="0"/>
                        <a:ea typeface="Times New Roman" panose="02020603050405020304" pitchFamily="18" charset="0"/>
                        <a:cs typeface="Cambria Math" panose="02040503050406030204" pitchFamily="18" charset="0"/>
                      </a:rPr>
                      <m:t>⋅</m:t>
                    </m:r>
                    <m:func>
                      <m:func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uncPr>
                      <m:fName>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𝑐𝑜𝑠</m:t>
                        </m:r>
                      </m:fName>
                      <m:e>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e>
                    </m:func>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bo‘ladi, bunda </a:t>
                </a:r>
                <a14:m>
                  <m:oMath xmlns:m="http://schemas.openxmlformats.org/officeDocument/2006/math">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𝑃</m:t>
                        </m:r>
                      </m:num>
                      <m:den>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𝐹</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den>
                    </m:f>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ko‘ndalang kesimning  normal kuchlanishi.</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uz-Cyrl-UZ" sz="2400" b="1"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𝜶</m:t>
                    </m:r>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burchak o‘zgarganda to‘la kuchlanish (</a:t>
                </a:r>
                <a14:m>
                  <m:oMath xmlns:m="http://schemas.openxmlformats.org/officeDocument/2006/math">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𝑃</m:t>
                    </m:r>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ning miqdori ham o‘zgaradi.</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1000"/>
                  </a:spcAft>
                </a:pPr>
                <a14:m>
                  <m:oMath xmlns:m="http://schemas.openxmlformats.org/officeDocument/2006/math">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burchakning har qanday qiymati ham kuchlanishlar faqat normal va urinma bo‘lishi uchun (</a:t>
                </a:r>
                <a14:m>
                  <m:oMath xmlns:m="http://schemas.openxmlformats.org/officeDocument/2006/math">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sub>
                    </m:sSub>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kuchlanishning qiya yuzaga tik va unga parallel tuzuvchilarga ajratamiz. SHunday qilib, mn tekislikdagi biror nuqtaga ta’sir qiluvchi to‘la kuchlanish </a:t>
                </a:r>
                <a14:m>
                  <m:oMath xmlns:m="http://schemas.openxmlformats.org/officeDocument/2006/math">
                    <m:d>
                      <m:d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𝛽𝛼</m:t>
                            </m:r>
                          </m:sub>
                        </m:sSub>
                      </m:e>
                    </m:d>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bir-biriga tik ikkita kuchlanishga normal </a:t>
                </a:r>
                <a14:m>
                  <m:oMath xmlns:m="http://schemas.openxmlformats.org/officeDocument/2006/math">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sub>
                    </m:sSub>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kuchlanish va urinma </a:t>
                </a:r>
                <a14:m>
                  <m:oMath xmlns:m="http://schemas.openxmlformats.org/officeDocument/2006/math">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𝜄</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sub>
                    </m:sSub>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kuchlanishga ajratiladi. </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0D708466-F210-9D33-A665-A3051106B883}"/>
                  </a:ext>
                </a:extLst>
              </p:cNvPr>
              <p:cNvSpPr txBox="1">
                <a:spLocks noRot="1" noChangeAspect="1" noMove="1" noResize="1" noEditPoints="1" noAdjustHandles="1" noChangeArrowheads="1" noChangeShapeType="1" noTextEdit="1"/>
              </p:cNvSpPr>
              <p:nvPr/>
            </p:nvSpPr>
            <p:spPr>
              <a:xfrm>
                <a:off x="1381760" y="460076"/>
                <a:ext cx="10271760" cy="5894499"/>
              </a:xfrm>
              <a:prstGeom prst="rect">
                <a:avLst/>
              </a:prstGeom>
              <a:blipFill>
                <a:blip r:embed="rId2"/>
                <a:stretch>
                  <a:fillRect l="-950" r="-890" b="-1344"/>
                </a:stretch>
              </a:blipFill>
            </p:spPr>
            <p:txBody>
              <a:bodyPr/>
              <a:lstStyle/>
              <a:p>
                <a:r>
                  <a:rPr lang="ru-RU">
                    <a:noFill/>
                  </a:rPr>
                  <a:t> </a:t>
                </a:r>
              </a:p>
            </p:txBody>
          </p:sp>
        </mc:Fallback>
      </mc:AlternateContent>
    </p:spTree>
    <p:extLst>
      <p:ext uri="{BB962C8B-B14F-4D97-AF65-F5344CB8AC3E}">
        <p14:creationId xmlns:p14="http://schemas.microsoft.com/office/powerpoint/2010/main" val="3899454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лок-схема: альтернативный процесс 2"/>
          <p:cNvSpPr/>
          <p:nvPr/>
        </p:nvSpPr>
        <p:spPr>
          <a:xfrm>
            <a:off x="713030" y="195072"/>
            <a:ext cx="10952881" cy="6510528"/>
          </a:xfrm>
          <a:prstGeom prst="flowChartAlternateProcess">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ctr">
              <a:lnSpc>
                <a:spcPct val="115000"/>
              </a:lnSpc>
              <a:spcAft>
                <a:spcPts val="100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Rasm 10.2</a:t>
            </a:r>
            <a:r>
              <a:rPr lang="uz-Latn-UZ" sz="1800">
                <a:effectLst/>
                <a:latin typeface="Times New Roman" panose="02020603050405020304" pitchFamily="18" charset="0"/>
                <a:ea typeface="Times New Roman" panose="02020603050405020304" pitchFamily="18" charset="0"/>
                <a:cs typeface="Times New Roman" panose="02020603050405020304" pitchFamily="18" charset="0"/>
              </a:rPr>
              <a:t>v</a:t>
            </a: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Rasm 10.2</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ctr">
              <a:lnSpc>
                <a:spcPct val="115000"/>
              </a:lnSpc>
              <a:spcAft>
                <a:spcPts val="1000"/>
              </a:spcAft>
            </a:pP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2032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3"/>
          <p:cNvSpPr>
            <a:spLocks noChangeArrowheads="1"/>
          </p:cNvSpPr>
          <p:nvPr/>
        </p:nvSpPr>
        <p:spPr bwMode="auto">
          <a:xfrm>
            <a:off x="-20320" y="5619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a:ln>
                  <a:noFill/>
                </a:ln>
                <a:solidFill>
                  <a:schemeClr val="tx1"/>
                </a:solidFill>
                <a:effectLst/>
                <a:latin typeface="Arial" pitchFamily="34" charset="0"/>
                <a:ea typeface="Times New Roman" pitchFamily="18" charset="0"/>
                <a:cs typeface="Arial" pitchFamily="34" charset="0"/>
              </a:rPr>
              <a:t> </a:t>
            </a:r>
            <a:r>
              <a:rPr kumimoji="0" lang="ru-RU" sz="1100" b="0" i="0" u="none" strike="noStrike" cap="none" normalizeH="0" baseline="0">
                <a:ln>
                  <a:noFill/>
                </a:ln>
                <a:solidFill>
                  <a:schemeClr val="tx1"/>
                </a:solidFill>
                <a:effectLst/>
                <a:latin typeface="Arial"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2" name="Прямоугольник 1"/>
          <p:cNvSpPr/>
          <p:nvPr/>
        </p:nvSpPr>
        <p:spPr>
          <a:xfrm>
            <a:off x="5026790" y="2538379"/>
            <a:ext cx="184731" cy="369332"/>
          </a:xfrm>
          <a:prstGeom prst="rect">
            <a:avLst/>
          </a:prstGeom>
        </p:spPr>
        <p:txBody>
          <a:bodyPr wrap="none">
            <a:spAutoFit/>
          </a:bodyPr>
          <a:lstStyle/>
          <a:p>
            <a:endParaRPr lang="ru-RU" dirty="0"/>
          </a:p>
        </p:txBody>
      </p:sp>
      <p:sp>
        <p:nvSpPr>
          <p:cNvPr id="9" name="TextBox 8">
            <a:extLst>
              <a:ext uri="{FF2B5EF4-FFF2-40B4-BE49-F238E27FC236}">
                <a16:creationId xmlns:a16="http://schemas.microsoft.com/office/drawing/2014/main" id="{B3E9F1C3-7330-12BF-417C-4B82AF0698FD}"/>
              </a:ext>
            </a:extLst>
          </p:cNvPr>
          <p:cNvSpPr txBox="1"/>
          <p:nvPr/>
        </p:nvSpPr>
        <p:spPr>
          <a:xfrm>
            <a:off x="1556512" y="1063696"/>
            <a:ext cx="9773920" cy="1339662"/>
          </a:xfrm>
          <a:prstGeom prst="rect">
            <a:avLst/>
          </a:prstGeom>
          <a:noFill/>
        </p:spPr>
        <p:txBody>
          <a:bodyPr wrap="square">
            <a:spAutoFit/>
          </a:bodyPr>
          <a:lstStyle/>
          <a:p>
            <a:pPr indent="457200" algn="just">
              <a:lnSpc>
                <a:spcPct val="115000"/>
              </a:lnSpc>
              <a:spcAft>
                <a:spcPts val="1000"/>
              </a:spcAft>
            </a:pP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Sterjen materiali bu ikki kuchlanish ta’sirida ikki xil deformatsiyalanadi. C</a:t>
            </a:r>
            <a:r>
              <a:rPr lang="uz-Latn-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t>
            </a: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o‘zilgan sterjendan ikkita parallel tekislik yordamida yupqa qatlam ajratamiz. </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C7604CD8-8790-5226-6104-454C98D0C95B}"/>
              </a:ext>
            </a:extLst>
          </p:cNvPr>
          <p:cNvPicPr>
            <a:picLocks noChangeAspect="1"/>
          </p:cNvPicPr>
          <p:nvPr/>
        </p:nvPicPr>
        <p:blipFill>
          <a:blip r:embed="rId3">
            <a:lum bright="10000" contrast="40000"/>
            <a:extLst>
              <a:ext uri="{BEBA8EAE-BF5A-486C-A8C5-ECC9F3942E4B}">
                <a14:imgProps xmlns:a14="http://schemas.microsoft.com/office/drawing/2010/main">
                  <a14:imgLayer r:embed="rId4">
                    <a14:imgEffect>
                      <a14:colorTemperature colorTemp="4700"/>
                    </a14:imgEffect>
                  </a14:imgLayer>
                </a14:imgProps>
              </a:ext>
            </a:extLst>
          </a:blip>
          <a:srcRect l="15164" t="26190" r="18263" b="20238"/>
          <a:stretch>
            <a:fillRect/>
          </a:stretch>
        </p:blipFill>
        <p:spPr bwMode="auto">
          <a:xfrm>
            <a:off x="3915427" y="2280085"/>
            <a:ext cx="4548089" cy="2479358"/>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5ABED30-8C6B-2F8A-425A-B834D0A780CD}"/>
                  </a:ext>
                </a:extLst>
              </p:cNvPr>
              <p:cNvSpPr txBox="1"/>
              <p:nvPr/>
            </p:nvSpPr>
            <p:spPr>
              <a:xfrm>
                <a:off x="1117600" y="4759443"/>
                <a:ext cx="10656209" cy="1027782"/>
              </a:xfrm>
              <a:prstGeom prst="rect">
                <a:avLst/>
              </a:prstGeom>
              <a:noFill/>
            </p:spPr>
            <p:txBody>
              <a:bodyPr wrap="square">
                <a:spAutoFit/>
              </a:bodyPr>
              <a:lstStyle/>
              <a:p>
                <a:pPr indent="457200" algn="just">
                  <a:lnSpc>
                    <a:spcPct val="115000"/>
                  </a:lnSpc>
                  <a:spcAft>
                    <a:spcPts val="1000"/>
                  </a:spcAft>
                </a:pPr>
                <a:r>
                  <a:rPr lang="uz-Cyrl-U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Formuladan ko‘rinadiki </a:t>
                </a:r>
                <a14:m>
                  <m:oMath xmlns:m="http://schemas.openxmlformats.org/officeDocument/2006/math">
                    <m:func>
                      <m:funcPr>
                        <m:ctrlPr>
                          <a:rPr lang="ru-RU"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uncPr>
                      <m:fName>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𝑐𝑜𝑠</m:t>
                        </m:r>
                      </m:fName>
                      <m:e>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e>
                    </m:func>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uz-Cyrl-U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1ga, ya’ni </a:t>
                </a:r>
                <a14:m>
                  <m:oMath xmlns:m="http://schemas.openxmlformats.org/officeDocument/2006/math">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oMath>
                </a14:m>
                <a:r>
                  <a:rPr lang="uz-Cyrl-U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=0 bo‘lganda normal</a:t>
                </a:r>
                <a14:m>
                  <m:oMath xmlns:m="http://schemas.openxmlformats.org/officeDocument/2006/math">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𝜎</m:t>
                    </m:r>
                  </m:oMath>
                </a14:m>
                <a:r>
                  <a:rPr lang="uz-Cyrl-U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kuchlanishning qiymati eng katta bo‘ladi. Urinma </a:t>
                </a:r>
                <a14:m>
                  <m:oMath xmlns:m="http://schemas.openxmlformats.org/officeDocument/2006/math">
                    <m:sSub>
                      <m:sSubPr>
                        <m:ctrlPr>
                          <a:rPr lang="ru-RU"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𝜏</m:t>
                        </m:r>
                      </m:e>
                      <m:sub>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sub>
                    </m:sSub>
                  </m:oMath>
                </a14:m>
                <a:r>
                  <a:rPr lang="uz-Cyrl-U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kuchlanish esa </a:t>
                </a:r>
                <a14:m>
                  <m:oMath xmlns:m="http://schemas.openxmlformats.org/officeDocument/2006/math">
                    <m:func>
                      <m:funcPr>
                        <m:ctrlPr>
                          <a:rPr lang="ru-RU"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uncPr>
                      <m:fName>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𝑠𝑖𝑛</m:t>
                        </m:r>
                      </m:fName>
                      <m:e>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e>
                    </m:func>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m:t>
                    </m:r>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𝑦𝑎</m:t>
                    </m:r>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𝑛𝑖</m:t>
                    </m:r>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m:rPr>
                        <m:nor/>
                      </m:rPr>
                      <a:rPr lang="uz-Cyrl-UZ" sz="18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ru-RU"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nor/>
                          </m:rPr>
                          <a:rPr lang="uz-Cyrl-UZ" sz="18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e>
                      <m:sup>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m:t>
                        </m:r>
                      </m:sup>
                    </m:sSup>
                  </m:oMath>
                </a14:m>
                <a:r>
                  <a:rPr lang="uz-Cyrl-U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bo‘lganda o‘zining eng katta qiymatiga ega bo‘ladi. Ularning bu miqdori ifodalardan aniqlanadi.</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F5ABED30-8C6B-2F8A-425A-B834D0A780CD}"/>
                  </a:ext>
                </a:extLst>
              </p:cNvPr>
              <p:cNvSpPr txBox="1">
                <a:spLocks noRot="1" noChangeAspect="1" noMove="1" noResize="1" noEditPoints="1" noAdjustHandles="1" noChangeArrowheads="1" noChangeShapeType="1" noTextEdit="1"/>
              </p:cNvSpPr>
              <p:nvPr/>
            </p:nvSpPr>
            <p:spPr>
              <a:xfrm>
                <a:off x="1117600" y="4759443"/>
                <a:ext cx="10656209" cy="1027782"/>
              </a:xfrm>
              <a:prstGeom prst="rect">
                <a:avLst/>
              </a:prstGeom>
              <a:blipFill>
                <a:blip r:embed="rId5"/>
                <a:stretch>
                  <a:fillRect l="-458" t="-1786" r="-515" b="-833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CEE96F7-693A-673C-866B-2D949BBBF17B}"/>
                  </a:ext>
                </a:extLst>
              </p:cNvPr>
              <p:cNvSpPr txBox="1"/>
              <p:nvPr/>
            </p:nvSpPr>
            <p:spPr>
              <a:xfrm>
                <a:off x="2867096" y="5829896"/>
                <a:ext cx="2163521" cy="497316"/>
              </a:xfrm>
              <a:prstGeom prst="rect">
                <a:avLst/>
              </a:prstGeom>
              <a:noFill/>
            </p:spPr>
            <p:txBody>
              <a:bodyPr wrap="square">
                <a:spAutoFit/>
              </a:bodyPr>
              <a:lstStyle/>
              <a:p>
                <a14:m>
                  <m:oMath xmlns:m="http://schemas.openxmlformats.org/officeDocument/2006/math">
                    <m:sSub>
                      <m:sSubPr>
                        <m:ctrlPr>
                          <a:rPr lang="ru-RU" sz="180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𝜎</m:t>
                        </m:r>
                      </m:e>
                      <m:sub>
                        <m:sSub>
                          <m:sSubPr>
                            <m:ctrlPr>
                              <a:rPr lang="ru-RU"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𝛼</m:t>
                            </m:r>
                          </m:e>
                          <m:sub>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𝑚𝑓𝑥</m:t>
                            </m:r>
                          </m:sub>
                        </m:sSub>
                      </m:sub>
                    </m:sSub>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𝑝</m:t>
                        </m:r>
                      </m:num>
                      <m:den>
                        <m:sSub>
                          <m:sSubPr>
                            <m:ctrlPr>
                              <a:rPr lang="ru-RU"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𝐹</m:t>
                            </m:r>
                          </m:e>
                          <m:sub>
                            <m:r>
                              <a:rPr lang="uz-Cyrl-UZ"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den>
                    </m:f>
                  </m:oMath>
                </a14:m>
                <a:r>
                  <a:rPr lang="uz-Cyrl-UZ" sz="1800" dirty="0">
                    <a:solidFill>
                      <a:srgbClr val="000000"/>
                    </a:solidFill>
                    <a:effectLst/>
                    <a:latin typeface="Times New Roman" panose="02020603050405020304" pitchFamily="18" charset="0"/>
                    <a:ea typeface="Times New Roman" panose="02020603050405020304" pitchFamily="18" charset="0"/>
                  </a:rPr>
                  <a:t>;</a:t>
                </a:r>
                <a:endParaRPr lang="ru-RU" dirty="0"/>
              </a:p>
            </p:txBody>
          </p:sp>
        </mc:Choice>
        <mc:Fallback xmlns="">
          <p:sp>
            <p:nvSpPr>
              <p:cNvPr id="14" name="TextBox 13">
                <a:extLst>
                  <a:ext uri="{FF2B5EF4-FFF2-40B4-BE49-F238E27FC236}">
                    <a16:creationId xmlns:a16="http://schemas.microsoft.com/office/drawing/2014/main" id="{CCEE96F7-693A-673C-866B-2D949BBBF17B}"/>
                  </a:ext>
                </a:extLst>
              </p:cNvPr>
              <p:cNvSpPr txBox="1">
                <a:spLocks noRot="1" noChangeAspect="1" noMove="1" noResize="1" noEditPoints="1" noAdjustHandles="1" noChangeArrowheads="1" noChangeShapeType="1" noTextEdit="1"/>
              </p:cNvSpPr>
              <p:nvPr/>
            </p:nvSpPr>
            <p:spPr>
              <a:xfrm>
                <a:off x="2867096" y="5829896"/>
                <a:ext cx="2163521" cy="497316"/>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622F02F5-34CB-0641-3030-C9FEDE892A3A}"/>
                  </a:ext>
                </a:extLst>
              </p:cNvPr>
              <p:cNvSpPr txBox="1"/>
              <p:nvPr/>
            </p:nvSpPr>
            <p:spPr>
              <a:xfrm>
                <a:off x="6329680" y="5675880"/>
                <a:ext cx="3230880" cy="651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i="1" smtClean="0">
                              <a:solidFill>
                                <a:srgbClr val="836967"/>
                              </a:solidFill>
                              <a:latin typeface="Cambria Math" panose="02040503050406030204" pitchFamily="18" charset="0"/>
                            </a:rPr>
                          </m:ctrlPr>
                        </m:sSubPr>
                        <m:e>
                          <m:r>
                            <a:rPr lang="ru-RU" i="1">
                              <a:latin typeface="Cambria Math" panose="02040503050406030204" pitchFamily="18" charset="0"/>
                            </a:rPr>
                            <m:t>𝜏</m:t>
                          </m:r>
                        </m:e>
                        <m:sub>
                          <m:r>
                            <a:rPr lang="ru-RU" i="1">
                              <a:latin typeface="Cambria Math" panose="02040503050406030204" pitchFamily="18" charset="0"/>
                            </a:rPr>
                            <m:t>𝛼</m:t>
                          </m:r>
                          <m:r>
                            <a:rPr lang="ru-RU" i="0">
                              <a:latin typeface="Cambria Math" panose="02040503050406030204" pitchFamily="18" charset="0"/>
                            </a:rPr>
                            <m:t>=4</m:t>
                          </m:r>
                          <m:sSup>
                            <m:sSupPr>
                              <m:ctrlPr>
                                <a:rPr lang="ru-RU" i="1">
                                  <a:solidFill>
                                    <a:srgbClr val="836967"/>
                                  </a:solidFill>
                                  <a:latin typeface="Cambria Math" panose="02040503050406030204" pitchFamily="18" charset="0"/>
                                </a:rPr>
                              </m:ctrlPr>
                            </m:sSupPr>
                            <m:e>
                              <m:r>
                                <a:rPr lang="ru-RU" i="0">
                                  <a:latin typeface="Cambria Math" panose="02040503050406030204" pitchFamily="18" charset="0"/>
                                </a:rPr>
                                <m:t>5</m:t>
                              </m:r>
                            </m:e>
                            <m:sup>
                              <m:r>
                                <a:rPr lang="ru-RU" i="0">
                                  <a:latin typeface="Cambria Math" panose="02040503050406030204" pitchFamily="18" charset="0"/>
                                </a:rPr>
                                <m:t>0</m:t>
                              </m:r>
                            </m:sup>
                          </m:sSup>
                        </m:sub>
                      </m:sSub>
                      <m:r>
                        <a:rPr lang="ru-RU" i="0">
                          <a:latin typeface="Cambria Math" panose="02040503050406030204" pitchFamily="18" charset="0"/>
                        </a:rPr>
                        <m:t>=</m:t>
                      </m:r>
                      <m:sSub>
                        <m:sSubPr>
                          <m:ctrlPr>
                            <a:rPr lang="ru-RU" i="1">
                              <a:solidFill>
                                <a:srgbClr val="836967"/>
                              </a:solidFill>
                              <a:latin typeface="Cambria Math" panose="02040503050406030204" pitchFamily="18" charset="0"/>
                            </a:rPr>
                          </m:ctrlPr>
                        </m:sSubPr>
                        <m:e>
                          <m:r>
                            <a:rPr lang="ru-RU" i="1">
                              <a:latin typeface="Cambria Math" panose="02040503050406030204" pitchFamily="18" charset="0"/>
                            </a:rPr>
                            <m:t>𝜏</m:t>
                          </m:r>
                          <m:f>
                            <m:fPr>
                              <m:ctrlPr>
                                <a:rPr lang="ru-RU" i="1">
                                  <a:solidFill>
                                    <a:srgbClr val="836967"/>
                                  </a:solidFill>
                                  <a:latin typeface="Cambria Math" panose="02040503050406030204" pitchFamily="18" charset="0"/>
                                </a:rPr>
                              </m:ctrlPr>
                            </m:fPr>
                            <m:num>
                              <m:r>
                                <a:rPr lang="ru-RU" i="1">
                                  <a:latin typeface="Cambria Math" panose="02040503050406030204" pitchFamily="18" charset="0"/>
                                </a:rPr>
                                <m:t>𝑝</m:t>
                              </m:r>
                            </m:num>
                            <m:den>
                              <m:r>
                                <a:rPr lang="ru-RU" i="0">
                                  <a:latin typeface="Cambria Math" panose="02040503050406030204" pitchFamily="18" charset="0"/>
                                </a:rPr>
                                <m:t>2</m:t>
                              </m:r>
                              <m:sSub>
                                <m:sSubPr>
                                  <m:ctrlPr>
                                    <a:rPr lang="ru-RU" i="1">
                                      <a:solidFill>
                                        <a:srgbClr val="836967"/>
                                      </a:solidFill>
                                      <a:latin typeface="Cambria Math" panose="02040503050406030204" pitchFamily="18" charset="0"/>
                                    </a:rPr>
                                  </m:ctrlPr>
                                </m:sSubPr>
                                <m:e>
                                  <m:r>
                                    <a:rPr lang="ru-RU" i="1">
                                      <a:latin typeface="Cambria Math" panose="02040503050406030204" pitchFamily="18" charset="0"/>
                                    </a:rPr>
                                    <m:t>𝐹</m:t>
                                  </m:r>
                                </m:e>
                                <m:sub>
                                  <m:r>
                                    <a:rPr lang="ru-RU" i="0">
                                      <a:latin typeface="Cambria Math" panose="02040503050406030204" pitchFamily="18" charset="0"/>
                                    </a:rPr>
                                    <m:t>0</m:t>
                                  </m:r>
                                </m:sub>
                              </m:sSub>
                            </m:den>
                          </m:f>
                        </m:e>
                        <m:sub>
                          <m:r>
                            <a:rPr lang="ru-RU" i="1">
                              <a:latin typeface="Cambria Math" panose="02040503050406030204" pitchFamily="18" charset="0"/>
                            </a:rPr>
                            <m:t>𝑚𝑎𝑥</m:t>
                          </m:r>
                        </m:sub>
                      </m:sSub>
                    </m:oMath>
                  </m:oMathPara>
                </a14:m>
                <a:endParaRPr lang="ru-RU" dirty="0"/>
              </a:p>
            </p:txBody>
          </p:sp>
        </mc:Choice>
        <mc:Fallback xmlns="">
          <p:sp>
            <p:nvSpPr>
              <p:cNvPr id="16" name="TextBox 15">
                <a:extLst>
                  <a:ext uri="{FF2B5EF4-FFF2-40B4-BE49-F238E27FC236}">
                    <a16:creationId xmlns:a16="http://schemas.microsoft.com/office/drawing/2014/main" id="{622F02F5-34CB-0641-3030-C9FEDE892A3A}"/>
                  </a:ext>
                </a:extLst>
              </p:cNvPr>
              <p:cNvSpPr txBox="1">
                <a:spLocks noRot="1" noChangeAspect="1" noMove="1" noResize="1" noEditPoints="1" noAdjustHandles="1" noChangeArrowheads="1" noChangeShapeType="1" noTextEdit="1"/>
              </p:cNvSpPr>
              <p:nvPr/>
            </p:nvSpPr>
            <p:spPr>
              <a:xfrm>
                <a:off x="6329680" y="5675880"/>
                <a:ext cx="3230880" cy="651332"/>
              </a:xfrm>
              <a:prstGeom prst="rect">
                <a:avLst/>
              </a:prstGeom>
              <a:blipFill>
                <a:blip r:embed="rId7"/>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639333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Rectangle 29">
            <a:extLst>
              <a:ext uri="{FF2B5EF4-FFF2-40B4-BE49-F238E27FC236}">
                <a16:creationId xmlns:a16="http://schemas.microsoft.com/office/drawing/2014/main" id="{ACA83957-E87E-9F8D-1BC7-A3BB628E5D3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pSp>
        <p:nvGrpSpPr>
          <p:cNvPr id="4" name="Group 1">
            <a:extLst>
              <a:ext uri="{FF2B5EF4-FFF2-40B4-BE49-F238E27FC236}">
                <a16:creationId xmlns:a16="http://schemas.microsoft.com/office/drawing/2014/main" id="{BA84E66A-E0CB-7420-3AF1-88001D5366E7}"/>
              </a:ext>
            </a:extLst>
          </p:cNvPr>
          <p:cNvGrpSpPr>
            <a:grpSpLocks/>
          </p:cNvGrpSpPr>
          <p:nvPr/>
        </p:nvGrpSpPr>
        <p:grpSpPr bwMode="auto">
          <a:xfrm>
            <a:off x="2082800" y="2010411"/>
            <a:ext cx="8432800" cy="3679189"/>
            <a:chOff x="1883" y="2340"/>
            <a:chExt cx="6120" cy="2678"/>
          </a:xfrm>
        </p:grpSpPr>
        <p:sp>
          <p:nvSpPr>
            <p:cNvPr id="6" name="AutoShape 28">
              <a:extLst>
                <a:ext uri="{FF2B5EF4-FFF2-40B4-BE49-F238E27FC236}">
                  <a16:creationId xmlns:a16="http://schemas.microsoft.com/office/drawing/2014/main" id="{E594073F-32BF-56F2-DAA1-DA67BA318ABA}"/>
                </a:ext>
              </a:extLst>
            </p:cNvPr>
            <p:cNvSpPr>
              <a:spLocks noChangeArrowheads="1"/>
            </p:cNvSpPr>
            <p:nvPr/>
          </p:nvSpPr>
          <p:spPr bwMode="auto">
            <a:xfrm>
              <a:off x="2363" y="3177"/>
              <a:ext cx="1080" cy="1080"/>
            </a:xfrm>
            <a:prstGeom prst="cube">
              <a:avLst>
                <a:gd name="adj" fmla="val 25000"/>
              </a:avLst>
            </a:prstGeom>
            <a:noFill/>
            <a:ln w="9525">
              <a:solidFill>
                <a:srgbClr val="000000"/>
              </a:solidFill>
              <a:miter lim="800000"/>
              <a:headEnd/>
              <a:tailEnd/>
            </a:ln>
            <a:extLst>
              <a:ext uri="{909E8E84-426E-40DD-AFC4-6F175D3DCCD1}">
                <a14:hiddenFill xmlns:a14="http://schemas.microsoft.com/office/drawing/2010/main">
                  <a:solidFill>
                    <a:srgbClr val="00CC99"/>
                  </a:solidFill>
                </a14:hiddenFill>
              </a:ext>
            </a:extLst>
          </p:spPr>
          <p:txBody>
            <a:bodyPr vert="horz" wrap="square" lIns="91440" tIns="45720" rIns="91440" bIns="45720" numCol="1" anchor="ctr" anchorCtr="0" compatLnSpc="1">
              <a:prstTxWarp prst="textNoShape">
                <a:avLst/>
              </a:prstTxWarp>
            </a:bodyPr>
            <a:lstStyle/>
            <a:p>
              <a:endParaRPr lang="ru-RU"/>
            </a:p>
          </p:txBody>
        </p:sp>
        <p:sp>
          <p:nvSpPr>
            <p:cNvPr id="7" name="AutoShape 27">
              <a:extLst>
                <a:ext uri="{FF2B5EF4-FFF2-40B4-BE49-F238E27FC236}">
                  <a16:creationId xmlns:a16="http://schemas.microsoft.com/office/drawing/2014/main" id="{7BE33617-B3D8-6025-CCC7-6B686130EBF4}"/>
                </a:ext>
              </a:extLst>
            </p:cNvPr>
            <p:cNvSpPr>
              <a:spLocks noChangeArrowheads="1"/>
            </p:cNvSpPr>
            <p:nvPr/>
          </p:nvSpPr>
          <p:spPr bwMode="auto">
            <a:xfrm>
              <a:off x="4643" y="3177"/>
              <a:ext cx="1080" cy="1080"/>
            </a:xfrm>
            <a:prstGeom prst="cube">
              <a:avLst>
                <a:gd name="adj" fmla="val 25000"/>
              </a:avLst>
            </a:prstGeom>
            <a:noFill/>
            <a:ln w="9525">
              <a:solidFill>
                <a:srgbClr val="000000"/>
              </a:solidFill>
              <a:miter lim="800000"/>
              <a:headEnd/>
              <a:tailEnd/>
            </a:ln>
            <a:extLst>
              <a:ext uri="{909E8E84-426E-40DD-AFC4-6F175D3DCCD1}">
                <a14:hiddenFill xmlns:a14="http://schemas.microsoft.com/office/drawing/2010/main">
                  <a:solidFill>
                    <a:srgbClr val="00CC99"/>
                  </a:solidFill>
                </a14:hiddenFill>
              </a:ext>
            </a:extLst>
          </p:spPr>
          <p:txBody>
            <a:bodyPr vert="horz" wrap="square" lIns="91440" tIns="45720" rIns="91440" bIns="45720" numCol="1" anchor="ctr" anchorCtr="0" compatLnSpc="1">
              <a:prstTxWarp prst="textNoShape">
                <a:avLst/>
              </a:prstTxWarp>
            </a:bodyPr>
            <a:lstStyle/>
            <a:p>
              <a:endParaRPr lang="ru-RU"/>
            </a:p>
          </p:txBody>
        </p:sp>
        <p:sp>
          <p:nvSpPr>
            <p:cNvPr id="9" name="AutoShape 26">
              <a:extLst>
                <a:ext uri="{FF2B5EF4-FFF2-40B4-BE49-F238E27FC236}">
                  <a16:creationId xmlns:a16="http://schemas.microsoft.com/office/drawing/2014/main" id="{01585212-B7C0-41CF-FB3C-DA18D29ABC7D}"/>
                </a:ext>
              </a:extLst>
            </p:cNvPr>
            <p:cNvSpPr>
              <a:spLocks noChangeArrowheads="1"/>
            </p:cNvSpPr>
            <p:nvPr/>
          </p:nvSpPr>
          <p:spPr bwMode="auto">
            <a:xfrm>
              <a:off x="6923" y="3177"/>
              <a:ext cx="1080" cy="1080"/>
            </a:xfrm>
            <a:prstGeom prst="cube">
              <a:avLst>
                <a:gd name="adj" fmla="val 25000"/>
              </a:avLst>
            </a:prstGeom>
            <a:noFill/>
            <a:ln w="9525">
              <a:solidFill>
                <a:srgbClr val="000000"/>
              </a:solidFill>
              <a:miter lim="800000"/>
              <a:headEnd/>
              <a:tailEnd/>
            </a:ln>
            <a:extLst>
              <a:ext uri="{909E8E84-426E-40DD-AFC4-6F175D3DCCD1}">
                <a14:hiddenFill xmlns:a14="http://schemas.microsoft.com/office/drawing/2010/main">
                  <a:solidFill>
                    <a:srgbClr val="00CC99"/>
                  </a:solidFill>
                </a14:hiddenFill>
              </a:ext>
            </a:extLst>
          </p:spPr>
          <p:txBody>
            <a:bodyPr vert="horz" wrap="square" lIns="91440" tIns="45720" rIns="91440" bIns="45720" numCol="1" anchor="ctr" anchorCtr="0" compatLnSpc="1">
              <a:prstTxWarp prst="textNoShape">
                <a:avLst/>
              </a:prstTxWarp>
            </a:bodyPr>
            <a:lstStyle/>
            <a:p>
              <a:endParaRPr lang="ru-RU"/>
            </a:p>
          </p:txBody>
        </p:sp>
        <p:sp>
          <p:nvSpPr>
            <p:cNvPr id="10" name="Line 25">
              <a:extLst>
                <a:ext uri="{FF2B5EF4-FFF2-40B4-BE49-F238E27FC236}">
                  <a16:creationId xmlns:a16="http://schemas.microsoft.com/office/drawing/2014/main" id="{66B7C4DC-F4A3-5117-8FFE-663990CF9224}"/>
                </a:ext>
              </a:extLst>
            </p:cNvPr>
            <p:cNvSpPr>
              <a:spLocks noChangeShapeType="1"/>
            </p:cNvSpPr>
            <p:nvPr/>
          </p:nvSpPr>
          <p:spPr bwMode="auto">
            <a:xfrm>
              <a:off x="5243" y="2817"/>
              <a:ext cx="0" cy="480"/>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Line 24">
              <a:extLst>
                <a:ext uri="{FF2B5EF4-FFF2-40B4-BE49-F238E27FC236}">
                  <a16:creationId xmlns:a16="http://schemas.microsoft.com/office/drawing/2014/main" id="{9978EB0A-50E6-EE83-4A6F-50C9A675631E}"/>
                </a:ext>
              </a:extLst>
            </p:cNvPr>
            <p:cNvSpPr>
              <a:spLocks noChangeShapeType="1"/>
            </p:cNvSpPr>
            <p:nvPr/>
          </p:nvSpPr>
          <p:spPr bwMode="auto">
            <a:xfrm rot="3487224">
              <a:off x="2481" y="3779"/>
              <a:ext cx="3" cy="48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Line 23">
              <a:extLst>
                <a:ext uri="{FF2B5EF4-FFF2-40B4-BE49-F238E27FC236}">
                  <a16:creationId xmlns:a16="http://schemas.microsoft.com/office/drawing/2014/main" id="{49865C10-ED74-49AA-4C0B-F131827BA0F2}"/>
                </a:ext>
              </a:extLst>
            </p:cNvPr>
            <p:cNvSpPr>
              <a:spLocks noChangeShapeType="1"/>
            </p:cNvSpPr>
            <p:nvPr/>
          </p:nvSpPr>
          <p:spPr bwMode="auto">
            <a:xfrm>
              <a:off x="7403" y="4257"/>
              <a:ext cx="0" cy="48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Line 22">
              <a:extLst>
                <a:ext uri="{FF2B5EF4-FFF2-40B4-BE49-F238E27FC236}">
                  <a16:creationId xmlns:a16="http://schemas.microsoft.com/office/drawing/2014/main" id="{808C6232-84BA-3844-26A7-FB28A55C3AD3}"/>
                </a:ext>
              </a:extLst>
            </p:cNvPr>
            <p:cNvSpPr>
              <a:spLocks noChangeShapeType="1"/>
            </p:cNvSpPr>
            <p:nvPr/>
          </p:nvSpPr>
          <p:spPr bwMode="auto">
            <a:xfrm>
              <a:off x="2963" y="2817"/>
              <a:ext cx="0" cy="480"/>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Line 21">
              <a:extLst>
                <a:ext uri="{FF2B5EF4-FFF2-40B4-BE49-F238E27FC236}">
                  <a16:creationId xmlns:a16="http://schemas.microsoft.com/office/drawing/2014/main" id="{09B815AC-974A-9B2C-4FA3-1A1E3BEF5F4C}"/>
                </a:ext>
              </a:extLst>
            </p:cNvPr>
            <p:cNvSpPr>
              <a:spLocks noChangeShapeType="1"/>
            </p:cNvSpPr>
            <p:nvPr/>
          </p:nvSpPr>
          <p:spPr bwMode="auto">
            <a:xfrm rot="16128413">
              <a:off x="4402" y="3538"/>
              <a:ext cx="2" cy="480"/>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Line 20">
              <a:extLst>
                <a:ext uri="{FF2B5EF4-FFF2-40B4-BE49-F238E27FC236}">
                  <a16:creationId xmlns:a16="http://schemas.microsoft.com/office/drawing/2014/main" id="{F1F7B98D-4B9F-6BD9-56D1-8D891079AA6E}"/>
                </a:ext>
              </a:extLst>
            </p:cNvPr>
            <p:cNvSpPr>
              <a:spLocks noChangeShapeType="1"/>
            </p:cNvSpPr>
            <p:nvPr/>
          </p:nvSpPr>
          <p:spPr bwMode="auto">
            <a:xfrm>
              <a:off x="7403" y="2817"/>
              <a:ext cx="0" cy="480"/>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Line 19">
              <a:extLst>
                <a:ext uri="{FF2B5EF4-FFF2-40B4-BE49-F238E27FC236}">
                  <a16:creationId xmlns:a16="http://schemas.microsoft.com/office/drawing/2014/main" id="{DE22B071-7BB2-0FD2-3D2C-797577775102}"/>
                </a:ext>
              </a:extLst>
            </p:cNvPr>
            <p:cNvSpPr>
              <a:spLocks noChangeShapeType="1"/>
            </p:cNvSpPr>
            <p:nvPr/>
          </p:nvSpPr>
          <p:spPr bwMode="auto">
            <a:xfrm>
              <a:off x="2843" y="4257"/>
              <a:ext cx="0" cy="48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Line 18">
              <a:extLst>
                <a:ext uri="{FF2B5EF4-FFF2-40B4-BE49-F238E27FC236}">
                  <a16:creationId xmlns:a16="http://schemas.microsoft.com/office/drawing/2014/main" id="{4BD92CDF-DB07-CB67-72DE-424BAA4A1319}"/>
                </a:ext>
              </a:extLst>
            </p:cNvPr>
            <p:cNvSpPr>
              <a:spLocks noChangeShapeType="1"/>
            </p:cNvSpPr>
            <p:nvPr/>
          </p:nvSpPr>
          <p:spPr bwMode="auto">
            <a:xfrm rot="16164199">
              <a:off x="5842" y="3538"/>
              <a:ext cx="2" cy="48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Line 17">
              <a:extLst>
                <a:ext uri="{FF2B5EF4-FFF2-40B4-BE49-F238E27FC236}">
                  <a16:creationId xmlns:a16="http://schemas.microsoft.com/office/drawing/2014/main" id="{B27A3F21-10A2-686F-64AE-162D2D3E26DB}"/>
                </a:ext>
              </a:extLst>
            </p:cNvPr>
            <p:cNvSpPr>
              <a:spLocks noChangeShapeType="1"/>
            </p:cNvSpPr>
            <p:nvPr/>
          </p:nvSpPr>
          <p:spPr bwMode="auto">
            <a:xfrm rot="5400000">
              <a:off x="2122" y="3538"/>
              <a:ext cx="2" cy="48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Line 16">
              <a:extLst>
                <a:ext uri="{FF2B5EF4-FFF2-40B4-BE49-F238E27FC236}">
                  <a16:creationId xmlns:a16="http://schemas.microsoft.com/office/drawing/2014/main" id="{BC047F24-2505-B49F-4EE1-59A9A32E3060}"/>
                </a:ext>
              </a:extLst>
            </p:cNvPr>
            <p:cNvSpPr>
              <a:spLocks noChangeShapeType="1"/>
            </p:cNvSpPr>
            <p:nvPr/>
          </p:nvSpPr>
          <p:spPr bwMode="auto">
            <a:xfrm rot="-7282380">
              <a:off x="3681" y="3059"/>
              <a:ext cx="3" cy="48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Line 15">
              <a:extLst>
                <a:ext uri="{FF2B5EF4-FFF2-40B4-BE49-F238E27FC236}">
                  <a16:creationId xmlns:a16="http://schemas.microsoft.com/office/drawing/2014/main" id="{28D6F441-73F3-4BAA-D3C4-9A5E64F055F0}"/>
                </a:ext>
              </a:extLst>
            </p:cNvPr>
            <p:cNvSpPr>
              <a:spLocks noChangeShapeType="1"/>
            </p:cNvSpPr>
            <p:nvPr/>
          </p:nvSpPr>
          <p:spPr bwMode="auto">
            <a:xfrm>
              <a:off x="5123" y="4257"/>
              <a:ext cx="0" cy="48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 name="Line 14">
              <a:extLst>
                <a:ext uri="{FF2B5EF4-FFF2-40B4-BE49-F238E27FC236}">
                  <a16:creationId xmlns:a16="http://schemas.microsoft.com/office/drawing/2014/main" id="{A6637671-4DBB-44C5-4DAB-99DBA4770268}"/>
                </a:ext>
              </a:extLst>
            </p:cNvPr>
            <p:cNvSpPr>
              <a:spLocks noChangeShapeType="1"/>
            </p:cNvSpPr>
            <p:nvPr/>
          </p:nvSpPr>
          <p:spPr bwMode="auto">
            <a:xfrm rot="5400000">
              <a:off x="3562" y="3538"/>
              <a:ext cx="2" cy="480"/>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aphicFrame>
          <p:nvGraphicFramePr>
            <p:cNvPr id="25" name="Объект 24">
              <a:extLst>
                <a:ext uri="{FF2B5EF4-FFF2-40B4-BE49-F238E27FC236}">
                  <a16:creationId xmlns:a16="http://schemas.microsoft.com/office/drawing/2014/main" id="{7DB51DA9-9868-82E3-F88E-7624BDCEBF65}"/>
                </a:ext>
              </a:extLst>
            </p:cNvPr>
            <p:cNvGraphicFramePr>
              <a:graphicFrameLocks noChangeAspect="1"/>
            </p:cNvGraphicFramePr>
            <p:nvPr/>
          </p:nvGraphicFramePr>
          <p:xfrm>
            <a:off x="2963" y="2340"/>
            <a:ext cx="279" cy="340"/>
          </p:xfrm>
          <a:graphic>
            <a:graphicData uri="http://schemas.openxmlformats.org/presentationml/2006/ole">
              <mc:AlternateContent xmlns:mc="http://schemas.openxmlformats.org/markup-compatibility/2006">
                <mc:Choice xmlns:v="urn:schemas-microsoft-com:vml" Requires="v">
                  <p:oleObj spid="_x0000_s1036" r:id="rId3" imgW="177569" imgH="215619" progId="Equation.3">
                    <p:embed/>
                  </p:oleObj>
                </mc:Choice>
                <mc:Fallback>
                  <p:oleObj r:id="rId3" imgW="177569" imgH="215619" progId="Equation.3">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3" y="2340"/>
                          <a:ext cx="279" cy="3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Объект 25">
              <a:extLst>
                <a:ext uri="{FF2B5EF4-FFF2-40B4-BE49-F238E27FC236}">
                  <a16:creationId xmlns:a16="http://schemas.microsoft.com/office/drawing/2014/main" id="{4FB91A8F-7CF2-CE0E-3641-68D2E5B4264A}"/>
                </a:ext>
              </a:extLst>
            </p:cNvPr>
            <p:cNvGraphicFramePr>
              <a:graphicFrameLocks noChangeAspect="1"/>
            </p:cNvGraphicFramePr>
            <p:nvPr/>
          </p:nvGraphicFramePr>
          <p:xfrm>
            <a:off x="2963" y="4260"/>
            <a:ext cx="279" cy="340"/>
          </p:xfrm>
          <a:graphic>
            <a:graphicData uri="http://schemas.openxmlformats.org/presentationml/2006/ole">
              <mc:AlternateContent xmlns:mc="http://schemas.openxmlformats.org/markup-compatibility/2006">
                <mc:Choice xmlns:v="urn:schemas-microsoft-com:vml" Requires="v">
                  <p:oleObj spid="_x0000_s1037" r:id="rId5" imgW="177569" imgH="215619" progId="Equation.3">
                    <p:embed/>
                  </p:oleObj>
                </mc:Choice>
                <mc:Fallback>
                  <p:oleObj r:id="rId5" imgW="177569" imgH="215619" progId="Equation.3">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63" y="4260"/>
                          <a:ext cx="279" cy="3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Объект 26">
              <a:extLst>
                <a:ext uri="{FF2B5EF4-FFF2-40B4-BE49-F238E27FC236}">
                  <a16:creationId xmlns:a16="http://schemas.microsoft.com/office/drawing/2014/main" id="{B4142BA9-299F-02D4-CDEC-2033F2C06749}"/>
                </a:ext>
              </a:extLst>
            </p:cNvPr>
            <p:cNvGraphicFramePr>
              <a:graphicFrameLocks noChangeAspect="1"/>
            </p:cNvGraphicFramePr>
            <p:nvPr/>
          </p:nvGraphicFramePr>
          <p:xfrm>
            <a:off x="5363" y="2460"/>
            <a:ext cx="320" cy="360"/>
          </p:xfrm>
          <a:graphic>
            <a:graphicData uri="http://schemas.openxmlformats.org/presentationml/2006/ole">
              <mc:AlternateContent xmlns:mc="http://schemas.openxmlformats.org/markup-compatibility/2006">
                <mc:Choice xmlns:v="urn:schemas-microsoft-com:vml" Requires="v">
                  <p:oleObj spid="_x0000_s1038" r:id="rId7" imgW="203112" imgH="228501" progId="Equation.3">
                    <p:embed/>
                  </p:oleObj>
                </mc:Choice>
                <mc:Fallback>
                  <p:oleObj r:id="rId7" imgW="203112" imgH="228501" progId="Equation.3">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3" y="2460"/>
                          <a:ext cx="320" cy="3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Объект 27">
              <a:extLst>
                <a:ext uri="{FF2B5EF4-FFF2-40B4-BE49-F238E27FC236}">
                  <a16:creationId xmlns:a16="http://schemas.microsoft.com/office/drawing/2014/main" id="{856B54F4-2351-0326-B3E1-B64A360D7332}"/>
                </a:ext>
              </a:extLst>
            </p:cNvPr>
            <p:cNvGraphicFramePr>
              <a:graphicFrameLocks noChangeAspect="1"/>
            </p:cNvGraphicFramePr>
            <p:nvPr/>
          </p:nvGraphicFramePr>
          <p:xfrm>
            <a:off x="5243" y="4260"/>
            <a:ext cx="279" cy="340"/>
          </p:xfrm>
          <a:graphic>
            <a:graphicData uri="http://schemas.openxmlformats.org/presentationml/2006/ole">
              <mc:AlternateContent xmlns:mc="http://schemas.openxmlformats.org/markup-compatibility/2006">
                <mc:Choice xmlns:v="urn:schemas-microsoft-com:vml" Requires="v">
                  <p:oleObj spid="_x0000_s1039" r:id="rId9" imgW="177569" imgH="215619" progId="Equation.3">
                    <p:embed/>
                  </p:oleObj>
                </mc:Choice>
                <mc:Fallback>
                  <p:oleObj r:id="rId9" imgW="177569" imgH="215619"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43" y="4260"/>
                          <a:ext cx="279" cy="3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Объект 28">
              <a:extLst>
                <a:ext uri="{FF2B5EF4-FFF2-40B4-BE49-F238E27FC236}">
                  <a16:creationId xmlns:a16="http://schemas.microsoft.com/office/drawing/2014/main" id="{3B65D5BA-BE6D-9EC4-7C05-0C9B9EAA3383}"/>
                </a:ext>
              </a:extLst>
            </p:cNvPr>
            <p:cNvGraphicFramePr>
              <a:graphicFrameLocks noChangeAspect="1"/>
            </p:cNvGraphicFramePr>
            <p:nvPr/>
          </p:nvGraphicFramePr>
          <p:xfrm>
            <a:off x="7523" y="2580"/>
            <a:ext cx="279" cy="340"/>
          </p:xfrm>
          <a:graphic>
            <a:graphicData uri="http://schemas.openxmlformats.org/presentationml/2006/ole">
              <mc:AlternateContent xmlns:mc="http://schemas.openxmlformats.org/markup-compatibility/2006">
                <mc:Choice xmlns:v="urn:schemas-microsoft-com:vml" Requires="v">
                  <p:oleObj spid="_x0000_s1040" r:id="rId11" imgW="177569" imgH="215619" progId="Equation.3">
                    <p:embed/>
                  </p:oleObj>
                </mc:Choice>
                <mc:Fallback>
                  <p:oleObj r:id="rId11" imgW="177569" imgH="215619"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23" y="2580"/>
                          <a:ext cx="279" cy="3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 name="Объект 29">
              <a:extLst>
                <a:ext uri="{FF2B5EF4-FFF2-40B4-BE49-F238E27FC236}">
                  <a16:creationId xmlns:a16="http://schemas.microsoft.com/office/drawing/2014/main" id="{01ED32D7-B714-9A96-49F3-DBEFB2B8864E}"/>
                </a:ext>
              </a:extLst>
            </p:cNvPr>
            <p:cNvGraphicFramePr>
              <a:graphicFrameLocks noChangeAspect="1"/>
            </p:cNvGraphicFramePr>
            <p:nvPr/>
          </p:nvGraphicFramePr>
          <p:xfrm>
            <a:off x="7523" y="4260"/>
            <a:ext cx="279" cy="340"/>
          </p:xfrm>
          <a:graphic>
            <a:graphicData uri="http://schemas.openxmlformats.org/presentationml/2006/ole">
              <mc:AlternateContent xmlns:mc="http://schemas.openxmlformats.org/markup-compatibility/2006">
                <mc:Choice xmlns:v="urn:schemas-microsoft-com:vml" Requires="v">
                  <p:oleObj spid="_x0000_s1041" r:id="rId13" imgW="177569" imgH="215619" progId="Equation.3">
                    <p:embed/>
                  </p:oleObj>
                </mc:Choice>
                <mc:Fallback>
                  <p:oleObj r:id="rId13" imgW="177569" imgH="215619" progId="Equation.3">
                    <p:embed/>
                    <p:pic>
                      <p:nvPicPr>
                        <p:cNvPr id="0"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523" y="4260"/>
                          <a:ext cx="279" cy="3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 name="Объект 30">
              <a:extLst>
                <a:ext uri="{FF2B5EF4-FFF2-40B4-BE49-F238E27FC236}">
                  <a16:creationId xmlns:a16="http://schemas.microsoft.com/office/drawing/2014/main" id="{5273F849-E174-E2AB-C48D-3B65F6909526}"/>
                </a:ext>
              </a:extLst>
            </p:cNvPr>
            <p:cNvGraphicFramePr>
              <a:graphicFrameLocks noChangeAspect="1"/>
            </p:cNvGraphicFramePr>
            <p:nvPr/>
          </p:nvGraphicFramePr>
          <p:xfrm>
            <a:off x="1883" y="3060"/>
            <a:ext cx="320" cy="340"/>
          </p:xfrm>
          <a:graphic>
            <a:graphicData uri="http://schemas.openxmlformats.org/presentationml/2006/ole">
              <mc:AlternateContent xmlns:mc="http://schemas.openxmlformats.org/markup-compatibility/2006">
                <mc:Choice xmlns:v="urn:schemas-microsoft-com:vml" Requires="v">
                  <p:oleObj spid="_x0000_s1042" r:id="rId15" imgW="203024" imgH="215713" progId="Equation.3">
                    <p:embed/>
                  </p:oleObj>
                </mc:Choice>
                <mc:Fallback>
                  <p:oleObj r:id="rId15" imgW="203024" imgH="215713" progId="Equation.3">
                    <p:embed/>
                    <p:pic>
                      <p:nvPicPr>
                        <p:cNvPr id="0" name="Object 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83" y="3060"/>
                          <a:ext cx="320" cy="3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 name="Объект 31">
              <a:extLst>
                <a:ext uri="{FF2B5EF4-FFF2-40B4-BE49-F238E27FC236}">
                  <a16:creationId xmlns:a16="http://schemas.microsoft.com/office/drawing/2014/main" id="{EE3F3350-1C1C-37B6-5149-B103F869029C}"/>
                </a:ext>
              </a:extLst>
            </p:cNvPr>
            <p:cNvGraphicFramePr>
              <a:graphicFrameLocks noChangeAspect="1"/>
            </p:cNvGraphicFramePr>
            <p:nvPr/>
          </p:nvGraphicFramePr>
          <p:xfrm>
            <a:off x="3681" y="3424"/>
            <a:ext cx="320" cy="340"/>
          </p:xfrm>
          <a:graphic>
            <a:graphicData uri="http://schemas.openxmlformats.org/presentationml/2006/ole">
              <mc:AlternateContent xmlns:mc="http://schemas.openxmlformats.org/markup-compatibility/2006">
                <mc:Choice xmlns:v="urn:schemas-microsoft-com:vml" Requires="v">
                  <p:oleObj spid="_x0000_s1043" r:id="rId17" imgW="203024" imgH="215713" progId="Equation.3">
                    <p:embed/>
                  </p:oleObj>
                </mc:Choice>
                <mc:Fallback>
                  <p:oleObj r:id="rId17" imgW="203024" imgH="215713" progId="Equation.3">
                    <p:embed/>
                    <p:pic>
                      <p:nvPicPr>
                        <p:cNvPr id="0" name="Object 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681" y="3424"/>
                          <a:ext cx="320" cy="3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3" name="Объект 32">
              <a:extLst>
                <a:ext uri="{FF2B5EF4-FFF2-40B4-BE49-F238E27FC236}">
                  <a16:creationId xmlns:a16="http://schemas.microsoft.com/office/drawing/2014/main" id="{980C7E05-3094-6E1C-BB06-954BB4E55FAA}"/>
                </a:ext>
              </a:extLst>
            </p:cNvPr>
            <p:cNvGraphicFramePr>
              <a:graphicFrameLocks noChangeAspect="1"/>
            </p:cNvGraphicFramePr>
            <p:nvPr>
              <p:extLst>
                <p:ext uri="{D42A27DB-BD31-4B8C-83A1-F6EECF244321}">
                  <p14:modId xmlns:p14="http://schemas.microsoft.com/office/powerpoint/2010/main" val="1913066385"/>
                </p:ext>
              </p:extLst>
            </p:nvPr>
          </p:nvGraphicFramePr>
          <p:xfrm>
            <a:off x="6083" y="4678"/>
            <a:ext cx="320" cy="340"/>
          </p:xfrm>
          <a:graphic>
            <a:graphicData uri="http://schemas.openxmlformats.org/presentationml/2006/ole">
              <mc:AlternateContent xmlns:mc="http://schemas.openxmlformats.org/markup-compatibility/2006">
                <mc:Choice xmlns:v="urn:schemas-microsoft-com:vml" Requires="v">
                  <p:oleObj spid="_x0000_s1044" r:id="rId19" imgW="203024" imgH="215713" progId="Equation.3">
                    <p:embed/>
                  </p:oleObj>
                </mc:Choice>
                <mc:Fallback>
                  <p:oleObj r:id="rId19" imgW="203024" imgH="215713" progId="Equation.3">
                    <p:embed/>
                    <p:pic>
                      <p:nvPicPr>
                        <p:cNvPr id="0" name="Object 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083" y="4678"/>
                          <a:ext cx="320" cy="3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Объект 33">
              <a:extLst>
                <a:ext uri="{FF2B5EF4-FFF2-40B4-BE49-F238E27FC236}">
                  <a16:creationId xmlns:a16="http://schemas.microsoft.com/office/drawing/2014/main" id="{D54DB095-A892-979D-E6A8-DAD75FE09CEE}"/>
                </a:ext>
              </a:extLst>
            </p:cNvPr>
            <p:cNvGraphicFramePr>
              <a:graphicFrameLocks noChangeAspect="1"/>
            </p:cNvGraphicFramePr>
            <p:nvPr/>
          </p:nvGraphicFramePr>
          <p:xfrm>
            <a:off x="5843" y="3180"/>
            <a:ext cx="320" cy="340"/>
          </p:xfrm>
          <a:graphic>
            <a:graphicData uri="http://schemas.openxmlformats.org/presentationml/2006/ole">
              <mc:AlternateContent xmlns:mc="http://schemas.openxmlformats.org/markup-compatibility/2006">
                <mc:Choice xmlns:v="urn:schemas-microsoft-com:vml" Requires="v">
                  <p:oleObj spid="_x0000_s1045" r:id="rId21" imgW="203024" imgH="215713" progId="Equation.3">
                    <p:embed/>
                  </p:oleObj>
                </mc:Choice>
                <mc:Fallback>
                  <p:oleObj r:id="rId21" imgW="203024" imgH="215713" progId="Equation.3">
                    <p:embed/>
                    <p:pic>
                      <p:nvPicPr>
                        <p:cNvPr id="0" name="Object 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843" y="3180"/>
                          <a:ext cx="320" cy="3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51" name="Picture 3">
              <a:extLst>
                <a:ext uri="{FF2B5EF4-FFF2-40B4-BE49-F238E27FC236}">
                  <a16:creationId xmlns:a16="http://schemas.microsoft.com/office/drawing/2014/main" id="{0A70F19B-0346-EABB-A561-363D1A9C0206}"/>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2003" y="3780"/>
              <a:ext cx="300" cy="36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BC8E8BC0-43EA-4F9B-024C-ED16D6CA370F}"/>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923" y="2820"/>
              <a:ext cx="300" cy="360"/>
            </a:xfrm>
            <a:prstGeom prst="rect">
              <a:avLst/>
            </a:prstGeom>
            <a:noFill/>
            <a:extLst>
              <a:ext uri="{909E8E84-426E-40DD-AFC4-6F175D3DCCD1}">
                <a14:hiddenFill xmlns:a14="http://schemas.microsoft.com/office/drawing/2010/main">
                  <a:solidFill>
                    <a:srgbClr val="FFFFFF"/>
                  </a:solidFill>
                </a14:hiddenFill>
              </a:ext>
            </a:extLst>
          </p:spPr>
        </p:pic>
      </p:grpSp>
      <p:sp>
        <p:nvSpPr>
          <p:cNvPr id="35" name="Rectangle 30">
            <a:extLst>
              <a:ext uri="{FF2B5EF4-FFF2-40B4-BE49-F238E27FC236}">
                <a16:creationId xmlns:a16="http://schemas.microsoft.com/office/drawing/2014/main" id="{8321B388-2818-7D18-B7ED-8DFCA32EC7ED}"/>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6" name="Прямоугольник: скругленные углы 35">
            <a:extLst>
              <a:ext uri="{FF2B5EF4-FFF2-40B4-BE49-F238E27FC236}">
                <a16:creationId xmlns:a16="http://schemas.microsoft.com/office/drawing/2014/main" id="{8ACB7A6B-2362-93B1-6F08-FDECB94B409D}"/>
              </a:ext>
            </a:extLst>
          </p:cNvPr>
          <p:cNvSpPr/>
          <p:nvPr/>
        </p:nvSpPr>
        <p:spPr>
          <a:xfrm>
            <a:off x="2454835" y="599440"/>
            <a:ext cx="8487485" cy="94951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3200" dirty="0">
                <a:latin typeface="Times New Roman" panose="02020603050405020304" pitchFamily="18" charset="0"/>
                <a:cs typeface="Times New Roman" panose="02020603050405020304" pitchFamily="18" charset="0"/>
              </a:rPr>
              <a:t>KUCHLANGANLIK HOLATINING TURLARI</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3730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Rectangle 3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1D0D6E3-F22C-C60B-3B8D-55479351203F}"/>
                  </a:ext>
                </a:extLst>
              </p:cNvPr>
              <p:cNvSpPr txBox="1"/>
              <p:nvPr/>
            </p:nvSpPr>
            <p:spPr>
              <a:xfrm>
                <a:off x="2580640" y="839371"/>
                <a:ext cx="8412480" cy="830997"/>
              </a:xfrm>
              <a:prstGeom prst="rect">
                <a:avLst/>
              </a:prstGeom>
              <a:noFill/>
            </p:spPr>
            <p:txBody>
              <a:bodyPr wrap="square">
                <a:spAutoFit/>
              </a:bodyPr>
              <a:lstStyle/>
              <a:p>
                <a:pPr algn="ct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Endi </a:t>
                </a:r>
                <a14:m>
                  <m:oMath xmlns:m="http://schemas.openxmlformats.org/officeDocument/2006/math">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𝛽</m:t>
                    </m:r>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𝛼</m:t>
                    </m:r>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+9</m:t>
                    </m:r>
                    <m:sSub>
                      <m:sSubPr>
                        <m:ctrlPr>
                          <a:rPr lang="ru-RU" sz="2400" i="1">
                            <a:effectLst/>
                            <a:latin typeface="Cambria Math" panose="020405030504060302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0</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0</m:t>
                        </m:r>
                      </m:sub>
                    </m:sSub>
                  </m:oMath>
                </a14:m>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burchak bilan ifodalanuvchi kesimdagi kuchlanishlarni ko‘rib chiqamiz </a:t>
                </a:r>
                <a:endParaRPr lang="ru-RU" sz="2400" dirty="0">
                  <a:latin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D1D0D6E3-F22C-C60B-3B8D-55479351203F}"/>
                  </a:ext>
                </a:extLst>
              </p:cNvPr>
              <p:cNvSpPr txBox="1">
                <a:spLocks noRot="1" noChangeAspect="1" noMove="1" noResize="1" noEditPoints="1" noAdjustHandles="1" noChangeArrowheads="1" noChangeShapeType="1" noTextEdit="1"/>
              </p:cNvSpPr>
              <p:nvPr/>
            </p:nvSpPr>
            <p:spPr>
              <a:xfrm>
                <a:off x="2580640" y="839371"/>
                <a:ext cx="8412480" cy="830997"/>
              </a:xfrm>
              <a:prstGeom prst="rect">
                <a:avLst/>
              </a:prstGeom>
              <a:blipFill>
                <a:blip r:embed="rId2"/>
                <a:stretch>
                  <a:fillRect t="-5882" b="-16176"/>
                </a:stretch>
              </a:blipFill>
            </p:spPr>
            <p:txBody>
              <a:bodyPr/>
              <a:lstStyle/>
              <a:p>
                <a:r>
                  <a:rPr lang="ru-RU">
                    <a:noFill/>
                  </a:rPr>
                  <a:t> </a:t>
                </a:r>
              </a:p>
            </p:txBody>
          </p:sp>
        </mc:Fallback>
      </mc:AlternateContent>
      <p:pic>
        <p:nvPicPr>
          <p:cNvPr id="8" name="Рисунок 7">
            <a:extLst>
              <a:ext uri="{FF2B5EF4-FFF2-40B4-BE49-F238E27FC236}">
                <a16:creationId xmlns:a16="http://schemas.microsoft.com/office/drawing/2014/main" id="{180D0D7E-DEBE-3936-DE69-4B074004E46A}"/>
              </a:ext>
            </a:extLst>
          </p:cNvPr>
          <p:cNvPicPr>
            <a:picLocks noChangeAspect="1"/>
          </p:cNvPicPr>
          <p:nvPr/>
        </p:nvPicPr>
        <p:blipFill>
          <a:blip r:embed="rId3">
            <a:lum bright="6000"/>
            <a:extLst>
              <a:ext uri="{BEBA8EAE-BF5A-486C-A8C5-ECC9F3942E4B}">
                <a14:imgProps xmlns:a14="http://schemas.microsoft.com/office/drawing/2010/main">
                  <a14:imgLayer r:embed="rId4">
                    <a14:imgEffect>
                      <a14:sharpenSoften amount="50000"/>
                    </a14:imgEffect>
                  </a14:imgLayer>
                </a14:imgProps>
              </a:ext>
            </a:extLst>
          </a:blip>
          <a:srcRect/>
          <a:stretch>
            <a:fillRect/>
          </a:stretch>
        </p:blipFill>
        <p:spPr bwMode="auto">
          <a:xfrm>
            <a:off x="3708399" y="1860686"/>
            <a:ext cx="5222241" cy="1997065"/>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6D591FA-B40D-5464-76CF-322696AAA814}"/>
                  </a:ext>
                </a:extLst>
              </p:cNvPr>
              <p:cNvSpPr txBox="1"/>
              <p:nvPr/>
            </p:nvSpPr>
            <p:spPr>
              <a:xfrm>
                <a:off x="3149600" y="3975553"/>
                <a:ext cx="6096000" cy="5629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i="1" smtClean="0">
                              <a:solidFill>
                                <a:srgbClr val="836967"/>
                              </a:solidFill>
                              <a:latin typeface="Cambria Math" panose="02040503050406030204" pitchFamily="18" charset="0"/>
                            </a:rPr>
                          </m:ctrlPr>
                        </m:sSubPr>
                        <m:e>
                          <m:r>
                            <a:rPr lang="ru-RU" i="1">
                              <a:latin typeface="Cambria Math" panose="02040503050406030204" pitchFamily="18" charset="0"/>
                            </a:rPr>
                            <m:t>𝜎</m:t>
                          </m:r>
                        </m:e>
                        <m:sub>
                          <m:r>
                            <a:rPr lang="ru-RU" i="1">
                              <a:latin typeface="Cambria Math" panose="02040503050406030204" pitchFamily="18" charset="0"/>
                            </a:rPr>
                            <m:t>𝛽</m:t>
                          </m:r>
                        </m:sub>
                      </m:sSub>
                      <m:r>
                        <a:rPr lang="ru-RU" i="0">
                          <a:latin typeface="Cambria Math" panose="02040503050406030204" pitchFamily="18" charset="0"/>
                        </a:rPr>
                        <m:t>=</m:t>
                      </m:r>
                      <m:r>
                        <a:rPr lang="ru-RU" i="1">
                          <a:latin typeface="Cambria Math" panose="02040503050406030204" pitchFamily="18" charset="0"/>
                        </a:rPr>
                        <m:t>𝜎</m:t>
                      </m:r>
                      <m:func>
                        <m:funcPr>
                          <m:ctrlPr>
                            <a:rPr lang="ru-RU" i="1">
                              <a:latin typeface="Cambria Math" panose="02040503050406030204" pitchFamily="18" charset="0"/>
                            </a:rPr>
                          </m:ctrlPr>
                        </m:funcPr>
                        <m:fName>
                          <m:sSup>
                            <m:sSupPr>
                              <m:ctrlPr>
                                <a:rPr lang="ru-RU" i="1">
                                  <a:solidFill>
                                    <a:srgbClr val="836967"/>
                                  </a:solidFill>
                                  <a:latin typeface="Cambria Math" panose="02040503050406030204" pitchFamily="18" charset="0"/>
                                </a:rPr>
                              </m:ctrlPr>
                            </m:sSupPr>
                            <m:e>
                              <m:r>
                                <a:rPr lang="ru-RU" i="1">
                                  <a:latin typeface="Cambria Math" panose="02040503050406030204" pitchFamily="18" charset="0"/>
                                </a:rPr>
                                <m:t>𝑠𝑖𝑛</m:t>
                              </m:r>
                            </m:e>
                            <m:sup>
                              <m:r>
                                <a:rPr lang="ru-RU" i="0">
                                  <a:latin typeface="Cambria Math" panose="02040503050406030204" pitchFamily="18" charset="0"/>
                                </a:rPr>
                                <m:t>2</m:t>
                              </m:r>
                            </m:sup>
                          </m:sSup>
                        </m:fName>
                        <m:e>
                          <m:r>
                            <a:rPr lang="ru-RU" i="1">
                              <a:latin typeface="Cambria Math" panose="02040503050406030204" pitchFamily="18" charset="0"/>
                            </a:rPr>
                            <m:t>𝛼</m:t>
                          </m:r>
                        </m:e>
                      </m:func>
                      <m:r>
                        <a:rPr lang="ru-RU" i="0">
                          <a:latin typeface="Cambria Math" panose="02040503050406030204" pitchFamily="18" charset="0"/>
                        </a:rPr>
                        <m:t>;      </m:t>
                      </m:r>
                      <m:sSub>
                        <m:sSubPr>
                          <m:ctrlPr>
                            <a:rPr lang="ru-RU" i="1">
                              <a:solidFill>
                                <a:srgbClr val="836967"/>
                              </a:solidFill>
                              <a:latin typeface="Cambria Math" panose="02040503050406030204" pitchFamily="18" charset="0"/>
                            </a:rPr>
                          </m:ctrlPr>
                        </m:sSubPr>
                        <m:e>
                          <m:r>
                            <a:rPr lang="ru-RU" i="1">
                              <a:latin typeface="Cambria Math" panose="02040503050406030204" pitchFamily="18" charset="0"/>
                            </a:rPr>
                            <m:t>𝜏</m:t>
                          </m:r>
                        </m:e>
                        <m:sub>
                          <m:r>
                            <a:rPr lang="ru-RU" i="1">
                              <a:latin typeface="Cambria Math" panose="02040503050406030204" pitchFamily="18" charset="0"/>
                            </a:rPr>
                            <m:t>𝛽</m:t>
                          </m:r>
                        </m:sub>
                      </m:sSub>
                      <m:r>
                        <a:rPr lang="ru-RU" i="0">
                          <a:latin typeface="Cambria Math" panose="02040503050406030204" pitchFamily="18" charset="0"/>
                        </a:rPr>
                        <m:t>=−</m:t>
                      </m:r>
                      <m:f>
                        <m:fPr>
                          <m:ctrlPr>
                            <a:rPr lang="ru-RU" i="1">
                              <a:solidFill>
                                <a:srgbClr val="836967"/>
                              </a:solidFill>
                              <a:latin typeface="Cambria Math" panose="02040503050406030204" pitchFamily="18" charset="0"/>
                            </a:rPr>
                          </m:ctrlPr>
                        </m:fPr>
                        <m:num>
                          <m:r>
                            <a:rPr lang="ru-RU" i="1">
                              <a:latin typeface="Cambria Math" panose="02040503050406030204" pitchFamily="18" charset="0"/>
                            </a:rPr>
                            <m:t>𝜎</m:t>
                          </m:r>
                        </m:num>
                        <m:den>
                          <m:r>
                            <a:rPr lang="ru-RU" i="0">
                              <a:latin typeface="Cambria Math" panose="02040503050406030204" pitchFamily="18" charset="0"/>
                            </a:rPr>
                            <m:t>2</m:t>
                          </m:r>
                        </m:den>
                      </m:f>
                      <m:func>
                        <m:funcPr>
                          <m:ctrlPr>
                            <a:rPr lang="ru-RU" i="1">
                              <a:latin typeface="Cambria Math" panose="02040503050406030204" pitchFamily="18" charset="0"/>
                            </a:rPr>
                          </m:ctrlPr>
                        </m:funcPr>
                        <m:fName>
                          <m:r>
                            <a:rPr lang="ru-RU" i="1">
                              <a:latin typeface="Cambria Math" panose="02040503050406030204" pitchFamily="18" charset="0"/>
                            </a:rPr>
                            <m:t>𝑠𝑖𝑛</m:t>
                          </m:r>
                        </m:fName>
                        <m:e>
                          <m:r>
                            <a:rPr lang="ru-RU" i="0">
                              <a:latin typeface="Cambria Math" panose="02040503050406030204" pitchFamily="18" charset="0"/>
                            </a:rPr>
                            <m:t>2</m:t>
                          </m:r>
                        </m:e>
                      </m:func>
                      <m:r>
                        <a:rPr lang="ru-RU" i="1">
                          <a:latin typeface="Cambria Math" panose="02040503050406030204" pitchFamily="18" charset="0"/>
                        </a:rPr>
                        <m:t>𝛼</m:t>
                      </m:r>
                      <m:r>
                        <a:rPr lang="ru-RU" i="0">
                          <a:latin typeface="Cambria Math" panose="02040503050406030204" pitchFamily="18" charset="0"/>
                        </a:rPr>
                        <m:t>=−</m:t>
                      </m:r>
                      <m:sSub>
                        <m:sSubPr>
                          <m:ctrlPr>
                            <a:rPr lang="ru-RU" i="1">
                              <a:solidFill>
                                <a:srgbClr val="836967"/>
                              </a:solidFill>
                              <a:latin typeface="Cambria Math" panose="02040503050406030204" pitchFamily="18" charset="0"/>
                            </a:rPr>
                          </m:ctrlPr>
                        </m:sSubPr>
                        <m:e>
                          <m:r>
                            <a:rPr lang="ru-RU" i="1">
                              <a:latin typeface="Cambria Math" panose="02040503050406030204" pitchFamily="18" charset="0"/>
                            </a:rPr>
                            <m:t>𝜏</m:t>
                          </m:r>
                        </m:e>
                        <m:sub>
                          <m:r>
                            <a:rPr lang="ru-RU" i="1">
                              <a:latin typeface="Cambria Math" panose="02040503050406030204" pitchFamily="18" charset="0"/>
                            </a:rPr>
                            <m:t>𝛼</m:t>
                          </m:r>
                        </m:sub>
                      </m:sSub>
                      <m:r>
                        <a:rPr lang="ru-RU" i="0">
                          <a:latin typeface="Cambria Math" panose="02040503050406030204" pitchFamily="18" charset="0"/>
                        </a:rPr>
                        <m:t>;       </m:t>
                      </m:r>
                      <m:sSub>
                        <m:sSubPr>
                          <m:ctrlPr>
                            <a:rPr lang="ru-RU" i="1">
                              <a:solidFill>
                                <a:srgbClr val="836967"/>
                              </a:solidFill>
                              <a:latin typeface="Cambria Math" panose="02040503050406030204" pitchFamily="18" charset="0"/>
                            </a:rPr>
                          </m:ctrlPr>
                        </m:sSubPr>
                        <m:e>
                          <m:r>
                            <a:rPr lang="ru-RU" i="1">
                              <a:latin typeface="Cambria Math" panose="02040503050406030204" pitchFamily="18" charset="0"/>
                            </a:rPr>
                            <m:t>𝜎</m:t>
                          </m:r>
                        </m:e>
                        <m:sub>
                          <m:r>
                            <a:rPr lang="ru-RU" i="1">
                              <a:latin typeface="Cambria Math" panose="02040503050406030204" pitchFamily="18" charset="0"/>
                            </a:rPr>
                            <m:t>𝛼</m:t>
                          </m:r>
                        </m:sub>
                      </m:sSub>
                      <m:r>
                        <a:rPr lang="ru-RU" i="0">
                          <a:latin typeface="Cambria Math" panose="02040503050406030204" pitchFamily="18" charset="0"/>
                        </a:rPr>
                        <m:t>+</m:t>
                      </m:r>
                      <m:sSub>
                        <m:sSubPr>
                          <m:ctrlPr>
                            <a:rPr lang="ru-RU" i="1">
                              <a:solidFill>
                                <a:srgbClr val="836967"/>
                              </a:solidFill>
                              <a:latin typeface="Cambria Math" panose="02040503050406030204" pitchFamily="18" charset="0"/>
                            </a:rPr>
                          </m:ctrlPr>
                        </m:sSubPr>
                        <m:e>
                          <m:r>
                            <a:rPr lang="ru-RU" i="1">
                              <a:latin typeface="Cambria Math" panose="02040503050406030204" pitchFamily="18" charset="0"/>
                            </a:rPr>
                            <m:t>𝜎</m:t>
                          </m:r>
                        </m:e>
                        <m:sub>
                          <m:r>
                            <a:rPr lang="ru-RU" i="1">
                              <a:latin typeface="Cambria Math" panose="02040503050406030204" pitchFamily="18" charset="0"/>
                            </a:rPr>
                            <m:t>𝛽</m:t>
                          </m:r>
                        </m:sub>
                      </m:sSub>
                      <m:r>
                        <a:rPr lang="ru-RU" i="0">
                          <a:latin typeface="Cambria Math" panose="02040503050406030204" pitchFamily="18" charset="0"/>
                        </a:rPr>
                        <m:t>=</m:t>
                      </m:r>
                      <m:r>
                        <a:rPr lang="ru-RU" i="1">
                          <a:latin typeface="Cambria Math" panose="02040503050406030204" pitchFamily="18" charset="0"/>
                        </a:rPr>
                        <m:t>𝜎</m:t>
                      </m:r>
                      <m:r>
                        <a:rPr lang="ru-RU" i="0">
                          <a:latin typeface="Cambria Math" panose="02040503050406030204" pitchFamily="18" charset="0"/>
                        </a:rPr>
                        <m:t>;</m:t>
                      </m:r>
                    </m:oMath>
                  </m:oMathPara>
                </a14:m>
                <a:endParaRPr lang="ru-RU" dirty="0"/>
              </a:p>
            </p:txBody>
          </p:sp>
        </mc:Choice>
        <mc:Fallback xmlns="">
          <p:sp>
            <p:nvSpPr>
              <p:cNvPr id="10" name="TextBox 9">
                <a:extLst>
                  <a:ext uri="{FF2B5EF4-FFF2-40B4-BE49-F238E27FC236}">
                    <a16:creationId xmlns:a16="http://schemas.microsoft.com/office/drawing/2014/main" id="{F6D591FA-B40D-5464-76CF-322696AAA814}"/>
                  </a:ext>
                </a:extLst>
              </p:cNvPr>
              <p:cNvSpPr txBox="1">
                <a:spLocks noRot="1" noChangeAspect="1" noMove="1" noResize="1" noEditPoints="1" noAdjustHandles="1" noChangeArrowheads="1" noChangeShapeType="1" noTextEdit="1"/>
              </p:cNvSpPr>
              <p:nvPr/>
            </p:nvSpPr>
            <p:spPr>
              <a:xfrm>
                <a:off x="3149600" y="3975553"/>
                <a:ext cx="6096000" cy="562975"/>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830AFB6-BB07-ECA2-737A-DD014F2276F2}"/>
                  </a:ext>
                </a:extLst>
              </p:cNvPr>
              <p:cNvSpPr txBox="1"/>
              <p:nvPr/>
            </p:nvSpPr>
            <p:spPr>
              <a:xfrm>
                <a:off x="1493520" y="4816605"/>
                <a:ext cx="10099040" cy="1027782"/>
              </a:xfrm>
              <a:prstGeom prst="rect">
                <a:avLst/>
              </a:prstGeom>
              <a:noFill/>
            </p:spPr>
            <p:txBody>
              <a:bodyPr wrap="square">
                <a:spAutoFit/>
              </a:bodyPr>
              <a:lstStyle/>
              <a:p>
                <a:pPr algn="just">
                  <a:lnSpc>
                    <a:spcPct val="115000"/>
                  </a:lnSpc>
                  <a:spcAft>
                    <a:spcPts val="1000"/>
                  </a:spcAft>
                </a:pPr>
                <a:r>
                  <a:rPr lang="uz-Cyrl-UZ" sz="1800" dirty="0">
                    <a:effectLst/>
                    <a:latin typeface="Times New Roman" panose="02020603050405020304" pitchFamily="18" charset="0"/>
                    <a:ea typeface="Times New Roman" panose="02020603050405020304" pitchFamily="18" charset="0"/>
                    <a:cs typeface="Times New Roman" panose="02020603050405020304" pitchFamily="18" charset="0"/>
                  </a:rPr>
                  <a:t>S</a:t>
                </a:r>
                <a:r>
                  <a:rPr lang="uz-Latn-UZ" sz="1800" dirty="0">
                    <a:effectLst/>
                    <a:latin typeface="Times New Roman" panose="02020603050405020304" pitchFamily="18" charset="0"/>
                    <a:ea typeface="Times New Roman" panose="02020603050405020304" pitchFamily="18" charset="0"/>
                    <a:cs typeface="Times New Roman" panose="02020603050405020304" pitchFamily="18" charset="0"/>
                  </a:rPr>
                  <a:t>h</a:t>
                </a:r>
                <a:r>
                  <a:rPr lang="uz-Cyrl-UZ" sz="1800" dirty="0">
                    <a:effectLst/>
                    <a:latin typeface="Times New Roman" panose="02020603050405020304" pitchFamily="18" charset="0"/>
                    <a:ea typeface="Times New Roman" panose="02020603050405020304" pitchFamily="18" charset="0"/>
                    <a:cs typeface="Times New Roman" panose="02020603050405020304" pitchFamily="18" charset="0"/>
                  </a:rPr>
                  <a:t>unday qilib o‘zaro tik tekisliklardagi normal kuchlanishlar yig‘indisi     doimiy miqdorga teng, bu tekislik</a:t>
                </a:r>
                <a14:m>
                  <m:oMath xmlns:m="http://schemas.openxmlformats.org/officeDocument/2006/math">
                    <m:r>
                      <a:rPr lang="uz-Cyrl-UZ" sz="1800" i="1">
                        <a:effectLst/>
                        <a:latin typeface="Cambria Math" panose="02040503050406030204" pitchFamily="18" charset="0"/>
                        <a:ea typeface="Times New Roman" panose="02020603050405020304" pitchFamily="18" charset="0"/>
                        <a:cs typeface="Times New Roman" panose="02020603050405020304" pitchFamily="18" charset="0"/>
                      </a:rPr>
                      <m:t>𝛼</m:t>
                    </m:r>
                    <m:r>
                      <a:rPr lang="uz-Cyrl-UZ" sz="1800" i="1">
                        <a:effectLst/>
                        <a:latin typeface="Cambria Math" panose="02040503050406030204" pitchFamily="18" charset="0"/>
                        <a:ea typeface="Times New Roman" panose="02020603050405020304" pitchFamily="18" charset="0"/>
                        <a:cs typeface="Times New Roman" panose="02020603050405020304" pitchFamily="18" charset="0"/>
                      </a:rPr>
                      <m:t>+9</m:t>
                    </m:r>
                    <m:sSup>
                      <m:sSupPr>
                        <m:ctrlPr>
                          <a:rPr lang="ru-RU"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uz-Cyrl-UZ" sz="1800" i="1">
                            <a:effectLst/>
                            <a:latin typeface="Cambria Math" panose="02040503050406030204" pitchFamily="18" charset="0"/>
                            <a:ea typeface="Times New Roman" panose="02020603050405020304" pitchFamily="18" charset="0"/>
                            <a:cs typeface="Times New Roman" panose="02020603050405020304" pitchFamily="18" charset="0"/>
                          </a:rPr>
                          <m:t>0</m:t>
                        </m:r>
                      </m:e>
                      <m:sup>
                        <m:r>
                          <a:rPr lang="uz-Cyrl-UZ" sz="1800" i="1">
                            <a:effectLst/>
                            <a:latin typeface="Cambria Math" panose="02040503050406030204" pitchFamily="18" charset="0"/>
                            <a:ea typeface="Times New Roman" panose="02020603050405020304" pitchFamily="18" charset="0"/>
                            <a:cs typeface="Times New Roman" panose="02020603050405020304" pitchFamily="18" charset="0"/>
                          </a:rPr>
                          <m:t>0</m:t>
                        </m:r>
                      </m:sup>
                    </m:sSup>
                  </m:oMath>
                </a14:m>
                <a:r>
                  <a:rPr lang="uz-Cyrl-UZ" sz="1800" dirty="0">
                    <a:effectLst/>
                    <a:latin typeface="Times New Roman" panose="02020603050405020304" pitchFamily="18" charset="0"/>
                    <a:ea typeface="Times New Roman" panose="02020603050405020304" pitchFamily="18" charset="0"/>
                    <a:cs typeface="Times New Roman" panose="02020603050405020304" pitchFamily="18" charset="0"/>
                  </a:rPr>
                  <a:t>da urunma kuchlanishlar miqdor  jihatidan teng bo‘lib, yo‘nalish jihatidan qarama – qarshi     bo‘ladi.</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D830AFB6-BB07-ECA2-737A-DD014F2276F2}"/>
                  </a:ext>
                </a:extLst>
              </p:cNvPr>
              <p:cNvSpPr txBox="1">
                <a:spLocks noRot="1" noChangeAspect="1" noMove="1" noResize="1" noEditPoints="1" noAdjustHandles="1" noChangeArrowheads="1" noChangeShapeType="1" noTextEdit="1"/>
              </p:cNvSpPr>
              <p:nvPr/>
            </p:nvSpPr>
            <p:spPr>
              <a:xfrm>
                <a:off x="1493520" y="4816605"/>
                <a:ext cx="10099040" cy="1027782"/>
              </a:xfrm>
              <a:prstGeom prst="rect">
                <a:avLst/>
              </a:prstGeom>
              <a:blipFill>
                <a:blip r:embed="rId6"/>
                <a:stretch>
                  <a:fillRect l="-483" t="-1183" r="-483" b="-7692"/>
                </a:stretch>
              </a:blipFill>
            </p:spPr>
            <p:txBody>
              <a:bodyPr/>
              <a:lstStyle/>
              <a:p>
                <a:r>
                  <a:rPr lang="ru-RU">
                    <a:noFill/>
                  </a:rPr>
                  <a:t> </a:t>
                </a:r>
              </a:p>
            </p:txBody>
          </p:sp>
        </mc:Fallback>
      </mc:AlternateContent>
    </p:spTree>
    <p:extLst>
      <p:ext uri="{BB962C8B-B14F-4D97-AF65-F5344CB8AC3E}">
        <p14:creationId xmlns:p14="http://schemas.microsoft.com/office/powerpoint/2010/main" val="4165010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211AF0A-9DBF-30D6-8FC8-799CCEF14864}"/>
                  </a:ext>
                </a:extLst>
              </p:cNvPr>
              <p:cNvSpPr txBox="1"/>
              <p:nvPr/>
            </p:nvSpPr>
            <p:spPr>
              <a:xfrm>
                <a:off x="1656080" y="365841"/>
                <a:ext cx="9763760" cy="1585883"/>
              </a:xfrm>
              <a:prstGeom prst="rect">
                <a:avLst/>
              </a:prstGeom>
              <a:noFill/>
            </p:spPr>
            <p:txBody>
              <a:bodyPr wrap="square">
                <a:spAutoFit/>
              </a:bodyPr>
              <a:lstStyle/>
              <a:p>
                <a:pPr algn="just"/>
                <a:r>
                  <a:rPr lang="uz-Cyrl-UZ" sz="1800" dirty="0">
                    <a:solidFill>
                      <a:srgbClr val="000000"/>
                    </a:solidFill>
                    <a:effectLst/>
                    <a:latin typeface="Times New Roman" panose="02020603050405020304" pitchFamily="18" charset="0"/>
                    <a:ea typeface="Times New Roman" panose="02020603050405020304" pitchFamily="18" charset="0"/>
                  </a:rPr>
                  <a:t> </a:t>
                </a:r>
                <a:r>
                  <a:rPr lang="uz-Latn-UZ" sz="1800" dirty="0">
                    <a:solidFill>
                      <a:srgbClr val="000000"/>
                    </a:solidFill>
                    <a:effectLst/>
                    <a:latin typeface="Times New Roman" panose="02020603050405020304" pitchFamily="18" charset="0"/>
                    <a:ea typeface="Times New Roman" panose="02020603050405020304" pitchFamily="18" charset="0"/>
                  </a:rPr>
                  <a:t>      </a:t>
                </a: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Hajmiy kuchlanish holatida bo‘lgan detaldan elementar parallelepiped ajratib, uning deformatsiyasini tekshiramiz. Bu elementar parallelepipedning I, II, III o‘qlarga parallel yo‘nalgan bosh kuchlanishlarni </a:t>
                </a:r>
                <a14:m>
                  <m:oMath xmlns:m="http://schemas.openxmlformats.org/officeDocument/2006/math">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sSub>
                      <m:sSubPr>
                        <m:ctrlPr>
                          <a:rPr lang="ru-RU"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m:t>
                        </m:r>
                      </m:sub>
                    </m:sSub>
                  </m:oMath>
                </a14:m>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deformatsiyalarni esa </a:t>
                </a:r>
                <a14:m>
                  <m:oMath xmlns:m="http://schemas.openxmlformats.org/officeDocument/2006/math">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𝜀</m:t>
                    </m:r>
                  </m:oMath>
                </a14:m>
                <a:r>
                  <a:rPr lang="uz-Cyrl-UZ" sz="24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uz-Cyrl-UZ"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𝜀</m:t>
                    </m:r>
                  </m:oMath>
                </a14:m>
                <a:r>
                  <a:rPr lang="uz-Cyrl-UZ" sz="24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14:m>
                  <m:oMath xmlns:m="http://schemas.openxmlformats.org/officeDocument/2006/math">
                    <m:sSub>
                      <m:sSubPr>
                        <m:ctrlPr>
                          <a:rPr lang="ru-RU" sz="2400" i="1" baseline="-25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baseline="-25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𝜀</m:t>
                        </m:r>
                      </m:e>
                      <m:sub>
                        <m:r>
                          <a:rPr lang="uz-Cyrl-UZ" sz="2400" i="1" baseline="-25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m:t>
                        </m:r>
                      </m:sub>
                    </m:sSub>
                  </m:oMath>
                </a14:m>
                <a:r>
                  <a:rPr lang="en-GB"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harflari bilan belgilaymiz. </a:t>
                </a:r>
                <a:endParaRPr lang="ru-RU" sz="2400" dirty="0">
                  <a:latin typeface="Times New Roman" panose="02020603050405020304" pitchFamily="18"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8211AF0A-9DBF-30D6-8FC8-799CCEF14864}"/>
                  </a:ext>
                </a:extLst>
              </p:cNvPr>
              <p:cNvSpPr txBox="1">
                <a:spLocks noRot="1" noChangeAspect="1" noMove="1" noResize="1" noEditPoints="1" noAdjustHandles="1" noChangeArrowheads="1" noChangeShapeType="1" noTextEdit="1"/>
              </p:cNvSpPr>
              <p:nvPr/>
            </p:nvSpPr>
            <p:spPr>
              <a:xfrm>
                <a:off x="1656080" y="365841"/>
                <a:ext cx="9763760" cy="1585883"/>
              </a:xfrm>
              <a:prstGeom prst="rect">
                <a:avLst/>
              </a:prstGeom>
              <a:blipFill>
                <a:blip r:embed="rId3"/>
                <a:stretch>
                  <a:fillRect l="-999" t="-3077" r="-999" b="-8077"/>
                </a:stretch>
              </a:blipFill>
            </p:spPr>
            <p:txBody>
              <a:bodyPr/>
              <a:lstStyle/>
              <a:p>
                <a:r>
                  <a:rPr lang="ru-RU">
                    <a:noFill/>
                  </a:rPr>
                  <a:t> </a:t>
                </a:r>
              </a:p>
            </p:txBody>
          </p:sp>
        </mc:Fallback>
      </mc:AlternateContent>
      <p:pic>
        <p:nvPicPr>
          <p:cNvPr id="4" name="Рисунок 3">
            <a:extLst>
              <a:ext uri="{FF2B5EF4-FFF2-40B4-BE49-F238E27FC236}">
                <a16:creationId xmlns:a16="http://schemas.microsoft.com/office/drawing/2014/main" id="{8DFC17BA-E255-99F5-AA98-3BEC7BCBE698}"/>
              </a:ext>
            </a:extLst>
          </p:cNvPr>
          <p:cNvPicPr>
            <a:picLocks noChangeAspect="1"/>
          </p:cNvPicPr>
          <p:nvPr/>
        </p:nvPicPr>
        <p:blipFill rotWithShape="1">
          <a:blip r:embed="rId4">
            <a:lum contrast="42000"/>
          </a:blip>
          <a:srcRect l="34421" t="17097" r="14098" b="33814"/>
          <a:stretch/>
        </p:blipFill>
        <p:spPr bwMode="auto">
          <a:xfrm>
            <a:off x="2220754" y="2166448"/>
            <a:ext cx="4246086" cy="2739829"/>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7DD7EB3-6876-A1DA-8CD8-6ED680DC119B}"/>
                  </a:ext>
                </a:extLst>
              </p:cNvPr>
              <p:cNvSpPr txBox="1"/>
              <p:nvPr/>
            </p:nvSpPr>
            <p:spPr>
              <a:xfrm>
                <a:off x="6766203" y="2594200"/>
                <a:ext cx="5405120" cy="6109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i="1" smtClean="0">
                              <a:solidFill>
                                <a:srgbClr val="836967"/>
                              </a:solidFill>
                              <a:latin typeface="Cambria Math" panose="02040503050406030204" pitchFamily="18" charset="0"/>
                            </a:rPr>
                          </m:ctrlPr>
                        </m:sSubPr>
                        <m:e>
                          <m:r>
                            <a:rPr lang="ru-RU" i="1">
                              <a:latin typeface="Cambria Math" panose="02040503050406030204" pitchFamily="18" charset="0"/>
                            </a:rPr>
                            <m:t>𝜀</m:t>
                          </m:r>
                        </m:e>
                        <m:sub>
                          <m:r>
                            <a:rPr lang="ru-RU" i="0">
                              <a:latin typeface="Cambria Math" panose="02040503050406030204" pitchFamily="18" charset="0"/>
                            </a:rPr>
                            <m:t>1</m:t>
                          </m:r>
                        </m:sub>
                      </m:sSub>
                      <m:r>
                        <a:rPr lang="ru-RU" i="0">
                          <a:latin typeface="Cambria Math" panose="02040503050406030204" pitchFamily="18" charset="0"/>
                        </a:rPr>
                        <m:t>=</m:t>
                      </m:r>
                      <m:f>
                        <m:fPr>
                          <m:ctrlPr>
                            <a:rPr lang="ru-RU" i="1">
                              <a:solidFill>
                                <a:srgbClr val="836967"/>
                              </a:solidFill>
                              <a:latin typeface="Cambria Math" panose="02040503050406030204" pitchFamily="18" charset="0"/>
                            </a:rPr>
                          </m:ctrlPr>
                        </m:fPr>
                        <m:num>
                          <m:r>
                            <a:rPr lang="ru-RU" i="0">
                              <a:latin typeface="Cambria Math" panose="02040503050406030204" pitchFamily="18" charset="0"/>
                            </a:rPr>
                            <m:t>1</m:t>
                          </m:r>
                        </m:num>
                        <m:den>
                          <m:r>
                            <a:rPr lang="ru-RU" i="1">
                              <a:latin typeface="Cambria Math" panose="02040503050406030204" pitchFamily="18" charset="0"/>
                            </a:rPr>
                            <m:t>𝐸</m:t>
                          </m:r>
                        </m:den>
                      </m:f>
                      <m:d>
                        <m:dPr>
                          <m:begChr m:val="["/>
                          <m:endChr m:val="]"/>
                          <m:ctrlPr>
                            <a:rPr lang="ru-RU" i="1">
                              <a:solidFill>
                                <a:srgbClr val="836967"/>
                              </a:solidFill>
                              <a:latin typeface="Cambria Math" panose="02040503050406030204" pitchFamily="18" charset="0"/>
                            </a:rPr>
                          </m:ctrlPr>
                        </m:dPr>
                        <m:e>
                          <m:sSub>
                            <m:sSubPr>
                              <m:ctrlPr>
                                <a:rPr lang="ru-RU" i="1">
                                  <a:solidFill>
                                    <a:srgbClr val="836967"/>
                                  </a:solidFill>
                                  <a:latin typeface="Cambria Math" panose="02040503050406030204" pitchFamily="18" charset="0"/>
                                </a:rPr>
                              </m:ctrlPr>
                            </m:sSubPr>
                            <m:e>
                              <m:r>
                                <a:rPr lang="ru-RU" i="1">
                                  <a:latin typeface="Cambria Math" panose="02040503050406030204" pitchFamily="18" charset="0"/>
                                </a:rPr>
                                <m:t>𝜎</m:t>
                              </m:r>
                            </m:e>
                            <m:sub>
                              <m:r>
                                <a:rPr lang="ru-RU" i="0">
                                  <a:latin typeface="Cambria Math" panose="02040503050406030204" pitchFamily="18" charset="0"/>
                                </a:rPr>
                                <m:t>1</m:t>
                              </m:r>
                            </m:sub>
                          </m:sSub>
                          <m:r>
                            <a:rPr lang="ru-RU" i="0">
                              <a:latin typeface="Cambria Math" panose="02040503050406030204" pitchFamily="18" charset="0"/>
                            </a:rPr>
                            <m:t>−</m:t>
                          </m:r>
                          <m:r>
                            <a:rPr lang="ru-RU" i="1">
                              <a:latin typeface="Cambria Math" panose="02040503050406030204" pitchFamily="18" charset="0"/>
                            </a:rPr>
                            <m:t>𝜇</m:t>
                          </m:r>
                          <m:d>
                            <m:dPr>
                              <m:ctrlPr>
                                <a:rPr lang="ru-RU" i="1">
                                  <a:solidFill>
                                    <a:srgbClr val="836967"/>
                                  </a:solidFill>
                                  <a:latin typeface="Cambria Math" panose="02040503050406030204" pitchFamily="18" charset="0"/>
                                </a:rPr>
                              </m:ctrlPr>
                            </m:dPr>
                            <m:e>
                              <m:sSub>
                                <m:sSubPr>
                                  <m:ctrlPr>
                                    <a:rPr lang="ru-RU" i="1">
                                      <a:solidFill>
                                        <a:srgbClr val="836967"/>
                                      </a:solidFill>
                                      <a:latin typeface="Cambria Math" panose="02040503050406030204" pitchFamily="18" charset="0"/>
                                    </a:rPr>
                                  </m:ctrlPr>
                                </m:sSubPr>
                                <m:e>
                                  <m:r>
                                    <a:rPr lang="ru-RU" i="1">
                                      <a:latin typeface="Cambria Math" panose="02040503050406030204" pitchFamily="18" charset="0"/>
                                    </a:rPr>
                                    <m:t>𝜎</m:t>
                                  </m:r>
                                </m:e>
                                <m:sub>
                                  <m:r>
                                    <a:rPr lang="ru-RU" i="0">
                                      <a:latin typeface="Cambria Math" panose="02040503050406030204" pitchFamily="18" charset="0"/>
                                    </a:rPr>
                                    <m:t>2</m:t>
                                  </m:r>
                                </m:sub>
                              </m:sSub>
                              <m:r>
                                <a:rPr lang="ru-RU" i="0">
                                  <a:latin typeface="Cambria Math" panose="02040503050406030204" pitchFamily="18" charset="0"/>
                                </a:rPr>
                                <m:t>+</m:t>
                              </m:r>
                              <m:sSub>
                                <m:sSubPr>
                                  <m:ctrlPr>
                                    <a:rPr lang="ru-RU" i="1">
                                      <a:solidFill>
                                        <a:srgbClr val="836967"/>
                                      </a:solidFill>
                                      <a:latin typeface="Cambria Math" panose="02040503050406030204" pitchFamily="18" charset="0"/>
                                    </a:rPr>
                                  </m:ctrlPr>
                                </m:sSubPr>
                                <m:e>
                                  <m:r>
                                    <a:rPr lang="ru-RU" i="1">
                                      <a:latin typeface="Cambria Math" panose="02040503050406030204" pitchFamily="18" charset="0"/>
                                    </a:rPr>
                                    <m:t>𝜎</m:t>
                                  </m:r>
                                </m:e>
                                <m:sub>
                                  <m:r>
                                    <a:rPr lang="ru-RU" i="0">
                                      <a:latin typeface="Cambria Math" panose="02040503050406030204" pitchFamily="18" charset="0"/>
                                    </a:rPr>
                                    <m:t>3,</m:t>
                                  </m:r>
                                </m:sub>
                              </m:sSub>
                            </m:e>
                          </m:d>
                        </m:e>
                      </m:d>
                    </m:oMath>
                  </m:oMathPara>
                </a14:m>
                <a:endParaRPr lang="ru-RU" dirty="0"/>
              </a:p>
            </p:txBody>
          </p:sp>
        </mc:Choice>
        <mc:Fallback xmlns="">
          <p:sp>
            <p:nvSpPr>
              <p:cNvPr id="6" name="TextBox 5">
                <a:extLst>
                  <a:ext uri="{FF2B5EF4-FFF2-40B4-BE49-F238E27FC236}">
                    <a16:creationId xmlns:a16="http://schemas.microsoft.com/office/drawing/2014/main" id="{47DD7EB3-6876-A1DA-8CD8-6ED680DC119B}"/>
                  </a:ext>
                </a:extLst>
              </p:cNvPr>
              <p:cNvSpPr txBox="1">
                <a:spLocks noRot="1" noChangeAspect="1" noMove="1" noResize="1" noEditPoints="1" noAdjustHandles="1" noChangeArrowheads="1" noChangeShapeType="1" noTextEdit="1"/>
              </p:cNvSpPr>
              <p:nvPr/>
            </p:nvSpPr>
            <p:spPr>
              <a:xfrm>
                <a:off x="6766203" y="2594200"/>
                <a:ext cx="5405120" cy="610936"/>
              </a:xfrm>
              <a:prstGeom prst="rect">
                <a:avLst/>
              </a:prstGeom>
              <a:blipFill>
                <a:blip r:embed="rId5"/>
                <a:stretch>
                  <a:fillRect/>
                </a:stretch>
              </a:blipFill>
            </p:spPr>
            <p:txBody>
              <a:bodyPr/>
              <a:lstStyle/>
              <a:p>
                <a:r>
                  <a:rPr lang="ru-RU">
                    <a:noFill/>
                  </a:rPr>
                  <a:t> </a:t>
                </a:r>
              </a:p>
            </p:txBody>
          </p:sp>
        </mc:Fallback>
      </mc:AlternateContent>
      <p:graphicFrame>
        <p:nvGraphicFramePr>
          <p:cNvPr id="7" name="Объект 6">
            <a:extLst>
              <a:ext uri="{FF2B5EF4-FFF2-40B4-BE49-F238E27FC236}">
                <a16:creationId xmlns:a16="http://schemas.microsoft.com/office/drawing/2014/main" id="{4D39C06B-A54D-D35F-7EB3-336112E5F02F}"/>
              </a:ext>
            </a:extLst>
          </p:cNvPr>
          <p:cNvGraphicFramePr>
            <a:graphicFrameLocks noChangeAspect="1"/>
          </p:cNvGraphicFramePr>
          <p:nvPr>
            <p:extLst>
              <p:ext uri="{D42A27DB-BD31-4B8C-83A1-F6EECF244321}">
                <p14:modId xmlns:p14="http://schemas.microsoft.com/office/powerpoint/2010/main" val="2842868853"/>
              </p:ext>
            </p:extLst>
          </p:nvPr>
        </p:nvGraphicFramePr>
        <p:xfrm>
          <a:off x="8047989" y="3385687"/>
          <a:ext cx="2922915" cy="721995"/>
        </p:xfrm>
        <a:graphic>
          <a:graphicData uri="http://schemas.openxmlformats.org/presentationml/2006/ole">
            <mc:AlternateContent xmlns:mc="http://schemas.openxmlformats.org/markup-compatibility/2006">
              <mc:Choice xmlns:v="urn:schemas-microsoft-com:vml" Requires="v">
                <p:oleObj spid="_x0000_s2052" r:id="rId6" imgW="1524000" imgH="393700" progId="">
                  <p:embed/>
                </p:oleObj>
              </mc:Choice>
              <mc:Fallback>
                <p:oleObj r:id="rId6" imgW="1524000" imgH="393700" progId="">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47989" y="3385687"/>
                        <a:ext cx="2922915" cy="721995"/>
                      </a:xfrm>
                      <a:prstGeom prst="rect">
                        <a:avLst/>
                      </a:prstGeom>
                      <a:noFill/>
                    </p:spPr>
                  </p:pic>
                </p:oleObj>
              </mc:Fallback>
            </mc:AlternateContent>
          </a:graphicData>
        </a:graphic>
      </p:graphicFrame>
      <p:graphicFrame>
        <p:nvGraphicFramePr>
          <p:cNvPr id="8" name="Объект 7">
            <a:extLst>
              <a:ext uri="{FF2B5EF4-FFF2-40B4-BE49-F238E27FC236}">
                <a16:creationId xmlns:a16="http://schemas.microsoft.com/office/drawing/2014/main" id="{F57D6D55-F3AB-F9D4-426C-E65C99707C28}"/>
              </a:ext>
            </a:extLst>
          </p:cNvPr>
          <p:cNvGraphicFramePr>
            <a:graphicFrameLocks noChangeAspect="1"/>
          </p:cNvGraphicFramePr>
          <p:nvPr>
            <p:extLst>
              <p:ext uri="{D42A27DB-BD31-4B8C-83A1-F6EECF244321}">
                <p14:modId xmlns:p14="http://schemas.microsoft.com/office/powerpoint/2010/main" val="1305407315"/>
              </p:ext>
            </p:extLst>
          </p:nvPr>
        </p:nvGraphicFramePr>
        <p:xfrm>
          <a:off x="8047989" y="4127739"/>
          <a:ext cx="2841549" cy="677346"/>
        </p:xfrm>
        <a:graphic>
          <a:graphicData uri="http://schemas.openxmlformats.org/presentationml/2006/ole">
            <mc:AlternateContent xmlns:mc="http://schemas.openxmlformats.org/markup-compatibility/2006">
              <mc:Choice xmlns:v="urn:schemas-microsoft-com:vml" Requires="v">
                <p:oleObj spid="_x0000_s2053" r:id="rId8" imgW="1574800" imgH="393700" progId="">
                  <p:embed/>
                </p:oleObj>
              </mc:Choice>
              <mc:Fallback>
                <p:oleObj r:id="rId8" imgW="1574800" imgH="393700" progId="">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47989" y="4127739"/>
                        <a:ext cx="2841549" cy="677346"/>
                      </a:xfrm>
                      <a:prstGeom prst="rect">
                        <a:avLst/>
                      </a:prstGeom>
                      <a:noFill/>
                    </p:spPr>
                  </p:pic>
                </p:oleObj>
              </mc:Fallback>
            </mc:AlternateContent>
          </a:graphicData>
        </a:graphic>
      </p:graphicFrame>
      <p:sp>
        <p:nvSpPr>
          <p:cNvPr id="9" name="Прямоугольник: скругленные углы 8">
            <a:extLst>
              <a:ext uri="{FF2B5EF4-FFF2-40B4-BE49-F238E27FC236}">
                <a16:creationId xmlns:a16="http://schemas.microsoft.com/office/drawing/2014/main" id="{12698D02-F59A-9E0D-3416-8E2FF15E3344}"/>
              </a:ext>
            </a:extLst>
          </p:cNvPr>
          <p:cNvSpPr/>
          <p:nvPr/>
        </p:nvSpPr>
        <p:spPr>
          <a:xfrm>
            <a:off x="1270000" y="5069485"/>
            <a:ext cx="10251440" cy="1433195"/>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2400" dirty="0">
                <a:solidFill>
                  <a:srgbClr val="002060"/>
                </a:solidFill>
                <a:latin typeface="Times New Roman" panose="02020603050405020304" pitchFamily="18" charset="0"/>
                <a:cs typeface="Times New Roman" panose="02020603050405020304" pitchFamily="18" charset="0"/>
              </a:rPr>
              <a:t>Bu munosabatlar proportsionallik chegarasida hajmiy kuchlanish holati kuchlanish bilan deformatsiya orasidagi bog’lanishni ifodalaydi (shuning uchun bu munosabatlar umumlashgan Guk qonuni deb yuritiladi.</a:t>
            </a:r>
            <a:endParaRPr lang="ru-RU"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9285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5AA4E65-14FE-8B21-B34D-2D23D12CAD53}"/>
                  </a:ext>
                </a:extLst>
              </p:cNvPr>
              <p:cNvSpPr txBox="1"/>
              <p:nvPr/>
            </p:nvSpPr>
            <p:spPr>
              <a:xfrm>
                <a:off x="1493520" y="513981"/>
                <a:ext cx="10383520" cy="1227195"/>
              </a:xfrm>
              <a:prstGeom prst="rect">
                <a:avLst/>
              </a:prstGeom>
              <a:noFill/>
            </p:spPr>
            <p:txBody>
              <a:bodyPr wrap="square">
                <a:spAutoFit/>
              </a:bodyPr>
              <a:lstStyle/>
              <a:p>
                <a:r>
                  <a:rPr lang="uz-Latn-UZ" sz="1800" dirty="0">
                    <a:effectLst/>
                    <a:latin typeface="Times New Roman" panose="02020603050405020304" pitchFamily="18" charset="0"/>
                    <a:ea typeface="Times New Roman" panose="02020603050405020304" pitchFamily="18" charset="0"/>
                  </a:rPr>
                  <a:t>       </a:t>
                </a:r>
                <a:r>
                  <a:rPr lang="uz-Latn-UZ"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Mustahkamlik shartlarini tuzishda uchta bosh kuchlanish bilan chekli kuchlanishlar </a:t>
                </a:r>
                <a14:m>
                  <m:oMath xmlns:m="http://schemas.openxmlformats.org/officeDocument/2006/math">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𝑚</m:t>
                        </m:r>
                      </m:sub>
                    </m:sSub>
                    <m:r>
                      <m:rPr>
                        <m:nor/>
                      </m:rPr>
                      <a:rPr lang="uz-Cyrl-UZ" sz="2400">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uz-Cyrl-UZ" sz="2400">
                        <a:effectLst/>
                        <a:latin typeface="Times New Roman" panose="02020603050405020304" pitchFamily="18" charset="0"/>
                        <a:ea typeface="Times New Roman" panose="02020603050405020304" pitchFamily="18" charset="0"/>
                        <a:cs typeface="Times New Roman" panose="02020603050405020304" pitchFamily="18" charset="0"/>
                      </a:rPr>
                      <m:t>yoki</m:t>
                    </m:r>
                    <m:r>
                      <m:rPr>
                        <m:nor/>
                      </m:rPr>
                      <a:rPr lang="uz-Cyrl-UZ" sz="2400">
                        <a:effectLst/>
                        <a:latin typeface="Times New Roman" panose="02020603050405020304" pitchFamily="18" charset="0"/>
                        <a:ea typeface="Times New Roman" panose="02020603050405020304" pitchFamily="18" charset="0"/>
                        <a:cs typeface="Times New Roman" panose="02020603050405020304" pitchFamily="18" charset="0"/>
                      </a:rPr>
                      <m:t>  </m:t>
                    </m:r>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m:rPr>
                            <m:nor/>
                          </m:rPr>
                          <a:rPr lang="uz-Cyrl-UZ" sz="2400">
                            <a:effectLst/>
                            <a:latin typeface="Times New Roman" panose="02020603050405020304" pitchFamily="18" charset="0"/>
                            <a:ea typeface="Times New Roman" panose="02020603050405020304" pitchFamily="18" charset="0"/>
                            <a:cs typeface="Times New Roman" panose="02020603050405020304" pitchFamily="18" charset="0"/>
                          </a:rPr>
                          <m:t>ok</m:t>
                        </m:r>
                      </m:sub>
                    </m:sSub>
                  </m:oMath>
                </a14:m>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 orasidagi bog‘lanish funksiyalarining turini aniqlovchi gipotezalarga asoslanadi. </a:t>
                </a:r>
                <a:endParaRPr lang="ru-RU" sz="2400" dirty="0">
                  <a:latin typeface="Times New Roman" panose="02020603050405020304" pitchFamily="18"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F5AA4E65-14FE-8B21-B34D-2D23D12CAD53}"/>
                  </a:ext>
                </a:extLst>
              </p:cNvPr>
              <p:cNvSpPr txBox="1">
                <a:spLocks noRot="1" noChangeAspect="1" noMove="1" noResize="1" noEditPoints="1" noAdjustHandles="1" noChangeArrowheads="1" noChangeShapeType="1" noTextEdit="1"/>
              </p:cNvSpPr>
              <p:nvPr/>
            </p:nvSpPr>
            <p:spPr>
              <a:xfrm>
                <a:off x="1493520" y="513981"/>
                <a:ext cx="10383520" cy="1227195"/>
              </a:xfrm>
              <a:prstGeom prst="rect">
                <a:avLst/>
              </a:prstGeom>
              <a:blipFill>
                <a:blip r:embed="rId2"/>
                <a:stretch>
                  <a:fillRect l="-881" t="-3960" b="-10396"/>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14D8E10-7415-B2B5-828E-CFF90A04FB64}"/>
                  </a:ext>
                </a:extLst>
              </p:cNvPr>
              <p:cNvSpPr txBox="1"/>
              <p:nvPr/>
            </p:nvSpPr>
            <p:spPr>
              <a:xfrm>
                <a:off x="2296160" y="1899799"/>
                <a:ext cx="8834120" cy="2347502"/>
              </a:xfrm>
              <a:prstGeom prst="rect">
                <a:avLst/>
              </a:prstGeom>
              <a:noFill/>
            </p:spPr>
            <p:txBody>
              <a:bodyPr wrap="square">
                <a:spAutoFit/>
              </a:bodyPr>
              <a:lstStyle/>
              <a:p>
                <a:pPr indent="457200" algn="just">
                  <a:lnSpc>
                    <a:spcPct val="115000"/>
                  </a:lnSpc>
                  <a:spcAft>
                    <a:spcPts val="1000"/>
                  </a:spcAft>
                  <a:tabLst>
                    <a:tab pos="228600" algn="l"/>
                  </a:tabLst>
                </a:pPr>
                <a:r>
                  <a:rPr lang="uz-Cyrl-UZ" sz="2400" b="1" dirty="0">
                    <a:effectLst/>
                    <a:latin typeface="Times New Roman" panose="02020603050405020304" pitchFamily="18" charset="0"/>
                    <a:ea typeface="Times New Roman" panose="02020603050405020304" pitchFamily="18" charset="0"/>
                    <a:cs typeface="Times New Roman" panose="02020603050405020304" pitchFamily="18" charset="0"/>
                  </a:rPr>
                  <a:t>Mustahkamlikning birinchi nazariyasi.</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 Bu nazariyani X</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VII </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asrda  Galiley maydonga tashlagan. Eng katta normal kuchlanish nazariyasi deb ham ataladi. </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ctr">
                  <a:lnSpc>
                    <a:spcPct val="115000"/>
                  </a:lnSpc>
                  <a:spcAft>
                    <a:spcPts val="1000"/>
                  </a:spcAft>
                  <a:tabLst>
                    <a:tab pos="228600" algn="l"/>
                  </a:tabLst>
                </a:pPr>
                <a14:m>
                  <m:oMathPara xmlns:m="http://schemas.openxmlformats.org/officeDocument/2006/math">
                    <m:oMathParaPr>
                      <m:jc m:val="centerGroup"/>
                    </m:oMathParaPr>
                    <m:oMath xmlns:m="http://schemas.openxmlformats.org/officeDocument/2006/math">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𝑚</m:t>
                              </m:r>
                            </m:sub>
                          </m:sSub>
                        </m:num>
                        <m:den>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𝑘</m:t>
                          </m:r>
                        </m:den>
                      </m:f>
                      <m:r>
                        <m:rPr>
                          <m:nor/>
                        </m:rPr>
                        <a:rPr lang="uz-Cyrl-UZ" sz="2400">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uz-Cyrl-UZ" sz="2400">
                          <a:effectLst/>
                          <a:latin typeface="Cambria Math" panose="02040503050406030204" pitchFamily="18" charset="0"/>
                          <a:ea typeface="Times New Roman" panose="02020603050405020304" pitchFamily="18" charset="0"/>
                          <a:cs typeface="Times New Roman" panose="02020603050405020304" pitchFamily="18" charset="0"/>
                        </a:rPr>
                        <m:t>yoki</m:t>
                      </m:r>
                      <m:r>
                        <m:rPr>
                          <m:nor/>
                        </m:rPr>
                        <a:rPr lang="uz-Cyrl-UZ" sz="2400">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d>
                      <m:r>
                        <m:rPr>
                          <m:nor/>
                        </m:rPr>
                        <a:rPr lang="uz-Cyrl-UZ" sz="2400">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13" name="TextBox 12">
                <a:extLst>
                  <a:ext uri="{FF2B5EF4-FFF2-40B4-BE49-F238E27FC236}">
                    <a16:creationId xmlns:a16="http://schemas.microsoft.com/office/drawing/2014/main" id="{414D8E10-7415-B2B5-828E-CFF90A04FB64}"/>
                  </a:ext>
                </a:extLst>
              </p:cNvPr>
              <p:cNvSpPr txBox="1">
                <a:spLocks noRot="1" noChangeAspect="1" noMove="1" noResize="1" noEditPoints="1" noAdjustHandles="1" noChangeArrowheads="1" noChangeShapeType="1" noTextEdit="1"/>
              </p:cNvSpPr>
              <p:nvPr/>
            </p:nvSpPr>
            <p:spPr>
              <a:xfrm>
                <a:off x="2296160" y="1899799"/>
                <a:ext cx="8834120" cy="2347502"/>
              </a:xfrm>
              <a:prstGeom prst="rect">
                <a:avLst/>
              </a:prstGeom>
              <a:blipFill>
                <a:blip r:embed="rId3"/>
                <a:stretch>
                  <a:fillRect l="-1104" t="-1039" r="-1035"/>
                </a:stretch>
              </a:blipFill>
            </p:spPr>
            <p:txBody>
              <a:bodyPr/>
              <a:lstStyle/>
              <a:p>
                <a:r>
                  <a:rPr lang="ru-RU">
                    <a:noFill/>
                  </a:rPr>
                  <a:t> </a:t>
                </a:r>
              </a:p>
            </p:txBody>
          </p:sp>
        </mc:Fallback>
      </mc:AlternateContent>
      <p:sp>
        <p:nvSpPr>
          <p:cNvPr id="15" name="Стрелка: вправо 14">
            <a:extLst>
              <a:ext uri="{FF2B5EF4-FFF2-40B4-BE49-F238E27FC236}">
                <a16:creationId xmlns:a16="http://schemas.microsoft.com/office/drawing/2014/main" id="{2D8FED0C-3279-32C2-D1E5-73CA382529F4}"/>
              </a:ext>
            </a:extLst>
          </p:cNvPr>
          <p:cNvSpPr/>
          <p:nvPr/>
        </p:nvSpPr>
        <p:spPr>
          <a:xfrm>
            <a:off x="919480" y="1899799"/>
            <a:ext cx="1300480" cy="690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B929F49A-1D13-4847-D42F-B841B9B6117D}"/>
                  </a:ext>
                </a:extLst>
              </p:cNvPr>
              <p:cNvSpPr txBox="1"/>
              <p:nvPr/>
            </p:nvSpPr>
            <p:spPr>
              <a:xfrm>
                <a:off x="1965960" y="4066045"/>
                <a:ext cx="9164320" cy="2418226"/>
              </a:xfrm>
              <a:prstGeom prst="rect">
                <a:avLst/>
              </a:prstGeom>
              <a:noFill/>
            </p:spPr>
            <p:txBody>
              <a:bodyPr wrap="square">
                <a:spAutoFit/>
              </a:bodyPr>
              <a:lstStyle/>
              <a:p>
                <a:pPr indent="457200" algn="just">
                  <a:lnSpc>
                    <a:spcPct val="115000"/>
                  </a:lnSpc>
                  <a:spcAft>
                    <a:spcPts val="1000"/>
                  </a:spcAft>
                </a:pPr>
                <a:r>
                  <a:rPr lang="uz-Cyrl-UZ" sz="2400" b="1" dirty="0">
                    <a:effectLst/>
                    <a:latin typeface="Times New Roman" panose="02020603050405020304" pitchFamily="18" charset="0"/>
                    <a:ea typeface="Times New Roman" panose="02020603050405020304" pitchFamily="18" charset="0"/>
                    <a:cs typeface="Times New Roman" panose="02020603050405020304" pitchFamily="18" charset="0"/>
                  </a:rPr>
                  <a:t>Mustahkamlikning ikkinchi nazariyasi.</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 Bu nazariyani birinchi bo‘lib, Mariot taklif qilgan. Ikkinchi nazariya eng katta nisbiy cho‘zilishga asoslangan.</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ctr">
                  <a:lnSpc>
                    <a:spcPct val="115000"/>
                  </a:lnSpc>
                  <a:spcAft>
                    <a:spcPts val="1000"/>
                  </a:spcAft>
                  <a:tabLst>
                    <a:tab pos="228600" algn="l"/>
                  </a:tabLst>
                </a:pPr>
                <a14:m>
                  <m:oMathPara xmlns:m="http://schemas.openxmlformats.org/officeDocument/2006/math">
                    <m:oMathParaPr>
                      <m:jc m:val="centerGroup"/>
                    </m:oMathParaPr>
                    <m:oMath xmlns:m="http://schemas.openxmlformats.org/officeDocument/2006/math">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𝜀</m:t>
                          </m:r>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1</m:t>
                          </m:r>
                          <m:f>
                            <m:f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𝐸</m:t>
                              </m:r>
                            </m:den>
                          </m:f>
                          <m:d>
                            <m:dPr>
                              <m:begChr m:val="["/>
                              <m:endChr m:val="]"/>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𝜇</m:t>
                              </m:r>
                              <m:d>
                                <m:d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2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3</m:t>
                                      </m:r>
                                    </m:sub>
                                  </m:sSub>
                                </m:e>
                              </m:d>
                            </m:e>
                          </m:d>
                        </m:e>
                        <m:sub>
                          <m:r>
                            <a:rPr lang="uz-Cyrl-UZ" sz="2400" i="1">
                              <a:effectLst/>
                              <a:latin typeface="Cambria Math" panose="02040503050406030204" pitchFamily="18" charset="0"/>
                              <a:ea typeface="Times New Roman" panose="02020603050405020304" pitchFamily="18" charset="0"/>
                              <a:cs typeface="Times New Roman" panose="02020603050405020304" pitchFamily="18" charset="0"/>
                            </a:rPr>
                            <m:t>𝑚𝑎𝑥</m:t>
                          </m:r>
                        </m:sub>
                      </m:sSub>
                    </m:oMath>
                  </m:oMathPara>
                </a14:m>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17" name="TextBox 16">
                <a:extLst>
                  <a:ext uri="{FF2B5EF4-FFF2-40B4-BE49-F238E27FC236}">
                    <a16:creationId xmlns:a16="http://schemas.microsoft.com/office/drawing/2014/main" id="{B929F49A-1D13-4847-D42F-B841B9B6117D}"/>
                  </a:ext>
                </a:extLst>
              </p:cNvPr>
              <p:cNvSpPr txBox="1">
                <a:spLocks noRot="1" noChangeAspect="1" noMove="1" noResize="1" noEditPoints="1" noAdjustHandles="1" noChangeArrowheads="1" noChangeShapeType="1" noTextEdit="1"/>
              </p:cNvSpPr>
              <p:nvPr/>
            </p:nvSpPr>
            <p:spPr>
              <a:xfrm>
                <a:off x="1965960" y="4066045"/>
                <a:ext cx="9164320" cy="2418226"/>
              </a:xfrm>
              <a:prstGeom prst="rect">
                <a:avLst/>
              </a:prstGeom>
              <a:blipFill>
                <a:blip r:embed="rId4"/>
                <a:stretch>
                  <a:fillRect l="-1065" t="-1008" r="-998"/>
                </a:stretch>
              </a:blipFill>
            </p:spPr>
            <p:txBody>
              <a:bodyPr/>
              <a:lstStyle/>
              <a:p>
                <a:r>
                  <a:rPr lang="ru-RU">
                    <a:noFill/>
                  </a:rPr>
                  <a:t> </a:t>
                </a:r>
              </a:p>
            </p:txBody>
          </p:sp>
        </mc:Fallback>
      </mc:AlternateContent>
      <p:sp>
        <p:nvSpPr>
          <p:cNvPr id="18" name="Стрелка: вправо 17">
            <a:extLst>
              <a:ext uri="{FF2B5EF4-FFF2-40B4-BE49-F238E27FC236}">
                <a16:creationId xmlns:a16="http://schemas.microsoft.com/office/drawing/2014/main" id="{7C0A8A81-4E1F-587A-4826-3EB60D515E81}"/>
              </a:ext>
            </a:extLst>
          </p:cNvPr>
          <p:cNvSpPr/>
          <p:nvPr/>
        </p:nvSpPr>
        <p:spPr>
          <a:xfrm>
            <a:off x="919480" y="3901861"/>
            <a:ext cx="1300480" cy="690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74917883"/>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1877</TotalTime>
  <Words>937</Words>
  <Application>Microsoft Office PowerPoint</Application>
  <PresentationFormat>Широкоэкранный</PresentationFormat>
  <Paragraphs>60</Paragraphs>
  <Slides>12</Slides>
  <Notes>0</Notes>
  <HiddenSlides>0</HiddenSlides>
  <MMClips>0</MMClips>
  <ScaleCrop>false</ScaleCrop>
  <HeadingPairs>
    <vt:vector size="8" baseType="variant">
      <vt:variant>
        <vt:lpstr>Использованные шрифты</vt:lpstr>
      </vt:variant>
      <vt:variant>
        <vt:i4>10</vt:i4>
      </vt:variant>
      <vt:variant>
        <vt:lpstr>Тема</vt:lpstr>
      </vt:variant>
      <vt:variant>
        <vt:i4>1</vt:i4>
      </vt:variant>
      <vt:variant>
        <vt:lpstr>Внедренные серверы OLE</vt:lpstr>
      </vt:variant>
      <vt:variant>
        <vt:i4>1</vt:i4>
      </vt:variant>
      <vt:variant>
        <vt:lpstr>Заголовки слайдов</vt:lpstr>
      </vt:variant>
      <vt:variant>
        <vt:i4>12</vt:i4>
      </vt:variant>
    </vt:vector>
  </HeadingPairs>
  <TitlesOfParts>
    <vt:vector size="24" baseType="lpstr">
      <vt:lpstr>AntiquaNUz</vt:lpstr>
      <vt:lpstr>Arial</vt:lpstr>
      <vt:lpstr>Calibri</vt:lpstr>
      <vt:lpstr>Cambria Math</vt:lpstr>
      <vt:lpstr>Century Gothic</vt:lpstr>
      <vt:lpstr>Swis721 Hv BT</vt:lpstr>
      <vt:lpstr>Times New Roman</vt:lpstr>
      <vt:lpstr>Trebuchet MS</vt:lpstr>
      <vt:lpstr>Wingdings</vt:lpstr>
      <vt:lpstr>Wingdings 3</vt:lpstr>
      <vt:lpstr>Легкий дым</vt:lpstr>
      <vt:lpstr>Equation.3</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Тошкент архитектура қурилиш институти “Қурилиш механикаси ва иншоотлар зилзилабардошлиги” кафедраси “Материаллар қаршилиги” фани  1-амалий машғулоти Мавзу: Ички кучларни аниқлаш. Кесиш усули.</dc:title>
  <dc:creator>Dilmurod</dc:creator>
  <cp:lastModifiedBy>Nig'monxo'ja Najimov</cp:lastModifiedBy>
  <cp:revision>226</cp:revision>
  <cp:lastPrinted>2020-08-29T07:10:47Z</cp:lastPrinted>
  <dcterms:created xsi:type="dcterms:W3CDTF">2019-06-19T18:19:04Z</dcterms:created>
  <dcterms:modified xsi:type="dcterms:W3CDTF">2024-04-19T18:17:54Z</dcterms:modified>
</cp:coreProperties>
</file>