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71" r:id="rId5"/>
    <p:sldId id="259" r:id="rId6"/>
    <p:sldId id="260" r:id="rId7"/>
    <p:sldId id="265" r:id="rId8"/>
    <p:sldId id="261" r:id="rId9"/>
    <p:sldId id="262" r:id="rId10"/>
    <p:sldId id="263" r:id="rId11"/>
    <p:sldId id="264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3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FF65-F3C7-43AD-A5C8-C90A59D8FD66}" type="slidenum">
              <a:rPr lang="ru-RU" smtClean="0"/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AEC58-4063-4D1B-BC98-E51E23544E65}" type="datetimeFigureOut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AEC58-4063-4D1B-BC98-E51E23544E65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FD1FF65-F3C7-43AD-A5C8-C90A59D8FD66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45" y="2473960"/>
            <a:ext cx="10492105" cy="1718310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Stomatologiyada</a:t>
            </a:r>
            <a:r>
              <a:rPr lang="en-US" sz="4400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etika</a:t>
            </a:r>
            <a:r>
              <a:rPr lang="en-US" sz="4400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va</a:t>
            </a:r>
            <a:r>
              <a:rPr lang="en-US" sz="4400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deontologiya</a:t>
            </a:r>
            <a:r>
              <a:rPr lang="en-US" sz="4400" b="1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sz="4400" b="1" dirty="0">
              <a:solidFill>
                <a:schemeClr val="tx1"/>
              </a:solidFill>
              <a:highlight>
                <a:srgbClr val="00FF00"/>
              </a:highligh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9867" y="2328333"/>
            <a:ext cx="4233333" cy="2963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STOMATOLOGIK(TIBBIY) DEONTALOGIYA VA ETIKA.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deontologiyasiga</a:t>
            </a:r>
            <a:r>
              <a:rPr lang="en-US" dirty="0"/>
              <a:t> (</a:t>
            </a:r>
            <a:r>
              <a:rPr lang="en-US" dirty="0" err="1"/>
              <a:t>stomatologik</a:t>
            </a:r>
            <a:r>
              <a:rPr lang="en-US" dirty="0"/>
              <a:t> </a:t>
            </a:r>
            <a:r>
              <a:rPr lang="en-US" dirty="0" err="1"/>
              <a:t>deontalogiya</a:t>
            </a:r>
            <a:r>
              <a:rPr lang="en-US" dirty="0"/>
              <a:t> ham)  </a:t>
            </a:r>
            <a:r>
              <a:rPr lang="en-US" dirty="0" err="1"/>
              <a:t>vrachning</a:t>
            </a:r>
            <a:r>
              <a:rPr lang="en-US" dirty="0"/>
              <a:t> sir </a:t>
            </a:r>
            <a:r>
              <a:rPr lang="en-US" dirty="0" err="1"/>
              <a:t>saklashi</a:t>
            </a:r>
            <a:r>
              <a:rPr lang="en-US" dirty="0"/>
              <a:t>,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hayoti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sogʻligʻi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xodimining</a:t>
            </a:r>
            <a:r>
              <a:rPr lang="en-US" dirty="0"/>
              <a:t> </a:t>
            </a:r>
            <a:r>
              <a:rPr lang="en-US" dirty="0" err="1"/>
              <a:t>javobgarligi</a:t>
            </a:r>
            <a:r>
              <a:rPr lang="en-US" dirty="0"/>
              <a:t>,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xodimlarining</a:t>
            </a:r>
            <a:r>
              <a:rPr lang="en-US" dirty="0"/>
              <a:t> </a:t>
            </a:r>
            <a:r>
              <a:rPr lang="en-US" dirty="0" err="1"/>
              <a:t>oʻzaro</a:t>
            </a:r>
            <a:r>
              <a:rPr lang="en-US" dirty="0"/>
              <a:t> </a:t>
            </a:r>
            <a:r>
              <a:rPr lang="en-US" dirty="0" err="1"/>
              <a:t>munosabati</a:t>
            </a:r>
            <a:r>
              <a:rPr lang="en-US" dirty="0"/>
              <a:t> </a:t>
            </a:r>
            <a:r>
              <a:rPr lang="en-US" dirty="0" err="1"/>
              <a:t>masalalari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kiradi</a:t>
            </a:r>
            <a:r>
              <a:rPr lang="en-US" dirty="0"/>
              <a:t>.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deontologiyasiga</a:t>
            </a:r>
            <a:r>
              <a:rPr lang="en-US" dirty="0"/>
              <a:t> </a:t>
            </a:r>
            <a:r>
              <a:rPr lang="en-US" dirty="0" err="1"/>
              <a:t>muvofiq</a:t>
            </a:r>
            <a:r>
              <a:rPr lang="en-US" dirty="0"/>
              <a:t>,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xodimi</a:t>
            </a:r>
            <a:r>
              <a:rPr lang="en-US" dirty="0"/>
              <a:t> </a:t>
            </a:r>
            <a:r>
              <a:rPr lang="en-US" dirty="0" err="1"/>
              <a:t>bemorga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eʼtibor</a:t>
            </a:r>
            <a:r>
              <a:rPr lang="en-US" dirty="0"/>
              <a:t> </a:t>
            </a:r>
            <a:r>
              <a:rPr lang="en-US" dirty="0" err="1"/>
              <a:t>berishi</a:t>
            </a:r>
            <a:r>
              <a:rPr lang="en-US" dirty="0"/>
              <a:t>,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sogʻligʻini</a:t>
            </a:r>
            <a:r>
              <a:rPr lang="en-US" dirty="0"/>
              <a:t> </a:t>
            </a:r>
            <a:r>
              <a:rPr lang="en-US" dirty="0" err="1"/>
              <a:t>tiklash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azobini</a:t>
            </a:r>
            <a:r>
              <a:rPr lang="en-US" dirty="0"/>
              <a:t> </a:t>
            </a:r>
            <a:r>
              <a:rPr lang="en-US" dirty="0" err="1"/>
              <a:t>yengillatish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butun</a:t>
            </a:r>
            <a:r>
              <a:rPr lang="en-US" dirty="0"/>
              <a:t> </a:t>
            </a:r>
            <a:r>
              <a:rPr lang="en-US" dirty="0" err="1"/>
              <a:t>bilimini</a:t>
            </a:r>
            <a:r>
              <a:rPr lang="en-US" dirty="0"/>
              <a:t> </a:t>
            </a:r>
            <a:r>
              <a:rPr lang="en-US" dirty="0" err="1"/>
              <a:t>sarflashi</a:t>
            </a:r>
            <a:r>
              <a:rPr lang="en-US" dirty="0"/>
              <a:t>, </a:t>
            </a:r>
            <a:r>
              <a:rPr lang="en-US" dirty="0" err="1"/>
              <a:t>bemorga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sogʻligʻi</a:t>
            </a:r>
            <a:r>
              <a:rPr lang="en-US" dirty="0"/>
              <a:t> </a:t>
            </a:r>
            <a:r>
              <a:rPr lang="en-US" dirty="0" err="1"/>
              <a:t>haqidagi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foyda</a:t>
            </a:r>
            <a:r>
              <a:rPr lang="en-US" dirty="0"/>
              <a:t> </a:t>
            </a:r>
            <a:r>
              <a:rPr lang="en-US" dirty="0" err="1"/>
              <a:t>keltira</a:t>
            </a:r>
            <a:r>
              <a:rPr lang="en-US" dirty="0"/>
              <a:t> </a:t>
            </a:r>
            <a:r>
              <a:rPr lang="en-US" dirty="0" err="1"/>
              <a:t>oladigan</a:t>
            </a:r>
            <a:r>
              <a:rPr lang="en-US" dirty="0"/>
              <a:t> </a:t>
            </a:r>
            <a:r>
              <a:rPr lang="en-US" dirty="0" err="1"/>
              <a:t>maʼlumotlarni</a:t>
            </a:r>
            <a:r>
              <a:rPr lang="en-US" dirty="0"/>
              <a:t> </a:t>
            </a:r>
            <a:r>
              <a:rPr lang="en-US" dirty="0" err="1"/>
              <a:t>aytishi</a:t>
            </a:r>
            <a:r>
              <a:rPr lang="en-US" dirty="0"/>
              <a:t> (</a:t>
            </a:r>
            <a:r>
              <a:rPr lang="en-US" dirty="0" err="1"/>
              <a:t>qarang</a:t>
            </a:r>
            <a:r>
              <a:rPr lang="en-US" dirty="0"/>
              <a:t> </a:t>
            </a:r>
            <a:r>
              <a:rPr lang="en-US" dirty="0" err="1"/>
              <a:t>Psixoterapiya</a:t>
            </a:r>
            <a:r>
              <a:rPr lang="en-US" dirty="0"/>
              <a:t>),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vrach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sirdosh</a:t>
            </a:r>
            <a:r>
              <a:rPr lang="en-US" dirty="0"/>
              <a:t> </a:t>
            </a:r>
            <a:r>
              <a:rPr lang="en-US" dirty="0" err="1"/>
              <a:t>boʻlishiga</a:t>
            </a:r>
            <a:r>
              <a:rPr lang="en-US" dirty="0"/>
              <a:t> </a:t>
            </a:r>
            <a:r>
              <a:rPr lang="en-US" dirty="0" err="1"/>
              <a:t>erishuvi</a:t>
            </a:r>
            <a:r>
              <a:rPr lang="en-US" dirty="0"/>
              <a:t> </a:t>
            </a:r>
            <a:r>
              <a:rPr lang="en-US" dirty="0" err="1"/>
              <a:t>zarur</a:t>
            </a:r>
            <a:r>
              <a:rPr lang="en-US" dirty="0"/>
              <a:t>. </a:t>
            </a:r>
            <a:r>
              <a:rPr lang="en-US" dirty="0" err="1"/>
              <a:t>Bemorning</a:t>
            </a:r>
            <a:r>
              <a:rPr lang="en-US" dirty="0"/>
              <a:t> </a:t>
            </a:r>
            <a:r>
              <a:rPr lang="en-US" dirty="0" err="1"/>
              <a:t>kasalligi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ishtirokida</a:t>
            </a:r>
            <a:r>
              <a:rPr lang="en-US" dirty="0"/>
              <a:t> </a:t>
            </a:r>
            <a:r>
              <a:rPr lang="en-US" dirty="0" err="1"/>
              <a:t>hamkasblari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soʻzlashishi</a:t>
            </a:r>
            <a:r>
              <a:rPr lang="en-US" dirty="0"/>
              <a:t> </a:t>
            </a:r>
            <a:r>
              <a:rPr lang="en-US" dirty="0" err="1"/>
              <a:t>yaramaydi</a:t>
            </a:r>
            <a:r>
              <a:rPr lang="en-US" dirty="0"/>
              <a:t>.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Stomatologik</a:t>
            </a:r>
            <a:r>
              <a:rPr lang="en-US" dirty="0"/>
              <a:t> </a:t>
            </a:r>
            <a:r>
              <a:rPr lang="en-US" dirty="0" err="1"/>
              <a:t>deontalogiyaning</a:t>
            </a:r>
            <a:r>
              <a:rPr lang="en-US" dirty="0"/>
              <a:t>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amaliyotida</a:t>
            </a:r>
            <a:r>
              <a:rPr lang="en-US" dirty="0"/>
              <a:t> </a:t>
            </a:r>
            <a:r>
              <a:rPr lang="en-US" dirty="0" err="1"/>
              <a:t>toʻgʻri</a:t>
            </a:r>
            <a:r>
              <a:rPr lang="en-US" dirty="0"/>
              <a:t> </a:t>
            </a:r>
            <a:r>
              <a:rPr lang="en-US" dirty="0" err="1"/>
              <a:t>joriy</a:t>
            </a:r>
            <a:r>
              <a:rPr lang="en-US" dirty="0"/>
              <a:t> </a:t>
            </a:r>
            <a:r>
              <a:rPr lang="en-US" dirty="0" err="1"/>
              <a:t>qilinishi</a:t>
            </a:r>
            <a:r>
              <a:rPr lang="en-US" dirty="0"/>
              <a:t>, </a:t>
            </a:r>
            <a:r>
              <a:rPr lang="en-US" dirty="0" err="1"/>
              <a:t>shifokorning</a:t>
            </a:r>
            <a:r>
              <a:rPr lang="en-US" dirty="0"/>
              <a:t> </a:t>
            </a:r>
            <a:r>
              <a:rPr lang="en-US" dirty="0" err="1"/>
              <a:t>ongi</a:t>
            </a:r>
            <a:r>
              <a:rPr lang="en-US" dirty="0"/>
              <a:t>, </a:t>
            </a:r>
            <a:r>
              <a:rPr lang="en-US" dirty="0" err="1"/>
              <a:t>saviyasi</a:t>
            </a:r>
            <a:r>
              <a:rPr lang="en-US" dirty="0"/>
              <a:t>, </a:t>
            </a:r>
            <a:r>
              <a:rPr lang="en-US" dirty="0" err="1"/>
              <a:t>madaniyati</a:t>
            </a:r>
            <a:r>
              <a:rPr lang="en-US" dirty="0"/>
              <a:t>, </a:t>
            </a:r>
            <a:r>
              <a:rPr lang="en-US" dirty="0" err="1"/>
              <a:t>dunyoqarashi</a:t>
            </a:r>
            <a:r>
              <a:rPr lang="en-US" dirty="0"/>
              <a:t>,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qaysi</a:t>
            </a:r>
            <a:r>
              <a:rPr lang="en-US" dirty="0"/>
              <a:t> </a:t>
            </a:r>
            <a:r>
              <a:rPr lang="en-US" dirty="0" err="1"/>
              <a:t>jamiyatda</a:t>
            </a:r>
            <a:r>
              <a:rPr lang="en-US" dirty="0"/>
              <a:t> </a:t>
            </a:r>
            <a:r>
              <a:rPr lang="en-US" dirty="0" err="1"/>
              <a:t>yashayotganligi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chambarchas</a:t>
            </a:r>
            <a:r>
              <a:rPr lang="en-US" dirty="0"/>
              <a:t> </a:t>
            </a:r>
            <a:r>
              <a:rPr lang="en-US" dirty="0" err="1"/>
              <a:t>bogʻliq</a:t>
            </a:r>
            <a:r>
              <a:rPr lang="en-US" dirty="0"/>
              <a:t>. </a:t>
            </a:r>
            <a:r>
              <a:rPr lang="en-US" dirty="0" err="1"/>
              <a:t>Kishilik</a:t>
            </a:r>
            <a:r>
              <a:rPr lang="en-US" dirty="0"/>
              <a:t> </a:t>
            </a:r>
            <a:r>
              <a:rPr lang="en-US" dirty="0" err="1"/>
              <a:t>jamiyatining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davrlarida</a:t>
            </a:r>
            <a:r>
              <a:rPr lang="en-US" dirty="0"/>
              <a:t> </a:t>
            </a:r>
            <a:r>
              <a:rPr lang="en-US" dirty="0" err="1"/>
              <a:t>deontologik</a:t>
            </a:r>
            <a:r>
              <a:rPr lang="en-US" dirty="0"/>
              <a:t> </a:t>
            </a:r>
            <a:r>
              <a:rPr lang="en-US" dirty="0" err="1"/>
              <a:t>munosabatlar</a:t>
            </a:r>
            <a:r>
              <a:rPr lang="en-US" dirty="0"/>
              <a:t> </a:t>
            </a:r>
            <a:r>
              <a:rPr lang="en-US" dirty="0" err="1"/>
              <a:t>turlicha</a:t>
            </a:r>
            <a:r>
              <a:rPr lang="en-US" dirty="0"/>
              <a:t> </a:t>
            </a:r>
            <a:r>
              <a:rPr lang="en-US" dirty="0" err="1"/>
              <a:t>kechgan</a:t>
            </a:r>
            <a:r>
              <a:rPr lang="en-US" dirty="0"/>
              <a:t>, u </a:t>
            </a:r>
            <a:r>
              <a:rPr lang="en-US" dirty="0" err="1"/>
              <a:t>zamon</a:t>
            </a:r>
            <a:r>
              <a:rPr lang="en-US" dirty="0"/>
              <a:t> </a:t>
            </a:r>
            <a:r>
              <a:rPr lang="en-US" dirty="0" err="1"/>
              <a:t>talabiga</a:t>
            </a:r>
            <a:r>
              <a:rPr lang="en-US" dirty="0"/>
              <a:t> </a:t>
            </a:r>
            <a:r>
              <a:rPr lang="en-US" dirty="0" err="1"/>
              <a:t>moye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oʻzgarib</a:t>
            </a:r>
            <a:r>
              <a:rPr lang="en-US" dirty="0"/>
              <a:t> </a:t>
            </a:r>
            <a:r>
              <a:rPr lang="en-US" dirty="0" err="1"/>
              <a:t>borgan</a:t>
            </a:r>
            <a:r>
              <a:rPr lang="en-US" dirty="0"/>
              <a:t>.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deontologiyasi</a:t>
            </a:r>
            <a:r>
              <a:rPr lang="en-US" dirty="0"/>
              <a:t>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xodimlaridan</a:t>
            </a:r>
            <a:r>
              <a:rPr lang="en-US" dirty="0"/>
              <a:t> </a:t>
            </a:r>
            <a:r>
              <a:rPr lang="en-US" dirty="0" err="1"/>
              <a:t>yuksak</a:t>
            </a:r>
            <a:r>
              <a:rPr lang="en-US" dirty="0"/>
              <a:t> </a:t>
            </a:r>
            <a:r>
              <a:rPr lang="en-US" dirty="0" err="1"/>
              <a:t>insoniy</a:t>
            </a:r>
            <a:r>
              <a:rPr lang="en-US" dirty="0"/>
              <a:t> </a:t>
            </a:r>
            <a:r>
              <a:rPr lang="en-US" dirty="0" err="1"/>
              <a:t>fazilatlar</a:t>
            </a:r>
            <a:r>
              <a:rPr lang="en-US" dirty="0"/>
              <a:t>, </a:t>
            </a:r>
            <a:r>
              <a:rPr lang="en-US" dirty="0" err="1"/>
              <a:t>sofdillik</a:t>
            </a:r>
            <a:r>
              <a:rPr lang="en-US" dirty="0"/>
              <a:t>, </a:t>
            </a:r>
            <a:r>
              <a:rPr lang="en-US" dirty="0" err="1"/>
              <a:t>ziyraklik</a:t>
            </a:r>
            <a:r>
              <a:rPr lang="en-US" dirty="0"/>
              <a:t>, </a:t>
            </a:r>
            <a:r>
              <a:rPr lang="en-US" dirty="0" err="1"/>
              <a:t>odamiylik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boshqalarga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boʻlishni</a:t>
            </a:r>
            <a:r>
              <a:rPr lang="en-US" dirty="0"/>
              <a:t> </a:t>
            </a:r>
            <a:r>
              <a:rPr lang="en-US" dirty="0" err="1"/>
              <a:t>taqozo</a:t>
            </a:r>
            <a:r>
              <a:rPr lang="en-US" dirty="0"/>
              <a:t> </a:t>
            </a:r>
            <a:r>
              <a:rPr lang="en-US" dirty="0" err="1"/>
              <a:t>etadi</a:t>
            </a:r>
            <a:r>
              <a:rPr lang="en-US" dirty="0"/>
              <a:t>.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deontologiyasi</a:t>
            </a:r>
            <a:r>
              <a:rPr lang="en-US" dirty="0"/>
              <a:t> </a:t>
            </a:r>
            <a:r>
              <a:rPr lang="en-US" dirty="0" err="1"/>
              <a:t>xalqaro</a:t>
            </a:r>
            <a:r>
              <a:rPr lang="en-US" dirty="0"/>
              <a:t> </a:t>
            </a:r>
            <a:r>
              <a:rPr lang="en-US" dirty="0" err="1"/>
              <a:t>kodeksini</a:t>
            </a:r>
            <a:r>
              <a:rPr lang="en-US" dirty="0"/>
              <a:t> </a:t>
            </a:r>
            <a:r>
              <a:rPr lang="en-US" dirty="0" err="1"/>
              <a:t>Xalqaro</a:t>
            </a:r>
            <a:r>
              <a:rPr lang="en-US" dirty="0"/>
              <a:t> </a:t>
            </a:r>
            <a:r>
              <a:rPr lang="en-US" dirty="0" err="1"/>
              <a:t>vrachlar</a:t>
            </a:r>
            <a:r>
              <a:rPr lang="en-US" dirty="0"/>
              <a:t> </a:t>
            </a:r>
            <a:r>
              <a:rPr lang="en-US" dirty="0" err="1"/>
              <a:t>jamiyati</a:t>
            </a:r>
            <a:r>
              <a:rPr lang="en-US" dirty="0"/>
              <a:t> </a:t>
            </a:r>
            <a:r>
              <a:rPr lang="en-US" dirty="0" err="1"/>
              <a:t>tasdikdagan</a:t>
            </a:r>
            <a:r>
              <a:rPr lang="en-US" dirty="0"/>
              <a:t> (1949, </a:t>
            </a:r>
            <a:r>
              <a:rPr lang="en-US" dirty="0" err="1"/>
              <a:t>Jeneva</a:t>
            </a:r>
            <a:r>
              <a:rPr lang="en-US" dirty="0"/>
              <a:t>).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7049" y="1794194"/>
            <a:ext cx="8596668" cy="3880773"/>
          </a:xfrm>
        </p:spPr>
        <p:txBody>
          <a:bodyPr>
            <a:normAutofit/>
          </a:bodyPr>
          <a:lstStyle/>
          <a:p>
            <a:r>
              <a:rPr lang="en-US" sz="4800" dirty="0"/>
              <a:t>  E’TIBORINGIZ UCHUN 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            RAXMAT!!!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   REJA: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Comic Sans MS" panose="030F0702030302020204" pitchFamily="66" charset="0"/>
              </a:rPr>
              <a:t>DEANTOLOGIYA NIMA?</a:t>
            </a:r>
            <a:endParaRPr lang="en-US" sz="3200" dirty="0">
              <a:latin typeface="Comic Sans MS" panose="030F0702030302020204" pitchFamily="66" charset="0"/>
            </a:endParaRPr>
          </a:p>
          <a:p>
            <a:r>
              <a:rPr lang="en-US" sz="3200" dirty="0">
                <a:latin typeface="Comic Sans MS" panose="030F0702030302020204" pitchFamily="66" charset="0"/>
              </a:rPr>
              <a:t>ETIKA TUSHUNCHASI.</a:t>
            </a:r>
            <a:endParaRPr lang="en-US" sz="3200" dirty="0">
              <a:latin typeface="Comic Sans MS" panose="030F0702030302020204" pitchFamily="66" charset="0"/>
            </a:endParaRPr>
          </a:p>
          <a:p>
            <a:r>
              <a:rPr lang="en-US" sz="3200" dirty="0">
                <a:latin typeface="Comic Sans MS" panose="030F0702030302020204" pitchFamily="66" charset="0"/>
              </a:rPr>
              <a:t>STOMATOLOGIK ETIKA.</a:t>
            </a:r>
            <a:endParaRPr lang="en-US" sz="3200" dirty="0">
              <a:latin typeface="Comic Sans MS" panose="030F0702030302020204" pitchFamily="66" charset="0"/>
            </a:endParaRPr>
          </a:p>
          <a:p>
            <a:endParaRPr lang="en-US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DEANTOLOGIYA…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Deontologiya</a:t>
            </a:r>
            <a:r>
              <a:rPr lang="en-US" sz="2400" dirty="0"/>
              <a:t> professional </a:t>
            </a:r>
            <a:r>
              <a:rPr lang="en-US" sz="2400" dirty="0" err="1"/>
              <a:t>sohada</a:t>
            </a:r>
            <a:r>
              <a:rPr lang="en-US" sz="2400" dirty="0"/>
              <a:t> </a:t>
            </a:r>
            <a:r>
              <a:rPr lang="en-US" sz="2400" dirty="0" err="1"/>
              <a:t>o'zini</a:t>
            </a:r>
            <a:r>
              <a:rPr lang="en-US" sz="2400" dirty="0"/>
              <a:t> </a:t>
            </a:r>
            <a:r>
              <a:rPr lang="en-US" sz="2400" dirty="0" err="1"/>
              <a:t>tutish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ishlashni</a:t>
            </a:r>
            <a:r>
              <a:rPr lang="en-US" sz="2400" dirty="0"/>
              <a:t> </a:t>
            </a:r>
            <a:r>
              <a:rPr lang="en-US" sz="2400" dirty="0" err="1"/>
              <a:t>boshqaradigan</a:t>
            </a:r>
            <a:r>
              <a:rPr lang="en-US" sz="2400" dirty="0"/>
              <a:t> </a:t>
            </a:r>
            <a:r>
              <a:rPr lang="en-US" sz="2400" dirty="0" err="1"/>
              <a:t>standartlarni</a:t>
            </a:r>
            <a:r>
              <a:rPr lang="en-US" sz="2400" dirty="0"/>
              <a:t> </a:t>
            </a:r>
            <a:r>
              <a:rPr lang="en-US" sz="2400" dirty="0" err="1"/>
              <a:t>belgilaydi</a:t>
            </a:r>
            <a:r>
              <a:rPr lang="en-US" sz="2400" dirty="0"/>
              <a:t>, </a:t>
            </a:r>
            <a:r>
              <a:rPr lang="en-US" sz="2400" dirty="0" err="1"/>
              <a:t>unga</a:t>
            </a:r>
            <a:r>
              <a:rPr lang="en-US" sz="2400" dirty="0"/>
              <a:t> </a:t>
            </a:r>
            <a:r>
              <a:rPr lang="en-US" sz="2400" dirty="0" err="1"/>
              <a:t>ko'ra</a:t>
            </a:r>
            <a:r>
              <a:rPr lang="en-US" sz="2400" dirty="0"/>
              <a:t> </a:t>
            </a:r>
            <a:r>
              <a:rPr lang="en-US" sz="2400" dirty="0" err="1"/>
              <a:t>mutaxassis</a:t>
            </a:r>
            <a:r>
              <a:rPr lang="en-US" sz="2400" dirty="0"/>
              <a:t> </a:t>
            </a:r>
            <a:r>
              <a:rPr lang="en-US" sz="2400" dirty="0" err="1"/>
              <a:t>o'z</a:t>
            </a:r>
            <a:r>
              <a:rPr lang="en-US" sz="2400" dirty="0"/>
              <a:t> </a:t>
            </a:r>
            <a:r>
              <a:rPr lang="en-US" sz="2400" dirty="0" err="1"/>
              <a:t>ish</a:t>
            </a:r>
            <a:r>
              <a:rPr lang="en-US" sz="2400" dirty="0"/>
              <a:t> </a:t>
            </a:r>
            <a:r>
              <a:rPr lang="en-US" sz="2400" dirty="0" err="1"/>
              <a:t>sohasi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bog'liq</a:t>
            </a:r>
            <a:r>
              <a:rPr lang="en-US" sz="2400" dirty="0"/>
              <a:t> </a:t>
            </a:r>
            <a:r>
              <a:rPr lang="en-US" sz="2400" dirty="0" err="1"/>
              <a:t>xatti-harakatlarga</a:t>
            </a:r>
            <a:r>
              <a:rPr lang="en-US" sz="2400" dirty="0"/>
              <a:t> </a:t>
            </a:r>
            <a:r>
              <a:rPr lang="en-US" sz="2400" dirty="0" err="1"/>
              <a:t>nisbatan</a:t>
            </a:r>
            <a:r>
              <a:rPr lang="en-US" sz="2400" dirty="0"/>
              <a:t> </a:t>
            </a:r>
            <a:r>
              <a:rPr lang="en-US" sz="2400" dirty="0" err="1"/>
              <a:t>muayyan</a:t>
            </a:r>
            <a:r>
              <a:rPr lang="en-US" sz="2400" dirty="0"/>
              <a:t> </a:t>
            </a:r>
            <a:r>
              <a:rPr lang="en-US" sz="2400" dirty="0" err="1"/>
              <a:t>javobgarlikni</a:t>
            </a:r>
            <a:r>
              <a:rPr lang="en-US" sz="2400" dirty="0"/>
              <a:t> talab </a:t>
            </a:r>
            <a:r>
              <a:rPr lang="en-US" sz="2400" dirty="0" err="1"/>
              <a:t>qiladi</a:t>
            </a:r>
            <a:r>
              <a:rPr lang="en-US" sz="2400" dirty="0"/>
              <a:t>. </a:t>
            </a:r>
            <a:r>
              <a:rPr lang="en-US" sz="2400" dirty="0" err="1"/>
              <a:t>Shunday</a:t>
            </a:r>
            <a:r>
              <a:rPr lang="en-US" sz="2400" dirty="0"/>
              <a:t> </a:t>
            </a:r>
            <a:r>
              <a:rPr lang="en-US" sz="2400" dirty="0" err="1"/>
              <a:t>qilib</a:t>
            </a:r>
            <a:r>
              <a:rPr lang="en-US" sz="2400" dirty="0"/>
              <a:t>,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axloqiy</a:t>
            </a:r>
            <a:r>
              <a:rPr lang="en-US" sz="2400" dirty="0"/>
              <a:t> </a:t>
            </a:r>
            <a:r>
              <a:rPr lang="en-US" sz="2400" dirty="0" err="1"/>
              <a:t>sohada</a:t>
            </a:r>
            <a:r>
              <a:rPr lang="en-US" sz="2400" dirty="0"/>
              <a:t> </a:t>
            </a:r>
            <a:r>
              <a:rPr lang="en-US" sz="2400" dirty="0" err="1"/>
              <a:t>qo'llaniladigan</a:t>
            </a:r>
            <a:r>
              <a:rPr lang="en-US" sz="2400" dirty="0"/>
              <a:t> fan </a:t>
            </a:r>
            <a:r>
              <a:rPr lang="en-US" sz="2400" dirty="0" err="1"/>
              <a:t>bo'lib</a:t>
            </a:r>
            <a:r>
              <a:rPr lang="en-US" sz="2400" dirty="0"/>
              <a:t>, u </a:t>
            </a:r>
            <a:r>
              <a:rPr lang="en-US" sz="2400" dirty="0" err="1"/>
              <a:t>qonun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qamrab</a:t>
            </a:r>
            <a:r>
              <a:rPr lang="en-US" sz="2400" dirty="0"/>
              <a:t> </a:t>
            </a:r>
            <a:r>
              <a:rPr lang="en-US" sz="2400" dirty="0" err="1"/>
              <a:t>olinmagan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jamoat</a:t>
            </a:r>
            <a:r>
              <a:rPr lang="en-US" sz="2400" dirty="0"/>
              <a:t> </a:t>
            </a:r>
            <a:r>
              <a:rPr lang="en-US" sz="2400" dirty="0" err="1"/>
              <a:t>qonunchiligi</a:t>
            </a:r>
            <a:r>
              <a:rPr lang="en-US" sz="2400" dirty="0"/>
              <a:t> </a:t>
            </a:r>
            <a:r>
              <a:rPr lang="en-US" sz="2400" dirty="0" err="1"/>
              <a:t>nazorati</a:t>
            </a:r>
            <a:r>
              <a:rPr lang="en-US" sz="2400" dirty="0"/>
              <a:t> </a:t>
            </a:r>
            <a:r>
              <a:rPr lang="en-US" sz="2400" dirty="0" err="1"/>
              <a:t>ostida</a:t>
            </a:r>
            <a:r>
              <a:rPr lang="en-US" sz="2400" dirty="0"/>
              <a:t> </a:t>
            </a:r>
            <a:r>
              <a:rPr lang="en-US" sz="2400" dirty="0" err="1"/>
              <a:t>bo'lmagan</a:t>
            </a:r>
            <a:r>
              <a:rPr lang="en-US" sz="2400" dirty="0"/>
              <a:t> </a:t>
            </a:r>
            <a:r>
              <a:rPr lang="en-US" sz="2400" dirty="0" err="1"/>
              <a:t>barcha</a:t>
            </a:r>
            <a:r>
              <a:rPr lang="en-US" sz="2400" dirty="0"/>
              <a:t> </a:t>
            </a:r>
            <a:r>
              <a:rPr lang="en-US" sz="2400" dirty="0" err="1"/>
              <a:t>xatti-harakatlarga</a:t>
            </a:r>
            <a:r>
              <a:rPr lang="en-US" sz="2400" dirty="0"/>
              <a:t> </a:t>
            </a:r>
            <a:r>
              <a:rPr lang="en-US" sz="2400" dirty="0" err="1"/>
              <a:t>qaratilgan</a:t>
            </a:r>
            <a:r>
              <a:rPr lang="en-US" sz="2400" dirty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Tibbiy</a:t>
            </a:r>
            <a:r>
              <a:rPr lang="en-US" dirty="0"/>
              <a:t> </a:t>
            </a:r>
            <a:r>
              <a:rPr lang="en-US" dirty="0" err="1"/>
              <a:t>deontologiya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Tibbiyotda</a:t>
            </a:r>
            <a:r>
              <a:rPr lang="en-US" sz="2400" dirty="0"/>
              <a:t>, </a:t>
            </a:r>
            <a:r>
              <a:rPr lang="en-US" sz="2400" dirty="0" err="1"/>
              <a:t>deontologik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dan </a:t>
            </a:r>
            <a:r>
              <a:rPr lang="en-US" sz="2400" dirty="0" err="1"/>
              <a:t>tashkil</a:t>
            </a:r>
            <a:r>
              <a:rPr lang="en-US" sz="2400" dirty="0"/>
              <a:t> </a:t>
            </a:r>
            <a:r>
              <a:rPr lang="en-US" sz="2400" dirty="0" err="1"/>
              <a:t>topgan</a:t>
            </a:r>
            <a:r>
              <a:rPr lang="en-US" sz="2400" dirty="0"/>
              <a:t> </a:t>
            </a:r>
            <a:r>
              <a:rPr lang="en-US" sz="2400" dirty="0" err="1"/>
              <a:t>sog'liqni</a:t>
            </a:r>
            <a:r>
              <a:rPr lang="en-US" sz="2400" dirty="0"/>
              <a:t> </a:t>
            </a:r>
            <a:r>
              <a:rPr lang="en-US" sz="2400" dirty="0" err="1"/>
              <a:t>saqlash</a:t>
            </a:r>
            <a:r>
              <a:rPr lang="en-US" sz="2400" dirty="0"/>
              <a:t> </a:t>
            </a:r>
            <a:r>
              <a:rPr lang="en-US" sz="2400" dirty="0" err="1"/>
              <a:t>mutaxassislarining</a:t>
            </a:r>
            <a:r>
              <a:rPr lang="en-US" sz="2400" dirty="0"/>
              <a:t> </a:t>
            </a:r>
            <a:r>
              <a:rPr lang="en-US" sz="2400" dirty="0" err="1"/>
              <a:t>xulq-atvori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faoliyatini</a:t>
            </a:r>
            <a:r>
              <a:rPr lang="en-US" sz="2400" dirty="0"/>
              <a:t> </a:t>
            </a:r>
            <a:r>
              <a:rPr lang="en-US" sz="2400" dirty="0" err="1"/>
              <a:t>tartibga</a:t>
            </a:r>
            <a:r>
              <a:rPr lang="en-US" sz="2400" dirty="0"/>
              <a:t> </a:t>
            </a:r>
            <a:r>
              <a:rPr lang="en-US" sz="2400" dirty="0" err="1"/>
              <a:t>soluvchi</a:t>
            </a:r>
            <a:r>
              <a:rPr lang="en-US" sz="2400" dirty="0"/>
              <a:t> </a:t>
            </a:r>
            <a:r>
              <a:rPr lang="en-US" sz="2400" dirty="0" err="1"/>
              <a:t>normalar</a:t>
            </a:r>
            <a:r>
              <a:rPr lang="en-US" sz="2400" dirty="0"/>
              <a:t> </a:t>
            </a:r>
            <a:r>
              <a:rPr lang="en-US" sz="2400" dirty="0" err="1"/>
              <a:t>to'plami</a:t>
            </a:r>
            <a:r>
              <a:rPr lang="en-US" sz="2400" dirty="0"/>
              <a:t>. Bu, </a:t>
            </a:r>
            <a:r>
              <a:rPr lang="en-US" sz="2400" dirty="0" err="1"/>
              <a:t>asosan</a:t>
            </a:r>
            <a:r>
              <a:rPr lang="en-US" sz="2400" dirty="0"/>
              <a:t>, </a:t>
            </a:r>
            <a:r>
              <a:rPr lang="en-US" sz="2400" dirty="0" err="1"/>
              <a:t>Gippokrat</a:t>
            </a:r>
            <a:r>
              <a:rPr lang="en-US" sz="2400" dirty="0"/>
              <a:t> </a:t>
            </a:r>
            <a:r>
              <a:rPr lang="en-US" sz="2400" dirty="0" err="1"/>
              <a:t>qasamyodiga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adolat</a:t>
            </a:r>
            <a:r>
              <a:rPr lang="en-US" sz="2400" dirty="0"/>
              <a:t>, </a:t>
            </a:r>
            <a:r>
              <a:rPr lang="en-US" sz="2400" dirty="0" err="1"/>
              <a:t>xayrixohlik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avtonomiya</a:t>
            </a:r>
            <a:r>
              <a:rPr lang="en-US" sz="2400" dirty="0"/>
              <a:t> </a:t>
            </a:r>
            <a:r>
              <a:rPr lang="en-US" sz="2400" dirty="0" err="1"/>
              <a:t>tamoyillariga</a:t>
            </a:r>
            <a:r>
              <a:rPr lang="en-US" sz="2400" dirty="0"/>
              <a:t> </a:t>
            </a:r>
            <a:r>
              <a:rPr lang="en-US" sz="2400" dirty="0" err="1"/>
              <a:t>asoslanadi</a:t>
            </a:r>
            <a:r>
              <a:rPr lang="en-US" sz="2400" dirty="0"/>
              <a:t>. </a:t>
            </a:r>
            <a:r>
              <a:rPr lang="en-US" sz="2400" dirty="0" err="1"/>
              <a:t>Boshqa</a:t>
            </a:r>
            <a:r>
              <a:rPr lang="en-US" sz="2400" dirty="0"/>
              <a:t> </a:t>
            </a:r>
            <a:r>
              <a:rPr lang="en-US" sz="2400" dirty="0" err="1"/>
              <a:t>narsalar</a:t>
            </a:r>
            <a:r>
              <a:rPr lang="en-US" sz="2400" dirty="0"/>
              <a:t> </a:t>
            </a:r>
            <a:r>
              <a:rPr lang="en-US" sz="2400" dirty="0" err="1"/>
              <a:t>qatori</a:t>
            </a:r>
            <a:r>
              <a:rPr lang="en-US" sz="2400" dirty="0"/>
              <a:t>, </a:t>
            </a:r>
            <a:r>
              <a:rPr lang="en-US" sz="2400" dirty="0" err="1"/>
              <a:t>tibbiy</a:t>
            </a:r>
            <a:r>
              <a:rPr lang="en-US" sz="2400" dirty="0"/>
              <a:t> </a:t>
            </a:r>
            <a:r>
              <a:rPr lang="en-US" sz="2400" dirty="0" err="1"/>
              <a:t>deontologiya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kasbning</a:t>
            </a:r>
            <a:r>
              <a:rPr lang="en-US" sz="2400" dirty="0"/>
              <a:t> </a:t>
            </a:r>
            <a:r>
              <a:rPr lang="en-US" sz="2400" dirty="0" err="1"/>
              <a:t>shifokor-bemor</a:t>
            </a:r>
            <a:r>
              <a:rPr lang="en-US" sz="2400" dirty="0"/>
              <a:t> </a:t>
            </a:r>
            <a:r>
              <a:rPr lang="en-US" sz="2400" dirty="0" err="1"/>
              <a:t>munosabatlari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kasbiy</a:t>
            </a:r>
            <a:r>
              <a:rPr lang="en-US" sz="2400" dirty="0"/>
              <a:t> </a:t>
            </a:r>
            <a:r>
              <a:rPr lang="en-US" sz="2400" dirty="0" err="1"/>
              <a:t>sirning</a:t>
            </a:r>
            <a:r>
              <a:rPr lang="en-US" sz="2400" dirty="0"/>
              <a:t> </a:t>
            </a:r>
            <a:r>
              <a:rPr lang="en-US" sz="2400" dirty="0" err="1"/>
              <a:t>ahamiyati</a:t>
            </a:r>
            <a:r>
              <a:rPr lang="en-US" sz="2400" dirty="0"/>
              <a:t>, </a:t>
            </a:r>
            <a:r>
              <a:rPr lang="en-US" sz="2400" dirty="0" err="1"/>
              <a:t>shuningdek</a:t>
            </a:r>
            <a:r>
              <a:rPr lang="en-US" sz="2400" dirty="0"/>
              <a:t> </a:t>
            </a:r>
            <a:r>
              <a:rPr lang="en-US" sz="2400" dirty="0" err="1"/>
              <a:t>tibbiy</a:t>
            </a:r>
            <a:r>
              <a:rPr lang="en-US" sz="2400" dirty="0"/>
              <a:t> </a:t>
            </a:r>
            <a:r>
              <a:rPr lang="en-US" sz="2400" dirty="0" err="1"/>
              <a:t>tadqiqotlar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genetik</a:t>
            </a:r>
            <a:r>
              <a:rPr lang="en-US" sz="2400" dirty="0"/>
              <a:t> </a:t>
            </a:r>
            <a:r>
              <a:rPr lang="en-US" sz="2400" dirty="0" err="1"/>
              <a:t>manipulyatsiya</a:t>
            </a:r>
            <a:r>
              <a:rPr lang="en-US" sz="2400" dirty="0"/>
              <a:t> </a:t>
            </a:r>
            <a:r>
              <a:rPr lang="en-US" sz="2400" dirty="0" err="1"/>
              <a:t>chegaralari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boshqalar</a:t>
            </a:r>
            <a:r>
              <a:rPr lang="en-US" sz="2400" dirty="0"/>
              <a:t> </a:t>
            </a:r>
            <a:r>
              <a:rPr lang="en-US" sz="2400" dirty="0" err="1"/>
              <a:t>kabi</a:t>
            </a:r>
            <a:r>
              <a:rPr lang="en-US" sz="2400" dirty="0"/>
              <a:t> </a:t>
            </a:r>
            <a:r>
              <a:rPr lang="en-US" sz="2400" dirty="0" err="1"/>
              <a:t>jihatlarini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77334" y="609600"/>
            <a:ext cx="8596668" cy="50157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ETIKA…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Etika (</a:t>
            </a:r>
            <a:r>
              <a:rPr lang="en-US" sz="2400" dirty="0" err="1"/>
              <a:t>yun</a:t>
            </a:r>
            <a:r>
              <a:rPr lang="en-US" sz="2400" dirty="0"/>
              <a:t>. </a:t>
            </a:r>
            <a:r>
              <a:rPr lang="el-GR" sz="2400" dirty="0"/>
              <a:t>ἠθική [φιλοσοφία] - "</a:t>
            </a:r>
            <a:r>
              <a:rPr lang="en-US" sz="2400" dirty="0" err="1"/>
              <a:t>axloq</a:t>
            </a:r>
            <a:r>
              <a:rPr lang="en-US" sz="2400" dirty="0"/>
              <a:t> </a:t>
            </a:r>
            <a:r>
              <a:rPr lang="en-US" sz="2400" dirty="0" err="1"/>
              <a:t>falsafasi</a:t>
            </a:r>
            <a:r>
              <a:rPr lang="en-US" sz="2400" dirty="0"/>
              <a:t>", </a:t>
            </a:r>
            <a:r>
              <a:rPr lang="en-US" sz="2400" dirty="0" err="1"/>
              <a:t>yun</a:t>
            </a:r>
            <a:r>
              <a:rPr lang="en-US" sz="2400" dirty="0"/>
              <a:t>. </a:t>
            </a:r>
            <a:r>
              <a:rPr lang="el-GR" sz="2400" dirty="0"/>
              <a:t>ἤθος (</a:t>
            </a:r>
            <a:r>
              <a:rPr lang="en-US" sz="2400" dirty="0" err="1"/>
              <a:t>ētos</a:t>
            </a:r>
            <a:r>
              <a:rPr lang="en-US" sz="2400" dirty="0"/>
              <a:t>) - "</a:t>
            </a:r>
            <a:r>
              <a:rPr lang="en-US" sz="2400" dirty="0" err="1"/>
              <a:t>odat</a:t>
            </a:r>
            <a:r>
              <a:rPr lang="en-US" sz="2400" dirty="0"/>
              <a:t>") </a:t>
            </a:r>
            <a:r>
              <a:rPr lang="en-US" sz="2400" dirty="0" err="1"/>
              <a:t>shaxs</a:t>
            </a:r>
            <a:r>
              <a:rPr lang="en-US" sz="2400" dirty="0"/>
              <a:t> </a:t>
            </a:r>
            <a:r>
              <a:rPr lang="en-US" sz="2400" dirty="0" err="1"/>
              <a:t>yoki</a:t>
            </a:r>
            <a:r>
              <a:rPr lang="en-US" sz="2400" dirty="0"/>
              <a:t> </a:t>
            </a:r>
            <a:r>
              <a:rPr lang="en-US" sz="2400" dirty="0" err="1"/>
              <a:t>jamiyat</a:t>
            </a:r>
            <a:r>
              <a:rPr lang="en-US" sz="2400" dirty="0"/>
              <a:t> </a:t>
            </a:r>
            <a:r>
              <a:rPr lang="en-US" sz="2400" dirty="0" err="1"/>
              <a:t>odatlarini</a:t>
            </a:r>
            <a:r>
              <a:rPr lang="en-US" sz="2400" dirty="0"/>
              <a:t>, </a:t>
            </a:r>
            <a:r>
              <a:rPr lang="en-US" sz="2400" dirty="0" err="1"/>
              <a:t>axloq</a:t>
            </a:r>
            <a:r>
              <a:rPr lang="en-US" sz="2400" dirty="0"/>
              <a:t> </a:t>
            </a:r>
            <a:r>
              <a:rPr lang="en-US" sz="2400" dirty="0" err="1"/>
              <a:t>normalarini</a:t>
            </a:r>
            <a:r>
              <a:rPr lang="en-US" sz="2400" dirty="0"/>
              <a:t> </a:t>
            </a:r>
            <a:r>
              <a:rPr lang="en-US" sz="2400" dirty="0" err="1"/>
              <a:t>oʻrganuvchi</a:t>
            </a:r>
            <a:r>
              <a:rPr lang="en-US" sz="2400" dirty="0"/>
              <a:t> </a:t>
            </a:r>
            <a:r>
              <a:rPr lang="en-US" sz="2400" dirty="0" err="1"/>
              <a:t>hamda</a:t>
            </a:r>
            <a:r>
              <a:rPr lang="en-US" sz="2400" dirty="0"/>
              <a:t> </a:t>
            </a:r>
            <a:r>
              <a:rPr lang="en-US" sz="2400" dirty="0" err="1"/>
              <a:t>belgilovchi</a:t>
            </a:r>
            <a:r>
              <a:rPr lang="en-US" sz="2400" dirty="0"/>
              <a:t> </a:t>
            </a:r>
            <a:r>
              <a:rPr lang="en-US" sz="2400" dirty="0" err="1"/>
              <a:t>falsafiy</a:t>
            </a:r>
            <a:r>
              <a:rPr lang="en-US" sz="2400" dirty="0"/>
              <a:t> </a:t>
            </a:r>
            <a:r>
              <a:rPr lang="en-US" sz="2400" dirty="0" err="1"/>
              <a:t>tadqiqotdir</a:t>
            </a:r>
            <a:r>
              <a:rPr lang="en-US" sz="2400" dirty="0"/>
              <a:t>. U "</a:t>
            </a:r>
            <a:r>
              <a:rPr lang="en-US" sz="2400" dirty="0" err="1"/>
              <a:t>toʻgʻri</a:t>
            </a:r>
            <a:r>
              <a:rPr lang="en-US" sz="2400" dirty="0"/>
              <a:t>"-"</a:t>
            </a:r>
            <a:r>
              <a:rPr lang="en-US" sz="2400" dirty="0" err="1"/>
              <a:t>notoʻgʻri</a:t>
            </a:r>
            <a:r>
              <a:rPr lang="en-US" sz="2400" dirty="0"/>
              <a:t>", "</a:t>
            </a:r>
            <a:r>
              <a:rPr lang="en-US" sz="2400" dirty="0" err="1"/>
              <a:t>yaxshi</a:t>
            </a:r>
            <a:r>
              <a:rPr lang="en-US" sz="2400" dirty="0"/>
              <a:t>"-"</a:t>
            </a:r>
            <a:r>
              <a:rPr lang="en-US" sz="2400" dirty="0" err="1"/>
              <a:t>yomon</a:t>
            </a:r>
            <a:r>
              <a:rPr lang="en-US" sz="2400" dirty="0"/>
              <a:t>" </a:t>
            </a:r>
            <a:r>
              <a:rPr lang="en-US" sz="2400" dirty="0" err="1"/>
              <a:t>tushunchalarini</a:t>
            </a:r>
            <a:r>
              <a:rPr lang="en-US" sz="2400" dirty="0"/>
              <a:t> </a:t>
            </a:r>
            <a:r>
              <a:rPr lang="en-US" sz="2400" dirty="0" err="1"/>
              <a:t>tahlil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. Etika meta-</a:t>
            </a:r>
            <a:r>
              <a:rPr lang="en-US" sz="2400" dirty="0" err="1"/>
              <a:t>etika</a:t>
            </a:r>
            <a:r>
              <a:rPr lang="en-US" sz="2400" dirty="0"/>
              <a:t> (</a:t>
            </a:r>
            <a:r>
              <a:rPr lang="en-US" sz="2400" dirty="0" err="1"/>
              <a:t>etika</a:t>
            </a:r>
            <a:r>
              <a:rPr lang="en-US" sz="2400" dirty="0"/>
              <a:t> </a:t>
            </a:r>
            <a:r>
              <a:rPr lang="en-US" sz="2400" dirty="0" err="1"/>
              <a:t>konseptlari</a:t>
            </a:r>
            <a:r>
              <a:rPr lang="en-US" sz="2400" dirty="0"/>
              <a:t>), </a:t>
            </a:r>
            <a:r>
              <a:rPr lang="en-US" sz="2400" dirty="0" err="1"/>
              <a:t>normativ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 (</a:t>
            </a:r>
            <a:r>
              <a:rPr lang="en-US" sz="2400" dirty="0" err="1"/>
              <a:t>etik</a:t>
            </a:r>
            <a:r>
              <a:rPr lang="en-US" sz="2400" dirty="0"/>
              <a:t> </a:t>
            </a:r>
            <a:r>
              <a:rPr lang="en-US" sz="2400" dirty="0" err="1"/>
              <a:t>qiymatlarni</a:t>
            </a:r>
            <a:r>
              <a:rPr lang="en-US" sz="2400" dirty="0"/>
              <a:t> </a:t>
            </a:r>
            <a:r>
              <a:rPr lang="en-US" sz="2400" dirty="0" err="1"/>
              <a:t>belgilash</a:t>
            </a:r>
            <a:r>
              <a:rPr lang="en-US" sz="2400" dirty="0"/>
              <a:t>)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amaliy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 (</a:t>
            </a:r>
            <a:r>
              <a:rPr lang="en-US" sz="2400" dirty="0" err="1"/>
              <a:t>etik</a:t>
            </a:r>
            <a:r>
              <a:rPr lang="en-US" sz="2400" dirty="0"/>
              <a:t> </a:t>
            </a:r>
            <a:r>
              <a:rPr lang="en-US" sz="2400" dirty="0" err="1"/>
              <a:t>qiymatlarni</a:t>
            </a:r>
            <a:r>
              <a:rPr lang="en-US" sz="2400" dirty="0"/>
              <a:t> </a:t>
            </a:r>
            <a:r>
              <a:rPr lang="en-US" sz="2400" dirty="0" err="1"/>
              <a:t>ishlatish</a:t>
            </a:r>
            <a:r>
              <a:rPr lang="en-US" sz="2400" dirty="0"/>
              <a:t>) </a:t>
            </a:r>
            <a:r>
              <a:rPr lang="en-US" sz="2400" dirty="0" err="1"/>
              <a:t>boʻlimlaridan</a:t>
            </a:r>
            <a:r>
              <a:rPr lang="en-US" sz="2400" dirty="0"/>
              <a:t> </a:t>
            </a:r>
            <a:r>
              <a:rPr lang="en-US" sz="2400" dirty="0" err="1"/>
              <a:t>iborat</a:t>
            </a:r>
            <a:r>
              <a:rPr lang="en-US" sz="2400" dirty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Etika…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Etika (</a:t>
            </a:r>
            <a:r>
              <a:rPr lang="en-US" sz="2400" dirty="0" err="1"/>
              <a:t>yun</a:t>
            </a:r>
            <a:r>
              <a:rPr lang="en-US" sz="2400" dirty="0"/>
              <a:t>. </a:t>
            </a:r>
            <a:r>
              <a:rPr lang="en-US" sz="2400" dirty="0" err="1"/>
              <a:t>yegpoz</a:t>
            </a:r>
            <a:r>
              <a:rPr lang="en-US" sz="2400" dirty="0"/>
              <a:t> — </a:t>
            </a:r>
            <a:r>
              <a:rPr lang="en-US" sz="2400" dirty="0" err="1"/>
              <a:t>xulq</a:t>
            </a:r>
            <a:r>
              <a:rPr lang="en-US" sz="2400" dirty="0"/>
              <a:t>, </a:t>
            </a:r>
            <a:r>
              <a:rPr lang="en-US" sz="2400" dirty="0" err="1"/>
              <a:t>odat</a:t>
            </a:r>
            <a:r>
              <a:rPr lang="en-US" sz="2400" dirty="0"/>
              <a:t>) — </a:t>
            </a:r>
            <a:r>
              <a:rPr lang="en-US" sz="2400" dirty="0" err="1"/>
              <a:t>axloq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uning</a:t>
            </a:r>
            <a:r>
              <a:rPr lang="en-US" sz="2400" dirty="0"/>
              <a:t> </a:t>
            </a:r>
            <a:r>
              <a:rPr lang="en-US" sz="2400" dirty="0" err="1"/>
              <a:t>shaxs</a:t>
            </a:r>
            <a:r>
              <a:rPr lang="en-US" sz="2400" dirty="0"/>
              <a:t> </a:t>
            </a:r>
            <a:r>
              <a:rPr lang="en-US" sz="2400" dirty="0" err="1"/>
              <a:t>hamda</a:t>
            </a:r>
            <a:r>
              <a:rPr lang="en-US" sz="2400" dirty="0"/>
              <a:t> </a:t>
            </a:r>
            <a:r>
              <a:rPr lang="en-US" sz="2400" dirty="0" err="1"/>
              <a:t>jamiyat</a:t>
            </a:r>
            <a:r>
              <a:rPr lang="en-US" sz="2400" dirty="0"/>
              <a:t> </a:t>
            </a:r>
            <a:r>
              <a:rPr lang="en-US" sz="2400" dirty="0" err="1"/>
              <a:t>hayotidagi</a:t>
            </a:r>
            <a:r>
              <a:rPr lang="en-US" sz="2400" dirty="0"/>
              <a:t> </a:t>
            </a:r>
            <a:r>
              <a:rPr lang="en-US" sz="2400" dirty="0" err="1"/>
              <a:t>oʻrnini</a:t>
            </a:r>
            <a:r>
              <a:rPr lang="en-US" sz="2400" dirty="0"/>
              <a:t> </a:t>
            </a:r>
            <a:r>
              <a:rPr lang="en-US" sz="2400" dirty="0" err="1"/>
              <a:t>oʻrganuvchi</a:t>
            </a:r>
            <a:r>
              <a:rPr lang="en-US" sz="2400" dirty="0"/>
              <a:t> </a:t>
            </a:r>
            <a:r>
              <a:rPr lang="en-US" sz="2400" dirty="0" err="1"/>
              <a:t>falsafiy</a:t>
            </a:r>
            <a:r>
              <a:rPr lang="en-US" sz="2400" dirty="0"/>
              <a:t> fan. E. </a:t>
            </a:r>
            <a:r>
              <a:rPr lang="en-US" sz="2400" dirty="0" err="1"/>
              <a:t>axloqshunoslikning</a:t>
            </a:r>
            <a:r>
              <a:rPr lang="en-US" sz="2400" dirty="0"/>
              <a:t> </a:t>
            </a:r>
            <a:r>
              <a:rPr lang="en-US" sz="2400" dirty="0" err="1"/>
              <a:t>falsafiynazariy</a:t>
            </a:r>
            <a:r>
              <a:rPr lang="en-US" sz="2400" dirty="0"/>
              <a:t> </a:t>
            </a:r>
            <a:r>
              <a:rPr lang="en-US" sz="2400" dirty="0" err="1"/>
              <a:t>muammolarini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axloqqa</a:t>
            </a:r>
            <a:r>
              <a:rPr lang="en-US" sz="2400" dirty="0"/>
              <a:t> </a:t>
            </a:r>
            <a:r>
              <a:rPr lang="en-US" sz="2400" dirty="0" err="1"/>
              <a:t>doir</a:t>
            </a:r>
            <a:r>
              <a:rPr lang="en-US" sz="2400" dirty="0"/>
              <a:t> </a:t>
            </a:r>
            <a:r>
              <a:rPr lang="en-US" sz="2400" dirty="0" err="1"/>
              <a:t>didaktikamaliy</a:t>
            </a:r>
            <a:r>
              <a:rPr lang="en-US" sz="2400" dirty="0"/>
              <a:t> </a:t>
            </a:r>
            <a:r>
              <a:rPr lang="en-US" sz="2400" dirty="0" err="1"/>
              <a:t>asarlarni</a:t>
            </a:r>
            <a:r>
              <a:rPr lang="en-US" sz="2400" dirty="0"/>
              <a:t> </a:t>
            </a:r>
            <a:r>
              <a:rPr lang="en-US" sz="2400" dirty="0" err="1"/>
              <a:t>oʻz</a:t>
            </a:r>
            <a:r>
              <a:rPr lang="en-US" sz="2400" dirty="0"/>
              <a:t> </a:t>
            </a:r>
            <a:r>
              <a:rPr lang="en-US" sz="2400" dirty="0" err="1"/>
              <a:t>ichiga</a:t>
            </a:r>
            <a:r>
              <a:rPr lang="en-US" sz="2400" dirty="0"/>
              <a:t> </a:t>
            </a:r>
            <a:r>
              <a:rPr lang="en-US" sz="2400" dirty="0" err="1"/>
              <a:t>oladi</a:t>
            </a:r>
            <a:r>
              <a:rPr lang="en-US" sz="2400" dirty="0"/>
              <a:t>. U </a:t>
            </a:r>
            <a:r>
              <a:rPr lang="en-US" sz="2400" dirty="0" err="1"/>
              <a:t>insoniyat</a:t>
            </a:r>
            <a:r>
              <a:rPr lang="en-US" sz="2400" dirty="0"/>
              <a:t> </a:t>
            </a:r>
            <a:r>
              <a:rPr lang="en-US" sz="2400" dirty="0" err="1"/>
              <a:t>oʻz</a:t>
            </a:r>
            <a:r>
              <a:rPr lang="en-US" sz="2400" dirty="0"/>
              <a:t> </a:t>
            </a:r>
            <a:r>
              <a:rPr lang="en-US" sz="2400" dirty="0" err="1"/>
              <a:t>tajribasi</a:t>
            </a:r>
            <a:r>
              <a:rPr lang="en-US" sz="2400" dirty="0"/>
              <a:t> </a:t>
            </a:r>
            <a:r>
              <a:rPr lang="en-US" sz="2400" dirty="0" err="1"/>
              <a:t>orqali</a:t>
            </a:r>
            <a:r>
              <a:rPr lang="en-US" sz="2400" dirty="0"/>
              <a:t> </a:t>
            </a:r>
            <a:r>
              <a:rPr lang="en-US" sz="2400" dirty="0" err="1"/>
              <a:t>erishgan</a:t>
            </a:r>
            <a:r>
              <a:rPr lang="en-US" sz="2400" dirty="0"/>
              <a:t> </a:t>
            </a:r>
            <a:r>
              <a:rPr lang="en-US" sz="2400" dirty="0" err="1"/>
              <a:t>donishmandlik</a:t>
            </a:r>
            <a:r>
              <a:rPr lang="en-US" sz="2400" dirty="0"/>
              <a:t> </a:t>
            </a:r>
            <a:r>
              <a:rPr lang="en-US" sz="2400" dirty="0" err="1"/>
              <a:t>namunalarini</a:t>
            </a:r>
            <a:r>
              <a:rPr lang="en-US" sz="2400" dirty="0"/>
              <a:t> </a:t>
            </a:r>
            <a:r>
              <a:rPr lang="en-US" sz="2400" dirty="0" err="1"/>
              <a:t>hikoyatlar</a:t>
            </a:r>
            <a:r>
              <a:rPr lang="en-US" sz="2400" dirty="0"/>
              <a:t>, </a:t>
            </a:r>
            <a:r>
              <a:rPr lang="en-US" sz="2400" dirty="0" err="1"/>
              <a:t>hikmatlar</a:t>
            </a:r>
            <a:r>
              <a:rPr lang="en-US" sz="2400" dirty="0"/>
              <a:t>, </a:t>
            </a:r>
            <a:r>
              <a:rPr lang="en-US" sz="2400" dirty="0" err="1"/>
              <a:t>naqllar</a:t>
            </a:r>
            <a:r>
              <a:rPr lang="en-US" sz="2400" dirty="0"/>
              <a:t>, </a:t>
            </a:r>
            <a:r>
              <a:rPr lang="en-US" sz="2400" dirty="0" err="1"/>
              <a:t>maqollar</a:t>
            </a:r>
            <a:r>
              <a:rPr lang="en-US" sz="2400" dirty="0"/>
              <a:t> </a:t>
            </a:r>
            <a:r>
              <a:rPr lang="en-US" sz="2400" dirty="0" err="1"/>
              <a:t>tarzida</a:t>
            </a:r>
            <a:r>
              <a:rPr lang="en-US" sz="2400" dirty="0"/>
              <a:t> </a:t>
            </a:r>
            <a:r>
              <a:rPr lang="en-US" sz="2400" dirty="0" err="1"/>
              <a:t>bayon</a:t>
            </a:r>
            <a:r>
              <a:rPr lang="en-US" sz="2400" dirty="0"/>
              <a:t> </a:t>
            </a:r>
            <a:r>
              <a:rPr lang="en-US" sz="2400" dirty="0" err="1"/>
              <a:t>etadi</a:t>
            </a:r>
            <a:r>
              <a:rPr lang="en-US" sz="2400" dirty="0"/>
              <a:t>, </a:t>
            </a:r>
            <a:r>
              <a:rPr lang="en-US" sz="2400" dirty="0" err="1"/>
              <a:t>kishilarga</a:t>
            </a:r>
            <a:r>
              <a:rPr lang="en-US" sz="2400" dirty="0"/>
              <a:t> </a:t>
            </a:r>
            <a:r>
              <a:rPr lang="en-US" sz="2400" dirty="0" err="1"/>
              <a:t>axloqning</a:t>
            </a:r>
            <a:r>
              <a:rPr lang="en-US" sz="2400" dirty="0"/>
              <a:t> </a:t>
            </a:r>
            <a:r>
              <a:rPr lang="en-US" sz="2400" dirty="0" err="1"/>
              <a:t>mohiyatini</a:t>
            </a:r>
            <a:r>
              <a:rPr lang="en-US" sz="2400" dirty="0"/>
              <a:t> </a:t>
            </a:r>
            <a:r>
              <a:rPr lang="en-US" sz="2400" dirty="0" err="1"/>
              <a:t>tushuntirib</a:t>
            </a:r>
            <a:r>
              <a:rPr lang="en-US" sz="2400" dirty="0"/>
              <a:t>, </a:t>
            </a:r>
            <a:r>
              <a:rPr lang="en-US" sz="2400" dirty="0" err="1"/>
              <a:t>falsafiy</a:t>
            </a:r>
            <a:r>
              <a:rPr lang="en-US" sz="2400" dirty="0"/>
              <a:t> </a:t>
            </a:r>
            <a:r>
              <a:rPr lang="en-US" sz="2400" dirty="0" err="1"/>
              <a:t>xulosalar</a:t>
            </a:r>
            <a:r>
              <a:rPr lang="en-US" sz="2400" dirty="0"/>
              <a:t> </a:t>
            </a:r>
            <a:r>
              <a:rPr lang="en-US" sz="2400" dirty="0" err="1"/>
              <a:t>chiqaradi</a:t>
            </a:r>
            <a:r>
              <a:rPr lang="en-US" sz="2400" dirty="0"/>
              <a:t>, </a:t>
            </a:r>
            <a:r>
              <a:rPr lang="en-US" sz="2400" dirty="0" err="1"/>
              <a:t>ularga</a:t>
            </a:r>
            <a:r>
              <a:rPr lang="en-US" sz="2400" dirty="0"/>
              <a:t> </a:t>
            </a:r>
            <a:r>
              <a:rPr lang="en-US" sz="2400" dirty="0" err="1"/>
              <a:t>axloqiy</a:t>
            </a:r>
            <a:r>
              <a:rPr lang="en-US" sz="2400" dirty="0"/>
              <a:t> </a:t>
            </a:r>
            <a:r>
              <a:rPr lang="en-US" sz="2400" dirty="0" err="1"/>
              <a:t>qonunqoidalarni</a:t>
            </a:r>
            <a:r>
              <a:rPr lang="en-US" sz="2400" dirty="0"/>
              <a:t> </a:t>
            </a:r>
            <a:r>
              <a:rPr lang="en-US" sz="2400" dirty="0" err="1"/>
              <a:t>oʻrgatadi</a:t>
            </a:r>
            <a:r>
              <a:rPr lang="en-US" sz="2400" dirty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Etikaning</a:t>
            </a:r>
            <a:r>
              <a:rPr lang="en-US" dirty="0"/>
              <a:t> </a:t>
            </a:r>
            <a:r>
              <a:rPr lang="en-US" dirty="0" err="1"/>
              <a:t>mohiyati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Etikaning</a:t>
            </a:r>
            <a:r>
              <a:rPr lang="en-US" sz="2400" dirty="0"/>
              <a:t> </a:t>
            </a:r>
            <a:r>
              <a:rPr lang="en-US" sz="2400" dirty="0" err="1"/>
              <a:t>quyidagi</a:t>
            </a:r>
            <a:r>
              <a:rPr lang="en-US" sz="2400" dirty="0"/>
              <a:t> </a:t>
            </a:r>
            <a:r>
              <a:rPr lang="en-US" sz="2400" dirty="0" err="1"/>
              <a:t>mezoniy</a:t>
            </a:r>
            <a:r>
              <a:rPr lang="en-US" sz="2400" dirty="0"/>
              <a:t> </a:t>
            </a:r>
            <a:r>
              <a:rPr lang="en-US" sz="2400" dirty="0" err="1"/>
              <a:t>tushunchalari</a:t>
            </a:r>
            <a:r>
              <a:rPr lang="en-US" sz="2400" dirty="0"/>
              <a:t> — </a:t>
            </a:r>
            <a:r>
              <a:rPr lang="en-US" sz="2400" dirty="0" err="1"/>
              <a:t>kategoriyalari</a:t>
            </a:r>
            <a:r>
              <a:rPr lang="en-US" sz="2400" dirty="0"/>
              <a:t> </a:t>
            </a:r>
            <a:r>
              <a:rPr lang="en-US" sz="2400" dirty="0" err="1"/>
              <a:t>bor</a:t>
            </a:r>
            <a:r>
              <a:rPr lang="en-US" sz="2400" dirty="0"/>
              <a:t>: </a:t>
            </a:r>
            <a:r>
              <a:rPr lang="en-US" sz="2400" dirty="0" err="1"/>
              <a:t>fazilat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illat</a:t>
            </a:r>
            <a:r>
              <a:rPr lang="en-US" sz="2400" dirty="0"/>
              <a:t>, </a:t>
            </a:r>
            <a:r>
              <a:rPr lang="en-US" sz="2400" dirty="0" err="1"/>
              <a:t>yaxshilik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yomonlik</a:t>
            </a:r>
            <a:r>
              <a:rPr lang="en-US" sz="2400" dirty="0"/>
              <a:t>, </a:t>
            </a:r>
            <a:r>
              <a:rPr lang="en-US" sz="2400" dirty="0" err="1"/>
              <a:t>halollik</a:t>
            </a:r>
            <a:r>
              <a:rPr lang="en-US" sz="2400" dirty="0"/>
              <a:t>, </a:t>
            </a:r>
            <a:r>
              <a:rPr lang="en-US" sz="2400" dirty="0" err="1"/>
              <a:t>rostgoʻylik</a:t>
            </a:r>
            <a:r>
              <a:rPr lang="en-US" sz="2400" dirty="0"/>
              <a:t>, </a:t>
            </a:r>
            <a:r>
              <a:rPr lang="en-US" sz="2400" dirty="0" err="1"/>
              <a:t>kamtarlik</a:t>
            </a:r>
            <a:r>
              <a:rPr lang="en-US" sz="2400" dirty="0"/>
              <a:t>, </a:t>
            </a:r>
            <a:r>
              <a:rPr lang="en-US" sz="2400" dirty="0" err="1"/>
              <a:t>adolat</a:t>
            </a:r>
            <a:r>
              <a:rPr lang="en-US" sz="2400" dirty="0"/>
              <a:t>, </a:t>
            </a:r>
            <a:r>
              <a:rPr lang="en-US" sz="2400" dirty="0" err="1"/>
              <a:t>burch</a:t>
            </a:r>
            <a:r>
              <a:rPr lang="en-US" sz="2400" dirty="0"/>
              <a:t>, </a:t>
            </a:r>
            <a:r>
              <a:rPr lang="en-US" sz="2400" dirty="0" err="1"/>
              <a:t>vijdon</a:t>
            </a:r>
            <a:r>
              <a:rPr lang="en-US" sz="2400" dirty="0"/>
              <a:t>, </a:t>
            </a:r>
            <a:r>
              <a:rPr lang="en-US" sz="2400" dirty="0" err="1"/>
              <a:t>nomus</a:t>
            </a:r>
            <a:r>
              <a:rPr lang="en-US" sz="2400" dirty="0"/>
              <a:t>, ideal, </a:t>
            </a:r>
            <a:r>
              <a:rPr lang="en-US" sz="2400" dirty="0" err="1"/>
              <a:t>baxt</a:t>
            </a:r>
            <a:r>
              <a:rPr lang="en-US" sz="2400" dirty="0"/>
              <a:t>, </a:t>
            </a:r>
            <a:r>
              <a:rPr lang="en-US" sz="2400" dirty="0" err="1"/>
              <a:t>hayotning</a:t>
            </a:r>
            <a:r>
              <a:rPr lang="en-US" sz="2400" dirty="0"/>
              <a:t> </a:t>
            </a:r>
            <a:r>
              <a:rPr lang="en-US" sz="2400" dirty="0" err="1"/>
              <a:t>maʼnosi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boshqalar</a:t>
            </a:r>
            <a:r>
              <a:rPr lang="en-US" sz="2400" dirty="0"/>
              <a:t> </a:t>
            </a:r>
            <a:r>
              <a:rPr lang="en-US" sz="2400" dirty="0" err="1"/>
              <a:t>Axloq</a:t>
            </a:r>
            <a:r>
              <a:rPr lang="en-US" sz="2400" dirty="0"/>
              <a:t> </a:t>
            </a:r>
            <a:r>
              <a:rPr lang="en-US" sz="2400" dirty="0" err="1"/>
              <a:t>inson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jamiyat</a:t>
            </a:r>
            <a:r>
              <a:rPr lang="en-US" sz="2400" dirty="0"/>
              <a:t> </a:t>
            </a:r>
            <a:r>
              <a:rPr lang="en-US" sz="2400" dirty="0" err="1"/>
              <a:t>hayotining</a:t>
            </a:r>
            <a:r>
              <a:rPr lang="en-US" sz="2400" dirty="0"/>
              <a:t> </a:t>
            </a:r>
            <a:r>
              <a:rPr lang="en-US" sz="2400" dirty="0" err="1"/>
              <a:t>barcha</a:t>
            </a:r>
            <a:r>
              <a:rPr lang="en-US" sz="2400" dirty="0"/>
              <a:t> (</a:t>
            </a:r>
            <a:r>
              <a:rPr lang="en-US" sz="2400" dirty="0" err="1"/>
              <a:t>shaxsiy</a:t>
            </a:r>
            <a:r>
              <a:rPr lang="en-US" sz="2400" dirty="0"/>
              <a:t>, </a:t>
            </a:r>
            <a:r>
              <a:rPr lang="en-US" sz="2400" dirty="0" err="1"/>
              <a:t>jamoaviy</a:t>
            </a:r>
            <a:r>
              <a:rPr lang="en-US" sz="2400" dirty="0"/>
              <a:t>, </a:t>
            </a:r>
            <a:r>
              <a:rPr lang="en-US" sz="2400" dirty="0" err="1"/>
              <a:t>kasbiy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h.k.</a:t>
            </a:r>
            <a:r>
              <a:rPr lang="en-US" sz="2400" dirty="0"/>
              <a:t>) </a:t>
            </a:r>
            <a:r>
              <a:rPr lang="en-US" sz="2400" dirty="0" err="1"/>
              <a:t>jabhalarini</a:t>
            </a:r>
            <a:r>
              <a:rPr lang="en-US" sz="2400" dirty="0"/>
              <a:t> </a:t>
            </a:r>
            <a:r>
              <a:rPr lang="en-US" sz="2400" dirty="0" err="1"/>
              <a:t>qamrab</a:t>
            </a:r>
            <a:r>
              <a:rPr lang="en-US" sz="2400" dirty="0"/>
              <a:t> </a:t>
            </a:r>
            <a:r>
              <a:rPr lang="en-US" sz="2400" dirty="0" err="1"/>
              <a:t>olganligi</a:t>
            </a:r>
            <a:r>
              <a:rPr lang="en-US" sz="2400" dirty="0"/>
              <a:t> </a:t>
            </a:r>
            <a:r>
              <a:rPr lang="en-US" sz="2400" dirty="0" err="1"/>
              <a:t>tufayli</a:t>
            </a:r>
            <a:r>
              <a:rPr lang="en-US" sz="2400" dirty="0"/>
              <a:t> </a:t>
            </a:r>
            <a:r>
              <a:rPr lang="en-US" sz="2400" dirty="0" err="1"/>
              <a:t>uni</a:t>
            </a:r>
            <a:r>
              <a:rPr lang="en-US" sz="2400" dirty="0"/>
              <a:t> </a:t>
            </a:r>
            <a:r>
              <a:rPr lang="en-US" sz="2400" dirty="0" err="1"/>
              <a:t>oʻrganuvchi</a:t>
            </a:r>
            <a:r>
              <a:rPr lang="en-US" sz="2400" dirty="0"/>
              <a:t> E. </a:t>
            </a:r>
            <a:r>
              <a:rPr lang="en-US" sz="2400" dirty="0" err="1"/>
              <a:t>barcha</a:t>
            </a:r>
            <a:r>
              <a:rPr lang="en-US" sz="2400" dirty="0"/>
              <a:t> </a:t>
            </a:r>
            <a:r>
              <a:rPr lang="en-US" sz="2400" dirty="0" err="1"/>
              <a:t>fanlar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aloqador</a:t>
            </a:r>
            <a:r>
              <a:rPr lang="en-US" sz="2400" dirty="0"/>
              <a:t>. </a:t>
            </a:r>
            <a:r>
              <a:rPr lang="en-US" sz="2400" dirty="0" err="1"/>
              <a:t>Ayniqsa</a:t>
            </a:r>
            <a:r>
              <a:rPr lang="en-US" sz="2400" dirty="0"/>
              <a:t>, </a:t>
            </a:r>
            <a:r>
              <a:rPr lang="en-US" sz="2400" dirty="0" err="1"/>
              <a:t>uning</a:t>
            </a:r>
            <a:r>
              <a:rPr lang="en-US" sz="2400" dirty="0"/>
              <a:t> </a:t>
            </a:r>
            <a:r>
              <a:rPr lang="en-US" sz="2400" dirty="0" err="1"/>
              <a:t>maʼnaviyat</a:t>
            </a:r>
            <a:r>
              <a:rPr lang="en-US" sz="2400" dirty="0"/>
              <a:t> </a:t>
            </a:r>
            <a:r>
              <a:rPr lang="en-US" sz="2400" dirty="0" err="1"/>
              <a:t>tizimidagi</a:t>
            </a:r>
            <a:r>
              <a:rPr lang="en-US" sz="2400" dirty="0"/>
              <a:t> </a:t>
            </a:r>
            <a:r>
              <a:rPr lang="en-US" sz="2400" dirty="0" err="1"/>
              <a:t>fanlarga</a:t>
            </a:r>
            <a:r>
              <a:rPr lang="en-US" sz="2400" dirty="0"/>
              <a:t> </a:t>
            </a:r>
            <a:r>
              <a:rPr lang="en-US" sz="2400" dirty="0" err="1"/>
              <a:t>taʼsiri</a:t>
            </a:r>
            <a:r>
              <a:rPr lang="en-US" sz="2400" dirty="0"/>
              <a:t> </a:t>
            </a:r>
            <a:r>
              <a:rPr lang="en-US" sz="2400" dirty="0" err="1"/>
              <a:t>katta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3655</Words>
  <Application>WPS Presentation</Application>
  <PresentationFormat>Широкоэкранный</PresentationFormat>
  <Paragraphs>41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5" baseType="lpstr">
      <vt:lpstr>Arial</vt:lpstr>
      <vt:lpstr>SimSun</vt:lpstr>
      <vt:lpstr>Wingdings</vt:lpstr>
      <vt:lpstr>Wingdings 3</vt:lpstr>
      <vt:lpstr>Arial</vt:lpstr>
      <vt:lpstr>Bahnschrift SemiBold Condensed</vt:lpstr>
      <vt:lpstr>Comic Sans MS</vt:lpstr>
      <vt:lpstr>Trebuchet MS</vt:lpstr>
      <vt:lpstr>Microsoft YaHei</vt:lpstr>
      <vt:lpstr>Arial Unicode MS</vt:lpstr>
      <vt:lpstr>Calibri</vt:lpstr>
      <vt:lpstr>Cooper Black</vt:lpstr>
      <vt:lpstr>Times New Roman</vt:lpstr>
      <vt:lpstr>Аспект</vt:lpstr>
      <vt:lpstr>Mavzu: Stomatologiya etika va deontologiya.</vt:lpstr>
      <vt:lpstr>                          REJA:</vt:lpstr>
      <vt:lpstr>PowerPoint 演示文稿</vt:lpstr>
      <vt:lpstr>DEANTOLOGIYA…</vt:lpstr>
      <vt:lpstr>Tibbiy deontologiya</vt:lpstr>
      <vt:lpstr>PowerPoint 演示文稿</vt:lpstr>
      <vt:lpstr>ETIKA…</vt:lpstr>
      <vt:lpstr>Etika…</vt:lpstr>
      <vt:lpstr>Etikaning mohiyati.</vt:lpstr>
      <vt:lpstr>STOMATOLOGIK(TIBBIY) DEONTALOGIYA VA ETIKA.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E-MaxPCShop</dc:creator>
  <cp:lastModifiedBy>E-MaxPCShop</cp:lastModifiedBy>
  <cp:revision>2</cp:revision>
  <dcterms:created xsi:type="dcterms:W3CDTF">2022-11-04T09:24:00Z</dcterms:created>
  <dcterms:modified xsi:type="dcterms:W3CDTF">2025-01-23T16:48:39Z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1360D000FC3A49ABB1C992D7B9EDDA12_13</vt:lpwstr>
  </property>
  <property fmtid="{D5CDD505-2E9C-101B-9397-08002B2CF9AE}" pid="3" name="KSOProductBuildVer">
    <vt:lpwstr>1049-12.2.0.19805</vt:lpwstr>
  </property>
</Properties>
</file>