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58" r:id="rId4"/>
    <p:sldId id="257" r:id="rId5"/>
    <p:sldId id="259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B33F061-9244-468F-93C1-CE295D119E0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875C5E2-2310-4CBA-A537-6C07987CF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smath.com/trig/Trig1/trig1/trig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math.com/trig/Trig2/trig2/trig2.html" TargetMode="Externa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2393"/>
            <a:ext cx="7772400" cy="2162671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TRIGONOMETRIC FUNCTIONS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37444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6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triangle with sides of </a:t>
                </a:r>
                <a:r>
                  <a:rPr lang="en-US" dirty="0" smtClean="0"/>
                  <a:t>length</a:t>
                </a:r>
                <a:r>
                  <a:rPr lang="ru-RU" dirty="0" smtClean="0"/>
                  <a:t>  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:r>
                  <a:rPr lang="ru-RU" dirty="0" smtClean="0"/>
                  <a:t>         </a:t>
                </a:r>
                <a:r>
                  <a:rPr lang="en-US" dirty="0" smtClean="0"/>
                  <a:t>and </a:t>
                </a:r>
                <a:r>
                  <a:rPr lang="ru-RU" dirty="0" smtClean="0"/>
                  <a:t> </a:t>
                </a:r>
                <a:r>
                  <a:rPr lang="en-US" dirty="0" smtClean="0"/>
                  <a:t>hypotenuse</a:t>
                </a:r>
                <a:r>
                  <a:rPr lang="en-US" dirty="0"/>
                  <a:t> </a:t>
                </a:r>
                <a:r>
                  <a:rPr lang="en-US" i="1" dirty="0"/>
                  <a:t>c</a:t>
                </a:r>
                <a:r>
                  <a:rPr lang="en-US" dirty="0"/>
                  <a:t>&gt;0 as in Figure 1 below:</a:t>
                </a:r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r>
                  <a:rPr lang="en-US" dirty="0"/>
                  <a:t>For the angle </a:t>
                </a: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/>
                  <a:t> pictured in the figure, we see that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41024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Evaluation </a:t>
            </a:r>
            <a:r>
              <a:rPr lang="en-US" b="1" dirty="0"/>
              <a:t>of Trigonometric functions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62912"/>
            <a:ext cx="904875" cy="257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20087"/>
            <a:ext cx="3456384" cy="2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1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uz-Latn-UZ" dirty="0" smtClean="0"/>
              </a:p>
              <a:p>
                <a:endParaRPr lang="uz-Latn-UZ" dirty="0" smtClean="0"/>
              </a:p>
              <a:p>
                <a:r>
                  <a:rPr lang="uz-Latn-UZ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𝒔𝒊𝒏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uz-Latn-UZ" b="1" dirty="0" smtClean="0"/>
                  <a:t>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</a:rPr>
                          <m:t>𝒐𝒑𝒑𝒐𝒔𝒊𝒕𝒆</m:t>
                        </m:r>
                        <m:r>
                          <a:rPr lang="uz-Latn-UZ" b="1" i="1" dirty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</a:rPr>
                          <m:t>𝒉𝒚𝒑𝒐𝒕𝒆𝒏𝒖𝒔𝒆</m:t>
                        </m:r>
                      </m:den>
                    </m:f>
                  </m:oMath>
                </a14:m>
                <a:r>
                  <a:rPr lang="uz-Latn-UZ" b="1" dirty="0" smtClean="0"/>
                  <a:t>        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𝒄𝒐𝒔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uz-Latn-UZ" b="1" dirty="0" smtClean="0"/>
                  <a:t>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</a:rPr>
                          <m:t>𝒂𝒅𝒋𝒂𝒄𝒆𝒏𝒕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</a:rPr>
                          <m:t>𝒉𝒚𝒑𝒐𝒕𝒆𝒏𝒖𝒔𝒆</m:t>
                        </m:r>
                      </m:den>
                    </m:f>
                  </m:oMath>
                </a14:m>
                <a:endParaRPr lang="uz-Latn-UZ" b="1" dirty="0" smtClean="0"/>
              </a:p>
              <a:p>
                <a:endParaRPr lang="uz-Latn-UZ" b="1" dirty="0"/>
              </a:p>
              <a:p>
                <a:r>
                  <a:rPr lang="uz-Latn-UZ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𝒕𝒂𝒏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uz-Latn-UZ" b="1" dirty="0" smtClean="0"/>
                  <a:t>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</a:rPr>
                          <m:t>𝒐𝒑𝒑𝒐𝒔𝒊𝒕𝒆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</a:rPr>
                          <m:t>𝒂𝒅𝒋𝒂𝒄𝒆𝒏𝒕</m:t>
                        </m:r>
                        <m:r>
                          <a:rPr lang="uz-Latn-UZ" b="1" i="1" dirty="0" smtClean="0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uz-Latn-UZ" b="1" dirty="0" smtClean="0"/>
                  <a:t>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uz-Latn-UZ" b="1" i="0" dirty="0" smtClean="0">
                            <a:latin typeface="Cambria Math"/>
                          </a:rPr>
                          <m:t>𝐜𝐨𝐭</m:t>
                        </m:r>
                      </m:fName>
                      <m:e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  <m:r>
                      <a:rPr lang="uz-Latn-UZ" b="1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</a:rPr>
                          <m:t>𝒂𝒅𝒋𝒂𝒄𝒆𝒏𝒕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</a:rPr>
                          <m:t>𝒐𝒑𝒑𝒐𝒔𝒊𝒕𝒆</m:t>
                        </m:r>
                      </m:den>
                    </m:f>
                  </m:oMath>
                </a14:m>
                <a:endParaRPr lang="uz-Latn-UZ" b="1" dirty="0" smtClean="0"/>
              </a:p>
              <a:p>
                <a:endParaRPr lang="uz-Latn-UZ" b="1" dirty="0"/>
              </a:p>
              <a:p>
                <a:r>
                  <a:rPr lang="uz-Latn-UZ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𝒔𝒆𝒄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  <m:r>
                      <a:rPr lang="uz-Latn-UZ" b="1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𝒉𝒚𝒑𝒐𝒕𝒆𝒏𝒖𝒔𝒆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𝒂𝒅𝒋𝒂𝒄𝒆𝒏𝒕</m:t>
                        </m:r>
                      </m:den>
                    </m:f>
                  </m:oMath>
                </a14:m>
                <a:r>
                  <a:rPr lang="uz-Latn-UZ" b="1" dirty="0" smtClean="0"/>
                  <a:t>         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𝒄𝒔𝒄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𝒉𝒚𝒑𝒐𝒕𝒆𝒏𝒖𝒔𝒆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𝒐𝒑𝒑𝒐𝒔𝒊𝒕𝒆</m:t>
                        </m:r>
                      </m:den>
                    </m:f>
                  </m:oMath>
                </a14:m>
                <a:endParaRPr lang="uz-Latn-UZ" b="1" dirty="0"/>
              </a:p>
            </p:txBody>
          </p:sp>
        </mc:Choice>
        <mc:Fallback xmlns="">
          <p:sp>
            <p:nvSpPr>
              <p:cNvPr id="12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7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angles for which all trigonometric functions may be found using the triangles shown in the following Figure 2.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960440" cy="2905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9669"/>
            <a:ext cx="3888432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This list may be extended with the use of </a:t>
                </a:r>
                <a:r>
                  <a:rPr lang="en-US" i="1" dirty="0"/>
                  <a:t>reference angles</a:t>
                </a:r>
                <a:r>
                  <a:rPr lang="en-US" dirty="0"/>
                  <a:t> (see Example 2 below).</a:t>
                </a:r>
                <a:endParaRPr lang="ru-RU" dirty="0"/>
              </a:p>
              <a:p>
                <a:r>
                  <a:rPr lang="en-US" b="1" dirty="0"/>
                  <a:t>EXAMPLE 1:</a:t>
                </a:r>
                <a:r>
                  <a:rPr lang="en-US" dirty="0"/>
                  <a:t> Find the values of all trigonometric functions of the angle </a:t>
                </a:r>
                <a:r>
                  <a:rPr lang="ru-RU" dirty="0" smtClean="0"/>
                  <a:t> 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=60°</m:t>
                    </m:r>
                  </m:oMath>
                </a14:m>
                <a:r>
                  <a:rPr lang="ru-RU" dirty="0" smtClean="0"/>
                  <a:t>     </a:t>
                </a:r>
                <a:r>
                  <a:rPr lang="en-US" dirty="0" smtClean="0"/>
                  <a:t>.</a:t>
                </a:r>
                <a:endParaRPr lang="ru-RU" dirty="0"/>
              </a:p>
              <a:p>
                <a:r>
                  <a:rPr lang="en-US" i="1" dirty="0"/>
                  <a:t>Solution: </a:t>
                </a:r>
                <a:r>
                  <a:rPr lang="en-US" dirty="0"/>
                  <a:t>From Figure 2, we see that the </a:t>
                </a:r>
                <a:r>
                  <a:rPr lang="en-US" dirty="0" smtClean="0"/>
                  <a:t>angle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uz-Latn-UZ" i="1">
                        <a:latin typeface="Cambria Math"/>
                        <a:ea typeface="Cambria Math"/>
                      </a:rPr>
                      <m:t>60°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 </a:t>
                </a:r>
                <a:r>
                  <a:rPr lang="ru-RU" dirty="0"/>
                  <a:t> </a:t>
                </a:r>
                <a:r>
                  <a:rPr lang="en-US" dirty="0"/>
                  <a:t> corresponds to the </a:t>
                </a:r>
                <a:r>
                  <a:rPr lang="en-US" dirty="0" smtClean="0"/>
                  <a:t>point</a:t>
                </a:r>
                <a:r>
                  <a:rPr lang="ru-RU" dirty="0" smtClean="0"/>
                  <a:t>  </a:t>
                </a:r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uz-Latn-U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uz-Latn-UZ" b="0" i="1" smtClean="0">
                            <a:latin typeface="Cambria Math"/>
                          </a:rPr>
                          <m:t>𝑥</m:t>
                        </m:r>
                        <m:r>
                          <a:rPr lang="uz-Latn-UZ" b="0" i="1" smtClean="0">
                            <a:latin typeface="Cambria Math"/>
                          </a:rPr>
                          <m:t>;</m:t>
                        </m:r>
                        <m:r>
                          <a:rPr lang="uz-Latn-U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uz-Latn-UZ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uz-Latn-U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b="0" i="1" smtClean="0">
                        <a:latin typeface="Cambria Math"/>
                      </a:rPr>
                      <m:t>;</m:t>
                    </m:r>
                    <m:rad>
                      <m:radPr>
                        <m:degHide m:val="on"/>
                        <m:ctrlPr>
                          <a:rPr lang="uz-Latn-UZ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z-Latn-UZ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uz-Latn-UZ" b="0" i="1" dirty="0" smtClean="0">
                        <a:latin typeface="Cambria Math"/>
                      </a:rPr>
                      <m:t>/2) </m:t>
                    </m:r>
                  </m:oMath>
                </a14:m>
                <a:r>
                  <a:rPr lang="ru-RU" dirty="0" smtClean="0"/>
                  <a:t>  </a:t>
                </a:r>
                <a:r>
                  <a:rPr lang="en-US" dirty="0" smtClean="0"/>
                  <a:t>on </a:t>
                </a:r>
                <a:r>
                  <a:rPr lang="en-US" dirty="0"/>
                  <a:t>the unit circle, and so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𝒄𝒐𝒔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𝒔𝒆𝒄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0" dirty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b="1" i="0" dirty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uz-Latn-UZ" b="1" i="0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𝒔𝒊𝒏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                </a:t>
                </a:r>
                <a:r>
                  <a:rPr lang="uz-Latn-UZ" b="1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𝒄𝒔𝒄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uz-Latn-UZ" b="1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𝒕𝒂𝒏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uz-Latn-UZ" b="1" i="1" smtClean="0">
                        <a:latin typeface="Cambria Math"/>
                        <a:ea typeface="Cambria Math"/>
                      </a:rPr>
                      <m:t>                        </m:t>
                    </m:r>
                    <m:r>
                      <a:rPr lang="uz-Latn-UZ" b="1" i="1" dirty="0">
                        <a:latin typeface="Cambria Math"/>
                      </a:rPr>
                      <m:t>𝒄𝒐𝒕</m:t>
                    </m:r>
                  </m:oMath>
                </a14:m>
                <a:r>
                  <a:rPr lang="uz-Latn-UZ" b="1" dirty="0"/>
                  <a:t>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 2:</a:t>
                </a:r>
                <a:r>
                  <a:rPr lang="en-US" dirty="0"/>
                  <a:t> Find the values of all trigonometric functions of the angle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=3000°</m:t>
                    </m:r>
                  </m:oMath>
                </a14:m>
                <a:r>
                  <a:rPr lang="ru-RU" dirty="0" smtClean="0"/>
                  <a:t>     </a:t>
                </a:r>
                <a:r>
                  <a:rPr lang="en-US" dirty="0" smtClean="0"/>
                  <a:t>.</a:t>
                </a:r>
                <a:endParaRPr lang="ru-RU" dirty="0"/>
              </a:p>
              <a:p>
                <a:r>
                  <a:rPr lang="en-US" i="1" dirty="0"/>
                  <a:t>Solution:</a:t>
                </a:r>
                <a:r>
                  <a:rPr lang="en-US" dirty="0"/>
                  <a:t> Observe that an angle of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3000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/>
                  <a:t>  </a:t>
                </a:r>
                <a:r>
                  <a:rPr lang="en-US" dirty="0" smtClean="0"/>
                  <a:t>is </a:t>
                </a:r>
                <a:r>
                  <a:rPr lang="en-US" dirty="0"/>
                  <a:t>equivalent to 8 whole revolutions (a total of </a:t>
                </a:r>
                <a:r>
                  <a:rPr lang="ru-RU" dirty="0"/>
                  <a:t> </a:t>
                </a:r>
                <a:r>
                  <a:rPr lang="ru-RU" dirty="0" smtClean="0"/>
                  <a:t>       </a:t>
                </a:r>
                <a:r>
                  <a:rPr lang="en-US" dirty="0"/>
                  <a:t> ) plus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120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/>
                  <a:t> </a:t>
                </a:r>
                <a:r>
                  <a:rPr lang="ru-RU" dirty="0" smtClean="0"/>
                  <a:t>  </a:t>
                </a:r>
                <a:r>
                  <a:rPr lang="en-US" dirty="0" smtClean="0"/>
                  <a:t>, </a:t>
                </a:r>
                <a:r>
                  <a:rPr lang="en-US" dirty="0"/>
                  <a:t>Hence the </a:t>
                </a:r>
                <a:r>
                  <a:rPr lang="en-US" dirty="0" smtClean="0"/>
                  <a:t>angles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3000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/>
                  <a:t>  </a:t>
                </a:r>
                <a:r>
                  <a:rPr lang="en-US" dirty="0" smtClean="0"/>
                  <a:t>and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120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:r>
                  <a:rPr lang="en-US" dirty="0" smtClean="0"/>
                  <a:t>intersect </a:t>
                </a:r>
                <a:r>
                  <a:rPr lang="en-US" dirty="0"/>
                  <a:t>the unit circle at the same point 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), and so their trigonometric functions are the same. Furthermore, the angle of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120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makes </a:t>
                </a:r>
                <a:r>
                  <a:rPr lang="en-US" dirty="0"/>
                  <a:t>an angle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60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°  </m:t>
                    </m:r>
                  </m:oMath>
                </a14:m>
                <a:r>
                  <a:rPr lang="en-US" dirty="0" smtClean="0"/>
                  <a:t>of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r>
                  <a:rPr lang="en-US" dirty="0"/>
                  <a:t> with respect to the x-axis (in the second quadrant). </a:t>
                </a:r>
                <a:r>
                  <a:rPr lang="ru-RU" dirty="0" err="1"/>
                  <a:t>From</a:t>
                </a:r>
                <a:r>
                  <a:rPr lang="ru-RU" dirty="0"/>
                  <a:t> </a:t>
                </a:r>
                <a:r>
                  <a:rPr lang="ru-RU" dirty="0" err="1"/>
                  <a:t>this</a:t>
                </a:r>
                <a:r>
                  <a:rPr lang="ru-RU" dirty="0"/>
                  <a:t> </a:t>
                </a:r>
                <a:r>
                  <a:rPr lang="ru-RU" dirty="0" err="1"/>
                  <a:t>we</a:t>
                </a:r>
                <a:r>
                  <a:rPr lang="ru-RU" dirty="0"/>
                  <a:t> </a:t>
                </a:r>
                <a:r>
                  <a:rPr lang="ru-RU" dirty="0" err="1"/>
                  <a:t>can</a:t>
                </a:r>
                <a:r>
                  <a:rPr lang="ru-RU" dirty="0"/>
                  <a:t> </a:t>
                </a:r>
                <a:r>
                  <a:rPr lang="ru-RU" dirty="0" err="1"/>
                  <a:t>see</a:t>
                </a:r>
                <a:r>
                  <a:rPr lang="ru-RU" dirty="0"/>
                  <a:t> </a:t>
                </a:r>
                <a:r>
                  <a:rPr lang="ru-RU" dirty="0" err="1"/>
                  <a:t>that</a:t>
                </a:r>
                <a:r>
                  <a:rPr lang="ru-RU" dirty="0"/>
                  <a:t>  </a:t>
                </a:r>
                <a14:m>
                  <m:oMath xmlns:m="http://schemas.openxmlformats.org/officeDocument/2006/math">
                    <m:r>
                      <a:rPr lang="uz-Latn-UZ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uz-Latn-UZ" i="1">
                            <a:latin typeface="Cambria Math"/>
                          </a:rPr>
                        </m:ctrlPr>
                      </m:dPr>
                      <m:e>
                        <m:r>
                          <a:rPr lang="uz-Latn-UZ" i="1">
                            <a:latin typeface="Cambria Math"/>
                          </a:rPr>
                          <m:t>𝑥</m:t>
                        </m:r>
                        <m:r>
                          <a:rPr lang="uz-Latn-UZ" i="1">
                            <a:latin typeface="Cambria Math"/>
                          </a:rPr>
                          <m:t>;</m:t>
                        </m:r>
                        <m:r>
                          <a:rPr lang="uz-Latn-U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uz-Latn-UZ" i="1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uz-Latn-UZ" i="1">
                            <a:latin typeface="Cambria Math"/>
                          </a:rPr>
                        </m:ctrlPr>
                      </m:fPr>
                      <m:num>
                        <m:r>
                          <a:rPr lang="uz-Latn-U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i="1">
                        <a:latin typeface="Cambria Math"/>
                      </a:rPr>
                      <m:t>;</m:t>
                    </m:r>
                    <m:rad>
                      <m:radPr>
                        <m:degHide m:val="on"/>
                        <m:ctrlPr>
                          <a:rPr lang="uz-Latn-UZ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z-Latn-UZ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uz-Latn-UZ" i="1" dirty="0">
                        <a:latin typeface="Cambria Math"/>
                      </a:rPr>
                      <m:t>/</m:t>
                    </m:r>
                    <m:r>
                      <a:rPr lang="uz-Latn-UZ" b="0" i="1" dirty="0" smtClean="0">
                        <a:latin typeface="Cambria Math"/>
                      </a:rPr>
                      <m:t>2</m:t>
                    </m:r>
                    <m:r>
                      <a:rPr lang="uz-Latn-UZ" i="1" dirty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and</a:t>
                </a:r>
                <a:r>
                  <a:rPr lang="ru-RU" dirty="0" smtClean="0"/>
                  <a:t> </a:t>
                </a:r>
                <a:r>
                  <a:rPr lang="ru-RU" dirty="0" err="1"/>
                  <a:t>hence</a:t>
                </a:r>
                <a:r>
                  <a:rPr lang="ru-RU" dirty="0"/>
                  <a:t> </a:t>
                </a:r>
                <a:r>
                  <a:rPr lang="ru-RU" dirty="0" err="1" smtClean="0"/>
                  <a:t>that</a:t>
                </a:r>
                <a:endParaRPr lang="ru-RU" dirty="0" smtClean="0"/>
              </a:p>
              <a:p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𝒄𝒐𝒔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𝒔𝒆𝒄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uz-Latn-UZ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dirty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b="1" dirty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uz-Latn-UZ" b="1" dirty="0">
                  <a:latin typeface="Cambria Math"/>
                  <a:ea typeface="Cambria Math"/>
                </a:endParaRPr>
              </a:p>
              <a:p>
                <a:r>
                  <a:rPr lang="uz-Latn-UZ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𝒔𝒊𝒏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z-Latn-UZ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𝒄𝒔𝒄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uz-Latn-UZ" b="1" i="1" dirty="0"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uz-Latn-UZ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𝒕𝒂𝒏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uz-Latn-UZ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uz-Latn-UZ" b="1" i="1">
                        <a:latin typeface="Cambria Math"/>
                        <a:ea typeface="Cambria Math"/>
                      </a:rPr>
                      <m:t>                       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uz-Latn-UZ" b="1" i="1" dirty="0">
                        <a:latin typeface="Cambria Math"/>
                      </a:rPr>
                      <m:t>𝒄𝒐𝒕</m:t>
                    </m:r>
                  </m:oMath>
                </a14:m>
                <a:r>
                  <a:rPr lang="uz-Latn-UZ" b="1" dirty="0"/>
                  <a:t>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b="1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dirty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b="1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3" r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3370" y="2668968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/>
                        </a:rPr>
                        <m:t>2880</m:t>
                      </m:r>
                      <m:r>
                        <a:rPr lang="uz-Latn-UZ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70" y="2668968"/>
                <a:ext cx="8418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5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ru-RU" b="1" dirty="0" smtClean="0"/>
              </a:p>
              <a:p>
                <a:r>
                  <a:rPr lang="en-US" b="1" dirty="0" smtClean="0"/>
                  <a:t>EXAMPLE </a:t>
                </a:r>
                <a:r>
                  <a:rPr lang="en-US" b="1" dirty="0"/>
                  <a:t>3 </a:t>
                </a:r>
                <a:r>
                  <a:rPr lang="en-US" dirty="0"/>
                  <a:t>Find all trigonometric functions of an </a:t>
                </a:r>
                <a:r>
                  <a:rPr lang="en-US" dirty="0" smtClean="0"/>
                  <a:t>angle</a:t>
                </a: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:r>
                  <a:rPr lang="en-US" dirty="0"/>
                  <a:t> in the third quadrant for which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𝑐𝑜𝑠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uz-Latn-U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       </a:t>
                </a:r>
                <a:r>
                  <a:rPr lang="en-US" dirty="0" smtClean="0"/>
                  <a:t>.</a:t>
                </a:r>
                <a:endParaRPr lang="ru-RU" dirty="0" smtClean="0"/>
              </a:p>
              <a:p>
                <a:endParaRPr lang="ru-RU" dirty="0"/>
              </a:p>
              <a:p>
                <a:r>
                  <a:rPr lang="en-US" dirty="0"/>
                  <a:t>Solution: We first construct a point </a:t>
                </a:r>
                <a:r>
                  <a:rPr lang="en-US" i="1" dirty="0"/>
                  <a:t>R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on the terminal side of the angle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:r>
                  <a:rPr lang="en-US" dirty="0" smtClean="0"/>
                  <a:t>, </a:t>
                </a:r>
                <a:r>
                  <a:rPr lang="en-US" dirty="0"/>
                  <a:t>in the third quadrant. If </a:t>
                </a:r>
                <a:r>
                  <a:rPr lang="en-US" i="1" dirty="0"/>
                  <a:t>R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is such a point, then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𝑐𝑜𝑠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uz-Latn-U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uz-Latn-U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 </a:t>
                </a:r>
                <a:r>
                  <a:rPr lang="ru-RU" dirty="0" smtClean="0"/>
                  <a:t>   </a:t>
                </a:r>
                <a:r>
                  <a:rPr lang="en-US" dirty="0" smtClean="0"/>
                  <a:t>and </a:t>
                </a:r>
                <a:r>
                  <a:rPr lang="en-US" dirty="0"/>
                  <a:t>we see that we may take </a:t>
                </a:r>
                <a:r>
                  <a:rPr lang="en-US" i="1" dirty="0"/>
                  <a:t>x</a:t>
                </a:r>
                <a:r>
                  <a:rPr lang="en-US" dirty="0"/>
                  <a:t>=-5 and </a:t>
                </a:r>
                <a:r>
                  <a:rPr lang="en-US" i="1" dirty="0"/>
                  <a:t>R</a:t>
                </a:r>
                <a:r>
                  <a:rPr lang="en-US" dirty="0"/>
                  <a:t>=6. Since 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z-Latn-UZ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uz-Latn-UZ" sz="16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uz-Latn-UZ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16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uz-Latn-UZ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sz="16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1600" b="0" i="1" dirty="0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uz-Latn-UZ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sz="16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16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uz-Latn-UZ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  </a:t>
                </a:r>
                <a:r>
                  <a:rPr lang="en-US" dirty="0" smtClean="0"/>
                  <a:t>we find </a:t>
                </a:r>
                <a14:m>
                  <m:oMath xmlns:m="http://schemas.openxmlformats.org/officeDocument/2006/math">
                    <m:r>
                      <a:rPr lang="uz-Latn-UZ" sz="1600" b="0" i="1" smtClean="0">
                        <a:latin typeface="Cambria Math"/>
                      </a:rPr>
                      <m:t>𝑦</m:t>
                    </m:r>
                    <m:r>
                      <a:rPr lang="uz-Latn-UZ" sz="1600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uz-Latn-UZ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z-Latn-UZ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uz-Latn-UZ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z-Latn-UZ" sz="16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uz-Latn-UZ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z-Latn-UZ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z-Latn-UZ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z-Latn-UZ" sz="1600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uz-Latn-UZ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z-Latn-UZ" sz="1600" b="0" i="1" smtClean="0">
                            <a:latin typeface="Cambria Math"/>
                          </a:rPr>
                          <m:t>11 </m:t>
                        </m:r>
                      </m:e>
                    </m:rad>
                  </m:oMath>
                </a14:m>
                <a:r>
                  <a:rPr lang="uz-Latn-UZ" dirty="0" smtClean="0"/>
                  <a:t>   </a:t>
                </a:r>
                <a:r>
                  <a:rPr lang="en-US" dirty="0" smtClean="0"/>
                  <a:t>that</a:t>
                </a:r>
                <a:r>
                  <a:rPr lang="ru-RU" dirty="0" smtClean="0"/>
                  <a:t>   (</a:t>
                </a:r>
                <a:r>
                  <a:rPr lang="en-US" dirty="0" smtClean="0"/>
                  <a:t>the </a:t>
                </a:r>
                <a:r>
                  <a:rPr lang="en-US" dirty="0"/>
                  <a:t>negative signs on </a:t>
                </a:r>
                <a:r>
                  <a:rPr lang="en-US" i="1" dirty="0"/>
                  <a:t>x</a:t>
                </a:r>
                <a:r>
                  <a:rPr lang="en-US" dirty="0"/>
                  <a:t> and </a:t>
                </a:r>
                <a:r>
                  <a:rPr lang="en-US" i="1" dirty="0"/>
                  <a:t>y</a:t>
                </a:r>
                <a:r>
                  <a:rPr lang="en-US" dirty="0"/>
                  <a:t> are taken so that </a:t>
                </a:r>
                <a:r>
                  <a:rPr lang="en-US" i="1" dirty="0"/>
                  <a:t>R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is a point on the third quadrant, see Figure 3).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328591" cy="3744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45720" indent="0">
                  <a:buNone/>
                </a:pPr>
                <a:r>
                  <a:rPr lang="ru-RU" dirty="0" smtClean="0"/>
                  <a:t>   </a:t>
                </a:r>
                <a:r>
                  <a:rPr lang="en-US" dirty="0" smtClean="0"/>
                  <a:t>Here </a:t>
                </a:r>
                <a:r>
                  <a:rPr lang="en-US" dirty="0"/>
                  <a:t>are some Exercises on the evaluation of trigonometric </a:t>
                </a:r>
                <a:r>
                  <a:rPr lang="en-US" dirty="0" smtClean="0"/>
                  <a:t>functions</a:t>
                </a:r>
                <a:endParaRPr lang="ru-RU" dirty="0" smtClean="0"/>
              </a:p>
              <a:p>
                <a:endParaRPr lang="uz-Latn-U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𝒄𝒐𝒔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𝑹</m:t>
                        </m:r>
                      </m:den>
                    </m:f>
                    <m:r>
                      <a:rPr lang="uz-Latn-UZ" b="1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𝒔𝒆𝒄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𝑹</m:t>
                        </m:r>
                      </m:num>
                      <m:den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𝟔</m:t>
                        </m:r>
                      </m:num>
                      <m:den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uz-Latn-UZ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𝒔𝒊𝒏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</m:den>
                    </m:f>
                    <m:r>
                      <a:rPr lang="uz-Latn-UZ" b="1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</a:t>
                </a:r>
                <a:r>
                  <a:rPr lang="uz-Latn-UZ" b="1" dirty="0" smtClean="0"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𝒄𝒔𝒄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𝑹</m:t>
                        </m:r>
                      </m:num>
                      <m:den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  <m:t>𝟏𝟏</m:t>
                            </m:r>
                          </m:e>
                        </m:rad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     </a:t>
                </a:r>
                <a:endParaRPr lang="uz-Latn-UZ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𝒕𝒂𝒏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uz-Latn-UZ" b="1" dirty="0"/>
                  <a:t>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z-Latn-UZ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dirty="0" smtClean="0">
                                <a:latin typeface="Cambria Math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uz-Latn-UZ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uz-Latn-UZ" b="1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</a:rPr>
                      <m:t>𝒄𝒐𝒕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z-Latn-UZ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z-Latn-UZ" b="1" i="1" dirty="0" smtClean="0">
                                <a:latin typeface="Cambria Math"/>
                                <a:ea typeface="Cambria Math"/>
                              </a:rPr>
                              <m:t>𝟏𝟏</m:t>
                            </m:r>
                          </m:e>
                        </m:rad>
                      </m:den>
                    </m:f>
                  </m:oMath>
                </a14:m>
                <a:endParaRPr lang="ru-RU" b="1" dirty="0"/>
              </a:p>
              <a:p>
                <a:endParaRPr lang="ru-RU" dirty="0" smtClean="0"/>
              </a:p>
              <a:p>
                <a:pPr marL="45720" indent="0">
                  <a:buNone/>
                </a:pPr>
                <a:endParaRPr lang="ru-RU" dirty="0" smtClean="0"/>
              </a:p>
              <a:p>
                <a:r>
                  <a:rPr lang="en-US" b="1" dirty="0"/>
                  <a:t>EXERCISE 2</a:t>
                </a:r>
                <a:endParaRPr lang="ru-RU" dirty="0"/>
              </a:p>
              <a:p>
                <a:r>
                  <a:rPr lang="en-US" b="1" dirty="0"/>
                  <a:t>(a)</a:t>
                </a:r>
                <a:endParaRPr lang="ru-RU" dirty="0"/>
              </a:p>
              <a:p>
                <a:r>
                  <a:rPr lang="en-US" dirty="0"/>
                  <a:t>Evaluate </a:t>
                </a: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𝑐𝑜𝑠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=(−</m:t>
                    </m:r>
                    <m:f>
                      <m:fPr>
                        <m:ctrlPr>
                          <a:rPr lang="uz-Latn-U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53</m:t>
                        </m:r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uz-Latn-U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      </a:t>
                </a:r>
                <a:r>
                  <a:rPr lang="en-US" dirty="0" smtClean="0"/>
                  <a:t>(</a:t>
                </a:r>
                <a:r>
                  <a:rPr lang="en-US" dirty="0"/>
                  <a:t>give the </a:t>
                </a:r>
                <a:r>
                  <a:rPr lang="en-US" b="1" dirty="0"/>
                  <a:t>exact</a:t>
                </a:r>
                <a:r>
                  <a:rPr lang="en-US" dirty="0"/>
                  <a:t> answer). </a:t>
                </a:r>
                <a:endParaRPr lang="ru-RU" dirty="0"/>
              </a:p>
              <a:p>
                <a:r>
                  <a:rPr lang="en-US" b="1" dirty="0"/>
                  <a:t>(b)</a:t>
                </a:r>
                <a:endParaRPr lang="ru-RU" dirty="0"/>
              </a:p>
              <a:p>
                <a:r>
                  <a:rPr lang="en-US" dirty="0"/>
                  <a:t>If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𝑠𝑒𝑐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ru-RU" dirty="0" smtClean="0"/>
                  <a:t>      </a:t>
                </a:r>
                <a:r>
                  <a:rPr lang="en-US" dirty="0" smtClean="0"/>
                  <a:t>and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𝑡𝑎𝑛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=2√6</m:t>
                    </m:r>
                  </m:oMath>
                </a14:m>
                <a:r>
                  <a:rPr lang="ru-RU" dirty="0" smtClean="0"/>
                  <a:t>     </a:t>
                </a:r>
                <a:r>
                  <a:rPr lang="en-US" dirty="0" smtClean="0"/>
                  <a:t>, </a:t>
                </a:r>
                <a:r>
                  <a:rPr lang="en-US" dirty="0"/>
                  <a:t>find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 </a:t>
                </a:r>
                <a:r>
                  <a:rPr lang="ru-RU" dirty="0" smtClean="0"/>
                  <a:t>  </a:t>
                </a:r>
                <a:r>
                  <a:rPr lang="en-US" dirty="0" smtClean="0"/>
                  <a:t>(</a:t>
                </a:r>
                <a:r>
                  <a:rPr lang="en-US" dirty="0"/>
                  <a:t>give the </a:t>
                </a:r>
                <a:r>
                  <a:rPr lang="en-US" b="1" dirty="0"/>
                  <a:t>exact</a:t>
                </a:r>
                <a:r>
                  <a:rPr lang="en-US" dirty="0"/>
                  <a:t> answer).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68" b="-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74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Pythagorean- </a:t>
            </a:r>
            <a:r>
              <a:rPr lang="en-US" dirty="0" err="1"/>
              <a:t>pifagor</a:t>
            </a:r>
            <a:endParaRPr lang="ru-RU" dirty="0"/>
          </a:p>
          <a:p>
            <a:r>
              <a:rPr lang="en-US" dirty="0"/>
              <a:t>Identity – </a:t>
            </a:r>
            <a:r>
              <a:rPr lang="en-US" dirty="0" err="1"/>
              <a:t>hisobga</a:t>
            </a:r>
            <a:r>
              <a:rPr lang="en-US" dirty="0"/>
              <a:t> </a:t>
            </a:r>
            <a:r>
              <a:rPr lang="en-US" dirty="0" err="1"/>
              <a:t>olish</a:t>
            </a:r>
            <a:endParaRPr lang="ru-RU" dirty="0"/>
          </a:p>
          <a:p>
            <a:r>
              <a:rPr lang="en-US" dirty="0"/>
              <a:t>Reciprocal – </a:t>
            </a:r>
            <a:r>
              <a:rPr lang="en-US" dirty="0" err="1"/>
              <a:t>javoban</a:t>
            </a:r>
            <a:r>
              <a:rPr lang="en-US" dirty="0"/>
              <a:t> </a:t>
            </a:r>
            <a:r>
              <a:rPr lang="en-US" dirty="0" err="1"/>
              <a:t>qilingan</a:t>
            </a:r>
            <a:endParaRPr lang="ru-RU" dirty="0"/>
          </a:p>
          <a:p>
            <a:r>
              <a:rPr lang="en-US" dirty="0"/>
              <a:t>Recall – </a:t>
            </a:r>
            <a:r>
              <a:rPr lang="en-US" dirty="0" err="1"/>
              <a:t>yodlamoq</a:t>
            </a:r>
            <a:endParaRPr lang="ru-RU" dirty="0"/>
          </a:p>
          <a:p>
            <a:r>
              <a:rPr lang="en-US" dirty="0"/>
              <a:t>Real – </a:t>
            </a:r>
            <a:r>
              <a:rPr lang="en-US" dirty="0" err="1"/>
              <a:t>haqiqiy</a:t>
            </a:r>
            <a:endParaRPr lang="ru-RU" dirty="0"/>
          </a:p>
          <a:p>
            <a:r>
              <a:rPr lang="en-US" dirty="0" err="1"/>
              <a:t>Cengle</a:t>
            </a:r>
            <a:r>
              <a:rPr lang="en-US" dirty="0"/>
              <a:t> – </a:t>
            </a:r>
            <a:r>
              <a:rPr lang="en-US" dirty="0" err="1"/>
              <a:t>burchak</a:t>
            </a:r>
            <a:endParaRPr lang="ru-RU" dirty="0"/>
          </a:p>
          <a:p>
            <a:r>
              <a:rPr lang="en-US" dirty="0"/>
              <a:t>Piece – </a:t>
            </a:r>
            <a:r>
              <a:rPr lang="en-US" dirty="0" err="1"/>
              <a:t>bo’lak</a:t>
            </a:r>
            <a:endParaRPr lang="ru-RU" dirty="0"/>
          </a:p>
          <a:p>
            <a:r>
              <a:rPr lang="en-US" dirty="0"/>
              <a:t>Length – </a:t>
            </a:r>
            <a:r>
              <a:rPr lang="en-US" dirty="0" err="1"/>
              <a:t>uzunlik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Unit –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butun</a:t>
            </a:r>
            <a:endParaRPr lang="ru-RU" dirty="0"/>
          </a:p>
          <a:p>
            <a:r>
              <a:rPr lang="en-US" dirty="0"/>
              <a:t>Around – </a:t>
            </a:r>
            <a:r>
              <a:rPr lang="en-US" dirty="0" err="1"/>
              <a:t>atrof</a:t>
            </a:r>
            <a:endParaRPr lang="ru-RU" dirty="0"/>
          </a:p>
          <a:p>
            <a:r>
              <a:rPr lang="en-US" dirty="0"/>
              <a:t>Circle – </a:t>
            </a:r>
            <a:r>
              <a:rPr lang="en-US" dirty="0" err="1"/>
              <a:t>aylana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696" y="32417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Counterclock</a:t>
            </a:r>
            <a:r>
              <a:rPr lang="en-US" dirty="0"/>
              <a:t> wise –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miliga</a:t>
            </a:r>
            <a:r>
              <a:rPr lang="en-US" dirty="0"/>
              <a:t> </a:t>
            </a:r>
            <a:r>
              <a:rPr lang="en-US" dirty="0" err="1"/>
              <a:t>teskali</a:t>
            </a:r>
            <a:r>
              <a:rPr lang="en-US" dirty="0"/>
              <a:t> </a:t>
            </a:r>
            <a:r>
              <a:rPr lang="en-US" dirty="0" err="1"/>
              <a:t>yo’nalishi</a:t>
            </a:r>
            <a:endParaRPr lang="ru-RU" dirty="0"/>
          </a:p>
          <a:p>
            <a:r>
              <a:rPr lang="en-US" dirty="0"/>
              <a:t>Clockwise –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yo’nalishi</a:t>
            </a:r>
            <a:r>
              <a:rPr lang="en-US" dirty="0"/>
              <a:t> </a:t>
            </a:r>
            <a:r>
              <a:rPr lang="en-US" dirty="0" err="1"/>
              <a:t>bo’yicha</a:t>
            </a:r>
            <a:endParaRPr lang="ru-RU" dirty="0"/>
          </a:p>
          <a:p>
            <a:r>
              <a:rPr lang="en-US" dirty="0"/>
              <a:t>Initial – </a:t>
            </a:r>
            <a:r>
              <a:rPr lang="en-US" dirty="0" err="1"/>
              <a:t>boshlang’ich</a:t>
            </a:r>
            <a:endParaRPr lang="ru-RU" dirty="0"/>
          </a:p>
          <a:p>
            <a:r>
              <a:rPr lang="en-US" dirty="0"/>
              <a:t>Point – </a:t>
            </a:r>
            <a:r>
              <a:rPr lang="en-US" dirty="0" err="1"/>
              <a:t>nuqta</a:t>
            </a:r>
            <a:endParaRPr lang="ru-RU" dirty="0"/>
          </a:p>
          <a:p>
            <a:r>
              <a:rPr lang="en-US" dirty="0"/>
              <a:t>Central – </a:t>
            </a:r>
            <a:r>
              <a:rPr lang="en-US" dirty="0" err="1"/>
              <a:t>markaz</a:t>
            </a:r>
            <a:endParaRPr lang="ru-RU" dirty="0"/>
          </a:p>
          <a:p>
            <a:r>
              <a:rPr lang="en-US" dirty="0"/>
              <a:t>Vertex – </a:t>
            </a:r>
            <a:r>
              <a:rPr lang="en-US" dirty="0" err="1"/>
              <a:t>uchi</a:t>
            </a:r>
            <a:endParaRPr lang="ru-RU" dirty="0"/>
          </a:p>
          <a:p>
            <a:r>
              <a:rPr lang="en-US" dirty="0"/>
              <a:t>Trigonometric – </a:t>
            </a:r>
            <a:r>
              <a:rPr lang="en-US" dirty="0" err="1"/>
              <a:t>trigonometrik</a:t>
            </a:r>
            <a:endParaRPr lang="ru-RU" dirty="0"/>
          </a:p>
          <a:p>
            <a:r>
              <a:rPr lang="en-US" dirty="0"/>
              <a:t>Function – </a:t>
            </a:r>
            <a:r>
              <a:rPr lang="en-US" dirty="0" err="1"/>
              <a:t>funksiya</a:t>
            </a:r>
            <a:endParaRPr lang="ru-RU" dirty="0"/>
          </a:p>
          <a:p>
            <a:r>
              <a:rPr lang="en-US" dirty="0" err="1"/>
              <a:t>Coordinatis</a:t>
            </a:r>
            <a:r>
              <a:rPr lang="en-US" dirty="0"/>
              <a:t> – </a:t>
            </a:r>
            <a:r>
              <a:rPr lang="en-US" dirty="0" err="1"/>
              <a:t>kordinatalari</a:t>
            </a:r>
            <a:endParaRPr lang="ru-RU" dirty="0"/>
          </a:p>
          <a:p>
            <a:r>
              <a:rPr lang="en-US" dirty="0"/>
              <a:t>Definition – </a:t>
            </a:r>
            <a:r>
              <a:rPr lang="en-US" dirty="0" err="1"/>
              <a:t>aniqlash</a:t>
            </a:r>
            <a:endParaRPr lang="ru-RU" dirty="0"/>
          </a:p>
          <a:p>
            <a:r>
              <a:rPr lang="en-US" dirty="0"/>
              <a:t>Fundamental – </a:t>
            </a:r>
            <a:r>
              <a:rPr lang="en-US" dirty="0" err="1"/>
              <a:t>asosiy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0239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Intersected – </a:t>
            </a:r>
            <a:r>
              <a:rPr lang="en-US" dirty="0" err="1"/>
              <a:t>keshishadigan</a:t>
            </a:r>
            <a:endParaRPr lang="ru-RU" dirty="0"/>
          </a:p>
          <a:p>
            <a:r>
              <a:rPr lang="en-US" dirty="0"/>
              <a:t>Similar – </a:t>
            </a:r>
            <a:r>
              <a:rPr lang="en-US" dirty="0" err="1"/>
              <a:t>o’xshash</a:t>
            </a:r>
            <a:endParaRPr lang="ru-RU" dirty="0"/>
          </a:p>
          <a:p>
            <a:r>
              <a:rPr lang="en-US" dirty="0"/>
              <a:t>Triangles – </a:t>
            </a:r>
            <a:r>
              <a:rPr lang="en-US" dirty="0" err="1"/>
              <a:t>uchburchak</a:t>
            </a:r>
            <a:endParaRPr lang="ru-RU" dirty="0"/>
          </a:p>
          <a:p>
            <a:r>
              <a:rPr lang="en-US" dirty="0"/>
              <a:t>Correspond – </a:t>
            </a:r>
            <a:r>
              <a:rPr lang="en-US" dirty="0" err="1"/>
              <a:t>muvofiq</a:t>
            </a:r>
            <a:endParaRPr lang="ru-RU" dirty="0"/>
          </a:p>
          <a:p>
            <a:r>
              <a:rPr lang="en-US" dirty="0"/>
              <a:t>Positive – </a:t>
            </a:r>
            <a:r>
              <a:rPr lang="en-US" dirty="0" err="1"/>
              <a:t>musbat</a:t>
            </a:r>
            <a:endParaRPr lang="ru-RU" dirty="0"/>
          </a:p>
          <a:p>
            <a:r>
              <a:rPr lang="en-US" dirty="0"/>
              <a:t>Equation – </a:t>
            </a:r>
            <a:r>
              <a:rPr lang="en-US" dirty="0" err="1"/>
              <a:t>tenglashtrish</a:t>
            </a:r>
            <a:endParaRPr lang="ru-RU" dirty="0"/>
          </a:p>
          <a:p>
            <a:r>
              <a:rPr lang="en-US" dirty="0"/>
              <a:t>Being – </a:t>
            </a:r>
            <a:r>
              <a:rPr lang="en-US" dirty="0" err="1"/>
              <a:t>mavjud</a:t>
            </a:r>
            <a:endParaRPr lang="ru-RU" dirty="0"/>
          </a:p>
          <a:p>
            <a:r>
              <a:rPr lang="en-US" dirty="0"/>
              <a:t>Example – </a:t>
            </a:r>
            <a:r>
              <a:rPr lang="en-US" dirty="0" err="1"/>
              <a:t>misol</a:t>
            </a:r>
            <a:endParaRPr lang="ru-RU" dirty="0"/>
          </a:p>
          <a:p>
            <a:r>
              <a:rPr lang="en-US" dirty="0"/>
              <a:t>Solution – </a:t>
            </a:r>
            <a:r>
              <a:rPr lang="en-US" dirty="0" err="1"/>
              <a:t>yechish</a:t>
            </a:r>
            <a:endParaRPr lang="ru-RU" dirty="0"/>
          </a:p>
          <a:p>
            <a:r>
              <a:rPr lang="en-US" dirty="0"/>
              <a:t>Full – </a:t>
            </a:r>
            <a:r>
              <a:rPr lang="en-US" dirty="0" err="1"/>
              <a:t>butun</a:t>
            </a:r>
            <a:endParaRPr lang="ru-RU" dirty="0"/>
          </a:p>
          <a:p>
            <a:r>
              <a:rPr lang="en-US" dirty="0"/>
              <a:t>Hypotenuse – </a:t>
            </a:r>
            <a:r>
              <a:rPr lang="en-US" dirty="0" err="1"/>
              <a:t>gipotenuza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8280" y="315444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Opposite – </a:t>
            </a:r>
            <a:r>
              <a:rPr lang="en-US" dirty="0" err="1"/>
              <a:t>qarama-qarshi</a:t>
            </a:r>
            <a:endParaRPr lang="ru-RU" dirty="0"/>
          </a:p>
          <a:p>
            <a:r>
              <a:rPr lang="en-US" dirty="0" err="1"/>
              <a:t>Adjlant</a:t>
            </a:r>
            <a:r>
              <a:rPr lang="en-US" dirty="0"/>
              <a:t> – </a:t>
            </a:r>
            <a:r>
              <a:rPr lang="en-US" dirty="0" err="1"/>
              <a:t>qoshni</a:t>
            </a:r>
            <a:endParaRPr lang="ru-RU" dirty="0"/>
          </a:p>
          <a:p>
            <a:r>
              <a:rPr lang="en-US" dirty="0"/>
              <a:t>Extended – </a:t>
            </a:r>
            <a:r>
              <a:rPr lang="en-US" dirty="0" err="1"/>
              <a:t>kengaytirish</a:t>
            </a:r>
            <a:endParaRPr lang="ru-RU" dirty="0"/>
          </a:p>
          <a:p>
            <a:r>
              <a:rPr lang="en-US" dirty="0"/>
              <a:t>Equivalent – </a:t>
            </a:r>
            <a:r>
              <a:rPr lang="en-US" dirty="0" err="1"/>
              <a:t>ekvivalent</a:t>
            </a:r>
            <a:endParaRPr lang="ru-RU" dirty="0"/>
          </a:p>
          <a:p>
            <a:r>
              <a:rPr lang="en-US" dirty="0"/>
              <a:t>Whole – </a:t>
            </a:r>
            <a:r>
              <a:rPr lang="en-US" dirty="0" err="1"/>
              <a:t>to’liq</a:t>
            </a:r>
            <a:endParaRPr lang="ru-RU" dirty="0"/>
          </a:p>
          <a:p>
            <a:r>
              <a:rPr lang="en-US" dirty="0"/>
              <a:t>Total – </a:t>
            </a:r>
            <a:r>
              <a:rPr lang="en-US" dirty="0" err="1"/>
              <a:t>yig’indi</a:t>
            </a:r>
            <a:endParaRPr lang="ru-RU" dirty="0"/>
          </a:p>
          <a:p>
            <a:r>
              <a:rPr lang="en-US" dirty="0"/>
              <a:t>Plus – </a:t>
            </a:r>
            <a:r>
              <a:rPr lang="en-US" dirty="0" err="1"/>
              <a:t>qo’shish</a:t>
            </a:r>
            <a:endParaRPr lang="ru-RU" dirty="0"/>
          </a:p>
          <a:p>
            <a:r>
              <a:rPr lang="en-US" dirty="0"/>
              <a:t>Second – </a:t>
            </a:r>
            <a:r>
              <a:rPr lang="en-US" dirty="0" err="1"/>
              <a:t>ikkichi</a:t>
            </a:r>
            <a:endParaRPr lang="ru-RU" dirty="0"/>
          </a:p>
          <a:p>
            <a:r>
              <a:rPr lang="en-US" dirty="0"/>
              <a:t>Quadrant – </a:t>
            </a:r>
            <a:r>
              <a:rPr lang="en-US" dirty="0" err="1"/>
              <a:t>kvadrat</a:t>
            </a:r>
            <a:endParaRPr lang="ru-RU" dirty="0"/>
          </a:p>
          <a:p>
            <a:r>
              <a:rPr lang="en-US" dirty="0"/>
              <a:t>Negative – </a:t>
            </a:r>
            <a:r>
              <a:rPr lang="en-US" dirty="0" err="1"/>
              <a:t>manfiy</a:t>
            </a:r>
            <a:endParaRPr lang="ru-RU" dirty="0"/>
          </a:p>
          <a:p>
            <a:r>
              <a:rPr lang="en-US" dirty="0"/>
              <a:t>Signs – </a:t>
            </a:r>
            <a:r>
              <a:rPr lang="en-US" dirty="0" err="1"/>
              <a:t>ishoralar</a:t>
            </a:r>
            <a:endParaRPr lang="ru-RU" dirty="0"/>
          </a:p>
          <a:p>
            <a:r>
              <a:rPr lang="en-US" dirty="0"/>
              <a:t>Evaluate – </a:t>
            </a:r>
            <a:r>
              <a:rPr lang="en-US" dirty="0" err="1"/>
              <a:t>baholash</a:t>
            </a:r>
            <a:endParaRPr lang="ru-RU" dirty="0"/>
          </a:p>
          <a:p>
            <a:r>
              <a:rPr lang="en-US" dirty="0"/>
              <a:t>Answer – </a:t>
            </a:r>
            <a:r>
              <a:rPr lang="en-US" dirty="0" err="1"/>
              <a:t>javob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8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Latn-UZ" dirty="0" smtClean="0"/>
          </a:p>
          <a:p>
            <a:r>
              <a:rPr lang="uz-Latn-UZ" dirty="0" smtClean="0"/>
              <a:t>1.  </a:t>
            </a:r>
            <a:r>
              <a:rPr lang="uz-Latn-UZ" b="1" dirty="0" smtClean="0"/>
              <a:t>ABOUT </a:t>
            </a:r>
            <a:r>
              <a:rPr lang="uz-Latn-UZ" dirty="0" smtClean="0"/>
              <a:t>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TRIGONOMETRIC FUNCTIONS</a:t>
            </a:r>
            <a:r>
              <a:rPr lang="uz-Latn-U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z-Latn-UZ" dirty="0"/>
          </a:p>
          <a:p>
            <a:r>
              <a:rPr lang="uz-Latn-UZ" dirty="0" smtClean="0"/>
              <a:t>2. TRIGONOMETRIC  FUNCTIONS  OF SIGNS</a:t>
            </a:r>
          </a:p>
          <a:p>
            <a:endParaRPr lang="uz-Latn-UZ" dirty="0" smtClean="0"/>
          </a:p>
          <a:p>
            <a:r>
              <a:rPr lang="uz-Latn-UZ" dirty="0" smtClean="0"/>
              <a:t>3. EXAMPLES</a:t>
            </a:r>
            <a:endParaRPr lang="uz-Latn-UZ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Design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uz-Latn-UZ" b="1" dirty="0" smtClean="0"/>
                  <a:t>Pythagorean   Identity: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0" i="1" smtClean="0">
                            <a:latin typeface="Cambria Math"/>
                          </a:rPr>
                          <m:t>𝐶𝑜𝑠</m:t>
                        </m:r>
                      </m:e>
                      <m:sup>
                        <m:r>
                          <a:rPr lang="uz-Latn-U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+ </m:t>
                    </m:r>
                    <m:sSup>
                      <m:sSupPr>
                        <m:ctrlPr>
                          <a:rPr lang="uz-Latn-U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uz-Latn-UZ" dirty="0" smtClean="0"/>
              </a:p>
              <a:p>
                <a:endParaRPr lang="uz-Latn-UZ" dirty="0"/>
              </a:p>
              <a:p>
                <a:r>
                  <a:rPr lang="uz-Latn-UZ" i="1" dirty="0" smtClean="0"/>
                  <a:t>Reciprocal  Identities: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uz-Latn-UZ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l-GR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l-GR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z-Latn-UZ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l-GR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z-Latn-UZ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uz-Latn-UZ" b="0" i="1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uz-Latn-UZ" dirty="0" smtClean="0"/>
                  <a:t>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z-Latn-UZ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i="0" dirty="0" smtClean="0">
                            <a:latin typeface="Cambria Math"/>
                          </a:rPr>
                          <m:t>sec</m:t>
                        </m:r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θ</m:t>
                        </m:r>
                        <m:r>
                          <a:rPr lang="uz-Latn-UZ" b="0" i="1" dirty="0" smtClean="0">
                            <a:latin typeface="Cambria Math"/>
                          </a:rPr>
                          <m:t>= </m:t>
                        </m:r>
                      </m:fName>
                      <m:e>
                        <m:f>
                          <m:fPr>
                            <m:ctrlPr>
                              <a:rPr lang="uz-Latn-UZ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z-Latn-UZ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uz-Latn-UZ" b="0" i="1" dirty="0" smtClean="0">
                                <a:latin typeface="Cambria Math"/>
                              </a:rPr>
                              <m:t>𝑐𝑜𝑠</m:t>
                            </m:r>
                            <m:r>
                              <a:rPr lang="uz-Latn-UZ" b="0" i="1" dirty="0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den>
                        </m:f>
                      </m:e>
                    </m:func>
                  </m:oMath>
                </a14:m>
                <a:r>
                  <a:rPr lang="uz-Latn-UZ" dirty="0" smtClean="0"/>
                  <a:t>          </a:t>
                </a:r>
                <a14:m>
                  <m:oMath xmlns:m="http://schemas.openxmlformats.org/officeDocument/2006/math">
                    <m:r>
                      <a:rPr lang="uz-Latn-UZ" b="0" i="1" dirty="0" smtClean="0">
                        <a:latin typeface="Cambria Math"/>
                      </a:rPr>
                      <m:t>𝑐𝑠𝑐</m:t>
                    </m:r>
                    <m:r>
                      <a:rPr lang="uz-Latn-UZ" b="0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uz-Latn-UZ" dirty="0" smtClean="0"/>
              </a:p>
              <a:p>
                <a:endParaRPr lang="uz-Latn-UZ" dirty="0"/>
              </a:p>
              <a:p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𝑡𝑎𝑛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uz-Latn-UZ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𝑐𝑜𝑡</m:t>
                        </m:r>
                      </m:fName>
                      <m:e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𝑡𝑎𝑛</m:t>
                        </m:r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e>
                    </m:func>
                  </m:oMath>
                </a14:m>
                <a:r>
                  <a:rPr lang="uz-Latn-UZ" i="1" dirty="0" smtClean="0"/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z-Latn-UZ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uz-Latn-UZ" b="0" i="1" dirty="0" smtClean="0">
                            <a:latin typeface="Cambria Math"/>
                          </a:rPr>
                          <m:t>𝑡𝑎𝑛</m:t>
                        </m:r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uz-Latn-UZ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uz-Latn-UZ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uz-Latn-UZ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z-Latn-UZ" b="0" i="0" dirty="0" smtClean="0">
                                    <a:latin typeface="Cambria Math"/>
                                    <a:ea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uz-Latn-UZ" b="0" i="1" dirty="0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uz-Latn-UZ" i="1" dirty="0" smtClean="0"/>
              </a:p>
              <a:p>
                <a:endParaRPr lang="uz-Latn-UZ" i="1" dirty="0"/>
              </a:p>
              <a:p>
                <a14:m>
                  <m:oMath xmlns:m="http://schemas.openxmlformats.org/officeDocument/2006/math">
                    <m:r>
                      <a:rPr lang="uz-Latn-UZ" b="0" i="1" smtClean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uz-Latn-U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uz-Latn-U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z-Latn-UZ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b="0" i="1" smtClean="0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uz-Latn-U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z-Latn-UZ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uz-Latn-UZ" i="1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uz-Latn-UZ" b="0" i="1" dirty="0" smtClean="0">
                        <a:latin typeface="Cambria Math"/>
                      </a:rPr>
                      <m:t>1+</m:t>
                    </m:r>
                    <m:func>
                      <m:funcPr>
                        <m:ctrlPr>
                          <a:rPr lang="uz-Latn-UZ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uz-Latn-UZ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z-Latn-UZ" b="0" i="1" dirty="0" smtClean="0">
                                <a:latin typeface="Cambria Math"/>
                              </a:rPr>
                              <m:t>𝑡𝑎𝑛</m:t>
                            </m:r>
                          </m:e>
                          <m:sup>
                            <m:r>
                              <a:rPr lang="uz-Latn-U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uz-Latn-UZ" i="1" dirty="0" smtClean="0"/>
                  <a:t> </a:t>
                </a:r>
                <a14:m>
                  <m:oMath xmlns:m="http://schemas.openxmlformats.org/officeDocument/2006/math">
                    <m:r>
                      <a:rPr lang="uz-Latn-UZ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b="0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z-Latn-UZ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b="0" i="1" dirty="0" smtClean="0"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uz-Latn-UZ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z-Latn-UZ" b="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uz-Latn-UZ" i="1" dirty="0" smtClean="0"/>
                  <a:t>     </a:t>
                </a:r>
              </a:p>
              <a:p>
                <a:endParaRPr lang="uz-Latn-UZ" dirty="0" smtClean="0"/>
              </a:p>
              <a:p>
                <a:endParaRPr lang="uz-Latn-UZ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267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 smtClean="0"/>
                  <a:t>that a real number </a:t>
                </a:r>
                <a:r>
                  <a:rPr lang="ru-RU" sz="1600" dirty="0"/>
                  <a:t> </a:t>
                </a:r>
                <a:r>
                  <a:rPr lang="en-US" sz="1600" dirty="0"/>
                  <a:t> can be interpreted as the measure of the angle constructed as follows: wrap a piece of string of length </a:t>
                </a:r>
                <a:r>
                  <a:rPr lang="ru-RU" sz="1600" dirty="0"/>
                  <a:t> </a:t>
                </a:r>
                <a:r>
                  <a:rPr lang="en-US" sz="1600" dirty="0"/>
                  <a:t> units around the unit circle</a:t>
                </a:r>
                <a:r>
                  <a:rPr lang="ru-RU" sz="1600" dirty="0"/>
                  <a:t> </a:t>
                </a:r>
                <a:r>
                  <a:rPr lang="en-US" sz="1600" dirty="0"/>
                  <a:t> (counterclockwise if </a:t>
                </a:r>
                <a:r>
                  <a:rPr lang="ru-RU" sz="1600" dirty="0"/>
                  <a:t> </a:t>
                </a:r>
                <a:r>
                  <a:rPr lang="en-US" sz="1600" dirty="0"/>
                  <a:t> , clockwise if </a:t>
                </a:r>
                <a:r>
                  <a:rPr lang="ru-RU" sz="1600" dirty="0"/>
                  <a:t> </a:t>
                </a:r>
                <a:r>
                  <a:rPr lang="en-US" sz="1600" dirty="0"/>
                  <a:t> ) with initial point </a:t>
                </a:r>
                <a:r>
                  <a:rPr lang="en-US" sz="1600" i="1" dirty="0"/>
                  <a:t>P</a:t>
                </a:r>
                <a:r>
                  <a:rPr lang="en-US" sz="1600" dirty="0"/>
                  <a:t>(1,0) and terminal point </a:t>
                </a:r>
                <a:r>
                  <a:rPr lang="en-US" sz="1600" i="1" dirty="0"/>
                  <a:t>Q</a:t>
                </a:r>
                <a:r>
                  <a:rPr lang="en-US" sz="1600" dirty="0"/>
                  <a:t>(</a:t>
                </a:r>
                <a:r>
                  <a:rPr lang="en-US" sz="1600" i="1" dirty="0" err="1"/>
                  <a:t>x</a:t>
                </a:r>
                <a:r>
                  <a:rPr lang="en-US" sz="1600" dirty="0" err="1"/>
                  <a:t>,</a:t>
                </a:r>
                <a:r>
                  <a:rPr lang="en-US" sz="1600" i="1" dirty="0" err="1"/>
                  <a:t>y</a:t>
                </a:r>
                <a:r>
                  <a:rPr lang="en-US" sz="1600" dirty="0"/>
                  <a:t>). This gives rise to the central angle with </a:t>
                </a:r>
                <a:r>
                  <a:rPr lang="en-US" sz="1600" dirty="0" err="1"/>
                  <a:t>vertex</a:t>
                </a:r>
                <a:r>
                  <a:rPr lang="en-US" sz="1600" i="1" dirty="0" err="1"/>
                  <a:t>O</a:t>
                </a:r>
                <a:r>
                  <a:rPr lang="en-US" sz="1600" dirty="0"/>
                  <a:t>(0,0) and sides through the points </a:t>
                </a:r>
                <a:r>
                  <a:rPr lang="en-US" sz="1600" i="1" dirty="0"/>
                  <a:t>P</a:t>
                </a:r>
                <a:r>
                  <a:rPr lang="en-US" sz="1600" dirty="0"/>
                  <a:t> and </a:t>
                </a:r>
                <a:r>
                  <a:rPr lang="en-US" sz="1600" i="1" dirty="0"/>
                  <a:t>Q</a:t>
                </a:r>
                <a:r>
                  <a:rPr lang="en-US" sz="1600" dirty="0"/>
                  <a:t>. All six trigonometric functions of </a:t>
                </a:r>
                <a:r>
                  <a:rPr lang="ru-RU" sz="1600" dirty="0"/>
                  <a:t> </a:t>
                </a:r>
                <a:r>
                  <a:rPr lang="en-US" sz="1600" dirty="0"/>
                  <a:t> are defined in terms of the coordinates of the point </a:t>
                </a:r>
                <a:r>
                  <a:rPr lang="en-US" sz="1600" i="1" dirty="0"/>
                  <a:t>Q</a:t>
                </a:r>
                <a:r>
                  <a:rPr lang="en-US" sz="1600" dirty="0"/>
                  <a:t>(</a:t>
                </a:r>
                <a:r>
                  <a:rPr lang="en-US" sz="1600" i="1" dirty="0" err="1"/>
                  <a:t>x</a:t>
                </a:r>
                <a:r>
                  <a:rPr lang="en-US" sz="1600" dirty="0" err="1"/>
                  <a:t>,</a:t>
                </a:r>
                <a:r>
                  <a:rPr lang="en-US" sz="1600" i="1" dirty="0" err="1"/>
                  <a:t>y</a:t>
                </a:r>
                <a:r>
                  <a:rPr lang="en-US" sz="1600" dirty="0"/>
                  <a:t>), as follows</a:t>
                </a:r>
                <a:r>
                  <a:rPr lang="en-US" dirty="0"/>
                  <a:t>: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uz-Latn-UZ" sz="1200" b="1" i="1" smtClean="0">
                        <a:latin typeface="Cambria Math"/>
                      </a:rPr>
                      <m:t>𝒄𝒐𝒔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uz-Latn-UZ" sz="1200" b="1" dirty="0" smtClean="0"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𝒔𝒆𝒄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uz-Latn-UZ" sz="1200" b="1" dirty="0" smtClean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1200" b="1" i="0" smtClean="0">
                        <a:latin typeface="Cambria Math"/>
                        <a:ea typeface="Cambria Math"/>
                      </a:rPr>
                      <m:t>𝐢𝐟</m:t>
                    </m:r>
                    <m:r>
                      <a:rPr lang="uz-Latn-UZ" sz="12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uz-Latn-UZ" sz="12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sz="1200" b="1" i="1" smtClean="0">
                        <a:latin typeface="Cambria Math"/>
                      </a:rPr>
                      <m:t>𝒔𝒊𝒏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uz-Latn-UZ" sz="1200" b="1" dirty="0" smtClean="0"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𝒄𝒔𝒄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uz-Latn-UZ" sz="1200" b="1" dirty="0" smtClean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𝒊𝒇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uz-Latn-UZ" sz="12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sz="1200" b="1" i="1" smtClean="0">
                        <a:latin typeface="Cambria Math"/>
                      </a:rPr>
                      <m:t>𝒕𝒂𝒏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200" b="1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sz="1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sz="12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uz-Latn-UZ" sz="12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uz-Latn-UZ" sz="12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uz-Latn-UZ" sz="1200" b="1" i="1" dirty="0" smtClean="0">
                        <a:latin typeface="Cambria Math"/>
                      </a:rPr>
                      <m:t>𝒄𝒐𝒕</m:t>
                    </m:r>
                  </m:oMath>
                </a14:m>
                <a:r>
                  <a:rPr lang="uz-Latn-UZ" sz="1200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sz="1200" b="1" i="1" dirty="0" smtClean="0">
                        <a:latin typeface="Cambria Math"/>
                      </a:rPr>
                      <m:t>𝒕𝒂𝒏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r>
                          <a:rPr lang="uz-Latn-UZ" sz="1200" b="1" i="1" dirty="0" smtClean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uz-Latn-UZ" sz="1200" b="1" dirty="0" smtClean="0"/>
                  <a:t>      </a:t>
                </a:r>
                <a14:m>
                  <m:oMath xmlns:m="http://schemas.openxmlformats.org/officeDocument/2006/math">
                    <m:r>
                      <a:rPr lang="uz-Latn-UZ" sz="1200" b="1" i="1" dirty="0" smtClean="0">
                        <a:latin typeface="Cambria Math"/>
                      </a:rPr>
                      <m:t>𝒊𝒇</m:t>
                    </m:r>
                    <m:r>
                      <a:rPr lang="uz-Latn-UZ" sz="1200" b="1" i="1" dirty="0" smtClean="0">
                        <a:latin typeface="Cambria Math"/>
                      </a:rPr>
                      <m:t> </m:t>
                    </m:r>
                    <m:r>
                      <a:rPr lang="uz-Latn-UZ" sz="1200" b="1" i="1" dirty="0" smtClean="0">
                        <a:latin typeface="Cambria Math"/>
                      </a:rPr>
                      <m:t>𝒚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z-Latn-UZ" sz="1200" b="1" i="1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uz-Latn-UZ" sz="1200" b="1" dirty="0" smtClean="0"/>
                  <a:t>         </a:t>
                </a:r>
                <a:endParaRPr lang="ru-RU" sz="1200" b="1" dirty="0"/>
              </a:p>
              <a:p>
                <a:r>
                  <a:rPr lang="en-US" dirty="0" smtClean="0"/>
                  <a:t>Since</a:t>
                </a:r>
                <a:r>
                  <a:rPr lang="en-US" dirty="0"/>
                  <a:t> 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is a point on the unit circle, we </a:t>
                </a:r>
                <a:r>
                  <a:rPr lang="en-US" dirty="0" smtClean="0"/>
                  <a:t>know</a:t>
                </a:r>
                <a:r>
                  <a:rPr lang="ru-RU" dirty="0" smtClean="0"/>
                  <a:t> </a:t>
                </a:r>
                <a:r>
                  <a:rPr lang="en-US" dirty="0" smtClean="0"/>
                  <a:t>that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uz-Latn-UZ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b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uz-Latn-UZ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b="1" dirty="0" smtClean="0"/>
                  <a:t>=1</a:t>
                </a:r>
                <a:r>
                  <a:rPr lang="ru-RU" b="1" dirty="0" smtClean="0"/>
                  <a:t> </a:t>
                </a:r>
                <a:r>
                  <a:rPr lang="en-US" dirty="0" smtClean="0"/>
                  <a:t>. </a:t>
                </a:r>
                <a:r>
                  <a:rPr lang="en-US" dirty="0"/>
                  <a:t>This fact and the definitions of the trigonometric functions give rise to the following fundamental identities: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415" r="-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effectLst/>
                <a:hlinkClick r:id="rId4"/>
              </a:rPr>
              <a:t>Recall</a:t>
            </a:r>
            <a:r>
              <a:rPr lang="ru-RU" sz="7200" dirty="0" smtClean="0">
                <a:effectLst/>
              </a:rPr>
              <a:t> 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045387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This modern notation for trigonometric functions is due to L. Euler (1748).</a:t>
                </a:r>
                <a:endParaRPr lang="ru-RU" dirty="0"/>
              </a:p>
              <a:p>
                <a:r>
                  <a:rPr lang="en-US" dirty="0"/>
                  <a:t>More generally, if 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is the point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z-Latn-U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uz-Latn-U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uz-Latn-U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uz-Latn-UZ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dirty="0" smtClean="0"/>
                  <a:t> </a:t>
                </a:r>
                <a:r>
                  <a:rPr lang="en-US" dirty="0" smtClean="0"/>
                  <a:t>circle</a:t>
                </a:r>
                <a:r>
                  <a:rPr lang="en-US" dirty="0"/>
                  <a:t> </a:t>
                </a:r>
                <a:r>
                  <a:rPr lang="ru-RU" dirty="0" smtClean="0"/>
                  <a:t>          </a:t>
                </a:r>
                <a:r>
                  <a:rPr lang="en-US" dirty="0"/>
                  <a:t> </a:t>
                </a:r>
                <a:r>
                  <a:rPr lang="uz-Latn-UZ" dirty="0" smtClean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radius </a:t>
                </a:r>
                <a:r>
                  <a:rPr lang="en-US" i="1" dirty="0"/>
                  <a:t>R</a:t>
                </a:r>
                <a:r>
                  <a:rPr lang="en-US" dirty="0"/>
                  <a:t> is intersected by the angle </a:t>
                </a:r>
                <a:r>
                  <a:rPr lang="ru-RU" dirty="0"/>
                  <a:t> </a:t>
                </a:r>
                <a:r>
                  <a:rPr lang="en-US" dirty="0"/>
                  <a:t> , then it follows (from similar triangles) that</a:t>
                </a:r>
                <a:endParaRPr lang="ru-RU" dirty="0"/>
              </a:p>
              <a:p>
                <a:endParaRPr lang="uz-Latn-UZ" dirty="0" smtClean="0"/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𝒄𝒐𝒔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r>
                  <a:rPr lang="uz-Latn-UZ" b="1" dirty="0"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𝒔𝒆𝒄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𝑹</m:t>
                        </m:r>
                      </m:num>
                      <m:den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</a:t>
                </a:r>
                <a:r>
                  <a:rPr lang="uz-Latn-UZ" b="1" dirty="0" smtClean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  <a:ea typeface="Cambria Math"/>
                      </a:rPr>
                      <m:t>𝒊𝒇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≠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uz-Latn-UZ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𝒔𝒊𝒏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uz-Latn-UZ" b="1" dirty="0">
                    <a:ea typeface="Cambria Math"/>
                  </a:rPr>
                  <a:t> </a:t>
                </a:r>
                <a:r>
                  <a:rPr lang="uz-Latn-UZ" b="1" dirty="0" smtClean="0">
                    <a:ea typeface="Cambria Math"/>
                  </a:rPr>
                  <a:t>/R             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𝒄𝒔𝒄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 smtClean="0">
                            <a:latin typeface="Cambria Math"/>
                            <a:ea typeface="Cambria Math"/>
                          </a:rPr>
                          <m:t>𝑹</m:t>
                        </m:r>
                      </m:num>
                      <m:den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uz-Latn-UZ" b="1" dirty="0">
                    <a:ea typeface="Cambria Math"/>
                  </a:rPr>
                  <a:t>    </a:t>
                </a:r>
                <a:r>
                  <a:rPr lang="uz-Latn-UZ" b="1" dirty="0" smtClean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  <a:ea typeface="Cambria Math"/>
                      </a:rPr>
                      <m:t>𝒊𝒇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  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𝒚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uz-Latn-UZ" b="1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>
                        <a:latin typeface="Cambria Math"/>
                      </a:rPr>
                      <m:t>𝒕𝒂𝒏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uz-Latn-UZ" b="1" i="1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uz-Latn-UZ" b="1" dirty="0"/>
                  <a:t> </a:t>
                </a:r>
                <a:r>
                  <a:rPr lang="uz-Latn-UZ" b="1" dirty="0" smtClean="0"/>
                  <a:t>  </a:t>
                </a:r>
                <a14:m>
                  <m:oMath xmlns:m="http://schemas.openxmlformats.org/officeDocument/2006/math">
                    <m:r>
                      <a:rPr lang="uz-Latn-UZ" b="1" i="1" dirty="0" smtClean="0">
                        <a:latin typeface="Cambria Math"/>
                      </a:rPr>
                      <m:t>𝒊𝒇</m:t>
                    </m:r>
                    <m:r>
                      <a:rPr lang="uz-Latn-UZ" b="1" i="1" dirty="0" smtClean="0">
                        <a:latin typeface="Cambria Math"/>
                      </a:rPr>
                      <m:t>  </m:t>
                    </m:r>
                    <m:r>
                      <a:rPr lang="uz-Latn-UZ" b="1" i="1" dirty="0" smtClean="0">
                        <a:latin typeface="Cambria Math"/>
                      </a:rPr>
                      <m:t>𝒙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z-Latn-UZ" b="1" i="1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uz-Latn-UZ" b="1" dirty="0" smtClean="0"/>
                  <a:t>     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</a:rPr>
                      <m:t>𝒄𝒐𝒕</m:t>
                    </m:r>
                  </m:oMath>
                </a14:m>
                <a:r>
                  <a:rPr lang="uz-Latn-UZ" b="1" dirty="0"/>
                  <a:t>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</a:rPr>
                      <m:t>𝒕𝒂𝒏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z-Latn-UZ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r>
                          <a:rPr lang="uz-Latn-UZ" b="1" i="1" dirty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uz-Latn-UZ" b="1" dirty="0"/>
                  <a:t>      </a:t>
                </a:r>
                <a14:m>
                  <m:oMath xmlns:m="http://schemas.openxmlformats.org/officeDocument/2006/math">
                    <m:r>
                      <a:rPr lang="uz-Latn-UZ" b="1" i="1" dirty="0">
                        <a:latin typeface="Cambria Math"/>
                      </a:rPr>
                      <m:t>𝒊𝒇</m:t>
                    </m:r>
                    <m:r>
                      <a:rPr lang="uz-Latn-UZ" b="1" i="1" dirty="0">
                        <a:latin typeface="Cambria Math"/>
                      </a:rPr>
                      <m:t> </m:t>
                    </m:r>
                    <m:r>
                      <a:rPr lang="uz-Latn-UZ" b="1" i="1" dirty="0">
                        <a:latin typeface="Cambria Math"/>
                      </a:rPr>
                      <m:t>𝒚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uz-Latn-UZ" b="1" i="1" dirty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uz-Latn-UZ" b="1" dirty="0"/>
                  <a:t>         </a:t>
                </a:r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2" r="-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59902"/>
            <a:ext cx="7488831" cy="46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4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328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0"/>
                <a:ext cx="8407893" cy="46622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 an angle </a:t>
                </a:r>
                <a:r>
                  <a:rPr lang="ru-RU" dirty="0"/>
                  <a:t> </a:t>
                </a:r>
                <a:r>
                  <a:rPr lang="en-US" dirty="0"/>
                  <a:t> corresponds to a point 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on the unit circle, it is not hard to see that the </a:t>
                </a:r>
                <a:r>
                  <a:rPr lang="en-US" dirty="0" smtClean="0"/>
                  <a:t>angle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ru-RU" b="1" dirty="0" smtClean="0"/>
                  <a:t> 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:r>
                  <a:rPr lang="ru-RU" dirty="0" smtClean="0"/>
                  <a:t>      </a:t>
                </a:r>
                <a:r>
                  <a:rPr lang="en-US" dirty="0" smtClean="0"/>
                  <a:t>corresponds </a:t>
                </a:r>
                <a:r>
                  <a:rPr lang="en-US" dirty="0"/>
                  <a:t>to the same point 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), and hence </a:t>
                </a:r>
                <a:r>
                  <a:rPr lang="en-US" dirty="0" smtClean="0"/>
                  <a:t>that</a:t>
                </a:r>
                <a:endParaRPr lang="ru-RU" dirty="0" smtClean="0"/>
              </a:p>
              <a:p>
                <a:endParaRPr lang="ru-RU" dirty="0"/>
              </a:p>
              <a:p>
                <a:r>
                  <a:rPr lang="uz-Latn-UZ" b="0" dirty="0" smtClean="0"/>
                  <a:t>     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𝒄𝒐𝒔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uz-Latn-UZ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uz-Latn-UZ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,  </m:t>
                    </m:r>
                    <m:func>
                      <m:funcPr>
                        <m:ctrlPr>
                          <a:rPr lang="uz-Latn-UZ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uz-Latn-UZ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uz-Latn-UZ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uz-Latn-UZ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           (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b="1" dirty="0" smtClean="0"/>
              </a:p>
              <a:p>
                <a:endParaRPr lang="ru-RU" dirty="0"/>
              </a:p>
              <a:p>
                <a:r>
                  <a:rPr lang="en-US" dirty="0" smtClean="0"/>
                  <a:t>Moreover</a:t>
                </a:r>
                <a:r>
                  <a:rPr lang="ru-RU" dirty="0" smtClean="0"/>
                  <a:t> </a:t>
                </a:r>
                <a:r>
                  <a:rPr lang="en-US" dirty="0" smtClean="0"/>
                  <a:t>,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𝟐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dirty="0"/>
                  <a:t> is the smallest positive </a:t>
                </a:r>
                <a:r>
                  <a:rPr lang="ru-RU" dirty="0" smtClean="0"/>
                  <a:t>   </a:t>
                </a:r>
                <a:r>
                  <a:rPr lang="en-US" dirty="0" smtClean="0"/>
                  <a:t>angle </a:t>
                </a:r>
                <a:r>
                  <a:rPr lang="en-US" dirty="0"/>
                  <a:t>for which Equations </a:t>
                </a:r>
                <a:r>
                  <a:rPr lang="en-US" u="sng" dirty="0">
                    <a:hlinkClick r:id="rId3"/>
                  </a:rPr>
                  <a:t>1</a:t>
                </a:r>
                <a:r>
                  <a:rPr lang="en-US" dirty="0"/>
                  <a:t> </a:t>
                </a: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ru-RU" b="1" dirty="0" smtClean="0"/>
                  <a:t> </a:t>
                </a:r>
                <a:r>
                  <a:rPr lang="ru-RU" dirty="0" smtClean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true for any </a:t>
                </a:r>
                <a:r>
                  <a:rPr lang="en-US" dirty="0" smtClean="0"/>
                  <a:t>angle</a:t>
                </a:r>
                <a:r>
                  <a:rPr lang="uz-Latn-UZ" dirty="0" smtClean="0"/>
                  <a:t>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/>
                  <a:t> </a:t>
                </a:r>
                <a:r>
                  <a:rPr lang="ru-RU" dirty="0"/>
                  <a:t> </a:t>
                </a:r>
                <a:r>
                  <a:rPr lang="en-US" dirty="0"/>
                  <a:t> . </a:t>
                </a:r>
                <a:r>
                  <a:rPr lang="ru-RU" dirty="0" err="1"/>
                  <a:t>In</a:t>
                </a:r>
                <a:r>
                  <a:rPr lang="ru-RU" dirty="0"/>
                  <a:t> </a:t>
                </a:r>
                <a:r>
                  <a:rPr lang="ru-RU" dirty="0" err="1"/>
                  <a:t>general</a:t>
                </a:r>
                <a:r>
                  <a:rPr lang="ru-RU" dirty="0"/>
                  <a:t>, </a:t>
                </a:r>
                <a:r>
                  <a:rPr lang="ru-RU" dirty="0" err="1"/>
                  <a:t>we</a:t>
                </a:r>
                <a:r>
                  <a:rPr lang="ru-RU" dirty="0"/>
                  <a:t> </a:t>
                </a:r>
                <a:r>
                  <a:rPr lang="ru-RU" dirty="0" err="1"/>
                  <a:t>have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all</a:t>
                </a:r>
                <a:r>
                  <a:rPr lang="ru-RU" dirty="0"/>
                  <a:t> </a:t>
                </a:r>
                <a:r>
                  <a:rPr lang="ru-RU" dirty="0" err="1" smtClean="0"/>
                  <a:t>angles</a:t>
                </a:r>
                <a:r>
                  <a:rPr lang="ru-RU" dirty="0" smtClean="0"/>
                  <a:t>  </a:t>
                </a:r>
                <a:r>
                  <a:rPr lang="ru-RU" dirty="0"/>
                  <a:t>   :</a:t>
                </a:r>
              </a:p>
              <a:p>
                <a:r>
                  <a:rPr lang="uz-Latn-UZ" sz="1500" b="0" dirty="0" smtClean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z-Latn-UZ" sz="15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uz-Latn-UZ" sz="15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uz-Latn-UZ" sz="15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,   </m:t>
                    </m:r>
                    <m:func>
                      <m:funcPr>
                        <m:ctrlPr>
                          <a:rPr lang="uz-Latn-UZ" sz="1500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uz-Latn-UZ" sz="15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a:rPr lang="uz-Latn-UZ" sz="15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,±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,±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,…            (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sz="15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1500" b="1" dirty="0" smtClean="0"/>
              </a:p>
              <a:p>
                <a:r>
                  <a:rPr lang="en-US" dirty="0"/>
                  <a:t>We call the </a:t>
                </a:r>
                <a:r>
                  <a:rPr lang="en-US" dirty="0" smtClean="0"/>
                  <a:t>number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𝟐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dirty="0"/>
                  <a:t> </a:t>
                </a:r>
                <a:r>
                  <a:rPr lang="ru-RU" dirty="0"/>
                  <a:t> </a:t>
                </a:r>
                <a:r>
                  <a:rPr lang="en-US" dirty="0"/>
                  <a:t> the </a:t>
                </a:r>
                <a:r>
                  <a:rPr lang="en-US" i="1" dirty="0"/>
                  <a:t>period</a:t>
                </a:r>
                <a:r>
                  <a:rPr lang="en-US" dirty="0"/>
                  <a:t> of the trigonometric </a:t>
                </a:r>
                <a:r>
                  <a:rPr lang="en-US" dirty="0" smtClean="0"/>
                  <a:t>functions</a:t>
                </a:r>
                <a:r>
                  <a:rPr lang="ru-RU" dirty="0" smtClean="0"/>
                  <a:t> </a:t>
                </a: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𝒔𝒊𝒏</m:t>
                    </m:r>
                  </m:oMath>
                </a14:m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𝒄𝒐𝒔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 and </a:t>
                </a:r>
                <a:r>
                  <a:rPr lang="en-US" dirty="0"/>
                  <a:t>refer to these functions as being </a:t>
                </a:r>
                <a:r>
                  <a:rPr lang="en-US" i="1" dirty="0"/>
                  <a:t>periodic</a:t>
                </a:r>
                <a:r>
                  <a:rPr lang="en-US" dirty="0"/>
                  <a:t>. </a:t>
                </a:r>
                <a:r>
                  <a:rPr lang="en-US" dirty="0" smtClean="0"/>
                  <a:t>Both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𝒔𝒆𝒄</m:t>
                    </m:r>
                  </m:oMath>
                </a14:m>
                <a:r>
                  <a:rPr lang="ru-RU" dirty="0" smtClean="0"/>
                  <a:t>   </a:t>
                </a:r>
                <a:r>
                  <a:rPr lang="en-US" dirty="0" smtClean="0"/>
                  <a:t>and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𝒄𝒔𝒄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periodic functions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uz-Latn-UZ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well</a:t>
                </a:r>
                <a:r>
                  <a:rPr lang="en-US" dirty="0"/>
                  <a:t>, with </a:t>
                </a:r>
                <a:r>
                  <a:rPr lang="en-US" dirty="0" smtClean="0"/>
                  <a:t>period</a:t>
                </a:r>
                <a:r>
                  <a:rPr lang="ru-RU" dirty="0" smtClean="0"/>
                  <a:t>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𝟐</m:t>
                    </m:r>
                    <m:r>
                      <a:rPr lang="uz-Latn-UZ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/>
                  <a:t> , </a:t>
                </a:r>
                <a:r>
                  <a:rPr lang="en-US" dirty="0" smtClean="0"/>
                  <a:t>while </a:t>
                </a:r>
                <a:r>
                  <a:rPr lang="ru-RU" dirty="0" smtClean="0"/>
                  <a:t>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𝒕𝒂𝒏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 </a:t>
                </a:r>
                <a:r>
                  <a:rPr lang="en-US" dirty="0" smtClean="0"/>
                  <a:t>and</a:t>
                </a:r>
                <a:r>
                  <a:rPr lang="ru-RU" dirty="0" smtClean="0"/>
                  <a:t> </a:t>
                </a:r>
                <a:r>
                  <a:rPr lang="en-US" dirty="0"/>
                  <a:t> 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/>
                      </a:rPr>
                      <m:t>𝒄𝒐𝒕</m:t>
                    </m:r>
                  </m:oMath>
                </a14:m>
                <a:r>
                  <a:rPr lang="en-US" dirty="0"/>
                  <a:t> </a:t>
                </a:r>
                <a:r>
                  <a:rPr lang="ru-RU" dirty="0" smtClean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periodic with period </a:t>
                </a:r>
                <a:r>
                  <a:rPr lang="ru-RU" dirty="0"/>
                  <a:t> </a:t>
                </a:r>
                <a:r>
                  <a:rPr lang="en-US" dirty="0"/>
                  <a:t> </a:t>
                </a: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0"/>
                <a:ext cx="8407893" cy="4662257"/>
              </a:xfrm>
              <a:blipFill rotWithShape="1">
                <a:blip r:embed="rId4"/>
                <a:stretch>
                  <a:fillRect t="-1307" r="-1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Periodic </a:t>
            </a:r>
            <a:r>
              <a:rPr lang="en-US" b="1" dirty="0"/>
              <a:t>Functions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EXAMPLE 1 </a:t>
                </a:r>
                <a:r>
                  <a:rPr lang="en-US" sz="2400" dirty="0"/>
                  <a:t>Find the period of the </a:t>
                </a:r>
                <a:r>
                  <a:rPr lang="en-US" sz="2400" dirty="0" smtClean="0"/>
                  <a:t>function</a:t>
                </a:r>
                <a:r>
                  <a:rPr lang="ru-RU" sz="2400" dirty="0" smtClean="0"/>
                  <a:t>  </a:t>
                </a:r>
                <a:r>
                  <a:rPr lang="uz-Latn-UZ" sz="2400" dirty="0" smtClean="0"/>
                  <a:t>        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uz-Latn-UZ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uz-Latn-UZ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uz-Latn-UZ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uz-Latn-UZ" sz="1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uz-Latn-UZ" sz="1600" b="0" i="0" smtClean="0">
                        <a:latin typeface="Cambria Math"/>
                      </a:rPr>
                      <m:t>cos</m:t>
                    </m:r>
                    <m:r>
                      <a:rPr lang="uz-Latn-UZ" sz="1600" b="0" i="1" smtClean="0">
                        <a:latin typeface="Cambria Math"/>
                      </a:rPr>
                      <m:t>⁡(3</m:t>
                    </m:r>
                    <m:r>
                      <a:rPr lang="uz-Latn-UZ" sz="1600" b="0" i="1" smtClean="0">
                        <a:latin typeface="Cambria Math"/>
                      </a:rPr>
                      <m:t>𝑥</m:t>
                    </m:r>
                    <m:r>
                      <a:rPr lang="uz-Latn-UZ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1600" dirty="0" smtClean="0"/>
                  <a:t>                  </a:t>
                </a:r>
                <a:r>
                  <a:rPr lang="en-US" sz="2400" dirty="0"/>
                  <a:t> </a:t>
                </a:r>
                <a:r>
                  <a:rPr lang="ru-RU" sz="2400" dirty="0"/>
                  <a:t> </a:t>
                </a:r>
                <a:r>
                  <a:rPr lang="en-US" sz="2400" dirty="0"/>
                  <a:t> .</a:t>
                </a:r>
                <a:endParaRPr lang="ru-RU" sz="2400" dirty="0"/>
              </a:p>
              <a:p>
                <a:r>
                  <a:rPr lang="en-US" sz="2400" i="1" dirty="0"/>
                  <a:t>Solution: 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function</a:t>
                </a:r>
                <a:r>
                  <a:rPr lang="ru-RU" sz="2400" dirty="0" smtClean="0"/>
                  <a:t> 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</a:rPr>
                      <m:t>2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ru-RU" sz="2400" dirty="0" smtClean="0"/>
                  <a:t>  </a:t>
                </a:r>
                <a:r>
                  <a:rPr lang="en-US" sz="2400" dirty="0"/>
                  <a:t> runs through a full cycle when the angle 3</a:t>
                </a:r>
                <a:r>
                  <a:rPr lang="en-US" sz="2400" i="1" dirty="0"/>
                  <a:t>x</a:t>
                </a:r>
                <a:r>
                  <a:rPr lang="en-US" sz="2400" dirty="0"/>
                  <a:t> runs from 0 </a:t>
                </a:r>
                <a:r>
                  <a:rPr lang="en-US" sz="2400" dirty="0" smtClean="0"/>
                  <a:t>to</a:t>
                </a:r>
                <a:r>
                  <a:rPr lang="ru-RU" sz="2400" dirty="0" smtClean="0"/>
                  <a:t> </a:t>
                </a:r>
                <a:r>
                  <a:rPr lang="en-US" sz="2400" dirty="0"/>
                  <a:t> 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 , or equivalently when </a:t>
                </a:r>
                <a:r>
                  <a:rPr lang="en-US" sz="2400" i="1" dirty="0"/>
                  <a:t>x</a:t>
                </a:r>
                <a:r>
                  <a:rPr lang="en-US" sz="2400" dirty="0"/>
                  <a:t> goes from 0 to 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uz-Latn-UZ" sz="1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uz-Latn-UZ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uz-Latn-UZ" sz="1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uz-Latn-UZ" sz="1600" i="1">
                        <a:latin typeface="Cambria Math"/>
                      </a:rPr>
                      <m:t>=8</m:t>
                    </m:r>
                    <m:func>
                      <m:funcPr>
                        <m:ctrlPr>
                          <a:rPr lang="uz-Latn-UZ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16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uz-Latn-UZ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z-Latn-UZ" sz="1600" i="1">
                                <a:latin typeface="Cambria Math"/>
                              </a:rPr>
                              <m:t>7</m:t>
                            </m:r>
                            <m:r>
                              <a:rPr lang="uz-Latn-UZ" sz="16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uz-Latn-UZ" sz="16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1600" dirty="0"/>
                  <a:t> </a:t>
                </a:r>
                <a:r>
                  <a:rPr lang="uz-Latn-UZ" sz="2400" dirty="0"/>
                  <a:t>.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period of </a:t>
                </a:r>
                <a:r>
                  <a:rPr lang="en-US" sz="2400" i="1" dirty="0"/>
                  <a:t>f</a:t>
                </a:r>
                <a:r>
                  <a:rPr lang="en-US" sz="2400" dirty="0"/>
                  <a:t>(</a:t>
                </a:r>
                <a:r>
                  <a:rPr lang="en-US" sz="2400" i="1" dirty="0"/>
                  <a:t>x</a:t>
                </a:r>
                <a:r>
                  <a:rPr lang="en-US" sz="2400" dirty="0"/>
                  <a:t>) is then </a:t>
                </a:r>
                <a:r>
                  <a:rPr lang="ru-RU" sz="2400" dirty="0"/>
                  <a:t> </a:t>
                </a:r>
                <a:r>
                  <a:rPr lang="en-US" sz="2400" dirty="0"/>
                  <a:t> .</a:t>
                </a:r>
                <a:endParaRPr lang="ru-RU" sz="2400" dirty="0"/>
              </a:p>
              <a:p>
                <a:r>
                  <a:rPr lang="en-US" sz="2400" b="1" dirty="0"/>
                  <a:t>EXERCISE 1 </a:t>
                </a:r>
                <a:r>
                  <a:rPr lang="en-US" sz="2400" dirty="0"/>
                  <a:t>Find the period of the function </a:t>
                </a:r>
                <a:endParaRPr lang="ru-RU" sz="24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" t="-968" r="-1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8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412</TotalTime>
  <Words>516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Сетка</vt:lpstr>
      <vt:lpstr>TRIGONOMETRIC FUNCTIONS</vt:lpstr>
      <vt:lpstr>Design</vt:lpstr>
      <vt:lpstr>Презентация PowerPoint</vt:lpstr>
      <vt:lpstr>Recall  </vt:lpstr>
      <vt:lpstr>Презентация PowerPoint</vt:lpstr>
      <vt:lpstr>Презентация PowerPoint</vt:lpstr>
      <vt:lpstr>Презентация PowerPoint</vt:lpstr>
      <vt:lpstr> Periodic Functions </vt:lpstr>
      <vt:lpstr>Презентация PowerPoint</vt:lpstr>
      <vt:lpstr> Evaluation of Trigonometric functions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TRIGONOMETRIC FUNCTIONS</dc:title>
  <dc:creator>Бахром</dc:creator>
  <cp:lastModifiedBy>G31</cp:lastModifiedBy>
  <cp:revision>33</cp:revision>
  <dcterms:created xsi:type="dcterms:W3CDTF">2017-12-03T10:07:09Z</dcterms:created>
  <dcterms:modified xsi:type="dcterms:W3CDTF">2018-01-09T04:37:08Z</dcterms:modified>
</cp:coreProperties>
</file>