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8" r:id="rId4"/>
    <p:sldId id="297" r:id="rId5"/>
    <p:sldId id="259" r:id="rId6"/>
    <p:sldId id="264" r:id="rId7"/>
    <p:sldId id="265" r:id="rId8"/>
    <p:sldId id="266" r:id="rId9"/>
    <p:sldId id="260" r:id="rId10"/>
    <p:sldId id="261" r:id="rId11"/>
    <p:sldId id="268" r:id="rId12"/>
    <p:sldId id="262" r:id="rId13"/>
    <p:sldId id="267" r:id="rId14"/>
    <p:sldId id="269" r:id="rId15"/>
    <p:sldId id="270" r:id="rId16"/>
    <p:sldId id="263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99283-8311-42DE-A787-49BEFBA6A93B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0CA22-4644-4E80-8378-B44E36986F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231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0CA22-4644-4E80-8378-B44E36986F3C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C1AF81-F750-4F35-82B5-2467F8CE10D8}" type="datetimeFigureOut">
              <a:rPr lang="en-US" smtClean="0"/>
              <a:t>12/22/2020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69B8FB7-FB03-4554-890C-7C9968681CE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/>
          </a:bodyPr>
          <a:lstStyle/>
          <a:p>
            <a:pPr algn="ctr"/>
            <a:r>
              <a:rPr lang="en-GB" sz="6600" dirty="0"/>
              <a:t>The chest</a:t>
            </a:r>
          </a:p>
        </p:txBody>
      </p:sp>
      <p:pic>
        <p:nvPicPr>
          <p:cNvPr id="1026" name="Picture 2" descr="C:\Users\Tohirbek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518" y="2156131"/>
            <a:ext cx="5805487" cy="434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2455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GB" dirty="0" smtClean="0"/>
              <a:t>3. </a:t>
            </a:r>
            <a:r>
              <a:rPr lang="en-GB" sz="2400" dirty="0" smtClean="0"/>
              <a:t>Rotation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Identify the medial ends of the clavicles and select one of the thoracic vertebra </a:t>
            </a:r>
            <a:r>
              <a:rPr lang="en-GB" sz="2400" dirty="0" err="1" smtClean="0"/>
              <a:t>spinous</a:t>
            </a:r>
            <a:r>
              <a:rPr lang="en-GB" sz="2400" dirty="0" smtClean="0"/>
              <a:t> processes that falls between them.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The medial ends of the clavicles should be equidistant from the </a:t>
            </a:r>
            <a:r>
              <a:rPr lang="en-GB" sz="2400" dirty="0" err="1" smtClean="0"/>
              <a:t>spinous</a:t>
            </a:r>
            <a:r>
              <a:rPr lang="en-GB" sz="2400" dirty="0" smtClean="0"/>
              <a:t> process, if that’s not the case then the  X-Ray is rotated.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00043"/>
            <a:ext cx="8429684" cy="58245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2865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dirty="0" smtClean="0"/>
              <a:t>4. </a:t>
            </a:r>
            <a:r>
              <a:rPr lang="en-GB" sz="2400" dirty="0" smtClean="0"/>
              <a:t>Inspiration (Degree of inspiration)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To judge the degree of inspiration, count the number of ribs above the diaphragm.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The midpoint of the right hemi-diaphragm should be between the 5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and 7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ribs </a:t>
            </a:r>
            <a:r>
              <a:rPr lang="en-GB" sz="2400" dirty="0" err="1" smtClean="0"/>
              <a:t>anteriorly</a:t>
            </a:r>
            <a:r>
              <a:rPr lang="en-GB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The anterior end of the 6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rib should be above the diaphragm as should the posterior end of the 10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rib.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If more ribs are visible the patient is </a:t>
            </a:r>
            <a:r>
              <a:rPr lang="en-GB" sz="2400" dirty="0" err="1" smtClean="0"/>
              <a:t>hyperinflated</a:t>
            </a:r>
            <a:endParaRPr lang="en-GB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If fewer it indicates inadequate inspiration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Poor inspiration will make the heart look larger, give appearance of basal shadowing and cause the trachea to appear deviated to the right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500042"/>
            <a:ext cx="8715436" cy="57531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0"/>
            <a:ext cx="8301038" cy="2928933"/>
          </a:xfrm>
        </p:spPr>
      </p:pic>
      <p:pic>
        <p:nvPicPr>
          <p:cNvPr id="5" name="Picture 2" descr="C:\Users\User\Desktop\Radiology Master Class Quality CXR\SC20130603-210707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34" y="2967037"/>
            <a:ext cx="8286808" cy="3890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0"/>
            <a:ext cx="8215370" cy="3500461"/>
          </a:xfrm>
        </p:spPr>
      </p:pic>
      <p:pic>
        <p:nvPicPr>
          <p:cNvPr id="5" name="Picture 2" descr="C:\Users\User\Desktop\Radiology Master Class Quality CXR\SC20130603-210733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34" y="3214686"/>
            <a:ext cx="8215370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50085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5. Penetration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 To check the penetration, look at the lower part of the cardiac shadow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 The vertebral bodies should be barely visible through the cardiac shadow at this point.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If they are clearly visible then the film is over  penetrated and you may miss low density lesion.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If you cannot see them at all then the film is under penetrated and the lung fields will appear falsely opaque (white).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The left </a:t>
            </a:r>
            <a:r>
              <a:rPr lang="en-GB" dirty="0" err="1" smtClean="0"/>
              <a:t>hemidiaphragm</a:t>
            </a:r>
            <a:r>
              <a:rPr lang="en-GB" dirty="0" smtClean="0"/>
              <a:t> should be visible to the edge of the spine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GB" dirty="0" smtClean="0"/>
              <a:t>When comparing X-Rays first determine if the level of penetration is similar.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Radiology Master Class Quality CXR\SC20130603-210928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10" y="0"/>
            <a:ext cx="7786710" cy="3571876"/>
          </a:xfrm>
          <a:noFill/>
        </p:spPr>
      </p:pic>
      <p:pic>
        <p:nvPicPr>
          <p:cNvPr id="5" name="Picture 2" descr="C:\Users\User\Desktop\Radiology Master Class Quality CXR\SC20130603-21094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10" y="3000372"/>
            <a:ext cx="7786710" cy="36972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Radiology Master Class Norma Anatomy CXR\SC20130509-095514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214422"/>
            <a:ext cx="8072494" cy="5357849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	CHEST X-RAY ANATOMY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215106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TRACHEA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It should be central or slightly deviated to the right.</a:t>
            </a:r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- In case of deviation decide if is due to rotation or pathology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View the carina, angle should be between 60 –100 degrees.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Because it contains air, it appears darker (blacker/radiolucent).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Trachea normally narrows at the vocal cords (T3/T4)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 marL="514350" indent="-514350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14488"/>
            <a:ext cx="8643998" cy="44116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GB" dirty="0" smtClean="0"/>
              <a:t>Chest X-Ray is one of the most frequently requested hospital investigations.</a:t>
            </a:r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It is readily available and inexpensive in comparison to other imaging studies.</a:t>
            </a:r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The basic interpretation is of utmost importance in answering several clinical questions at hand.</a:t>
            </a:r>
          </a:p>
          <a:p>
            <a:pPr>
              <a:lnSpc>
                <a:spcPct val="150000"/>
              </a:lnSpc>
              <a:buNone/>
            </a:pPr>
            <a:r>
              <a:rPr lang="en-GB" dirty="0" smtClean="0"/>
              <a:t>It is an important tool to complement both history and initial clinical examination.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715436" cy="6286544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2. HILAR STRUCTURES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 Also called lung root, consists of the major bronchi and pulmonary vessels (veins/arteries).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 </a:t>
            </a:r>
            <a:r>
              <a:rPr lang="en-GB" dirty="0" err="1" smtClean="0"/>
              <a:t>hila</a:t>
            </a:r>
            <a:r>
              <a:rPr lang="en-GB" dirty="0" smtClean="0"/>
              <a:t> are not symmetrical but consist of the same basic structures.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 lymph nodes are also present but no visible unless abnormal.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Radiology Master Class Norma Anatomy CXR\SC20130509-103332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1142984"/>
            <a:ext cx="8715375" cy="5240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357166"/>
            <a:ext cx="8786874" cy="62151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/>
              <a:t>3. LUNGS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 lungs occupies the largest portion of the thoracic cavity.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 lungs are assessed and described by dividing them into upper, middle and lower zones.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 lung zones do not equate to lung lobes e.g. The lower zone on the right consists of middle and lower lobes.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Compare left with right.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Compare an area of abnormality with the rest of the lung on the same side.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If there is any asymmetry decide which side is abnormal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6143668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4. PLEURA AND PLEURAL SPACES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 The pleura are only visible when there is an abnormality present.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 This can be due to pleural thickening and fluid or air accumulating in the pleural spaces.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Lung markings should reach the thoracic wall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Radiology Master Class Norma Anatomy CXR\SC20130509-111909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500042"/>
            <a:ext cx="8786812" cy="575486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357166"/>
            <a:ext cx="8786874" cy="6286544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5. COSTOPHRENIC ANGLE AND RECESS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 The </a:t>
            </a:r>
            <a:r>
              <a:rPr lang="en-GB" dirty="0" err="1" smtClean="0"/>
              <a:t>costophrenic</a:t>
            </a:r>
            <a:r>
              <a:rPr lang="en-GB" dirty="0" smtClean="0"/>
              <a:t> recesses are formed by </a:t>
            </a:r>
            <a:r>
              <a:rPr lang="en-GB" dirty="0" err="1" smtClean="0"/>
              <a:t>hemidiaphragms</a:t>
            </a:r>
            <a:r>
              <a:rPr lang="en-GB" dirty="0" smtClean="0"/>
              <a:t> and chest wall.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They contain the rim of the lung bases which lie over the dome of each </a:t>
            </a:r>
            <a:r>
              <a:rPr lang="en-GB" dirty="0" err="1" smtClean="0"/>
              <a:t>hemidiaphragm</a:t>
            </a:r>
            <a:r>
              <a:rPr lang="en-GB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These angles are known as the </a:t>
            </a:r>
            <a:r>
              <a:rPr lang="en-GB" dirty="0" err="1" smtClean="0"/>
              <a:t>costophrenic</a:t>
            </a:r>
            <a:r>
              <a:rPr lang="en-GB" dirty="0" smtClean="0"/>
              <a:t> angles.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err="1" smtClean="0"/>
              <a:t>Costophrenic</a:t>
            </a:r>
            <a:r>
              <a:rPr lang="en-GB" dirty="0" smtClean="0"/>
              <a:t> angles should form acute angles that are sharp to the point.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4786346"/>
          </a:xfrm>
        </p:spPr>
        <p:txBody>
          <a:bodyPr/>
          <a:lstStyle/>
          <a:p>
            <a:pPr marL="514350" indent="-514350">
              <a:buNone/>
            </a:pPr>
            <a:r>
              <a:rPr lang="en-GB" dirty="0" smtClean="0"/>
              <a:t>A. Patient details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GB" dirty="0"/>
              <a:t> </a:t>
            </a:r>
            <a:r>
              <a:rPr lang="en-GB" dirty="0" smtClean="0"/>
              <a:t>Name of the patient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GB" dirty="0" smtClean="0"/>
              <a:t>Age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GB" dirty="0" smtClean="0"/>
              <a:t>Date</a:t>
            </a:r>
          </a:p>
          <a:p>
            <a:pPr marL="514350" indent="-51435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71438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BASIC CHEST X-RAY INTERPRETATION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357982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B. Quality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Image quality influences interpretation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Quality is influenced by radiographic technique and patient factors.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 First determine if the clinical question can be answered.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Check the image for – Projection, rotation, inspiration, penetration and artefacts.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388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dirty="0" smtClean="0"/>
              <a:t>1. Projection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Look to see if the film is </a:t>
            </a:r>
            <a:r>
              <a:rPr lang="en-GB" sz="2400" dirty="0" err="1" smtClean="0"/>
              <a:t>antero</a:t>
            </a:r>
            <a:r>
              <a:rPr lang="en-GB" sz="2400" dirty="0" smtClean="0"/>
              <a:t>-posterior (AP) or </a:t>
            </a:r>
            <a:r>
              <a:rPr lang="en-GB" sz="2400" dirty="0" err="1" smtClean="0"/>
              <a:t>postero</a:t>
            </a:r>
            <a:r>
              <a:rPr lang="en-GB" sz="2400" dirty="0" smtClean="0"/>
              <a:t>-anterior (PA) view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 </a:t>
            </a:r>
            <a:r>
              <a:rPr lang="en-GB" sz="2400" dirty="0" smtClean="0"/>
              <a:t>With an AP view the X-ray beam is in front the patient and the X-Ray placed at the back, and the other way round for PA.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The standard CXR is PA but many emergency CXRs are AP.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 The CXR projection has an important bearing on the interpretation of the structures.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428604"/>
            <a:ext cx="8643998" cy="5632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ictur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8643998" cy="63579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785794"/>
            <a:ext cx="8429684" cy="53771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8643998" cy="541180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GB" dirty="0" smtClean="0"/>
              <a:t>2. Orientation</a:t>
            </a:r>
          </a:p>
          <a:p>
            <a:pPr>
              <a:lnSpc>
                <a:spcPct val="150000"/>
              </a:lnSpc>
            </a:pPr>
            <a:r>
              <a:rPr lang="en-GB" dirty="0"/>
              <a:t> </a:t>
            </a:r>
            <a:r>
              <a:rPr lang="en-GB" dirty="0" smtClean="0"/>
              <a:t>Identify the left/right markings</a:t>
            </a:r>
          </a:p>
          <a:p>
            <a:pPr>
              <a:lnSpc>
                <a:spcPct val="150000"/>
              </a:lnSpc>
            </a:pPr>
            <a:r>
              <a:rPr lang="en-GB" dirty="0"/>
              <a:t> </a:t>
            </a:r>
            <a:r>
              <a:rPr lang="en-GB" dirty="0" smtClean="0"/>
              <a:t>Identify the anatomical structures, erect/supine.</a:t>
            </a:r>
          </a:p>
          <a:p>
            <a:pPr>
              <a:lnSpc>
                <a:spcPct val="150000"/>
              </a:lnSpc>
            </a:pPr>
            <a:r>
              <a:rPr lang="en-GB" dirty="0"/>
              <a:t> </a:t>
            </a:r>
            <a:r>
              <a:rPr lang="en-GB" dirty="0" smtClean="0"/>
              <a:t>Do not always assume that the heart will always be on the left because certain pathologies can result with </a:t>
            </a:r>
            <a:r>
              <a:rPr lang="en-GB" dirty="0" err="1" smtClean="0"/>
              <a:t>mediastinal</a:t>
            </a:r>
            <a:r>
              <a:rPr lang="en-GB" dirty="0" smtClean="0"/>
              <a:t> shift, </a:t>
            </a:r>
            <a:r>
              <a:rPr lang="en-GB" dirty="0" err="1" smtClean="0"/>
              <a:t>dextrocardia</a:t>
            </a:r>
            <a:r>
              <a:rPr lang="en-GB" dirty="0" smtClean="0"/>
              <a:t> can also be a possibility.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You do not have to solely rely on just the CXR markings.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972</TotalTime>
  <Words>800</Words>
  <Application>Microsoft Office PowerPoint</Application>
  <PresentationFormat>Экран (4:3)</PresentationFormat>
  <Paragraphs>72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Concourse</vt:lpstr>
      <vt:lpstr>The chest</vt:lpstr>
      <vt:lpstr>Introduction</vt:lpstr>
      <vt:lpstr>BASIC CHEST X-RAY INTERPRETATION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CHEST X-RAY ANATOMY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X-RAY</dc:title>
  <dc:creator>Chris</dc:creator>
  <cp:lastModifiedBy>Tohirbek</cp:lastModifiedBy>
  <cp:revision>19</cp:revision>
  <dcterms:created xsi:type="dcterms:W3CDTF">2015-06-03T05:45:22Z</dcterms:created>
  <dcterms:modified xsi:type="dcterms:W3CDTF">2020-12-22T14:07:56Z</dcterms:modified>
</cp:coreProperties>
</file>