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9D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67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1DA342-0C89-D94B-285F-726053F29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54330CE-0620-8AD0-8C63-29F1BEE3A6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0BF9C3-1D72-790C-1442-63CDE9486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155A-F789-4A82-A2BF-C3196BEBF095}" type="datetimeFigureOut">
              <a:rPr lang="ru-RU" smtClean="0"/>
              <a:t>29.06.2024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66EC63-D35C-8086-B895-812FB3A05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909208-064B-8DDE-D433-94FFBFABE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345FF-B111-4EE7-BE2A-EEE388195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972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3B083B-0B97-382A-6256-737C0E473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53BAC76-4AB3-012E-33EE-0F7D089B64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71E7A5-D913-5066-4F05-34FAC19B5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155A-F789-4A82-A2BF-C3196BEBF095}" type="datetimeFigureOut">
              <a:rPr lang="ru-RU" smtClean="0"/>
              <a:t>29.06.2024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50A997-7A38-F735-57E8-52688CA9B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285B7C-E639-6882-F96C-BB2BF844F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345FF-B111-4EE7-BE2A-EEE388195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201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F140BA8-6E1F-EF0D-12A2-7B6C3248DA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7E5581F-AD01-64B8-A968-E3D188D0C9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8C5E11-8971-195D-295F-3DBB99A9B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155A-F789-4A82-A2BF-C3196BEBF095}" type="datetimeFigureOut">
              <a:rPr lang="ru-RU" smtClean="0"/>
              <a:t>29.06.2024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410F7E-E5C2-A4E5-7FFA-06F7A0739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AEA799-858A-30A1-8FFD-EA5DD1DEB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345FF-B111-4EE7-BE2A-EEE388195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709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1675C5-0E60-5BB8-4D83-43EC05A64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AC3140-C644-6D23-6D83-B282DA1F0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BD9537-588F-FF0B-F616-7292E08AF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155A-F789-4A82-A2BF-C3196BEBF095}" type="datetimeFigureOut">
              <a:rPr lang="ru-RU" smtClean="0"/>
              <a:t>29.06.2024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C5EA15-B101-92C8-A25C-1BE34DD23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AED157-659D-9AF7-BE4B-1C19A8FF8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345FF-B111-4EE7-BE2A-EEE388195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889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0F0BA4-A843-5128-9CBE-AEB147AE3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D9B609-32C4-396F-B497-CD443F27E1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17153F-984E-C5DC-ACDF-335972CB6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155A-F789-4A82-A2BF-C3196BEBF095}" type="datetimeFigureOut">
              <a:rPr lang="ru-RU" smtClean="0"/>
              <a:t>29.06.2024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71C961-2374-87F2-2610-5C32BA34A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CEE6B3-3913-2AC7-2BD1-9DD449CA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345FF-B111-4EE7-BE2A-EEE388195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477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6C8907-0C11-DFAA-3881-B78A74452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31B035-372E-946C-1D5D-FCCFD843C7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FF3F31-77AD-02E4-838C-06BF7ACA5D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0376D7A-703B-765D-9427-A60C2B896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155A-F789-4A82-A2BF-C3196BEBF095}" type="datetimeFigureOut">
              <a:rPr lang="ru-RU" smtClean="0"/>
              <a:t>29.06.2024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D54569-DE62-F1E1-592F-D97242292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460C2FE-4040-4F5B-64F1-4F065558C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345FF-B111-4EE7-BE2A-EEE388195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120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99A1E2-9241-0420-3A25-E3EB363DD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998BC3-A9E3-661F-34C3-BE929E875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BAC3F8E-B072-14E6-2487-4B83072769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E93DB27-25E7-09D2-2A27-87FB34288D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C9C72EF-FA42-C7C2-2580-DD5A6D3CAB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A88B72A-89A5-9775-EC13-5AA98664E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155A-F789-4A82-A2BF-C3196BEBF095}" type="datetimeFigureOut">
              <a:rPr lang="ru-RU" smtClean="0"/>
              <a:t>29.06.2024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49A02F6-58CF-5D22-CF8B-ECCE3E67B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7B0AA73-3DF2-5FF1-D6C4-45D50225D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345FF-B111-4EE7-BE2A-EEE388195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130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6A5082-1D69-20E8-BEE4-9BFAA5259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97D08AC-F921-B811-8A05-F73D7EDBD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155A-F789-4A82-A2BF-C3196BEBF095}" type="datetimeFigureOut">
              <a:rPr lang="ru-RU" smtClean="0"/>
              <a:t>29.06.2024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BB18B19-39B0-4BA6-2BEB-A448E5DB0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4C408C-8748-CBB5-CB78-0967F3687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345FF-B111-4EE7-BE2A-EEE388195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319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D9C68E0-4C84-4D58-49A7-93DED4D59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155A-F789-4A82-A2BF-C3196BEBF095}" type="datetimeFigureOut">
              <a:rPr lang="ru-RU" smtClean="0"/>
              <a:t>29.06.2024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C7FAC9D-3E22-7C3C-7C2B-7EF8B0170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C1C2E03-32B1-8176-B2A8-767D6D44E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345FF-B111-4EE7-BE2A-EEE388195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530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4EB710-946A-6356-F7AA-1AE159590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A580D1-20C6-FF7B-80C0-EC3D45EA2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2241CE9-6615-E7CD-3094-EB63F6F808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8A1920-736B-87EB-FFEB-A28A80185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155A-F789-4A82-A2BF-C3196BEBF095}" type="datetimeFigureOut">
              <a:rPr lang="ru-RU" smtClean="0"/>
              <a:t>29.06.2024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F2FED9-C6A0-0952-3820-A9DC6161B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65DCF9-9E67-BEF4-89F7-ED20DA4D4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345FF-B111-4EE7-BE2A-EEE388195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471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B48E12-3C7E-D822-3EC8-174DCEC75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0307125-844D-5D42-5E82-50F96CB0C6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0BC4E8C-7F85-0DBA-2408-9C27FB56BF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0A64D0A-58B5-E4B5-83A0-59C4D4529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155A-F789-4A82-A2BF-C3196BEBF095}" type="datetimeFigureOut">
              <a:rPr lang="ru-RU" smtClean="0"/>
              <a:t>29.06.2024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A71A4B-3636-EC8B-1C92-A079C9642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C4228B-7087-BDB3-E5AA-0F4B3E939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345FF-B111-4EE7-BE2A-EEE388195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103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2E64D9-31A7-3FD8-2C7E-5A54AB9BD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358B101-FEF6-EA7F-87F2-EBF16E8ED5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318BBF-6F90-25AB-BAE2-B25041278E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A155A-F789-4A82-A2BF-C3196BEBF095}" type="datetimeFigureOut">
              <a:rPr lang="ru-RU" smtClean="0"/>
              <a:t>29.06.2024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4FA935-BC51-68DF-EB4F-8B7753074D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BC6E3D-8368-DAD2-C9EF-F975F4BE1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345FF-B111-4EE7-BE2A-EEE3881950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832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3000">
              <a:schemeClr val="tx1"/>
            </a:gs>
            <a:gs pos="83000">
              <a:srgbClr val="8C9DBA"/>
            </a:gs>
            <a:gs pos="64000">
              <a:schemeClr val="accent1">
                <a:lumMod val="45000"/>
                <a:lumOff val="55000"/>
              </a:schemeClr>
            </a:gs>
            <a:gs pos="9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87FC9E7-EFB8-5126-9839-516E0505F0B6}"/>
              </a:ext>
            </a:extLst>
          </p:cNvPr>
          <p:cNvSpPr txBox="1"/>
          <p:nvPr/>
        </p:nvSpPr>
        <p:spPr>
          <a:xfrm>
            <a:off x="777240" y="2211030"/>
            <a:ext cx="11628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MOUNT RUSHMORE</a:t>
            </a:r>
            <a:endParaRPr lang="ru-RU" sz="11500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B588ED9-A8AF-4CA3-FE00-1F6C95C3A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64080"/>
            <a:ext cx="12192000" cy="507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3860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2840">
              <a:srgbClr val="515A6B"/>
            </a:gs>
            <a:gs pos="37000">
              <a:schemeClr val="tx1"/>
            </a:gs>
            <a:gs pos="83000">
              <a:srgbClr val="8C9DBA"/>
            </a:gs>
            <a:gs pos="64000">
              <a:schemeClr val="accent1">
                <a:lumMod val="45000"/>
                <a:lumOff val="55000"/>
              </a:schemeClr>
            </a:gs>
            <a:gs pos="9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87FC9E7-EFB8-5126-9839-516E0505F0B6}"/>
              </a:ext>
            </a:extLst>
          </p:cNvPr>
          <p:cNvSpPr txBox="1"/>
          <p:nvPr/>
        </p:nvSpPr>
        <p:spPr>
          <a:xfrm>
            <a:off x="563880" y="774472"/>
            <a:ext cx="11628120" cy="194400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/>
            </a:outerShdw>
            <a:reflection stA="97000" endPos="65000" dist="50800" dir="5400000" sy="-100000" algn="bl" rotWithShape="0"/>
          </a:effectLst>
          <a:scene3d>
            <a:camera prst="orthographicFront"/>
            <a:lightRig rig="sunset" dir="t"/>
          </a:scene3d>
          <a:sp3d prstMaterial="dkEdge"/>
        </p:spPr>
        <p:txBody>
          <a:bodyPr wrap="square" rtlCol="0">
            <a:spAutoFit/>
          </a:bodyPr>
          <a:lstStyle/>
          <a:p>
            <a:r>
              <a:rPr lang="en-US" sz="11500" dirty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MOUNT RUSHMORE</a:t>
            </a:r>
            <a:endParaRPr lang="ru-RU" sz="11500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B588ED9-A8AF-4CA3-FE00-1F6C95C3A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30780"/>
            <a:ext cx="12192000" cy="534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4530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3000">
              <a:schemeClr val="tx1"/>
            </a:gs>
            <a:gs pos="83000">
              <a:srgbClr val="8C9DBA"/>
            </a:gs>
            <a:gs pos="64000">
              <a:schemeClr val="accent1">
                <a:lumMod val="45000"/>
                <a:lumOff val="55000"/>
              </a:schemeClr>
            </a:gs>
            <a:gs pos="9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87FC9E7-EFB8-5126-9839-516E0505F0B6}"/>
              </a:ext>
            </a:extLst>
          </p:cNvPr>
          <p:cNvSpPr txBox="1"/>
          <p:nvPr/>
        </p:nvSpPr>
        <p:spPr>
          <a:xfrm>
            <a:off x="777240" y="2104350"/>
            <a:ext cx="11628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MOUNT RUSHMORE</a:t>
            </a:r>
            <a:endParaRPr lang="ru-RU" sz="11500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B588ED9-A8AF-4CA3-FE00-1F6C95C3A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7400"/>
            <a:ext cx="12192000" cy="5074920"/>
          </a:xfrm>
          <a:prstGeom prst="rect">
            <a:avLst/>
          </a:prstGeom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83678F4E-3567-AB67-E2B9-0A4C248CEC03}"/>
              </a:ext>
            </a:extLst>
          </p:cNvPr>
          <p:cNvGrpSpPr/>
          <p:nvPr/>
        </p:nvGrpSpPr>
        <p:grpSpPr>
          <a:xfrm>
            <a:off x="0" y="850017"/>
            <a:ext cx="12009120" cy="3018145"/>
            <a:chOff x="0" y="575697"/>
            <a:chExt cx="12009120" cy="3018145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D82C034-ADB4-5EF4-CC28-5CF02AAC24A1}"/>
                </a:ext>
              </a:extLst>
            </p:cNvPr>
            <p:cNvSpPr txBox="1"/>
            <p:nvPr/>
          </p:nvSpPr>
          <p:spPr>
            <a:xfrm>
              <a:off x="0" y="575697"/>
              <a:ext cx="40233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Tw Cen MT" panose="020B0602020104020603" pitchFamily="34" charset="0"/>
                </a:rPr>
                <a:t>George </a:t>
              </a:r>
              <a:r>
                <a:rPr lang="en-US" sz="2800" b="1" dirty="0">
                  <a:solidFill>
                    <a:schemeClr val="bg1"/>
                  </a:solidFill>
                  <a:latin typeface="Tw Cen MT" panose="020B0602020104020603" pitchFamily="34" charset="0"/>
                </a:rPr>
                <a:t>Washington</a:t>
              </a:r>
              <a:endParaRPr lang="ru-RU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4C794BB-6F69-C1D7-C639-19A83750BC05}"/>
                </a:ext>
              </a:extLst>
            </p:cNvPr>
            <p:cNvSpPr txBox="1"/>
            <p:nvPr/>
          </p:nvSpPr>
          <p:spPr>
            <a:xfrm>
              <a:off x="4145280" y="1544945"/>
              <a:ext cx="28473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Tw Cen MT" panose="020B0602020104020603" pitchFamily="34" charset="0"/>
                </a:rPr>
                <a:t>Thomas Jefferson</a:t>
              </a:r>
              <a:endParaRPr lang="ru-RU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EF6B10-5B62-3497-92C5-AAB8ED8934D5}"/>
                </a:ext>
              </a:extLst>
            </p:cNvPr>
            <p:cNvSpPr txBox="1"/>
            <p:nvPr/>
          </p:nvSpPr>
          <p:spPr>
            <a:xfrm>
              <a:off x="7175416" y="2639735"/>
              <a:ext cx="181618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Tw Cen MT" panose="020B0602020104020603" pitchFamily="34" charset="0"/>
                </a:rPr>
                <a:t>Theodore Roosevelt</a:t>
              </a:r>
              <a:endParaRPr lang="ru-RU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6FDEDF-4E83-DF7E-39D3-14A653CC1781}"/>
                </a:ext>
              </a:extLst>
            </p:cNvPr>
            <p:cNvSpPr txBox="1"/>
            <p:nvPr/>
          </p:nvSpPr>
          <p:spPr>
            <a:xfrm>
              <a:off x="10058400" y="2162681"/>
              <a:ext cx="195072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Tw Cen MT" panose="020B0602020104020603" pitchFamily="34" charset="0"/>
                </a:rPr>
                <a:t>Abraham Lincoln</a:t>
              </a:r>
              <a:endParaRPr lang="ru-RU" sz="28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79684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tx1"/>
            </a:gs>
            <a:gs pos="100000">
              <a:srgbClr val="8C9DBA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87FC9E7-EFB8-5126-9839-516E0505F0B6}"/>
              </a:ext>
            </a:extLst>
          </p:cNvPr>
          <p:cNvSpPr txBox="1"/>
          <p:nvPr/>
        </p:nvSpPr>
        <p:spPr>
          <a:xfrm>
            <a:off x="1132756" y="10359284"/>
            <a:ext cx="11628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MOUNT RUSHMORE</a:t>
            </a:r>
            <a:endParaRPr lang="ru-RU" sz="11500" dirty="0">
              <a:solidFill>
                <a:schemeClr val="bg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83678F4E-3567-AB67-E2B9-0A4C248CEC03}"/>
              </a:ext>
            </a:extLst>
          </p:cNvPr>
          <p:cNvGrpSpPr/>
          <p:nvPr/>
        </p:nvGrpSpPr>
        <p:grpSpPr>
          <a:xfrm>
            <a:off x="-228600" y="-4400987"/>
            <a:ext cx="12009120" cy="3018145"/>
            <a:chOff x="0" y="575697"/>
            <a:chExt cx="12009120" cy="3018145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D82C034-ADB4-5EF4-CC28-5CF02AAC24A1}"/>
                </a:ext>
              </a:extLst>
            </p:cNvPr>
            <p:cNvSpPr txBox="1"/>
            <p:nvPr/>
          </p:nvSpPr>
          <p:spPr>
            <a:xfrm>
              <a:off x="0" y="575697"/>
              <a:ext cx="40233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Tw Cen MT" panose="020B0602020104020603" pitchFamily="34" charset="0"/>
                </a:rPr>
                <a:t>George </a:t>
              </a:r>
              <a:r>
                <a:rPr lang="en-US" sz="2800" b="1" dirty="0">
                  <a:solidFill>
                    <a:schemeClr val="bg1"/>
                  </a:solidFill>
                  <a:latin typeface="Tw Cen MT" panose="020B0602020104020603" pitchFamily="34" charset="0"/>
                </a:rPr>
                <a:t>Washington</a:t>
              </a:r>
              <a:endParaRPr lang="ru-RU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4C794BB-6F69-C1D7-C639-19A83750BC05}"/>
                </a:ext>
              </a:extLst>
            </p:cNvPr>
            <p:cNvSpPr txBox="1"/>
            <p:nvPr/>
          </p:nvSpPr>
          <p:spPr>
            <a:xfrm>
              <a:off x="4145280" y="1544945"/>
              <a:ext cx="28473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Tw Cen MT" panose="020B0602020104020603" pitchFamily="34" charset="0"/>
                </a:rPr>
                <a:t>Thomas Jefferson</a:t>
              </a:r>
              <a:endParaRPr lang="ru-RU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EF6B10-5B62-3497-92C5-AAB8ED8934D5}"/>
                </a:ext>
              </a:extLst>
            </p:cNvPr>
            <p:cNvSpPr txBox="1"/>
            <p:nvPr/>
          </p:nvSpPr>
          <p:spPr>
            <a:xfrm>
              <a:off x="7175416" y="2639735"/>
              <a:ext cx="181618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Tw Cen MT" panose="020B0602020104020603" pitchFamily="34" charset="0"/>
                </a:rPr>
                <a:t>Theodore Roosevelt</a:t>
              </a:r>
              <a:endParaRPr lang="ru-RU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6FDEDF-4E83-DF7E-39D3-14A653CC1781}"/>
                </a:ext>
              </a:extLst>
            </p:cNvPr>
            <p:cNvSpPr txBox="1"/>
            <p:nvPr/>
          </p:nvSpPr>
          <p:spPr>
            <a:xfrm>
              <a:off x="10058400" y="2162681"/>
              <a:ext cx="195072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Tw Cen MT" panose="020B0602020104020603" pitchFamily="34" charset="0"/>
                </a:rPr>
                <a:t>Abraham Lincoln</a:t>
              </a:r>
              <a:endParaRPr lang="ru-RU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9FF584F-BE05-FEA0-CD9B-DD2338F0811C}"/>
              </a:ext>
            </a:extLst>
          </p:cNvPr>
          <p:cNvSpPr txBox="1"/>
          <p:nvPr/>
        </p:nvSpPr>
        <p:spPr>
          <a:xfrm>
            <a:off x="1467860" y="649009"/>
            <a:ext cx="93373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George Washington: the birth of the nation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B588ED9-A8AF-4CA3-FE00-1F6C95C3A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3901"/>
            <a:ext cx="12192000" cy="60010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17DDCC9-B6E7-5146-F45C-2D15B9C972A6}"/>
              </a:ext>
            </a:extLst>
          </p:cNvPr>
          <p:cNvSpPr txBox="1"/>
          <p:nvPr/>
        </p:nvSpPr>
        <p:spPr>
          <a:xfrm>
            <a:off x="-5836920" y="1913901"/>
            <a:ext cx="614172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u="sng" dirty="0">
                <a:solidFill>
                  <a:schemeClr val="bg1"/>
                </a:solidFill>
              </a:rPr>
              <a:t>Leading the Revolution</a:t>
            </a:r>
            <a:r>
              <a:rPr lang="en-US" sz="2400" b="1" dirty="0">
                <a:solidFill>
                  <a:schemeClr val="bg1"/>
                </a:solidFill>
              </a:rPr>
              <a:t>:</a:t>
            </a:r>
            <a:r>
              <a:rPr lang="en-US" sz="2400" dirty="0">
                <a:solidFill>
                  <a:schemeClr val="bg1"/>
                </a:solidFill>
              </a:rPr>
              <a:t> Washington's leadership of the Continental Army during the Revolutionary War was critical in securing American independence from Great Britain.</a:t>
            </a:r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53439B-9CFD-E5BB-5889-FF8FAD97D847}"/>
              </a:ext>
            </a:extLst>
          </p:cNvPr>
          <p:cNvSpPr txBox="1"/>
          <p:nvPr/>
        </p:nvSpPr>
        <p:spPr>
          <a:xfrm>
            <a:off x="-5836920" y="4129895"/>
            <a:ext cx="588264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u="sng" dirty="0">
                <a:solidFill>
                  <a:schemeClr val="bg1"/>
                </a:solidFill>
              </a:rPr>
              <a:t>First President</a:t>
            </a:r>
            <a:r>
              <a:rPr lang="en-US" sz="2400" b="1" dirty="0">
                <a:solidFill>
                  <a:schemeClr val="bg1"/>
                </a:solidFill>
              </a:rPr>
              <a:t>:</a:t>
            </a:r>
            <a:r>
              <a:rPr lang="en-US" sz="2400" dirty="0">
                <a:solidFill>
                  <a:schemeClr val="bg1"/>
                </a:solidFill>
              </a:rPr>
              <a:t> He was the unanimous choice for the first president and helped establish the foundations of the new government.</a:t>
            </a:r>
          </a:p>
          <a:p>
            <a:r>
              <a:rPr lang="en-US" sz="2400" dirty="0">
                <a:solidFill>
                  <a:schemeClr val="bg1"/>
                </a:solidFill>
              </a:rPr>
              <a:t>Because of these contributions, Borglum saw Washington as representing the </a:t>
            </a:r>
            <a:r>
              <a:rPr lang="en-US" sz="2400" b="1" dirty="0">
                <a:solidFill>
                  <a:schemeClr val="bg1"/>
                </a:solidFill>
              </a:rPr>
              <a:t>birth of the United States</a:t>
            </a:r>
            <a:r>
              <a:rPr lang="en-US" sz="2400" dirty="0">
                <a:solidFill>
                  <a:schemeClr val="bg1"/>
                </a:solidFill>
              </a:rPr>
              <a:t>..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36408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.57253 3.33333E-6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20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2861E-17 2.77556E-17 L 0.49753 -1.11111E-6 " pathEditMode="relative" rAng="0" ptsTypes="AA">
                                      <p:cBhvr>
                                        <p:cTn id="15" dur="1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24" y="-394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556E-17 -2.59259E-6 L 0.5224 0.00255 " pathEditMode="relative" rAng="0" ptsTypes="AA">
                                      <p:cBhvr>
                                        <p:cTn id="17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2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tx1"/>
            </a:gs>
            <a:gs pos="100000">
              <a:srgbClr val="8C9DBA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87FC9E7-EFB8-5126-9839-516E0505F0B6}"/>
              </a:ext>
            </a:extLst>
          </p:cNvPr>
          <p:cNvSpPr txBox="1"/>
          <p:nvPr/>
        </p:nvSpPr>
        <p:spPr>
          <a:xfrm>
            <a:off x="1132756" y="10359284"/>
            <a:ext cx="11628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MOUNT RUSHMORE</a:t>
            </a:r>
            <a:endParaRPr lang="ru-RU" sz="11500" dirty="0">
              <a:solidFill>
                <a:schemeClr val="bg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83678F4E-3567-AB67-E2B9-0A4C248CEC03}"/>
              </a:ext>
            </a:extLst>
          </p:cNvPr>
          <p:cNvGrpSpPr/>
          <p:nvPr/>
        </p:nvGrpSpPr>
        <p:grpSpPr>
          <a:xfrm>
            <a:off x="-228600" y="-4400987"/>
            <a:ext cx="12009120" cy="3018145"/>
            <a:chOff x="0" y="575697"/>
            <a:chExt cx="12009120" cy="3018145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D82C034-ADB4-5EF4-CC28-5CF02AAC24A1}"/>
                </a:ext>
              </a:extLst>
            </p:cNvPr>
            <p:cNvSpPr txBox="1"/>
            <p:nvPr/>
          </p:nvSpPr>
          <p:spPr>
            <a:xfrm>
              <a:off x="0" y="575697"/>
              <a:ext cx="40233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Tw Cen MT" panose="020B0602020104020603" pitchFamily="34" charset="0"/>
                </a:rPr>
                <a:t>George </a:t>
              </a:r>
              <a:r>
                <a:rPr lang="en-US" sz="2800" b="1" dirty="0">
                  <a:solidFill>
                    <a:schemeClr val="bg1"/>
                  </a:solidFill>
                  <a:latin typeface="Tw Cen MT" panose="020B0602020104020603" pitchFamily="34" charset="0"/>
                </a:rPr>
                <a:t>Washington</a:t>
              </a:r>
              <a:endParaRPr lang="ru-RU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4C794BB-6F69-C1D7-C639-19A83750BC05}"/>
                </a:ext>
              </a:extLst>
            </p:cNvPr>
            <p:cNvSpPr txBox="1"/>
            <p:nvPr/>
          </p:nvSpPr>
          <p:spPr>
            <a:xfrm>
              <a:off x="4145280" y="1544945"/>
              <a:ext cx="28473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Tw Cen MT" panose="020B0602020104020603" pitchFamily="34" charset="0"/>
                </a:rPr>
                <a:t>Thomas Jefferson</a:t>
              </a:r>
              <a:endParaRPr lang="ru-RU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EF6B10-5B62-3497-92C5-AAB8ED8934D5}"/>
                </a:ext>
              </a:extLst>
            </p:cNvPr>
            <p:cNvSpPr txBox="1"/>
            <p:nvPr/>
          </p:nvSpPr>
          <p:spPr>
            <a:xfrm>
              <a:off x="7175416" y="2639735"/>
              <a:ext cx="181618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Tw Cen MT" panose="020B0602020104020603" pitchFamily="34" charset="0"/>
                </a:rPr>
                <a:t>Theodore Roosevelt</a:t>
              </a:r>
              <a:endParaRPr lang="ru-RU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6FDEDF-4E83-DF7E-39D3-14A653CC1781}"/>
                </a:ext>
              </a:extLst>
            </p:cNvPr>
            <p:cNvSpPr txBox="1"/>
            <p:nvPr/>
          </p:nvSpPr>
          <p:spPr>
            <a:xfrm>
              <a:off x="10058400" y="2162681"/>
              <a:ext cx="195072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Tw Cen MT" panose="020B0602020104020603" pitchFamily="34" charset="0"/>
                </a:rPr>
                <a:t>Abraham Lincoln</a:t>
              </a:r>
              <a:endParaRPr lang="ru-RU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9FF584F-BE05-FEA0-CD9B-DD2338F0811C}"/>
              </a:ext>
            </a:extLst>
          </p:cNvPr>
          <p:cNvSpPr txBox="1"/>
          <p:nvPr/>
        </p:nvSpPr>
        <p:spPr>
          <a:xfrm>
            <a:off x="1427350" y="-3182980"/>
            <a:ext cx="93373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George Washington: the birth of the nation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B588ED9-A8AF-4CA3-FE00-1F6C95C3A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7806"/>
            <a:ext cx="12192000" cy="60010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17DDCC9-B6E7-5146-F45C-2D15B9C972A6}"/>
              </a:ext>
            </a:extLst>
          </p:cNvPr>
          <p:cNvSpPr txBox="1"/>
          <p:nvPr/>
        </p:nvSpPr>
        <p:spPr>
          <a:xfrm>
            <a:off x="-5836920" y="1913901"/>
            <a:ext cx="614172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u="sng" dirty="0">
                <a:solidFill>
                  <a:schemeClr val="bg1"/>
                </a:solidFill>
              </a:rPr>
              <a:t>Leading the Revolution</a:t>
            </a:r>
            <a:r>
              <a:rPr lang="en-US" sz="2400" b="1" dirty="0">
                <a:solidFill>
                  <a:schemeClr val="bg1"/>
                </a:solidFill>
              </a:rPr>
              <a:t>:</a:t>
            </a:r>
            <a:r>
              <a:rPr lang="en-US" sz="2400" dirty="0">
                <a:solidFill>
                  <a:schemeClr val="bg1"/>
                </a:solidFill>
              </a:rPr>
              <a:t> Washington's leadership of the Continental Army during the Revolutionary War was critical in securing American independence from Great Britain.</a:t>
            </a:r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53439B-9CFD-E5BB-5889-FF8FAD97D847}"/>
              </a:ext>
            </a:extLst>
          </p:cNvPr>
          <p:cNvSpPr txBox="1"/>
          <p:nvPr/>
        </p:nvSpPr>
        <p:spPr>
          <a:xfrm>
            <a:off x="-5836920" y="4129895"/>
            <a:ext cx="588264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u="sng" dirty="0">
                <a:solidFill>
                  <a:schemeClr val="bg1"/>
                </a:solidFill>
              </a:rPr>
              <a:t>First President</a:t>
            </a:r>
            <a:r>
              <a:rPr lang="en-US" sz="2400" b="1" dirty="0">
                <a:solidFill>
                  <a:schemeClr val="bg1"/>
                </a:solidFill>
              </a:rPr>
              <a:t>:</a:t>
            </a:r>
            <a:r>
              <a:rPr lang="en-US" sz="2400" dirty="0">
                <a:solidFill>
                  <a:schemeClr val="bg1"/>
                </a:solidFill>
              </a:rPr>
              <a:t> He was the unanimous choice for the first president and helped establish the foundations of the new government.</a:t>
            </a:r>
          </a:p>
          <a:p>
            <a:r>
              <a:rPr lang="en-US" sz="2400" dirty="0">
                <a:solidFill>
                  <a:schemeClr val="bg1"/>
                </a:solidFill>
              </a:rPr>
              <a:t>Because of these contributions, Borglum saw Washington as representing the </a:t>
            </a:r>
            <a:r>
              <a:rPr lang="en-US" sz="2400" b="1" dirty="0">
                <a:solidFill>
                  <a:schemeClr val="bg1"/>
                </a:solidFill>
              </a:rPr>
              <a:t>birth of the United States</a:t>
            </a:r>
            <a:r>
              <a:rPr lang="en-US" sz="2400" dirty="0">
                <a:solidFill>
                  <a:schemeClr val="bg1"/>
                </a:solidFill>
              </a:rPr>
              <a:t>..</a:t>
            </a:r>
          </a:p>
          <a:p>
            <a:endParaRPr lang="ru-RU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B6D1E03-296B-7F94-A4C5-F303C11FF65D}"/>
              </a:ext>
            </a:extLst>
          </p:cNvPr>
          <p:cNvSpPr txBox="1"/>
          <p:nvPr/>
        </p:nvSpPr>
        <p:spPr>
          <a:xfrm>
            <a:off x="1427350" y="697449"/>
            <a:ext cx="113491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w Cen MT" panose="020B0602020104020603" pitchFamily="34" charset="0"/>
              </a:rPr>
              <a:t>Abraham Lincoln: the preservation of the nation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A70D0-1284-CA18-0F54-1FF08339D44B}"/>
              </a:ext>
            </a:extLst>
          </p:cNvPr>
          <p:cNvSpPr txBox="1"/>
          <p:nvPr/>
        </p:nvSpPr>
        <p:spPr>
          <a:xfrm>
            <a:off x="14478000" y="2382559"/>
            <a:ext cx="819912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b="1" u="sng" dirty="0">
                <a:solidFill>
                  <a:schemeClr val="bg1"/>
                </a:solidFill>
                <a:latin typeface="Tw Cen MT" panose="020B0602020104020603" pitchFamily="34" charset="0"/>
              </a:rPr>
              <a:t>Preserving the Union</a:t>
            </a:r>
            <a:r>
              <a:rPr lang="en-US" sz="2800" b="1" dirty="0">
                <a:solidFill>
                  <a:schemeClr val="bg1"/>
                </a:solidFill>
                <a:latin typeface="Tw Cen MT" panose="020B0602020104020603" pitchFamily="34" charset="0"/>
              </a:rPr>
              <a:t>:</a:t>
            </a:r>
            <a:r>
              <a:rPr lang="en-US" sz="2800" dirty="0">
                <a:solidFill>
                  <a:schemeClr val="bg1"/>
                </a:solidFill>
                <a:latin typeface="Tw Cen MT" panose="020B0602020104020603" pitchFamily="34" charset="0"/>
              </a:rPr>
              <a:t> Lincoln's leadership during the Civil War was instrumental in holding the United States together. He firmly believed that the nation's unity was paramount.</a:t>
            </a:r>
          </a:p>
          <a:p>
            <a:endParaRPr lang="ru-RU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D9211A3-852A-DEFC-BE9F-1A29AF837C69}"/>
              </a:ext>
            </a:extLst>
          </p:cNvPr>
          <p:cNvSpPr txBox="1"/>
          <p:nvPr/>
        </p:nvSpPr>
        <p:spPr>
          <a:xfrm>
            <a:off x="13982700" y="4129895"/>
            <a:ext cx="760476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 </a:t>
            </a:r>
            <a:r>
              <a:rPr lang="en-US" sz="2400" b="1" u="sng" dirty="0">
                <a:solidFill>
                  <a:schemeClr val="bg1"/>
                </a:solidFill>
                <a:latin typeface="Tw Cen MT" panose="020B0602020104020603" pitchFamily="34" charset="0"/>
              </a:rPr>
              <a:t>Emancipation Proclamation</a:t>
            </a:r>
            <a:r>
              <a:rPr lang="en-US" sz="2400" b="1" dirty="0">
                <a:solidFill>
                  <a:schemeClr val="bg1"/>
                </a:solidFill>
                <a:latin typeface="Tw Cen MT" panose="020B0602020104020603" pitchFamily="34" charset="0"/>
              </a:rPr>
              <a:t>:</a:t>
            </a:r>
            <a:r>
              <a:rPr lang="en-US" sz="2400" dirty="0">
                <a:solidFill>
                  <a:schemeClr val="bg1"/>
                </a:solidFill>
                <a:latin typeface="Tw Cen MT" panose="020B0602020104020603" pitchFamily="34" charset="0"/>
              </a:rPr>
              <a:t> Lincoln issued the Emancipation Proclamation in 1863, which declared enslaved people in Confederate states to be free. This was a major turning point in the war and a significant step towards ending slavery in the United </a:t>
            </a:r>
            <a:r>
              <a:rPr lang="en-US" sz="2400" dirty="0" err="1">
                <a:solidFill>
                  <a:schemeClr val="bg1"/>
                </a:solidFill>
                <a:latin typeface="Tw Cen MT" panose="020B0602020104020603" pitchFamily="34" charset="0"/>
              </a:rPr>
              <a:t>States.Because</a:t>
            </a:r>
            <a:r>
              <a:rPr lang="en-US" sz="2400" dirty="0">
                <a:solidFill>
                  <a:schemeClr val="bg1"/>
                </a:solidFill>
                <a:latin typeface="Tw Cen MT" panose="020B0602020104020603" pitchFamily="34" charset="0"/>
              </a:rPr>
              <a:t> of these actions, Borglum saw Lincoln as representing the </a:t>
            </a:r>
            <a:r>
              <a:rPr lang="en-US" sz="2400" b="1" dirty="0">
                <a:solidFill>
                  <a:schemeClr val="bg1"/>
                </a:solidFill>
                <a:latin typeface="Tw Cen MT" panose="020B0602020104020603" pitchFamily="34" charset="0"/>
              </a:rPr>
              <a:t>preservation of the United States</a:t>
            </a:r>
            <a:r>
              <a:rPr lang="en-US" sz="2400" dirty="0">
                <a:solidFill>
                  <a:schemeClr val="bg1"/>
                </a:solidFill>
                <a:latin typeface="Tw Cen MT" panose="020B0602020104020603" pitchFamily="34" charset="0"/>
              </a:rPr>
              <a:t> and the fight for a more just nation.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26883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-0.71745 3.33333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7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87 -0.01412 L -0.85378 -0.01342 " pathEditMode="relative" rAng="0" ptsTypes="AA">
                                      <p:cBhvr>
                                        <p:cTn id="20" dur="17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60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97 -0.02454 L -0.8125 -0.02222 " pathEditMode="relative" rAng="0" ptsTypes="AA">
                                      <p:cBhvr>
                                        <p:cTn id="24" dur="1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633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tx1"/>
            </a:gs>
            <a:gs pos="100000">
              <a:srgbClr val="8C9DBA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87FC9E7-EFB8-5126-9839-516E0505F0B6}"/>
              </a:ext>
            </a:extLst>
          </p:cNvPr>
          <p:cNvSpPr txBox="1"/>
          <p:nvPr/>
        </p:nvSpPr>
        <p:spPr>
          <a:xfrm>
            <a:off x="1132756" y="10359284"/>
            <a:ext cx="11628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MOUNT RUSHMORE</a:t>
            </a:r>
            <a:endParaRPr lang="ru-RU" sz="11500" dirty="0">
              <a:solidFill>
                <a:schemeClr val="bg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83678F4E-3567-AB67-E2B9-0A4C248CEC03}"/>
              </a:ext>
            </a:extLst>
          </p:cNvPr>
          <p:cNvGrpSpPr/>
          <p:nvPr/>
        </p:nvGrpSpPr>
        <p:grpSpPr>
          <a:xfrm>
            <a:off x="-228600" y="-4400987"/>
            <a:ext cx="12009120" cy="3018145"/>
            <a:chOff x="0" y="575697"/>
            <a:chExt cx="12009120" cy="3018145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D82C034-ADB4-5EF4-CC28-5CF02AAC24A1}"/>
                </a:ext>
              </a:extLst>
            </p:cNvPr>
            <p:cNvSpPr txBox="1"/>
            <p:nvPr/>
          </p:nvSpPr>
          <p:spPr>
            <a:xfrm>
              <a:off x="0" y="575697"/>
              <a:ext cx="40233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Tw Cen MT" panose="020B0602020104020603" pitchFamily="34" charset="0"/>
                </a:rPr>
                <a:t>George </a:t>
              </a:r>
              <a:r>
                <a:rPr lang="en-US" sz="2800" b="1" dirty="0">
                  <a:solidFill>
                    <a:schemeClr val="bg1"/>
                  </a:solidFill>
                  <a:latin typeface="Tw Cen MT" panose="020B0602020104020603" pitchFamily="34" charset="0"/>
                </a:rPr>
                <a:t>Washington</a:t>
              </a:r>
              <a:endParaRPr lang="ru-RU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4C794BB-6F69-C1D7-C639-19A83750BC05}"/>
                </a:ext>
              </a:extLst>
            </p:cNvPr>
            <p:cNvSpPr txBox="1"/>
            <p:nvPr/>
          </p:nvSpPr>
          <p:spPr>
            <a:xfrm>
              <a:off x="4145280" y="1544945"/>
              <a:ext cx="28473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Tw Cen MT" panose="020B0602020104020603" pitchFamily="34" charset="0"/>
                </a:rPr>
                <a:t>Thomas Jefferson</a:t>
              </a:r>
              <a:endParaRPr lang="ru-RU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EF6B10-5B62-3497-92C5-AAB8ED8934D5}"/>
                </a:ext>
              </a:extLst>
            </p:cNvPr>
            <p:cNvSpPr txBox="1"/>
            <p:nvPr/>
          </p:nvSpPr>
          <p:spPr>
            <a:xfrm>
              <a:off x="7175416" y="2639735"/>
              <a:ext cx="181618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Tw Cen MT" panose="020B0602020104020603" pitchFamily="34" charset="0"/>
                </a:rPr>
                <a:t>Theodore Roosevelt</a:t>
              </a:r>
              <a:endParaRPr lang="ru-RU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6FDEDF-4E83-DF7E-39D3-14A653CC1781}"/>
                </a:ext>
              </a:extLst>
            </p:cNvPr>
            <p:cNvSpPr txBox="1"/>
            <p:nvPr/>
          </p:nvSpPr>
          <p:spPr>
            <a:xfrm>
              <a:off x="10058400" y="2162681"/>
              <a:ext cx="195072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Tw Cen MT" panose="020B0602020104020603" pitchFamily="34" charset="0"/>
                </a:rPr>
                <a:t>Abraham Lincoln</a:t>
              </a:r>
              <a:endParaRPr lang="ru-RU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9FF584F-BE05-FEA0-CD9B-DD2338F0811C}"/>
              </a:ext>
            </a:extLst>
          </p:cNvPr>
          <p:cNvSpPr txBox="1"/>
          <p:nvPr/>
        </p:nvSpPr>
        <p:spPr>
          <a:xfrm>
            <a:off x="1427350" y="-3182980"/>
            <a:ext cx="93373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George Washington: the birth of the nation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B588ED9-A8AF-4CA3-FE00-1F6C95C3A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7806"/>
            <a:ext cx="12192000" cy="60010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17DDCC9-B6E7-5146-F45C-2D15B9C972A6}"/>
              </a:ext>
            </a:extLst>
          </p:cNvPr>
          <p:cNvSpPr txBox="1"/>
          <p:nvPr/>
        </p:nvSpPr>
        <p:spPr>
          <a:xfrm>
            <a:off x="-5836920" y="1913901"/>
            <a:ext cx="614172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u="sng" dirty="0">
                <a:solidFill>
                  <a:schemeClr val="bg1"/>
                </a:solidFill>
              </a:rPr>
              <a:t>Leading the Revolution</a:t>
            </a:r>
            <a:r>
              <a:rPr lang="en-US" sz="2400" b="1" dirty="0">
                <a:solidFill>
                  <a:schemeClr val="bg1"/>
                </a:solidFill>
              </a:rPr>
              <a:t>:</a:t>
            </a:r>
            <a:r>
              <a:rPr lang="en-US" sz="2400" dirty="0">
                <a:solidFill>
                  <a:schemeClr val="bg1"/>
                </a:solidFill>
              </a:rPr>
              <a:t> Washington's leadership of the Continental Army during the Revolutionary War was critical in securing American independence from Great Britain.</a:t>
            </a:r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53439B-9CFD-E5BB-5889-FF8FAD97D847}"/>
              </a:ext>
            </a:extLst>
          </p:cNvPr>
          <p:cNvSpPr txBox="1"/>
          <p:nvPr/>
        </p:nvSpPr>
        <p:spPr>
          <a:xfrm>
            <a:off x="-5836920" y="4129895"/>
            <a:ext cx="588264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u="sng" dirty="0">
                <a:solidFill>
                  <a:schemeClr val="bg1"/>
                </a:solidFill>
              </a:rPr>
              <a:t>First President</a:t>
            </a:r>
            <a:r>
              <a:rPr lang="en-US" sz="2400" b="1" dirty="0">
                <a:solidFill>
                  <a:schemeClr val="bg1"/>
                </a:solidFill>
              </a:rPr>
              <a:t>:</a:t>
            </a:r>
            <a:r>
              <a:rPr lang="en-US" sz="2400" dirty="0">
                <a:solidFill>
                  <a:schemeClr val="bg1"/>
                </a:solidFill>
              </a:rPr>
              <a:t> He was the unanimous choice for the first president and helped establish the foundations of the new government.</a:t>
            </a:r>
          </a:p>
          <a:p>
            <a:r>
              <a:rPr lang="en-US" sz="2400" dirty="0">
                <a:solidFill>
                  <a:schemeClr val="bg1"/>
                </a:solidFill>
              </a:rPr>
              <a:t>Because of these contributions, Borglum saw Washington as representing the </a:t>
            </a:r>
            <a:r>
              <a:rPr lang="en-US" sz="2400" b="1" dirty="0">
                <a:solidFill>
                  <a:schemeClr val="bg1"/>
                </a:solidFill>
              </a:rPr>
              <a:t>birth of the United States</a:t>
            </a:r>
            <a:r>
              <a:rPr lang="en-US" sz="2400" dirty="0">
                <a:solidFill>
                  <a:schemeClr val="bg1"/>
                </a:solidFill>
              </a:rPr>
              <a:t>..</a:t>
            </a:r>
          </a:p>
          <a:p>
            <a:endParaRPr lang="ru-RU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B6D1E03-296B-7F94-A4C5-F303C11FF65D}"/>
              </a:ext>
            </a:extLst>
          </p:cNvPr>
          <p:cNvSpPr txBox="1"/>
          <p:nvPr/>
        </p:nvSpPr>
        <p:spPr>
          <a:xfrm>
            <a:off x="1089507" y="-1178820"/>
            <a:ext cx="113491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w Cen MT" panose="020B0602020104020603" pitchFamily="34" charset="0"/>
              </a:rPr>
              <a:t>Abraham Lincoln: the preservation of the nation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A70D0-1284-CA18-0F54-1FF08339D44B}"/>
              </a:ext>
            </a:extLst>
          </p:cNvPr>
          <p:cNvSpPr txBox="1"/>
          <p:nvPr/>
        </p:nvSpPr>
        <p:spPr>
          <a:xfrm>
            <a:off x="14478000" y="2382559"/>
            <a:ext cx="819912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b="1" u="sng" dirty="0">
                <a:solidFill>
                  <a:schemeClr val="bg1"/>
                </a:solidFill>
                <a:latin typeface="Tw Cen MT" panose="020B0602020104020603" pitchFamily="34" charset="0"/>
              </a:rPr>
              <a:t>Preserving the Union</a:t>
            </a:r>
            <a:r>
              <a:rPr lang="en-US" sz="2800" b="1" dirty="0">
                <a:solidFill>
                  <a:schemeClr val="bg1"/>
                </a:solidFill>
                <a:latin typeface="Tw Cen MT" panose="020B0602020104020603" pitchFamily="34" charset="0"/>
              </a:rPr>
              <a:t>:</a:t>
            </a:r>
            <a:r>
              <a:rPr lang="en-US" sz="2800" dirty="0">
                <a:solidFill>
                  <a:schemeClr val="bg1"/>
                </a:solidFill>
                <a:latin typeface="Tw Cen MT" panose="020B0602020104020603" pitchFamily="34" charset="0"/>
              </a:rPr>
              <a:t> Lincoln's leadership during the Civil War was instrumental in holding the United States together. He firmly believed that the nation's unity was paramount.</a:t>
            </a:r>
          </a:p>
          <a:p>
            <a:endParaRPr lang="ru-RU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D9211A3-852A-DEFC-BE9F-1A29AF837C69}"/>
              </a:ext>
            </a:extLst>
          </p:cNvPr>
          <p:cNvSpPr txBox="1"/>
          <p:nvPr/>
        </p:nvSpPr>
        <p:spPr>
          <a:xfrm>
            <a:off x="13982700" y="4129895"/>
            <a:ext cx="760476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 </a:t>
            </a:r>
            <a:r>
              <a:rPr lang="en-US" sz="2400" b="1" u="sng" dirty="0">
                <a:solidFill>
                  <a:schemeClr val="bg1"/>
                </a:solidFill>
                <a:latin typeface="Tw Cen MT" panose="020B0602020104020603" pitchFamily="34" charset="0"/>
              </a:rPr>
              <a:t>Emancipation Proclamation</a:t>
            </a:r>
            <a:r>
              <a:rPr lang="en-US" sz="2400" b="1" dirty="0">
                <a:solidFill>
                  <a:schemeClr val="bg1"/>
                </a:solidFill>
                <a:latin typeface="Tw Cen MT" panose="020B0602020104020603" pitchFamily="34" charset="0"/>
              </a:rPr>
              <a:t>:</a:t>
            </a:r>
            <a:r>
              <a:rPr lang="en-US" sz="2400" dirty="0">
                <a:solidFill>
                  <a:schemeClr val="bg1"/>
                </a:solidFill>
                <a:latin typeface="Tw Cen MT" panose="020B0602020104020603" pitchFamily="34" charset="0"/>
              </a:rPr>
              <a:t> Lincoln issued the Emancipation Proclamation in 1863, which declared enslaved people in Confederate states to be free. This was a major turning point in the war and a significant step towards ending slavery in the United </a:t>
            </a:r>
            <a:r>
              <a:rPr lang="en-US" sz="2400" dirty="0" err="1">
                <a:solidFill>
                  <a:schemeClr val="bg1"/>
                </a:solidFill>
                <a:latin typeface="Tw Cen MT" panose="020B0602020104020603" pitchFamily="34" charset="0"/>
              </a:rPr>
              <a:t>States.Because</a:t>
            </a:r>
            <a:r>
              <a:rPr lang="en-US" sz="2400" dirty="0">
                <a:solidFill>
                  <a:schemeClr val="bg1"/>
                </a:solidFill>
                <a:latin typeface="Tw Cen MT" panose="020B0602020104020603" pitchFamily="34" charset="0"/>
              </a:rPr>
              <a:t> of these actions, Borglum saw Lincoln as representing the </a:t>
            </a:r>
            <a:r>
              <a:rPr lang="en-US" sz="2400" b="1" dirty="0">
                <a:solidFill>
                  <a:schemeClr val="bg1"/>
                </a:solidFill>
                <a:latin typeface="Tw Cen MT" panose="020B0602020104020603" pitchFamily="34" charset="0"/>
              </a:rPr>
              <a:t>preservation of the United States</a:t>
            </a:r>
            <a:r>
              <a:rPr lang="en-US" sz="2400" dirty="0">
                <a:solidFill>
                  <a:schemeClr val="bg1"/>
                </a:solidFill>
                <a:latin typeface="Tw Cen MT" panose="020B0602020104020603" pitchFamily="34" charset="0"/>
              </a:rPr>
              <a:t> and the fight for a more just nation.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340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944</TotalTime>
  <Words>469</Words>
  <Application>Microsoft Office PowerPoint</Application>
  <PresentationFormat>Широкоэкранный</PresentationFormat>
  <Paragraphs>40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Tw Cen MT</vt:lpstr>
      <vt:lpstr>Tw Cen MT Condensed Extra Bold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Baxshillayev Ruslan</dc:creator>
  <cp:lastModifiedBy>Baxshillayev Ruslan</cp:lastModifiedBy>
  <cp:revision>5</cp:revision>
  <dcterms:created xsi:type="dcterms:W3CDTF">2024-06-18T09:08:03Z</dcterms:created>
  <dcterms:modified xsi:type="dcterms:W3CDTF">2024-06-29T12:01:10Z</dcterms:modified>
</cp:coreProperties>
</file>