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D31"/>
    <a:srgbClr val="FF342F"/>
    <a:srgbClr val="3E4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62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11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257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38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4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34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70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48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9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8D771-2A0D-4323-83FF-E818F9B526AE}" type="datetimeFigureOut">
              <a:rPr lang="ru-RU" smtClean="0"/>
              <a:t>19.01.2025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32CFD-4022-4DE7-B181-27DB8C1B40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8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55964" y="1579418"/>
            <a:ext cx="10474036" cy="2147455"/>
          </a:xfrm>
          <a:prstGeom prst="roundRect">
            <a:avLst/>
          </a:prstGeom>
          <a:solidFill>
            <a:srgbClr val="3E43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To be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594764" y="3810000"/>
            <a:ext cx="4904509" cy="1274618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Lesson 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45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Short answers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1673" y="1260764"/>
            <a:ext cx="11734800" cy="548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</a:rPr>
              <a:t>Short answers – </a:t>
            </a:r>
            <a:r>
              <a:rPr lang="en-US" sz="2800" dirty="0" err="1" smtClean="0">
                <a:solidFill>
                  <a:schemeClr val="tx1"/>
                </a:solidFill>
              </a:rPr>
              <a:t>savollarga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qisqacha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javob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berishdir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Ya’ni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sizdan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kimligigingiz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nima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ish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qilishingiz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shu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kabilar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haqida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so‘rash-ganida</a:t>
            </a:r>
            <a:r>
              <a:rPr lang="en-US" sz="2800" dirty="0" smtClean="0">
                <a:solidFill>
                  <a:schemeClr val="tx1"/>
                </a:solidFill>
              </a:rPr>
              <a:t>, “ha, </a:t>
            </a:r>
            <a:r>
              <a:rPr lang="en-US" sz="2800" dirty="0" err="1" smtClean="0">
                <a:solidFill>
                  <a:schemeClr val="tx1"/>
                </a:solidFill>
              </a:rPr>
              <a:t>shunday</a:t>
            </a:r>
            <a:r>
              <a:rPr lang="en-US" sz="2800" dirty="0" smtClean="0">
                <a:solidFill>
                  <a:schemeClr val="tx1"/>
                </a:solidFill>
              </a:rPr>
              <a:t>” </a:t>
            </a:r>
            <a:r>
              <a:rPr lang="en-US" sz="2800" dirty="0" err="1" smtClean="0">
                <a:solidFill>
                  <a:schemeClr val="tx1"/>
                </a:solidFill>
              </a:rPr>
              <a:t>ma’nosidagi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javob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berishingizni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anglatadi</a:t>
            </a:r>
            <a:r>
              <a:rPr lang="en-US" sz="2800" dirty="0" smtClean="0">
                <a:solidFill>
                  <a:schemeClr val="tx1"/>
                </a:solidFill>
              </a:rPr>
              <a:t>. For example:</a:t>
            </a:r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Are you a doctor?</a:t>
            </a:r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Yes, I am</a:t>
            </a:r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Is he a footballer?</a:t>
            </a:r>
            <a:endParaRPr lang="en-US" sz="2800" dirty="0"/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chemeClr val="tx1"/>
                </a:solidFill>
              </a:rPr>
              <a:t>No, he isn’t.</a:t>
            </a:r>
            <a:r>
              <a:rPr lang="en-US" sz="2800" dirty="0" smtClean="0"/>
              <a:t> </a:t>
            </a:r>
          </a:p>
          <a:p>
            <a:pPr algn="just"/>
            <a:r>
              <a:rPr lang="en-US" sz="2800" dirty="0" smtClean="0">
                <a:solidFill>
                  <a:schemeClr val="tx1"/>
                </a:solidFill>
              </a:rPr>
              <a:t>Bu </a:t>
            </a:r>
            <a:r>
              <a:rPr lang="en-US" sz="2800" dirty="0" err="1" smtClean="0">
                <a:solidFill>
                  <a:schemeClr val="tx1"/>
                </a:solidFill>
              </a:rPr>
              <a:t>yerda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qanday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holatdagi</a:t>
            </a:r>
            <a:r>
              <a:rPr lang="en-US" sz="2800" dirty="0" smtClean="0">
                <a:solidFill>
                  <a:schemeClr val="tx1"/>
                </a:solidFill>
              </a:rPr>
              <a:t> short </a:t>
            </a:r>
            <a:r>
              <a:rPr lang="en-US" sz="2800" dirty="0" err="1" smtClean="0">
                <a:solidFill>
                  <a:schemeClr val="tx1"/>
                </a:solidFill>
              </a:rPr>
              <a:t>answerslar</a:t>
            </a:r>
            <a:r>
              <a:rPr lang="en-US" sz="2800" dirty="0" smtClean="0">
                <a:solidFill>
                  <a:schemeClr val="tx1"/>
                </a:solidFill>
              </a:rPr>
              <a:t> to be </a:t>
            </a:r>
            <a:r>
              <a:rPr lang="en-US" sz="2800" dirty="0" err="1" smtClean="0">
                <a:solidFill>
                  <a:schemeClr val="tx1"/>
                </a:solidFill>
              </a:rPr>
              <a:t>predlogining</a:t>
            </a:r>
            <a:r>
              <a:rPr lang="en-US" sz="2800" dirty="0" smtClean="0">
                <a:solidFill>
                  <a:schemeClr val="tx1"/>
                </a:solidFill>
              </a:rPr>
              <a:t> positive </a:t>
            </a:r>
            <a:r>
              <a:rPr lang="en-US" sz="2800" dirty="0" err="1" smtClean="0">
                <a:solidFill>
                  <a:schemeClr val="tx1"/>
                </a:solidFill>
              </a:rPr>
              <a:t>holati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xil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bo‘ladi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faqatgina</a:t>
            </a:r>
            <a:r>
              <a:rPr lang="en-US" sz="2800" dirty="0" smtClean="0">
                <a:solidFill>
                  <a:schemeClr val="tx1"/>
                </a:solidFill>
              </a:rPr>
              <a:t> Are you a … deb </a:t>
            </a:r>
            <a:r>
              <a:rPr lang="en-US" sz="2800" dirty="0" err="1" smtClean="0">
                <a:solidFill>
                  <a:schemeClr val="tx1"/>
                </a:solidFill>
              </a:rPr>
              <a:t>so‘ralganda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beriladigan</a:t>
            </a:r>
            <a:r>
              <a:rPr lang="en-US" sz="2800" dirty="0" smtClean="0">
                <a:solidFill>
                  <a:schemeClr val="tx1"/>
                </a:solidFill>
              </a:rPr>
              <a:t> short </a:t>
            </a:r>
            <a:r>
              <a:rPr lang="en-US" sz="2800" dirty="0" err="1" smtClean="0">
                <a:solidFill>
                  <a:schemeClr val="tx1"/>
                </a:solidFill>
              </a:rPr>
              <a:t>answerdan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tashqari</a:t>
            </a:r>
            <a:r>
              <a:rPr lang="en-US" sz="2800" dirty="0" smtClean="0">
                <a:solidFill>
                  <a:schemeClr val="tx1"/>
                </a:solidFill>
              </a:rPr>
              <a:t>. </a:t>
            </a:r>
            <a:r>
              <a:rPr lang="en-US" sz="2800" dirty="0" err="1" smtClean="0">
                <a:solidFill>
                  <a:schemeClr val="tx1"/>
                </a:solidFill>
              </a:rPr>
              <a:t>Chunki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unda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savol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sizdan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so‘ralganligi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uchun</a:t>
            </a:r>
            <a:r>
              <a:rPr lang="en-US" sz="2800" dirty="0" smtClean="0">
                <a:solidFill>
                  <a:schemeClr val="tx1"/>
                </a:solidFill>
              </a:rPr>
              <a:t>, “ha, </a:t>
            </a:r>
            <a:r>
              <a:rPr lang="en-US" sz="2800" dirty="0" err="1" smtClean="0">
                <a:solidFill>
                  <a:schemeClr val="tx1"/>
                </a:solidFill>
              </a:rPr>
              <a:t>shunday</a:t>
            </a:r>
            <a:r>
              <a:rPr lang="en-US" sz="2800" dirty="0" smtClean="0">
                <a:solidFill>
                  <a:schemeClr val="tx1"/>
                </a:solidFill>
              </a:rPr>
              <a:t>” </a:t>
            </a:r>
            <a:r>
              <a:rPr lang="en-US" sz="2800" dirty="0" err="1" smtClean="0">
                <a:solidFill>
                  <a:schemeClr val="tx1"/>
                </a:solidFill>
              </a:rPr>
              <a:t>ma’nosida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ingliz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tilida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o‘zingizning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javobingizni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berasiz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514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positive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091" y="2743201"/>
            <a:ext cx="6096000" cy="17748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1. I …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player and she … a coach            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You …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doctor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He …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soldier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7091" y="4394300"/>
            <a:ext cx="6096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It …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dog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We … </a:t>
            </a:r>
            <a:r>
              <a:rPr lang="en-US" sz="3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neighbours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You … teachers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7. They … wolfs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096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positive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091" y="2864743"/>
            <a:ext cx="8866909" cy="1774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am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player and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she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coach            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doctor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He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soldier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7091" y="4488120"/>
            <a:ext cx="6096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It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dog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We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neighbours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You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teachers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7. They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wolfs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473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366655" y="83128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negative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7091" y="2701637"/>
            <a:ext cx="6096000" cy="392928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tr-TR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 ...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player           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You …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pilot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He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robber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She …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driver</a:t>
            </a:r>
          </a:p>
          <a:p>
            <a:pPr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We … programmers</a:t>
            </a:r>
          </a:p>
          <a:p>
            <a:pPr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They … balls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82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38546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negative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8655" y="2798619"/>
            <a:ext cx="11388436" cy="392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tr-TR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’m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player           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aren’t/’re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pilot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He </a:t>
            </a:r>
            <a:r>
              <a:rPr lang="en-US" sz="36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isn’t/’s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robber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She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isn’t/’s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driver</a:t>
            </a:r>
          </a:p>
          <a:p>
            <a:pPr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We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aren’t/’re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programmers</a:t>
            </a:r>
          </a:p>
          <a:p>
            <a:pPr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They </a:t>
            </a:r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aren’t/’re not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balls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20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0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question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8655" y="2703016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tr-TR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 I ugly?           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 you from India?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 he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programmer?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 we </a:t>
            </a:r>
            <a:r>
              <a:rPr lang="en-US" sz="3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athlets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… she a mother?</a:t>
            </a: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… you our new </a:t>
            </a:r>
            <a:r>
              <a:rPr lang="en-US" sz="3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neighbours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?</a:t>
            </a: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7. … they laptops?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312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366655" y="0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Exercise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7091" y="1163783"/>
            <a:ext cx="11637819" cy="15378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 err="1" smtClean="0">
                <a:solidFill>
                  <a:schemeClr val="tx1"/>
                </a:solidFill>
              </a:rPr>
              <a:t>Bo‘shliqlar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o‘rnini</a:t>
            </a:r>
            <a:r>
              <a:rPr lang="en-US" sz="3200" dirty="0" smtClean="0">
                <a:solidFill>
                  <a:schemeClr val="tx1"/>
                </a:solidFill>
              </a:rPr>
              <a:t> “to </a:t>
            </a:r>
            <a:r>
              <a:rPr lang="en-US" sz="3200" dirty="0" err="1" smtClean="0">
                <a:solidFill>
                  <a:schemeClr val="tx1"/>
                </a:solidFill>
              </a:rPr>
              <a:t>be”ning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question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formatlari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to‘ldi</a:t>
            </a:r>
            <a:r>
              <a:rPr lang="en-US" sz="3200" dirty="0" smtClean="0">
                <a:solidFill>
                  <a:schemeClr val="tx1"/>
                </a:solidFill>
              </a:rPr>
              <a:t>-ring(</a:t>
            </a:r>
            <a:r>
              <a:rPr lang="en-US" sz="3200" dirty="0" err="1" smtClean="0">
                <a:solidFill>
                  <a:schemeClr val="tx1"/>
                </a:solidFill>
              </a:rPr>
              <a:t>Diqqat</a:t>
            </a:r>
            <a:r>
              <a:rPr lang="en-US" sz="3200" dirty="0" smtClean="0">
                <a:solidFill>
                  <a:schemeClr val="tx1"/>
                </a:solidFill>
              </a:rPr>
              <a:t>! </a:t>
            </a:r>
            <a:r>
              <a:rPr lang="en-US" sz="3200" dirty="0" err="1" smtClean="0">
                <a:solidFill>
                  <a:schemeClr val="tx1"/>
                </a:solidFill>
              </a:rPr>
              <a:t>Keyingi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sahifani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mashqni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ishlab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bo‘lganingizdan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keyin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ochishingizni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tavsiya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qilamiz</a:t>
            </a:r>
            <a:r>
              <a:rPr lang="en-US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18655" y="2701637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800"/>
              </a:spcAft>
            </a:pPr>
            <a:r>
              <a:rPr lang="tr-TR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Am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 ugly?           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from India?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he a programmer?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we </a:t>
            </a:r>
            <a:r>
              <a:rPr lang="en-US" sz="3200" b="1" dirty="0" err="1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athlets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?</a:t>
            </a:r>
            <a:endParaRPr lang="en-US" sz="3200" b="1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she a mother?</a:t>
            </a:r>
            <a:r>
              <a:rPr lang="en-US" sz="3200" b="1" dirty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endParaRPr lang="en-US" sz="3200" b="1" dirty="0" smtClean="0">
              <a:solidFill>
                <a:srgbClr val="FF0000"/>
              </a:solidFill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our new </a:t>
            </a:r>
            <a:r>
              <a:rPr lang="en-US" sz="3200" b="1" dirty="0" err="1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neighbours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?</a:t>
            </a:r>
          </a:p>
          <a:p>
            <a:pPr>
              <a:spcAft>
                <a:spcPts val="800"/>
              </a:spcAft>
            </a:pP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7. </a:t>
            </a:r>
            <a:r>
              <a:rPr lang="en-US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</a:t>
            </a:r>
            <a:r>
              <a:rPr lang="en-US" sz="3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they laptops? </a:t>
            </a:r>
            <a:endParaRPr lang="ru-RU" sz="3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801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18655" y="138546"/>
            <a:ext cx="11707090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</a:rPr>
              <a:t>Bugungi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darsda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ishlatilgan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so‘zlar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va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o‘zbekchasi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8655" y="1066801"/>
            <a:ext cx="1170709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tr-TR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Player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o‘yinchi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     </a:t>
            </a:r>
            <a:endParaRPr lang="ru-RU" sz="2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Pilot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-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uchuvchi</a:t>
            </a:r>
            <a:endParaRPr lang="ru-RU" sz="2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3.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Robber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o‘g‘ri</a:t>
            </a:r>
            <a:endParaRPr lang="ru-RU" sz="22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4.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Driver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-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haydovchi</a:t>
            </a:r>
            <a:endParaRPr lang="en-US" sz="2200" b="1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5.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Programmer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-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dasturchi</a:t>
            </a:r>
            <a:endParaRPr lang="en-US" sz="2200" b="1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6.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Soldier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askar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7.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Coach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murabbiy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(sport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turlaridagi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ustozlarga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nisbatan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ishlatiladi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)</a:t>
            </a: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8. </a:t>
            </a:r>
            <a:r>
              <a:rPr lang="en-US" sz="22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Neighbour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qo‘shni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9.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Our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bizning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10. </a:t>
            </a:r>
            <a:r>
              <a:rPr lang="en-US" sz="22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Athlet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atlet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11.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Laptop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noutbuk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12.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Ugly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xunuk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13. </a:t>
            </a:r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Footballer</a:t>
            </a:r>
            <a:r>
              <a:rPr lang="en-US" sz="22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– </a:t>
            </a:r>
            <a:r>
              <a:rPr lang="en-US" sz="2200" b="1" dirty="0" err="1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futbolchi</a:t>
            </a:r>
            <a:endParaRPr lang="en-US" sz="2200" b="1" dirty="0" smtClean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038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33600" y="1371600"/>
            <a:ext cx="7218218" cy="119149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Thanks for attention!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33600" y="2937164"/>
            <a:ext cx="7218218" cy="14408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See you next class! Take care!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113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2508" y="263235"/>
            <a:ext cx="11513128" cy="3726873"/>
          </a:xfrm>
          <a:prstGeom prst="roundRect">
            <a:avLst/>
          </a:prstGeom>
          <a:solidFill>
            <a:srgbClr val="3E43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rgbClr val="FF0000"/>
                </a:solidFill>
              </a:rPr>
              <a:t>T</a:t>
            </a:r>
            <a:r>
              <a:rPr lang="en-US" sz="4800" b="1" dirty="0" smtClean="0">
                <a:solidFill>
                  <a:srgbClr val="FF0000"/>
                </a:solidFill>
              </a:rPr>
              <a:t>o be </a:t>
            </a:r>
            <a:r>
              <a:rPr lang="en-US" sz="4800" b="1" dirty="0" smtClean="0">
                <a:solidFill>
                  <a:schemeClr val="tx1"/>
                </a:solidFill>
              </a:rPr>
              <a:t>– </a:t>
            </a:r>
            <a:r>
              <a:rPr lang="en-US" sz="4800" b="1" dirty="0" err="1" smtClean="0">
                <a:solidFill>
                  <a:schemeClr val="tx1"/>
                </a:solidFill>
              </a:rPr>
              <a:t>bo‘lmoq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fe’li</a:t>
            </a:r>
            <a:r>
              <a:rPr lang="en-US" sz="4800" b="1" dirty="0" smtClean="0">
                <a:solidFill>
                  <a:schemeClr val="tx1"/>
                </a:solidFill>
              </a:rPr>
              <a:t>. </a:t>
            </a:r>
            <a:r>
              <a:rPr lang="en-US" sz="4800" b="1" dirty="0" err="1" smtClean="0">
                <a:solidFill>
                  <a:schemeClr val="tx1"/>
                </a:solidFill>
              </a:rPr>
              <a:t>Ingliz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tilida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shaxsning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o‘zi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haqida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tanishtirishi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uchun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qo‘llaniladigan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oddiy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predlog</a:t>
            </a:r>
            <a:r>
              <a:rPr lang="en-US" sz="4800" b="1" dirty="0" smtClean="0">
                <a:solidFill>
                  <a:schemeClr val="tx1"/>
                </a:solidFill>
              </a:rPr>
              <a:t>. </a:t>
            </a:r>
            <a:r>
              <a:rPr lang="en-US" sz="4800" b="1" dirty="0" err="1" smtClean="0">
                <a:solidFill>
                  <a:schemeClr val="tx1"/>
                </a:solidFill>
              </a:rPr>
              <a:t>Masalan</a:t>
            </a:r>
            <a:r>
              <a:rPr lang="en-US" sz="4800" b="1" dirty="0" smtClean="0">
                <a:solidFill>
                  <a:schemeClr val="tx1"/>
                </a:solidFill>
              </a:rPr>
              <a:t>: I am, You are, He is, etc…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7199" y="4447310"/>
            <a:ext cx="11263746" cy="955964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Subject + am/is/are + object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367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04800"/>
            <a:ext cx="11402291" cy="845127"/>
          </a:xfrm>
          <a:prstGeom prst="roundRect">
            <a:avLst/>
          </a:prstGeom>
          <a:solidFill>
            <a:srgbClr val="FF34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Positive forms of to be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5582" y="1620982"/>
            <a:ext cx="1648691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I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953491" y="2722417"/>
            <a:ext cx="1136073" cy="748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89564" y="1620982"/>
            <a:ext cx="1579418" cy="284018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a</a:t>
            </a:r>
            <a:r>
              <a:rPr lang="en-US" sz="3200" dirty="0" smtClean="0">
                <a:solidFill>
                  <a:schemeClr val="bg1"/>
                </a:solidFill>
              </a:rPr>
              <a:t>m(‘m)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40927" y="1620982"/>
            <a:ext cx="1496291" cy="2840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We</a:t>
            </a:r>
          </a:p>
          <a:p>
            <a:pPr algn="ctr"/>
            <a:r>
              <a:rPr lang="en-US" sz="4000" b="1" dirty="0" smtClean="0"/>
              <a:t>You</a:t>
            </a:r>
          </a:p>
          <a:p>
            <a:pPr algn="ctr"/>
            <a:r>
              <a:rPr lang="en-US" sz="4000" b="1" dirty="0" smtClean="0"/>
              <a:t>They</a:t>
            </a:r>
            <a:endParaRPr lang="ru-RU" sz="40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6816436" y="2660073"/>
            <a:ext cx="1731819" cy="87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48255" y="1620981"/>
            <a:ext cx="1440872" cy="2840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a</a:t>
            </a:r>
            <a:r>
              <a:rPr lang="en-US" sz="2800" dirty="0" smtClean="0"/>
              <a:t>re(‘re)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94364" y="4516582"/>
            <a:ext cx="1648691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He</a:t>
            </a:r>
          </a:p>
          <a:p>
            <a:pPr algn="ctr"/>
            <a:r>
              <a:rPr lang="en-US" sz="3600" b="1" dirty="0" smtClean="0"/>
              <a:t>She</a:t>
            </a:r>
          </a:p>
          <a:p>
            <a:pPr algn="ctr"/>
            <a:r>
              <a:rPr lang="en-US" sz="3600" b="1" dirty="0" smtClean="0"/>
              <a:t>It</a:t>
            </a:r>
            <a:endParaRPr lang="ru-RU" sz="3600" b="1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5043055" y="5223164"/>
            <a:ext cx="1427018" cy="817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63146" y="4516582"/>
            <a:ext cx="1572490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i</a:t>
            </a:r>
            <a:r>
              <a:rPr lang="en-US" sz="4000" dirty="0" smtClean="0"/>
              <a:t>s(‘s)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87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Examples: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5747" y="1331487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 am a teacher            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are a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child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He is a doctor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She is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woman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1030" name="Picture 6" descr="https://avatars.mds.yandex.net/i?id=da6a96536a5c82bb0789fcf1ae1aeb9a11da5905-12661511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747" y="1211889"/>
            <a:ext cx="1480986" cy="1480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400799" y="1331487"/>
            <a:ext cx="56110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It is a ball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We are twins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are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students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They are cats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1032" name="Picture 8" descr="https://avatars.mds.yandex.net/i?id=88a96d1cb005defd9d6469d772b505a73fe82546-9837641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6109" y="3844203"/>
            <a:ext cx="1392815" cy="1392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avatars.mds.yandex.net/i?id=a88e79e5705b473c9599dec604fc7fcdccd2c6e7-6202122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747" y="3903222"/>
            <a:ext cx="1274617" cy="126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avatars.mds.yandex.net/i?id=49f09e18d9bcda84784ec979cbcb0963a2b2dd35-3925790-images-thumbs&amp;n=1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805" y="5380450"/>
            <a:ext cx="1314923" cy="125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s://avatars.mds.yandex.net/i?id=7fc999371c84b1519196e6e520dbbc3c1be31c94-10310451-images-thumbs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6591" y="2797509"/>
            <a:ext cx="1024791" cy="1105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s://avatars.mds.yandex.net/i?id=30951ce02bd73d78963ce94f475e8ef0519efd7a-4087837-images-thumbs&amp;n=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2835" y="1381574"/>
            <a:ext cx="1427018" cy="1141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s://avatars.mds.yandex.net/i?id=dda7526f80958b5cc6a068f90a3b3e9aabd28ed4-5253921-images-thumbs&amp;n=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766" y="2441134"/>
            <a:ext cx="1534606" cy="140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s://avatars.mds.yandex.net/i?id=9a0f5fff63ed841f3b59696c7c190375ba2c1e00-4863684-images-thumbs&amp;n=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1065" y="5247272"/>
            <a:ext cx="2136293" cy="120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62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04800"/>
            <a:ext cx="11402291" cy="845127"/>
          </a:xfrm>
          <a:prstGeom prst="roundRect">
            <a:avLst/>
          </a:prstGeom>
          <a:solidFill>
            <a:srgbClr val="FF34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Negative forms of to be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5582" y="1620982"/>
            <a:ext cx="1648691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/>
              <a:t>I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953491" y="2722417"/>
            <a:ext cx="1136073" cy="748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89564" y="1620982"/>
            <a:ext cx="1579418" cy="284018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‘m not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40927" y="1620982"/>
            <a:ext cx="1496291" cy="2840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We</a:t>
            </a:r>
          </a:p>
          <a:p>
            <a:pPr algn="ctr"/>
            <a:r>
              <a:rPr lang="en-US" sz="4000" b="1" dirty="0" smtClean="0"/>
              <a:t>You</a:t>
            </a:r>
          </a:p>
          <a:p>
            <a:pPr algn="ctr"/>
            <a:r>
              <a:rPr lang="en-US" sz="4000" b="1" dirty="0" smtClean="0"/>
              <a:t>They</a:t>
            </a:r>
            <a:endParaRPr lang="ru-RU" sz="4000" b="1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6816436" y="2660073"/>
            <a:ext cx="1731819" cy="87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548255" y="1620981"/>
            <a:ext cx="1440872" cy="2840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are not  aren’t</a:t>
            </a:r>
          </a:p>
          <a:p>
            <a:pPr algn="ctr"/>
            <a:r>
              <a:rPr lang="en-US" sz="2800" dirty="0"/>
              <a:t>o</a:t>
            </a:r>
            <a:r>
              <a:rPr lang="en-US" sz="2800" dirty="0" smtClean="0"/>
              <a:t>r</a:t>
            </a:r>
          </a:p>
          <a:p>
            <a:pPr algn="ctr"/>
            <a:r>
              <a:rPr lang="en-US" sz="2800" dirty="0" smtClean="0"/>
              <a:t>‘re not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94364" y="4516582"/>
            <a:ext cx="1648691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He</a:t>
            </a:r>
          </a:p>
          <a:p>
            <a:pPr algn="ctr"/>
            <a:r>
              <a:rPr lang="en-US" sz="3600" b="1" dirty="0" smtClean="0"/>
              <a:t>She</a:t>
            </a:r>
          </a:p>
          <a:p>
            <a:pPr algn="ctr"/>
            <a:r>
              <a:rPr lang="en-US" sz="3600" b="1" dirty="0" smtClean="0"/>
              <a:t>It</a:t>
            </a:r>
            <a:endParaRPr lang="ru-RU" sz="3600" b="1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5043055" y="5223164"/>
            <a:ext cx="1427018" cy="817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463146" y="4516582"/>
            <a:ext cx="1572490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/>
              <a:t>i</a:t>
            </a:r>
            <a:r>
              <a:rPr lang="en-US" sz="4000" dirty="0" smtClean="0"/>
              <a:t>s not isn’t</a:t>
            </a:r>
          </a:p>
          <a:p>
            <a:pPr algn="ctr"/>
            <a:r>
              <a:rPr lang="en-US" sz="4000" dirty="0" smtClean="0"/>
              <a:t>‘s not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0246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Examples: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7200" y="1261968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I’m not a player           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 a pilot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He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isn’t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robber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She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isn’t a driver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0" y="1339521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It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isn’t </a:t>
            </a: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book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We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 coaches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You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 footballers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They </a:t>
            </a: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aren’t soldiers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i?id=a7ca167ecf31cd051e37db33d6685ca30acb425f5612a0c2-12322699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974" y="969819"/>
            <a:ext cx="1939593" cy="1898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1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04800"/>
            <a:ext cx="11402291" cy="845127"/>
          </a:xfrm>
          <a:prstGeom prst="roundRect">
            <a:avLst/>
          </a:prstGeom>
          <a:solidFill>
            <a:srgbClr val="FF34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Question forms of to be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5582" y="1620982"/>
            <a:ext cx="1648691" cy="2895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</a:t>
            </a:r>
            <a:r>
              <a:rPr lang="en-US" sz="3600" dirty="0" smtClean="0"/>
              <a:t>m</a:t>
            </a:r>
            <a:endParaRPr lang="ru-RU" sz="36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953491" y="2722417"/>
            <a:ext cx="1136073" cy="7481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89564" y="1620982"/>
            <a:ext cx="1579418" cy="2840182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/>
              <a:t>I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40927" y="1620982"/>
            <a:ext cx="1496291" cy="28401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Are</a:t>
            </a:r>
            <a:endParaRPr lang="ru-RU" sz="4000" b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6816436" y="2660073"/>
            <a:ext cx="1731819" cy="8728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548255" y="1620981"/>
            <a:ext cx="1440872" cy="2840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We</a:t>
            </a:r>
          </a:p>
          <a:p>
            <a:pPr algn="ctr"/>
            <a:r>
              <a:rPr lang="en-US" sz="2800" b="1" dirty="0" smtClean="0"/>
              <a:t>You</a:t>
            </a:r>
          </a:p>
          <a:p>
            <a:pPr algn="ctr"/>
            <a:r>
              <a:rPr lang="en-US" sz="2800" b="1" dirty="0" smtClean="0"/>
              <a:t>They</a:t>
            </a:r>
            <a:endParaRPr lang="ru-RU" sz="28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94364" y="4516582"/>
            <a:ext cx="1648691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Is</a:t>
            </a:r>
            <a:endParaRPr lang="ru-RU" sz="3600" b="1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5043055" y="5223164"/>
            <a:ext cx="1427018" cy="817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463146" y="4516582"/>
            <a:ext cx="1572490" cy="22305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/>
              <a:t>He</a:t>
            </a:r>
          </a:p>
          <a:p>
            <a:pPr algn="ctr"/>
            <a:r>
              <a:rPr lang="en-US" sz="4000" b="1" dirty="0" smtClean="0"/>
              <a:t>She</a:t>
            </a:r>
          </a:p>
          <a:p>
            <a:pPr algn="ctr"/>
            <a:r>
              <a:rPr lang="en-US" sz="4000" b="1" dirty="0" smtClean="0"/>
              <a:t>It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05453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366655" y="193964"/>
            <a:ext cx="4738254" cy="928255"/>
          </a:xfrm>
          <a:prstGeom prst="roundRect">
            <a:avLst/>
          </a:prstGeom>
          <a:solidFill>
            <a:srgbClr val="FF9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Examples: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455" y="1511350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Am I bad?          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 you OK?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 he Uzbek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 she a lawyer? 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7672" y="1511350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Is it a bag?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 we pilots?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 you dancers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sz="3600" b="1" dirty="0" smtClean="0">
                <a:latin typeface="Calibri" panose="020F0502020204030204" pitchFamily="34" charset="0"/>
                <a:ea typeface="Malgun Gothic" panose="020B0503020000020004" pitchFamily="34" charset="-127"/>
                <a:cs typeface="Times New Roman" panose="02020603050405020304" pitchFamily="18" charset="0"/>
              </a:rPr>
              <a:t>Are they nurses?</a:t>
            </a:r>
            <a:endParaRPr lang="ru-RU" sz="3600" dirty="0">
              <a:latin typeface="Calibri" panose="020F0502020204030204" pitchFamily="34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396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77091" y="1108364"/>
            <a:ext cx="11637819" cy="29648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Note: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to be </a:t>
            </a:r>
            <a:r>
              <a:rPr lang="en-US" sz="3200" dirty="0" err="1" smtClean="0">
                <a:solidFill>
                  <a:schemeClr val="tx1"/>
                </a:solidFill>
              </a:rPr>
              <a:t>fe’lining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so‘roq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shaklidagi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ma’nosini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bildirish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uchun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uni</a:t>
            </a:r>
            <a:r>
              <a:rPr lang="en-US" sz="3200" dirty="0" smtClean="0">
                <a:solidFill>
                  <a:schemeClr val="tx1"/>
                </a:solidFill>
              </a:rPr>
              <a:t> positive </a:t>
            </a:r>
            <a:r>
              <a:rPr lang="en-US" sz="3200" dirty="0" err="1" smtClean="0">
                <a:solidFill>
                  <a:schemeClr val="tx1"/>
                </a:solidFill>
              </a:rPr>
              <a:t>formatda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qo‘llasa</a:t>
            </a:r>
            <a:r>
              <a:rPr lang="en-US" sz="3200" dirty="0" smtClean="0">
                <a:solidFill>
                  <a:schemeClr val="tx1"/>
                </a:solidFill>
              </a:rPr>
              <a:t> ham </a:t>
            </a:r>
            <a:r>
              <a:rPr lang="en-US" sz="3200" dirty="0" err="1" smtClean="0">
                <a:solidFill>
                  <a:schemeClr val="tx1"/>
                </a:solidFill>
              </a:rPr>
              <a:t>bo‘ladi</a:t>
            </a:r>
            <a:r>
              <a:rPr lang="en-US" sz="3200" dirty="0" smtClean="0">
                <a:solidFill>
                  <a:schemeClr val="tx1"/>
                </a:solidFill>
              </a:rPr>
              <a:t>. </a:t>
            </a:r>
            <a:r>
              <a:rPr lang="en-US" sz="3200" dirty="0" err="1" smtClean="0">
                <a:solidFill>
                  <a:schemeClr val="tx1"/>
                </a:solidFill>
              </a:rPr>
              <a:t>Bunday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holatda</a:t>
            </a:r>
            <a:r>
              <a:rPr lang="en-US" sz="3200" dirty="0" smtClean="0">
                <a:solidFill>
                  <a:schemeClr val="tx1"/>
                </a:solidFill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</a:rPr>
              <a:t>gapdagi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objectga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urg‘u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berish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zarur</a:t>
            </a:r>
            <a:r>
              <a:rPr lang="en-US" sz="3200" dirty="0" smtClean="0">
                <a:solidFill>
                  <a:schemeClr val="tx1"/>
                </a:solidFill>
              </a:rPr>
              <a:t>. For example: </a:t>
            </a:r>
            <a:r>
              <a:rPr lang="en-US" sz="3200" b="1" dirty="0" smtClean="0">
                <a:solidFill>
                  <a:schemeClr val="tx1"/>
                </a:solidFill>
              </a:rPr>
              <a:t>You are a </a:t>
            </a:r>
            <a:r>
              <a:rPr lang="en-US" sz="3200" b="1" u="sng" dirty="0" smtClean="0">
                <a:solidFill>
                  <a:schemeClr val="tx1"/>
                </a:solidFill>
              </a:rPr>
              <a:t>soldier</a:t>
            </a:r>
            <a:r>
              <a:rPr lang="en-US" sz="3200" b="1" dirty="0" smtClean="0">
                <a:solidFill>
                  <a:schemeClr val="tx1"/>
                </a:solidFill>
              </a:rPr>
              <a:t>? </a:t>
            </a:r>
            <a:r>
              <a:rPr lang="en-US" sz="3200" dirty="0" err="1" smtClean="0">
                <a:solidFill>
                  <a:schemeClr val="tx1"/>
                </a:solidFill>
              </a:rPr>
              <a:t>Tagi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chizilgan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so‘zga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talaffuzda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urg‘u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berish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zarur</a:t>
            </a:r>
            <a:r>
              <a:rPr lang="en-US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6859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827</Words>
  <Application>Microsoft Office PowerPoint</Application>
  <PresentationFormat>Широкоэкранный</PresentationFormat>
  <Paragraphs>143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Malgun Gothic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2025-01-18T16:23:24Z</dcterms:created>
  <dcterms:modified xsi:type="dcterms:W3CDTF">2025-01-19T13:01:29Z</dcterms:modified>
</cp:coreProperties>
</file>