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4" r:id="rId8"/>
    <p:sldId id="261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1511" autoAdjust="0"/>
  </p:normalViewPr>
  <p:slideViewPr>
    <p:cSldViewPr snapToGrid="0">
      <p:cViewPr>
        <p:scale>
          <a:sx n="50" d="100"/>
          <a:sy n="50" d="100"/>
        </p:scale>
        <p:origin x="-2910" y="-10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1CA78B-108B-4C71-A5A5-87929F771EBF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1DDBD3-5CDB-4726-BA43-576D4A7E2DEF}">
      <dgm:prSet/>
      <dgm:spPr/>
      <dgm:t>
        <a:bodyPr/>
        <a:lstStyle/>
        <a:p>
          <a:pPr rtl="0"/>
          <a:r>
            <a:rPr lang="en-US" dirty="0" err="1" smtClean="0"/>
            <a:t>To‘rt</a:t>
          </a:r>
          <a:r>
            <a:rPr lang="en-US" dirty="0" smtClean="0"/>
            <a:t> </a:t>
          </a:r>
          <a:r>
            <a:rPr lang="en-US" dirty="0" err="1" smtClean="0"/>
            <a:t>a’zoli</a:t>
          </a:r>
          <a:r>
            <a:rPr lang="en-US" dirty="0" smtClean="0"/>
            <a:t> </a:t>
          </a:r>
          <a:r>
            <a:rPr lang="en-US" dirty="0" err="1" smtClean="0"/>
            <a:t>geterosiklik</a:t>
          </a:r>
          <a:r>
            <a:rPr lang="en-US" dirty="0" smtClean="0"/>
            <a:t> </a:t>
          </a:r>
          <a:r>
            <a:rPr lang="en-US" dirty="0" err="1" smtClean="0"/>
            <a:t>birikmalar</a:t>
          </a:r>
          <a:endParaRPr lang="en-US" dirty="0" smtClean="0"/>
        </a:p>
        <a:p>
          <a:pPr rtl="0"/>
          <a:r>
            <a:rPr lang="en-US" dirty="0" err="1" smtClean="0"/>
            <a:t>Reja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/>
          </a:r>
          <a:br>
            <a:rPr lang="en-US" dirty="0" smtClean="0"/>
          </a:br>
          <a:r>
            <a:rPr lang="en-US" dirty="0" smtClean="0"/>
            <a:t>1. </a:t>
          </a:r>
          <a:r>
            <a:rPr lang="en-US" dirty="0" err="1" smtClean="0"/>
            <a:t>Kirish</a:t>
          </a:r>
          <a:r>
            <a:rPr lang="en-US" dirty="0" smtClean="0"/>
            <a:t/>
          </a:r>
          <a:br>
            <a:rPr lang="en-US" dirty="0" smtClean="0"/>
          </a:br>
          <a:r>
            <a:rPr lang="en-US" dirty="0" smtClean="0"/>
            <a:t> • </a:t>
          </a:r>
          <a:r>
            <a:rPr lang="en-US" dirty="0" err="1" smtClean="0"/>
            <a:t>Geterosiklik</a:t>
          </a:r>
          <a:r>
            <a:rPr lang="en-US" dirty="0" smtClean="0"/>
            <a:t> </a:t>
          </a:r>
          <a:r>
            <a:rPr lang="en-US" dirty="0" err="1" smtClean="0"/>
            <a:t>birikmalar</a:t>
          </a:r>
          <a:r>
            <a:rPr lang="en-US" dirty="0" smtClean="0"/>
            <a:t> </a:t>
          </a:r>
          <a:r>
            <a:rPr lang="en-US" dirty="0" err="1" smtClean="0"/>
            <a:t>haqida</a:t>
          </a:r>
          <a:r>
            <a:rPr lang="en-US" dirty="0" smtClean="0"/>
            <a:t> </a:t>
          </a:r>
          <a:r>
            <a:rPr lang="en-US" dirty="0" err="1" smtClean="0"/>
            <a:t>umumiy</a:t>
          </a:r>
          <a:r>
            <a:rPr lang="en-US" dirty="0" smtClean="0"/>
            <a:t> </a:t>
          </a:r>
          <a:r>
            <a:rPr lang="en-US" dirty="0" err="1" smtClean="0"/>
            <a:t>tushuncha</a:t>
          </a:r>
          <a:r>
            <a:rPr lang="en-US" dirty="0" smtClean="0"/>
            <a:t/>
          </a:r>
          <a:br>
            <a:rPr lang="en-US" dirty="0" smtClean="0"/>
          </a:br>
          <a:r>
            <a:rPr lang="en-US" dirty="0" smtClean="0"/>
            <a:t> • </a:t>
          </a:r>
          <a:r>
            <a:rPr lang="en-US" dirty="0" err="1" smtClean="0"/>
            <a:t>To‘rt</a:t>
          </a:r>
          <a:r>
            <a:rPr lang="en-US" dirty="0" smtClean="0"/>
            <a:t> </a:t>
          </a:r>
          <a:r>
            <a:rPr lang="en-US" dirty="0" err="1" smtClean="0"/>
            <a:t>a’zoli</a:t>
          </a:r>
          <a:r>
            <a:rPr lang="en-US" dirty="0" smtClean="0"/>
            <a:t> </a:t>
          </a:r>
          <a:r>
            <a:rPr lang="en-US" dirty="0" err="1" smtClean="0"/>
            <a:t>geterosiklik</a:t>
          </a:r>
          <a:r>
            <a:rPr lang="en-US" dirty="0" smtClean="0"/>
            <a:t> </a:t>
          </a:r>
          <a:r>
            <a:rPr lang="en-US" dirty="0" err="1" smtClean="0"/>
            <a:t>birikmalarning</a:t>
          </a:r>
          <a:r>
            <a:rPr lang="en-US" dirty="0" smtClean="0"/>
            <a:t> </a:t>
          </a:r>
          <a:r>
            <a:rPr lang="en-US" dirty="0" err="1" smtClean="0"/>
            <a:t>kimyoda</a:t>
          </a:r>
          <a:r>
            <a:rPr lang="en-US" dirty="0" smtClean="0"/>
            <a:t> </a:t>
          </a:r>
          <a:r>
            <a:rPr lang="en-US" dirty="0" err="1" smtClean="0"/>
            <a:t>tutgan</a:t>
          </a:r>
          <a:r>
            <a:rPr lang="en-US" dirty="0" smtClean="0"/>
            <a:t> </a:t>
          </a:r>
          <a:r>
            <a:rPr lang="en-US" dirty="0" err="1" smtClean="0"/>
            <a:t>o‘rni</a:t>
          </a:r>
          <a:r>
            <a:rPr lang="en-US" dirty="0" smtClean="0"/>
            <a:t/>
          </a:r>
          <a:br>
            <a:rPr lang="en-US" dirty="0" smtClean="0"/>
          </a:br>
          <a:r>
            <a:rPr lang="en-US" dirty="0" smtClean="0"/>
            <a:t>2. </a:t>
          </a:r>
          <a:r>
            <a:rPr lang="en-US" dirty="0" err="1" smtClean="0"/>
            <a:t>To‘rt</a:t>
          </a:r>
          <a:r>
            <a:rPr lang="en-US" dirty="0" smtClean="0"/>
            <a:t> </a:t>
          </a:r>
          <a:r>
            <a:rPr lang="en-US" dirty="0" err="1" smtClean="0"/>
            <a:t>a’zoli</a:t>
          </a:r>
          <a:r>
            <a:rPr lang="en-US" dirty="0" smtClean="0"/>
            <a:t> </a:t>
          </a:r>
          <a:r>
            <a:rPr lang="en-US" dirty="0" err="1" smtClean="0"/>
            <a:t>geterosiklik</a:t>
          </a:r>
          <a:r>
            <a:rPr lang="en-US" dirty="0" smtClean="0"/>
            <a:t> </a:t>
          </a:r>
          <a:r>
            <a:rPr lang="en-US" dirty="0" err="1" smtClean="0"/>
            <a:t>birikmalarning</a:t>
          </a:r>
          <a:r>
            <a:rPr lang="en-US" dirty="0" smtClean="0"/>
            <a:t> </a:t>
          </a:r>
          <a:r>
            <a:rPr lang="en-US" dirty="0" err="1" smtClean="0"/>
            <a:t>umumiy</a:t>
          </a:r>
          <a:r>
            <a:rPr lang="en-US" dirty="0" smtClean="0"/>
            <a:t> </a:t>
          </a:r>
          <a:r>
            <a:rPr lang="en-US" dirty="0" err="1" smtClean="0"/>
            <a:t>tuzilishi</a:t>
          </a:r>
          <a:r>
            <a:rPr lang="en-US" dirty="0" smtClean="0"/>
            <a:t> </a:t>
          </a:r>
          <a:r>
            <a:rPr lang="en-US" dirty="0" err="1" smtClean="0"/>
            <a:t>va</a:t>
          </a:r>
          <a:r>
            <a:rPr lang="en-US" dirty="0" smtClean="0"/>
            <a:t> </a:t>
          </a:r>
          <a:r>
            <a:rPr lang="en-US" dirty="0" err="1" smtClean="0"/>
            <a:t>tasnifi</a:t>
          </a:r>
          <a:r>
            <a:rPr lang="en-US" dirty="0" smtClean="0"/>
            <a:t/>
          </a:r>
          <a:br>
            <a:rPr lang="en-US" dirty="0" smtClean="0"/>
          </a:br>
          <a:r>
            <a:rPr lang="en-US" dirty="0" smtClean="0"/>
            <a:t> • </a:t>
          </a:r>
          <a:r>
            <a:rPr lang="en-US" dirty="0" err="1" smtClean="0"/>
            <a:t>Geteroatom</a:t>
          </a:r>
          <a:r>
            <a:rPr lang="en-US" dirty="0" smtClean="0"/>
            <a:t> </a:t>
          </a:r>
          <a:r>
            <a:rPr lang="en-US" dirty="0" err="1" smtClean="0"/>
            <a:t>tarkibiga</a:t>
          </a:r>
          <a:r>
            <a:rPr lang="en-US" dirty="0" smtClean="0"/>
            <a:t> </a:t>
          </a:r>
          <a:r>
            <a:rPr lang="en-US" dirty="0" err="1" smtClean="0"/>
            <a:t>ko‘ra</a:t>
          </a:r>
          <a:r>
            <a:rPr lang="en-US" dirty="0" smtClean="0"/>
            <a:t> </a:t>
          </a:r>
          <a:r>
            <a:rPr lang="en-US" dirty="0" err="1" smtClean="0"/>
            <a:t>tasniflash</a:t>
          </a:r>
          <a:r>
            <a:rPr lang="en-US" dirty="0" smtClean="0"/>
            <a:t/>
          </a:r>
          <a:br>
            <a:rPr lang="en-US" dirty="0" smtClean="0"/>
          </a:br>
          <a:r>
            <a:rPr lang="en-US" dirty="0" smtClean="0"/>
            <a:t> • </a:t>
          </a:r>
          <a:r>
            <a:rPr lang="en-US" dirty="0" err="1" smtClean="0"/>
            <a:t>Asosiy</a:t>
          </a:r>
          <a:r>
            <a:rPr lang="en-US" dirty="0" smtClean="0"/>
            <a:t> </a:t>
          </a:r>
          <a:r>
            <a:rPr lang="en-US" dirty="0" err="1" smtClean="0"/>
            <a:t>vakillar</a:t>
          </a:r>
          <a:r>
            <a:rPr lang="en-US" dirty="0" smtClean="0"/>
            <a:t> </a:t>
          </a:r>
          <a:r>
            <a:rPr lang="en-US" dirty="0" err="1" smtClean="0"/>
            <a:t>va</a:t>
          </a:r>
          <a:r>
            <a:rPr lang="en-US" dirty="0" smtClean="0"/>
            <a:t> </a:t>
          </a:r>
          <a:r>
            <a:rPr lang="en-US" dirty="0" err="1" smtClean="0"/>
            <a:t>ularning</a:t>
          </a:r>
          <a:r>
            <a:rPr lang="en-US" dirty="0" smtClean="0"/>
            <a:t> </a:t>
          </a:r>
          <a:r>
            <a:rPr lang="en-US" dirty="0" err="1" smtClean="0"/>
            <a:t>tuzilishi</a:t>
          </a:r>
          <a:endParaRPr lang="ru-RU" dirty="0"/>
        </a:p>
      </dgm:t>
    </dgm:pt>
    <dgm:pt modelId="{D6658D39-71B5-4C1F-BA1E-1B4207CF64D3}" type="parTrans" cxnId="{358C11FB-A47F-4A1F-8ECA-807EB9D856B6}">
      <dgm:prSet/>
      <dgm:spPr/>
      <dgm:t>
        <a:bodyPr/>
        <a:lstStyle/>
        <a:p>
          <a:endParaRPr lang="ru-RU"/>
        </a:p>
      </dgm:t>
    </dgm:pt>
    <dgm:pt modelId="{D8001477-3272-4B23-B3CD-EFAA5283B03A}" type="sibTrans" cxnId="{358C11FB-A47F-4A1F-8ECA-807EB9D856B6}">
      <dgm:prSet/>
      <dgm:spPr/>
      <dgm:t>
        <a:bodyPr/>
        <a:lstStyle/>
        <a:p>
          <a:endParaRPr lang="ru-RU"/>
        </a:p>
      </dgm:t>
    </dgm:pt>
    <dgm:pt modelId="{E3DAB1E2-9F4F-4AA0-8FC6-D8C0CCE94274}" type="pres">
      <dgm:prSet presAssocID="{FC1CA78B-108B-4C71-A5A5-87929F771EBF}" presName="Name0" presStyleCnt="0">
        <dgm:presLayoutVars>
          <dgm:dir/>
          <dgm:resizeHandles val="exact"/>
        </dgm:presLayoutVars>
      </dgm:prSet>
      <dgm:spPr/>
    </dgm:pt>
    <dgm:pt modelId="{D2CB6E39-9CDA-4218-8020-A58A637ACBA6}" type="pres">
      <dgm:prSet presAssocID="{3A1DDBD3-5CDB-4726-BA43-576D4A7E2DEF}" presName="composite" presStyleCnt="0"/>
      <dgm:spPr/>
    </dgm:pt>
    <dgm:pt modelId="{1B66AAEE-D6C5-45D4-847B-767D2DF57054}" type="pres">
      <dgm:prSet presAssocID="{3A1DDBD3-5CDB-4726-BA43-576D4A7E2DEF}" presName="rect1" presStyleLbl="trAlignAcc1" presStyleIdx="0" presStyleCnt="1" custScaleY="132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710C2F-E4F7-4898-8C74-08FAA9468015}" type="pres">
      <dgm:prSet presAssocID="{3A1DDBD3-5CDB-4726-BA43-576D4A7E2DEF}" presName="rect2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F6AD080-FDDB-4FD2-A3F1-5F3063A7CCD2}" type="presOf" srcId="{FC1CA78B-108B-4C71-A5A5-87929F771EBF}" destId="{E3DAB1E2-9F4F-4AA0-8FC6-D8C0CCE94274}" srcOrd="0" destOrd="0" presId="urn:microsoft.com/office/officeart/2008/layout/PictureStrips"/>
    <dgm:cxn modelId="{358C11FB-A47F-4A1F-8ECA-807EB9D856B6}" srcId="{FC1CA78B-108B-4C71-A5A5-87929F771EBF}" destId="{3A1DDBD3-5CDB-4726-BA43-576D4A7E2DEF}" srcOrd="0" destOrd="0" parTransId="{D6658D39-71B5-4C1F-BA1E-1B4207CF64D3}" sibTransId="{D8001477-3272-4B23-B3CD-EFAA5283B03A}"/>
    <dgm:cxn modelId="{FCE31487-1FE4-4998-ACCE-51CC4DDCC4F3}" type="presOf" srcId="{3A1DDBD3-5CDB-4726-BA43-576D4A7E2DEF}" destId="{1B66AAEE-D6C5-45D4-847B-767D2DF57054}" srcOrd="0" destOrd="0" presId="urn:microsoft.com/office/officeart/2008/layout/PictureStrips"/>
    <dgm:cxn modelId="{F8A4F42F-F2B0-413E-9F70-07AE5CBDDEB8}" type="presParOf" srcId="{E3DAB1E2-9F4F-4AA0-8FC6-D8C0CCE94274}" destId="{D2CB6E39-9CDA-4218-8020-A58A637ACBA6}" srcOrd="0" destOrd="0" presId="urn:microsoft.com/office/officeart/2008/layout/PictureStrips"/>
    <dgm:cxn modelId="{53BE769A-D956-483A-A631-42F2FA9C8074}" type="presParOf" srcId="{D2CB6E39-9CDA-4218-8020-A58A637ACBA6}" destId="{1B66AAEE-D6C5-45D4-847B-767D2DF57054}" srcOrd="0" destOrd="0" presId="urn:microsoft.com/office/officeart/2008/layout/PictureStrips"/>
    <dgm:cxn modelId="{F23D0ECD-2EBE-499B-90CC-B414BF31B259}" type="presParOf" srcId="{D2CB6E39-9CDA-4218-8020-A58A637ACBA6}" destId="{36710C2F-E4F7-4898-8C74-08FAA946801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0A9EE9-61E1-418A-8ACD-B21606F93A05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95F573E7-4B85-4DD7-BA76-27830D17988D}">
      <dgm:prSet/>
      <dgm:spPr/>
      <dgm:t>
        <a:bodyPr/>
        <a:lstStyle/>
        <a:p>
          <a:pPr rtl="0"/>
          <a:r>
            <a:rPr lang="uz-Latn-UZ" smtClean="0"/>
            <a:t>XULOSA</a:t>
          </a:r>
          <a:endParaRPr lang="ru-RU"/>
        </a:p>
      </dgm:t>
    </dgm:pt>
    <dgm:pt modelId="{2E35B6DA-9179-4D98-B074-22A3BA1B9EFC}" type="parTrans" cxnId="{CE68926A-4043-418E-80A4-EDFB8F34EB49}">
      <dgm:prSet/>
      <dgm:spPr/>
      <dgm:t>
        <a:bodyPr/>
        <a:lstStyle/>
        <a:p>
          <a:endParaRPr lang="ru-RU"/>
        </a:p>
      </dgm:t>
    </dgm:pt>
    <dgm:pt modelId="{9B40AC66-9112-4E77-9188-1B7D7FEB976A}" type="sibTrans" cxnId="{CE68926A-4043-418E-80A4-EDFB8F34EB49}">
      <dgm:prSet/>
      <dgm:spPr/>
      <dgm:t>
        <a:bodyPr/>
        <a:lstStyle/>
        <a:p>
          <a:endParaRPr lang="ru-RU"/>
        </a:p>
      </dgm:t>
    </dgm:pt>
    <dgm:pt modelId="{AFF69BEC-56F0-42FE-B512-1304D1454900}">
      <dgm:prSet/>
      <dgm:spPr/>
      <dgm:t>
        <a:bodyPr/>
        <a:lstStyle/>
        <a:p>
          <a:pPr rtl="0"/>
          <a:r>
            <a:rPr lang="en-US" smtClean="0"/>
            <a:t>To‘rt a’zoli geterosiklik birikmalar — tietenlar, azitlar va oksetanlar — kichik halqali, yuqori faollikka ega moddalar bo‘lib, ularning o‘ziga xos kimyoviy xossalari ularni farmatsevtika, polimer kimyosi, materialshunoslik va organik sintez sohalarida keng qo‘llanilishiga imkon beradi.</a:t>
          </a:r>
          <a:endParaRPr lang="ru-RU"/>
        </a:p>
      </dgm:t>
    </dgm:pt>
    <dgm:pt modelId="{62F92D3D-F4F1-4863-97A9-8DD9D1874249}" type="parTrans" cxnId="{D8F729EF-7DBD-460C-8235-CB45B2855B4D}">
      <dgm:prSet/>
      <dgm:spPr/>
      <dgm:t>
        <a:bodyPr/>
        <a:lstStyle/>
        <a:p>
          <a:endParaRPr lang="ru-RU"/>
        </a:p>
      </dgm:t>
    </dgm:pt>
    <dgm:pt modelId="{5836B55C-3649-486D-A78D-30D27422C868}" type="sibTrans" cxnId="{D8F729EF-7DBD-460C-8235-CB45B2855B4D}">
      <dgm:prSet/>
      <dgm:spPr/>
      <dgm:t>
        <a:bodyPr/>
        <a:lstStyle/>
        <a:p>
          <a:endParaRPr lang="ru-RU"/>
        </a:p>
      </dgm:t>
    </dgm:pt>
    <dgm:pt modelId="{2956B62C-26C6-4A9A-BB53-A3423F1966C3}">
      <dgm:prSet/>
      <dgm:spPr/>
      <dgm:t>
        <a:bodyPr/>
        <a:lstStyle/>
        <a:p>
          <a:pPr rtl="0"/>
          <a:r>
            <a:rPr lang="en-US" smtClean="0"/>
            <a:t>Ular asosida:</a:t>
          </a:r>
          <a:endParaRPr lang="ru-RU"/>
        </a:p>
      </dgm:t>
    </dgm:pt>
    <dgm:pt modelId="{70DC3D25-634B-4575-9432-B6E56351078D}" type="parTrans" cxnId="{9529A72A-402A-4860-B05C-52E627F464F6}">
      <dgm:prSet/>
      <dgm:spPr/>
      <dgm:t>
        <a:bodyPr/>
        <a:lstStyle/>
        <a:p>
          <a:endParaRPr lang="ru-RU"/>
        </a:p>
      </dgm:t>
    </dgm:pt>
    <dgm:pt modelId="{CA50A41C-0957-4773-BFE4-E938AEE82248}" type="sibTrans" cxnId="{9529A72A-402A-4860-B05C-52E627F464F6}">
      <dgm:prSet/>
      <dgm:spPr/>
      <dgm:t>
        <a:bodyPr/>
        <a:lstStyle/>
        <a:p>
          <a:endParaRPr lang="ru-RU"/>
        </a:p>
      </dgm:t>
    </dgm:pt>
    <dgm:pt modelId="{6700A98F-4D40-498A-87F7-ED6C6BDD1E98}">
      <dgm:prSet/>
      <dgm:spPr/>
      <dgm:t>
        <a:bodyPr/>
        <a:lstStyle/>
        <a:p>
          <a:pPr rtl="0"/>
          <a:r>
            <a:rPr lang="en-US" smtClean="0"/>
            <a:t>• Yangi dori vositalari (antibiotiklar, antiviruslar, saraton dori vositalari),</a:t>
          </a:r>
          <a:endParaRPr lang="ru-RU"/>
        </a:p>
      </dgm:t>
    </dgm:pt>
    <dgm:pt modelId="{31B982CE-4C19-4550-9CA8-ED36C88BC0D0}" type="parTrans" cxnId="{DA0F6454-2144-40A9-9184-8E7B5A154EFF}">
      <dgm:prSet/>
      <dgm:spPr/>
      <dgm:t>
        <a:bodyPr/>
        <a:lstStyle/>
        <a:p>
          <a:endParaRPr lang="ru-RU"/>
        </a:p>
      </dgm:t>
    </dgm:pt>
    <dgm:pt modelId="{B10BDAC1-B2F0-42AB-96E6-C0BC73609B8F}" type="sibTrans" cxnId="{DA0F6454-2144-40A9-9184-8E7B5A154EFF}">
      <dgm:prSet/>
      <dgm:spPr/>
      <dgm:t>
        <a:bodyPr/>
        <a:lstStyle/>
        <a:p>
          <a:endParaRPr lang="ru-RU"/>
        </a:p>
      </dgm:t>
    </dgm:pt>
    <dgm:pt modelId="{C1E018F6-375B-44FA-ACDE-22DA8C5C3806}">
      <dgm:prSet/>
      <dgm:spPr/>
      <dgm:t>
        <a:bodyPr/>
        <a:lstStyle/>
        <a:p>
          <a:pPr rtl="0"/>
          <a:r>
            <a:rPr lang="en-US" smtClean="0"/>
            <a:t>• Yuqori chidamli materiallar (polimerlar, qoplamalar),</a:t>
          </a:r>
          <a:endParaRPr lang="ru-RU"/>
        </a:p>
      </dgm:t>
    </dgm:pt>
    <dgm:pt modelId="{9C6DC062-A4F8-4193-AD67-775455D773AB}" type="parTrans" cxnId="{EDF29F53-CEBE-47DF-AB9D-9E1A9FE17C35}">
      <dgm:prSet/>
      <dgm:spPr/>
      <dgm:t>
        <a:bodyPr/>
        <a:lstStyle/>
        <a:p>
          <a:endParaRPr lang="ru-RU"/>
        </a:p>
      </dgm:t>
    </dgm:pt>
    <dgm:pt modelId="{561CB1D3-161E-4EBB-8380-10459A987FEA}" type="sibTrans" cxnId="{EDF29F53-CEBE-47DF-AB9D-9E1A9FE17C35}">
      <dgm:prSet/>
      <dgm:spPr/>
      <dgm:t>
        <a:bodyPr/>
        <a:lstStyle/>
        <a:p>
          <a:endParaRPr lang="ru-RU"/>
        </a:p>
      </dgm:t>
    </dgm:pt>
    <dgm:pt modelId="{8A5DC825-DFBF-4B3E-A535-8C027B85C465}">
      <dgm:prSet/>
      <dgm:spPr/>
      <dgm:t>
        <a:bodyPr/>
        <a:lstStyle/>
        <a:p>
          <a:pPr rtl="0"/>
          <a:r>
            <a:rPr lang="en-US" smtClean="0"/>
            <a:t>• Nano va elektrotexnik qurilmalar uchun innovatsion komponentlar yaratilmoqda.</a:t>
          </a:r>
          <a:endParaRPr lang="ru-RU"/>
        </a:p>
      </dgm:t>
    </dgm:pt>
    <dgm:pt modelId="{C3CA8DE6-BB88-4C96-9E43-3EC432515594}" type="parTrans" cxnId="{19CA6B34-97E6-4667-99E5-7D54F1A14746}">
      <dgm:prSet/>
      <dgm:spPr/>
      <dgm:t>
        <a:bodyPr/>
        <a:lstStyle/>
        <a:p>
          <a:endParaRPr lang="ru-RU"/>
        </a:p>
      </dgm:t>
    </dgm:pt>
    <dgm:pt modelId="{D580253D-7CB7-48C7-9256-265028C7C7A6}" type="sibTrans" cxnId="{19CA6B34-97E6-4667-99E5-7D54F1A14746}">
      <dgm:prSet/>
      <dgm:spPr/>
      <dgm:t>
        <a:bodyPr/>
        <a:lstStyle/>
        <a:p>
          <a:endParaRPr lang="ru-RU"/>
        </a:p>
      </dgm:t>
    </dgm:pt>
    <dgm:pt modelId="{F0545245-09F6-463D-A9A4-1D9692AB5C8A}">
      <dgm:prSet/>
      <dgm:spPr/>
      <dgm:t>
        <a:bodyPr/>
        <a:lstStyle/>
        <a:p>
          <a:pPr rtl="0"/>
          <a:r>
            <a:rPr lang="en-US" smtClean="0"/>
            <a:t>Ushbu birikmalarning kichik halqali tuzilmalari ularni kimyoviy jihatdan juda faollashtirib, ko‘plab yangi moddalarning sintezida asosiy oraliq mahsulot sifatida xizmat qiladi.</a:t>
          </a:r>
          <a:endParaRPr lang="ru-RU"/>
        </a:p>
      </dgm:t>
    </dgm:pt>
    <dgm:pt modelId="{F11A9C5F-6E5A-42B0-9B51-FE03D9B41B91}" type="parTrans" cxnId="{8EB2F2CB-F1E0-4F51-9018-2B216E709F0B}">
      <dgm:prSet/>
      <dgm:spPr/>
      <dgm:t>
        <a:bodyPr/>
        <a:lstStyle/>
        <a:p>
          <a:endParaRPr lang="ru-RU"/>
        </a:p>
      </dgm:t>
    </dgm:pt>
    <dgm:pt modelId="{69D174DE-9D31-455C-BE1B-0A6A7E93A599}" type="sibTrans" cxnId="{8EB2F2CB-F1E0-4F51-9018-2B216E709F0B}">
      <dgm:prSet/>
      <dgm:spPr/>
      <dgm:t>
        <a:bodyPr/>
        <a:lstStyle/>
        <a:p>
          <a:endParaRPr lang="ru-RU"/>
        </a:p>
      </dgm:t>
    </dgm:pt>
    <dgm:pt modelId="{FC4968CF-62D3-46E7-84D9-ECC587295530}">
      <dgm:prSet/>
      <dgm:spPr/>
      <dgm:t>
        <a:bodyPr/>
        <a:lstStyle/>
        <a:p>
          <a:pPr rtl="0"/>
          <a:r>
            <a:rPr lang="en-US" smtClean="0"/>
            <a:t>Kelajak istiqbollarida esa ular ilg‘or biotexnologiyalar, ekologik toza materiallar va yangi avlod dorilari ishlab chiqarishda muhim o‘rin egallashi kutilmoqda.</a:t>
          </a:r>
          <a:endParaRPr lang="ru-RU"/>
        </a:p>
      </dgm:t>
    </dgm:pt>
    <dgm:pt modelId="{C5881D83-9E5D-4453-BE2C-27ED56529694}" type="parTrans" cxnId="{7266C92B-7D15-4734-A2D3-DDCEA12A01C5}">
      <dgm:prSet/>
      <dgm:spPr/>
      <dgm:t>
        <a:bodyPr/>
        <a:lstStyle/>
        <a:p>
          <a:endParaRPr lang="ru-RU"/>
        </a:p>
      </dgm:t>
    </dgm:pt>
    <dgm:pt modelId="{7F78AEE8-4932-4DD6-A5D8-5A5630A394C7}" type="sibTrans" cxnId="{7266C92B-7D15-4734-A2D3-DDCEA12A01C5}">
      <dgm:prSet/>
      <dgm:spPr/>
      <dgm:t>
        <a:bodyPr/>
        <a:lstStyle/>
        <a:p>
          <a:endParaRPr lang="ru-RU"/>
        </a:p>
      </dgm:t>
    </dgm:pt>
    <dgm:pt modelId="{B3F5242F-FC63-4F02-99D0-8239313E3D40}" type="pres">
      <dgm:prSet presAssocID="{8D0A9EE9-61E1-418A-8ACD-B21606F93A05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3A4CEC6-1646-4B61-B1E4-110FC9239C75}" type="pres">
      <dgm:prSet presAssocID="{95F573E7-4B85-4DD7-BA76-27830D17988D}" presName="parentText1" presStyleLbl="node1" presStyleIdx="0" presStyleCnt="1">
        <dgm:presLayoutVars>
          <dgm:chMax/>
          <dgm:chPref val="3"/>
          <dgm:bulletEnabled val="1"/>
        </dgm:presLayoutVars>
      </dgm:prSet>
      <dgm:spPr/>
    </dgm:pt>
    <dgm:pt modelId="{50D4754F-3928-45F5-8CC2-267F0E0D385A}" type="pres">
      <dgm:prSet presAssocID="{95F573E7-4B85-4DD7-BA76-27830D17988D}" presName="childText1" presStyleLbl="solidAlignAcc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F97F3198-FC44-4B1E-A894-D5B5C3F30B0E}" type="presOf" srcId="{95F573E7-4B85-4DD7-BA76-27830D17988D}" destId="{D3A4CEC6-1646-4B61-B1E4-110FC9239C75}" srcOrd="0" destOrd="0" presId="urn:microsoft.com/office/officeart/2009/3/layout/IncreasingArrowsProcess"/>
    <dgm:cxn modelId="{2513E512-B1D6-4E60-9D3D-D9FF767C38A5}" type="presOf" srcId="{F0545245-09F6-463D-A9A4-1D9692AB5C8A}" destId="{50D4754F-3928-45F5-8CC2-267F0E0D385A}" srcOrd="0" destOrd="5" presId="urn:microsoft.com/office/officeart/2009/3/layout/IncreasingArrowsProcess"/>
    <dgm:cxn modelId="{D8F729EF-7DBD-460C-8235-CB45B2855B4D}" srcId="{95F573E7-4B85-4DD7-BA76-27830D17988D}" destId="{AFF69BEC-56F0-42FE-B512-1304D1454900}" srcOrd="0" destOrd="0" parTransId="{62F92D3D-F4F1-4863-97A9-8DD9D1874249}" sibTransId="{5836B55C-3649-486D-A78D-30D27422C868}"/>
    <dgm:cxn modelId="{E6BB0DF6-0804-436A-A4F4-7C23CEF5391D}" type="presOf" srcId="{FC4968CF-62D3-46E7-84D9-ECC587295530}" destId="{50D4754F-3928-45F5-8CC2-267F0E0D385A}" srcOrd="0" destOrd="6" presId="urn:microsoft.com/office/officeart/2009/3/layout/IncreasingArrowsProcess"/>
    <dgm:cxn modelId="{CE68926A-4043-418E-80A4-EDFB8F34EB49}" srcId="{8D0A9EE9-61E1-418A-8ACD-B21606F93A05}" destId="{95F573E7-4B85-4DD7-BA76-27830D17988D}" srcOrd="0" destOrd="0" parTransId="{2E35B6DA-9179-4D98-B074-22A3BA1B9EFC}" sibTransId="{9B40AC66-9112-4E77-9188-1B7D7FEB976A}"/>
    <dgm:cxn modelId="{D92C006A-537B-428B-8E39-63A50EC9ADB1}" type="presOf" srcId="{6700A98F-4D40-498A-87F7-ED6C6BDD1E98}" destId="{50D4754F-3928-45F5-8CC2-267F0E0D385A}" srcOrd="0" destOrd="2" presId="urn:microsoft.com/office/officeart/2009/3/layout/IncreasingArrowsProcess"/>
    <dgm:cxn modelId="{7266C92B-7D15-4734-A2D3-DDCEA12A01C5}" srcId="{95F573E7-4B85-4DD7-BA76-27830D17988D}" destId="{FC4968CF-62D3-46E7-84D9-ECC587295530}" srcOrd="6" destOrd="0" parTransId="{C5881D83-9E5D-4453-BE2C-27ED56529694}" sibTransId="{7F78AEE8-4932-4DD6-A5D8-5A5630A394C7}"/>
    <dgm:cxn modelId="{EDF29F53-CEBE-47DF-AB9D-9E1A9FE17C35}" srcId="{95F573E7-4B85-4DD7-BA76-27830D17988D}" destId="{C1E018F6-375B-44FA-ACDE-22DA8C5C3806}" srcOrd="3" destOrd="0" parTransId="{9C6DC062-A4F8-4193-AD67-775455D773AB}" sibTransId="{561CB1D3-161E-4EBB-8380-10459A987FEA}"/>
    <dgm:cxn modelId="{FE062D1D-016F-42BB-A5DB-CA4100AB99F1}" type="presOf" srcId="{C1E018F6-375B-44FA-ACDE-22DA8C5C3806}" destId="{50D4754F-3928-45F5-8CC2-267F0E0D385A}" srcOrd="0" destOrd="3" presId="urn:microsoft.com/office/officeart/2009/3/layout/IncreasingArrowsProcess"/>
    <dgm:cxn modelId="{ACEF9700-F0FF-4A89-A1A7-F034B64D4DAF}" type="presOf" srcId="{2956B62C-26C6-4A9A-BB53-A3423F1966C3}" destId="{50D4754F-3928-45F5-8CC2-267F0E0D385A}" srcOrd="0" destOrd="1" presId="urn:microsoft.com/office/officeart/2009/3/layout/IncreasingArrowsProcess"/>
    <dgm:cxn modelId="{8EB2F2CB-F1E0-4F51-9018-2B216E709F0B}" srcId="{95F573E7-4B85-4DD7-BA76-27830D17988D}" destId="{F0545245-09F6-463D-A9A4-1D9692AB5C8A}" srcOrd="5" destOrd="0" parTransId="{F11A9C5F-6E5A-42B0-9B51-FE03D9B41B91}" sibTransId="{69D174DE-9D31-455C-BE1B-0A6A7E93A599}"/>
    <dgm:cxn modelId="{19CA6B34-97E6-4667-99E5-7D54F1A14746}" srcId="{95F573E7-4B85-4DD7-BA76-27830D17988D}" destId="{8A5DC825-DFBF-4B3E-A535-8C027B85C465}" srcOrd="4" destOrd="0" parTransId="{C3CA8DE6-BB88-4C96-9E43-3EC432515594}" sibTransId="{D580253D-7CB7-48C7-9256-265028C7C7A6}"/>
    <dgm:cxn modelId="{9529A72A-402A-4860-B05C-52E627F464F6}" srcId="{95F573E7-4B85-4DD7-BA76-27830D17988D}" destId="{2956B62C-26C6-4A9A-BB53-A3423F1966C3}" srcOrd="1" destOrd="0" parTransId="{70DC3D25-634B-4575-9432-B6E56351078D}" sibTransId="{CA50A41C-0957-4773-BFE4-E938AEE82248}"/>
    <dgm:cxn modelId="{69ED5E5E-79A9-447C-B72B-FB208828DBFC}" type="presOf" srcId="{8A5DC825-DFBF-4B3E-A535-8C027B85C465}" destId="{50D4754F-3928-45F5-8CC2-267F0E0D385A}" srcOrd="0" destOrd="4" presId="urn:microsoft.com/office/officeart/2009/3/layout/IncreasingArrowsProcess"/>
    <dgm:cxn modelId="{4456B725-0167-4C8C-B409-81072DDDA9EE}" type="presOf" srcId="{AFF69BEC-56F0-42FE-B512-1304D1454900}" destId="{50D4754F-3928-45F5-8CC2-267F0E0D385A}" srcOrd="0" destOrd="0" presId="urn:microsoft.com/office/officeart/2009/3/layout/IncreasingArrowsProcess"/>
    <dgm:cxn modelId="{A5FE09DE-0518-436D-AFE5-2A699C38E1E0}" type="presOf" srcId="{8D0A9EE9-61E1-418A-8ACD-B21606F93A05}" destId="{B3F5242F-FC63-4F02-99D0-8239313E3D40}" srcOrd="0" destOrd="0" presId="urn:microsoft.com/office/officeart/2009/3/layout/IncreasingArrowsProcess"/>
    <dgm:cxn modelId="{DA0F6454-2144-40A9-9184-8E7B5A154EFF}" srcId="{95F573E7-4B85-4DD7-BA76-27830D17988D}" destId="{6700A98F-4D40-498A-87F7-ED6C6BDD1E98}" srcOrd="2" destOrd="0" parTransId="{31B982CE-4C19-4550-9CA8-ED36C88BC0D0}" sibTransId="{B10BDAC1-B2F0-42AB-96E6-C0BC73609B8F}"/>
    <dgm:cxn modelId="{35198537-D9A3-4649-BA6E-D9FD6E0CD5BD}" type="presParOf" srcId="{B3F5242F-FC63-4F02-99D0-8239313E3D40}" destId="{D3A4CEC6-1646-4B61-B1E4-110FC9239C75}" srcOrd="0" destOrd="0" presId="urn:microsoft.com/office/officeart/2009/3/layout/IncreasingArrowsProcess"/>
    <dgm:cxn modelId="{52B4B29C-E213-48FF-927A-CB6CE274108F}" type="presParOf" srcId="{B3F5242F-FC63-4F02-99D0-8239313E3D40}" destId="{50D4754F-3928-45F5-8CC2-267F0E0D385A}" srcOrd="1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6AAEE-D6C5-45D4-847B-767D2DF57054}">
      <dsp:nvSpPr>
        <dsp:cNvPr id="0" name=""/>
        <dsp:cNvSpPr/>
      </dsp:nvSpPr>
      <dsp:spPr>
        <a:xfrm>
          <a:off x="478536" y="906909"/>
          <a:ext cx="11484864" cy="475843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0963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To‘rt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a’zoli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geterosiklik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birikmalar</a:t>
          </a:r>
          <a:endParaRPr lang="en-US" sz="2900" kern="1200" dirty="0" smtClean="0"/>
        </a:p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Reja</a:t>
          </a:r>
          <a:r>
            <a:rPr lang="en-US" sz="2900" kern="1200" dirty="0" smtClean="0"/>
            <a:t> </a:t>
          </a:r>
          <a:br>
            <a:rPr lang="en-US" sz="2900" kern="1200" dirty="0" smtClean="0"/>
          </a:br>
          <a:r>
            <a:rPr lang="en-US" sz="2900" kern="1200" dirty="0" smtClean="0"/>
            <a:t/>
          </a:r>
          <a:br>
            <a:rPr lang="en-US" sz="2900" kern="1200" dirty="0" smtClean="0"/>
          </a:br>
          <a:r>
            <a:rPr lang="en-US" sz="2900" kern="1200" dirty="0" smtClean="0"/>
            <a:t>1. </a:t>
          </a:r>
          <a:r>
            <a:rPr lang="en-US" sz="2900" kern="1200" dirty="0" err="1" smtClean="0"/>
            <a:t>Kirish</a:t>
          </a:r>
          <a:r>
            <a:rPr lang="en-US" sz="2900" kern="1200" dirty="0" smtClean="0"/>
            <a:t/>
          </a:r>
          <a:br>
            <a:rPr lang="en-US" sz="2900" kern="1200" dirty="0" smtClean="0"/>
          </a:br>
          <a:r>
            <a:rPr lang="en-US" sz="2900" kern="1200" dirty="0" smtClean="0"/>
            <a:t> • </a:t>
          </a:r>
          <a:r>
            <a:rPr lang="en-US" sz="2900" kern="1200" dirty="0" err="1" smtClean="0"/>
            <a:t>Geterosiklik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birikmalar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haqida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umumiy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tushuncha</a:t>
          </a:r>
          <a:r>
            <a:rPr lang="en-US" sz="2900" kern="1200" dirty="0" smtClean="0"/>
            <a:t/>
          </a:r>
          <a:br>
            <a:rPr lang="en-US" sz="2900" kern="1200" dirty="0" smtClean="0"/>
          </a:br>
          <a:r>
            <a:rPr lang="en-US" sz="2900" kern="1200" dirty="0" smtClean="0"/>
            <a:t> • </a:t>
          </a:r>
          <a:r>
            <a:rPr lang="en-US" sz="2900" kern="1200" dirty="0" err="1" smtClean="0"/>
            <a:t>To‘rt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a’zoli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geterosiklik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birikmalarning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kimyoda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tutgan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o‘rni</a:t>
          </a:r>
          <a:r>
            <a:rPr lang="en-US" sz="2900" kern="1200" dirty="0" smtClean="0"/>
            <a:t/>
          </a:r>
          <a:br>
            <a:rPr lang="en-US" sz="2900" kern="1200" dirty="0" smtClean="0"/>
          </a:br>
          <a:r>
            <a:rPr lang="en-US" sz="2900" kern="1200" dirty="0" smtClean="0"/>
            <a:t>2. </a:t>
          </a:r>
          <a:r>
            <a:rPr lang="en-US" sz="2900" kern="1200" dirty="0" err="1" smtClean="0"/>
            <a:t>To‘rt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a’zoli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geterosiklik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birikmalarning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umumiy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tuzilishi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va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tasnifi</a:t>
          </a:r>
          <a:r>
            <a:rPr lang="en-US" sz="2900" kern="1200" dirty="0" smtClean="0"/>
            <a:t/>
          </a:r>
          <a:br>
            <a:rPr lang="en-US" sz="2900" kern="1200" dirty="0" smtClean="0"/>
          </a:br>
          <a:r>
            <a:rPr lang="en-US" sz="2900" kern="1200" dirty="0" smtClean="0"/>
            <a:t> • </a:t>
          </a:r>
          <a:r>
            <a:rPr lang="en-US" sz="2900" kern="1200" dirty="0" err="1" smtClean="0"/>
            <a:t>Geteroatom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tarkibiga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ko‘ra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tasniflash</a:t>
          </a:r>
          <a:r>
            <a:rPr lang="en-US" sz="2900" kern="1200" dirty="0" smtClean="0"/>
            <a:t/>
          </a:r>
          <a:br>
            <a:rPr lang="en-US" sz="2900" kern="1200" dirty="0" smtClean="0"/>
          </a:br>
          <a:r>
            <a:rPr lang="en-US" sz="2900" kern="1200" dirty="0" smtClean="0"/>
            <a:t> • </a:t>
          </a:r>
          <a:r>
            <a:rPr lang="en-US" sz="2900" kern="1200" dirty="0" err="1" smtClean="0"/>
            <a:t>Asosiy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vakillar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va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ularning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tuzilishi</a:t>
          </a:r>
          <a:endParaRPr lang="ru-RU" sz="2900" kern="1200" dirty="0"/>
        </a:p>
      </dsp:txBody>
      <dsp:txXfrm>
        <a:off x="478536" y="906909"/>
        <a:ext cx="11484864" cy="4758430"/>
      </dsp:txXfrm>
    </dsp:sp>
    <dsp:sp modelId="{36710C2F-E4F7-4898-8C74-08FAA9468015}">
      <dsp:nvSpPr>
        <dsp:cNvPr id="0" name=""/>
        <dsp:cNvSpPr/>
      </dsp:nvSpPr>
      <dsp:spPr>
        <a:xfrm>
          <a:off x="0" y="973200"/>
          <a:ext cx="2512314" cy="376847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4CEC6-1646-4B61-B1E4-110FC9239C75}">
      <dsp:nvSpPr>
        <dsp:cNvPr id="0" name=""/>
        <dsp:cNvSpPr/>
      </dsp:nvSpPr>
      <dsp:spPr>
        <a:xfrm>
          <a:off x="0" y="296297"/>
          <a:ext cx="11816861" cy="1721011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254000" bIns="273211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400" kern="1200" smtClean="0"/>
            <a:t>XULOSA</a:t>
          </a:r>
          <a:endParaRPr lang="ru-RU" sz="3400" kern="1200"/>
        </a:p>
      </dsp:txBody>
      <dsp:txXfrm>
        <a:off x="0" y="726550"/>
        <a:ext cx="11386608" cy="860505"/>
      </dsp:txXfrm>
    </dsp:sp>
    <dsp:sp modelId="{50D4754F-3928-45F5-8CC2-267F0E0D385A}">
      <dsp:nvSpPr>
        <dsp:cNvPr id="0" name=""/>
        <dsp:cNvSpPr/>
      </dsp:nvSpPr>
      <dsp:spPr>
        <a:xfrm>
          <a:off x="0" y="1628847"/>
          <a:ext cx="10919961" cy="46163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To‘rt a’zoli geterosiklik birikmalar — tietenlar, azitlar va oksetanlar — kichik halqali, yuqori faollikka ega moddalar bo‘lib, ularning o‘ziga xos kimyoviy xossalari ularni farmatsevtika, polimer kimyosi, materialshunoslik va organik sintez sohalarida keng qo‘llanilishiga imkon beradi.</a:t>
          </a:r>
          <a:endParaRPr lang="ru-RU" sz="2100" kern="1200"/>
        </a:p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Ular asosida:</a:t>
          </a:r>
          <a:endParaRPr lang="ru-RU" sz="2100" kern="1200"/>
        </a:p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• Yangi dori vositalari (antibiotiklar, antiviruslar, saraton dori vositalari),</a:t>
          </a:r>
          <a:endParaRPr lang="ru-RU" sz="2100" kern="1200"/>
        </a:p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• Yuqori chidamli materiallar (polimerlar, qoplamalar),</a:t>
          </a:r>
          <a:endParaRPr lang="ru-RU" sz="2100" kern="1200"/>
        </a:p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• Nano va elektrotexnik qurilmalar uchun innovatsion komponentlar yaratilmoqda.</a:t>
          </a:r>
          <a:endParaRPr lang="ru-RU" sz="2100" kern="1200"/>
        </a:p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Ushbu birikmalarning kichik halqali tuzilmalari ularni kimyoviy jihatdan juda faollashtirib, ko‘plab yangi moddalarning sintezida asosiy oraliq mahsulot sifatida xizmat qiladi.</a:t>
          </a:r>
          <a:endParaRPr lang="ru-RU" sz="2100" kern="1200"/>
        </a:p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Kelajak istiqbollarida esa ular ilg‘or biotexnologiyalar, ekologik toza materiallar va yangi avlod dorilari ishlab chiqarishda muhim o‘rin egallashi kutilmoqda.</a:t>
          </a:r>
          <a:endParaRPr lang="ru-RU" sz="2100" kern="1200"/>
        </a:p>
      </dsp:txBody>
      <dsp:txXfrm>
        <a:off x="0" y="1628847"/>
        <a:ext cx="10919961" cy="4616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91651" y="304800"/>
            <a:ext cx="2494330" cy="503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2466975"/>
            <a:ext cx="97440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Oʻzbekiston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taʼlim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innovatsiyalar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vazirligi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Namangan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universiteti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fakulteti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Kimyo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kafedrasi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1-kurs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magistranti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z-Latn-UZ" sz="2800" dirty="0">
                <a:latin typeface="Times New Roman" pitchFamily="18" charset="0"/>
                <a:cs typeface="Times New Roman" pitchFamily="18" charset="0"/>
              </a:rPr>
              <a:t>Jo’raboyeva Zarnigorning </a:t>
            </a:r>
            <a:r>
              <a:rPr lang="uz-Latn-UZ" sz="2800" dirty="0" smtClean="0">
                <a:latin typeface="Times New Roman" pitchFamily="18" charset="0"/>
                <a:cs typeface="Times New Roman" pitchFamily="18" charset="0"/>
              </a:rPr>
              <a:t>To’rt </a:t>
            </a:r>
            <a:r>
              <a:rPr lang="uz-Latn-UZ" sz="2800" dirty="0">
                <a:latin typeface="Times New Roman" pitchFamily="18" charset="0"/>
                <a:cs typeface="Times New Roman" pitchFamily="18" charset="0"/>
              </a:rPr>
              <a:t>a’zoli geterosiklik birikmalar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taqdimoti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Prof.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Abdullayev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SH.V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7" t="24433" r="931" b="3404"/>
          <a:stretch/>
        </p:blipFill>
        <p:spPr bwMode="auto">
          <a:xfrm>
            <a:off x="852488" y="87257"/>
            <a:ext cx="8039100" cy="2435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607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E3AB90-E79E-4834-8820-A46414064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B6F3F8-E4FF-4C52-BDEF-8296891AA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95" y="609600"/>
            <a:ext cx="11742210" cy="460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4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5A37B8-C6F7-4673-BC39-5A70E073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F24C85-F71D-48F3-94E4-F381B3C12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1578524-926C-41F6-9F30-0FB6F1C35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0"/>
            <a:ext cx="7516847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B16A949-6918-4F8C-81ED-EF4336190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624" y="1227592"/>
            <a:ext cx="4234376" cy="402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99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6837833"/>
              </p:ext>
            </p:extLst>
          </p:nvPr>
        </p:nvGraphicFramePr>
        <p:xfrm>
          <a:off x="375139" y="316522"/>
          <a:ext cx="11816861" cy="654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8128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18F1CB-B275-4812-96A9-9B2152861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95ED5C-42F6-4718-94F5-110D37FF7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268415"/>
            <a:ext cx="11157113" cy="4448908"/>
          </a:xfrm>
        </p:spPr>
        <p:txBody>
          <a:bodyPr>
            <a:normAutofit/>
          </a:bodyPr>
          <a:lstStyle/>
          <a:p>
            <a:r>
              <a:rPr lang="uz-Latn-UZ" sz="4400" b="1" i="1" dirty="0">
                <a:solidFill>
                  <a:srgbClr val="FF0000"/>
                </a:solidFill>
              </a:rPr>
              <a:t>E’TIBORINGIZ UCHUN KATTA RAHMAT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61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95644464"/>
              </p:ext>
            </p:extLst>
          </p:nvPr>
        </p:nvGraphicFramePr>
        <p:xfrm>
          <a:off x="0" y="0"/>
          <a:ext cx="11963400" cy="6572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5669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04227C-4FA1-420D-AC3D-582B1764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2598A5-21FB-4455-AC70-507F98BAE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888" y="1930400"/>
            <a:ext cx="5300662" cy="4110962"/>
          </a:xfrm>
        </p:spPr>
        <p:txBody>
          <a:bodyPr/>
          <a:lstStyle/>
          <a:p>
            <a:r>
              <a:rPr lang="en-US" sz="2400" dirty="0"/>
              <a:t>4 </a:t>
            </a:r>
            <a:r>
              <a:rPr lang="en-US" sz="2400" dirty="0" err="1"/>
              <a:t>a’zoli</a:t>
            </a:r>
            <a:r>
              <a:rPr lang="en-US" sz="2400" dirty="0"/>
              <a:t> </a:t>
            </a:r>
            <a:r>
              <a:rPr lang="en-US" sz="2400" dirty="0" err="1"/>
              <a:t>geterosiklik</a:t>
            </a:r>
            <a:r>
              <a:rPr lang="en-US" sz="2400" dirty="0"/>
              <a:t> </a:t>
            </a:r>
            <a:r>
              <a:rPr lang="en-US" sz="2400" dirty="0" err="1"/>
              <a:t>birikmalar</a:t>
            </a:r>
            <a:r>
              <a:rPr lang="en-US" sz="2400" dirty="0"/>
              <a:t> —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kichik</a:t>
            </a:r>
            <a:r>
              <a:rPr lang="en-US" sz="2400" dirty="0"/>
              <a:t> </a:t>
            </a:r>
            <a:r>
              <a:rPr lang="en-US" sz="2400" dirty="0" err="1"/>
              <a:t>halqali</a:t>
            </a:r>
            <a:r>
              <a:rPr lang="en-US" sz="2400" dirty="0"/>
              <a:t> (</a:t>
            </a:r>
            <a:r>
              <a:rPr lang="en-US" sz="2400" dirty="0" err="1"/>
              <a:t>ringli</a:t>
            </a:r>
            <a:r>
              <a:rPr lang="en-US" sz="2400" dirty="0"/>
              <a:t>) </a:t>
            </a:r>
            <a:r>
              <a:rPr lang="en-US" sz="2400" dirty="0" err="1"/>
              <a:t>organik</a:t>
            </a:r>
            <a:r>
              <a:rPr lang="en-US" sz="2400" dirty="0"/>
              <a:t> </a:t>
            </a:r>
            <a:r>
              <a:rPr lang="en-US" sz="2400" dirty="0" err="1"/>
              <a:t>birikmalar</a:t>
            </a:r>
            <a:r>
              <a:rPr lang="en-US" sz="2400" dirty="0"/>
              <a:t> </a:t>
            </a:r>
            <a:r>
              <a:rPr lang="en-US" sz="2400" dirty="0" err="1"/>
              <a:t>bo‘lib</a:t>
            </a:r>
            <a:r>
              <a:rPr lang="en-US" sz="2400" dirty="0"/>
              <a:t>,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tarkibida</a:t>
            </a:r>
            <a:r>
              <a:rPr lang="en-US" sz="2400" dirty="0"/>
              <a:t> </a:t>
            </a:r>
            <a:r>
              <a:rPr lang="en-US" sz="2400" dirty="0" err="1"/>
              <a:t>to‘rt</a:t>
            </a:r>
            <a:r>
              <a:rPr lang="en-US" sz="2400" dirty="0"/>
              <a:t> </a:t>
            </a:r>
            <a:r>
              <a:rPr lang="en-US" sz="2400" dirty="0" err="1"/>
              <a:t>atomdan</a:t>
            </a:r>
            <a:r>
              <a:rPr lang="en-US" sz="2400" dirty="0"/>
              <a:t> </a:t>
            </a:r>
            <a:r>
              <a:rPr lang="en-US" sz="2400" dirty="0" err="1"/>
              <a:t>tashkil</a:t>
            </a:r>
            <a:r>
              <a:rPr lang="en-US" sz="2400" dirty="0"/>
              <a:t> </a:t>
            </a:r>
            <a:r>
              <a:rPr lang="en-US" sz="2400" dirty="0" err="1"/>
              <a:t>topgan</a:t>
            </a:r>
            <a:r>
              <a:rPr lang="en-US" sz="2400" dirty="0"/>
              <a:t> </a:t>
            </a:r>
            <a:r>
              <a:rPr lang="en-US" sz="2400" dirty="0" err="1"/>
              <a:t>halqa</a:t>
            </a:r>
            <a:r>
              <a:rPr lang="en-US" sz="2400" dirty="0"/>
              <a:t> </a:t>
            </a:r>
            <a:r>
              <a:rPr lang="en-US" sz="2400" dirty="0" err="1"/>
              <a:t>mavjud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ushbu</a:t>
            </a:r>
            <a:r>
              <a:rPr lang="en-US" sz="2400" dirty="0"/>
              <a:t> </a:t>
            </a:r>
            <a:r>
              <a:rPr lang="en-US" sz="2400" dirty="0" err="1"/>
              <a:t>halqada</a:t>
            </a:r>
            <a:r>
              <a:rPr lang="en-US" sz="2400" dirty="0"/>
              <a:t> </a:t>
            </a:r>
            <a:r>
              <a:rPr lang="en-US" sz="2400" dirty="0" err="1"/>
              <a:t>kamida</a:t>
            </a:r>
            <a:r>
              <a:rPr lang="en-US" sz="2400" dirty="0"/>
              <a:t> </a:t>
            </a:r>
            <a:r>
              <a:rPr lang="en-US" sz="2400" dirty="0" err="1"/>
              <a:t>bitta</a:t>
            </a:r>
            <a:r>
              <a:rPr lang="en-US" sz="2400" dirty="0"/>
              <a:t> </a:t>
            </a:r>
            <a:r>
              <a:rPr lang="en-US" sz="2400" dirty="0" err="1"/>
              <a:t>geteroatom</a:t>
            </a:r>
            <a:r>
              <a:rPr lang="en-US" sz="2400" dirty="0"/>
              <a:t> (</a:t>
            </a:r>
            <a:r>
              <a:rPr lang="en-US" sz="2400" dirty="0" err="1"/>
              <a:t>ya’ni</a:t>
            </a:r>
            <a:r>
              <a:rPr lang="en-US" sz="2400" dirty="0"/>
              <a:t>, C dan </a:t>
            </a:r>
            <a:r>
              <a:rPr lang="en-US" sz="2400" dirty="0" err="1"/>
              <a:t>boshqa</a:t>
            </a:r>
            <a:r>
              <a:rPr lang="en-US" sz="2400" dirty="0"/>
              <a:t> atom, </a:t>
            </a:r>
            <a:r>
              <a:rPr lang="en-US" sz="2400" dirty="0" err="1"/>
              <a:t>masalan</a:t>
            </a:r>
            <a:r>
              <a:rPr lang="en-US" sz="2400" dirty="0"/>
              <a:t>, N, O, S) </a:t>
            </a:r>
            <a:r>
              <a:rPr lang="en-US" sz="2400" dirty="0" err="1"/>
              <a:t>ishtirok</a:t>
            </a:r>
            <a:r>
              <a:rPr lang="en-US" sz="2400" dirty="0"/>
              <a:t> </a:t>
            </a:r>
            <a:r>
              <a:rPr lang="en-US" sz="2400" dirty="0" err="1"/>
              <a:t>etadi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FF1A7B-4362-4E98-89EE-AED26B90F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593"/>
            <a:ext cx="6217920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0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DE646D8-D860-48CE-9C54-6EB59D126A99}"/>
              </a:ext>
            </a:extLst>
          </p:cNvPr>
          <p:cNvSpPr/>
          <p:nvPr/>
        </p:nvSpPr>
        <p:spPr>
          <a:xfrm>
            <a:off x="982134" y="481013"/>
            <a:ext cx="97954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</a:rPr>
              <a:t>Quyida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ba’zi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mashhur</a:t>
            </a:r>
            <a:r>
              <a:rPr lang="en-US" sz="3200" b="1" i="1" dirty="0">
                <a:solidFill>
                  <a:srgbClr val="FF0000"/>
                </a:solidFill>
              </a:rPr>
              <a:t> 4 </a:t>
            </a:r>
            <a:r>
              <a:rPr lang="en-US" sz="3200" b="1" i="1" dirty="0" err="1">
                <a:solidFill>
                  <a:srgbClr val="FF0000"/>
                </a:solidFill>
              </a:rPr>
              <a:t>a’zoli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geterosiklik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birikmalar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keltirilgan</a:t>
            </a:r>
            <a:r>
              <a:rPr lang="en-US" sz="3200" b="1" i="1" dirty="0">
                <a:solidFill>
                  <a:srgbClr val="FF0000"/>
                </a:solidFill>
              </a:rPr>
              <a:t>:</a:t>
            </a:r>
          </a:p>
          <a:p>
            <a:endParaRPr lang="en-US" sz="2000" b="1" dirty="0"/>
          </a:p>
          <a:p>
            <a:r>
              <a:rPr lang="uz-Latn-UZ" sz="2400" b="1" dirty="0"/>
              <a:t>1</a:t>
            </a:r>
            <a:r>
              <a:rPr lang="en-US" sz="2400" b="1" dirty="0"/>
              <a:t>. </a:t>
            </a:r>
            <a:r>
              <a:rPr lang="en-US" sz="2400" b="1" dirty="0" err="1"/>
              <a:t>Azetidin</a:t>
            </a:r>
            <a:endParaRPr lang="en-US" sz="2400" b="1" dirty="0"/>
          </a:p>
          <a:p>
            <a:r>
              <a:rPr lang="en-US" sz="2400" b="1" dirty="0"/>
              <a:t> • </a:t>
            </a:r>
            <a:r>
              <a:rPr lang="en-US" sz="2400" b="1" dirty="0" err="1"/>
              <a:t>Tarkibida</a:t>
            </a:r>
            <a:r>
              <a:rPr lang="en-US" sz="2400" b="1" dirty="0"/>
              <a:t>: 3 ta C </a:t>
            </a:r>
            <a:r>
              <a:rPr lang="en-US" sz="2400" b="1" dirty="0" err="1"/>
              <a:t>va</a:t>
            </a:r>
            <a:r>
              <a:rPr lang="en-US" sz="2400" b="1" dirty="0"/>
              <a:t> 1 ta N</a:t>
            </a:r>
          </a:p>
          <a:p>
            <a:r>
              <a:rPr lang="en-US" sz="2400" b="1" dirty="0"/>
              <a:t> • </a:t>
            </a:r>
            <a:r>
              <a:rPr lang="en-US" sz="2400" b="1" dirty="0" err="1"/>
              <a:t>Aziridindan</a:t>
            </a:r>
            <a:r>
              <a:rPr lang="en-US" sz="2400" b="1" dirty="0"/>
              <a:t> </a:t>
            </a:r>
            <a:r>
              <a:rPr lang="en-US" sz="2400" b="1" dirty="0" err="1"/>
              <a:t>farqli</a:t>
            </a:r>
            <a:r>
              <a:rPr lang="en-US" sz="2400" b="1" dirty="0"/>
              <a:t> </a:t>
            </a:r>
            <a:r>
              <a:rPr lang="en-US" sz="2400" b="1" dirty="0" err="1"/>
              <a:t>ravishda</a:t>
            </a:r>
            <a:r>
              <a:rPr lang="en-US" sz="2400" b="1" dirty="0"/>
              <a:t> </a:t>
            </a:r>
            <a:r>
              <a:rPr lang="en-US" sz="2400" b="1" dirty="0" err="1"/>
              <a:t>to‘yingan</a:t>
            </a:r>
            <a:r>
              <a:rPr lang="en-US" sz="2400" b="1" dirty="0"/>
              <a:t> (</a:t>
            </a:r>
            <a:r>
              <a:rPr lang="en-US" sz="2400" b="1" dirty="0" err="1"/>
              <a:t>ya’ni</a:t>
            </a:r>
            <a:r>
              <a:rPr lang="en-US" sz="2400" b="1" dirty="0"/>
              <a:t>, sp³ </a:t>
            </a:r>
            <a:r>
              <a:rPr lang="en-US" sz="2400" b="1" dirty="0" err="1"/>
              <a:t>gibridlangan</a:t>
            </a:r>
            <a:r>
              <a:rPr lang="en-US" sz="2400" b="1" dirty="0"/>
              <a:t>)</a:t>
            </a:r>
          </a:p>
          <a:p>
            <a:r>
              <a:rPr lang="en-US" sz="2400" b="1" dirty="0"/>
              <a:t> • </a:t>
            </a:r>
            <a:r>
              <a:rPr lang="en-US" sz="2400" b="1" dirty="0" err="1"/>
              <a:t>Antibiotiklar</a:t>
            </a:r>
            <a:r>
              <a:rPr lang="en-US" sz="2400" b="1" dirty="0"/>
              <a:t> (</a:t>
            </a:r>
            <a:r>
              <a:rPr lang="en-US" sz="2400" b="1" dirty="0" err="1"/>
              <a:t>masalan</a:t>
            </a:r>
            <a:r>
              <a:rPr lang="en-US" sz="2400" b="1" dirty="0"/>
              <a:t>, beta-</a:t>
            </a:r>
            <a:r>
              <a:rPr lang="en-US" sz="2400" b="1" dirty="0" err="1"/>
              <a:t>laktamlar</a:t>
            </a:r>
            <a:r>
              <a:rPr lang="en-US" sz="2400" b="1" dirty="0"/>
              <a:t>) </a:t>
            </a:r>
            <a:r>
              <a:rPr lang="en-US" sz="2400" b="1" dirty="0" err="1"/>
              <a:t>asosini</a:t>
            </a:r>
            <a:r>
              <a:rPr lang="en-US" sz="2400" b="1" dirty="0"/>
              <a:t> </a:t>
            </a:r>
            <a:r>
              <a:rPr lang="en-US" sz="2400" b="1" dirty="0" err="1"/>
              <a:t>tashkil</a:t>
            </a:r>
            <a:r>
              <a:rPr lang="en-US" sz="2400" b="1" dirty="0"/>
              <a:t> </a:t>
            </a:r>
            <a:r>
              <a:rPr lang="en-US" sz="2400" b="1" dirty="0" err="1"/>
              <a:t>etadi</a:t>
            </a:r>
            <a:endParaRPr lang="en-US" sz="2400" b="1" dirty="0"/>
          </a:p>
          <a:p>
            <a:endParaRPr lang="en-US" sz="2400" b="1" dirty="0"/>
          </a:p>
          <a:p>
            <a:r>
              <a:rPr lang="uz-Latn-UZ" sz="2400" b="1" dirty="0"/>
              <a:t>2</a:t>
            </a:r>
            <a:r>
              <a:rPr lang="en-US" sz="2400" b="1" dirty="0"/>
              <a:t>. </a:t>
            </a:r>
            <a:r>
              <a:rPr lang="en-US" sz="2400" b="1" dirty="0" err="1"/>
              <a:t>Oksetan</a:t>
            </a:r>
            <a:endParaRPr lang="en-US" sz="2400" b="1" dirty="0"/>
          </a:p>
          <a:p>
            <a:r>
              <a:rPr lang="en-US" sz="2400" b="1" dirty="0"/>
              <a:t> • </a:t>
            </a:r>
            <a:r>
              <a:rPr lang="en-US" sz="2400" b="1" dirty="0" err="1"/>
              <a:t>Tarkibida</a:t>
            </a:r>
            <a:r>
              <a:rPr lang="en-US" sz="2400" b="1" dirty="0"/>
              <a:t>: 3 ta C </a:t>
            </a:r>
            <a:r>
              <a:rPr lang="en-US" sz="2400" b="1" dirty="0" err="1"/>
              <a:t>va</a:t>
            </a:r>
            <a:r>
              <a:rPr lang="en-US" sz="2400" b="1" dirty="0"/>
              <a:t> 1 ta </a:t>
            </a:r>
            <a:r>
              <a:rPr lang="en-US" sz="2400" b="1" dirty="0" err="1"/>
              <a:t>kislorod</a:t>
            </a:r>
            <a:r>
              <a:rPr lang="en-US" sz="2400" b="1" dirty="0"/>
              <a:t> (O)</a:t>
            </a:r>
          </a:p>
          <a:p>
            <a:r>
              <a:rPr lang="en-US" sz="2400" b="1" dirty="0"/>
              <a:t> • </a:t>
            </a:r>
            <a:r>
              <a:rPr lang="en-US" sz="2400" b="1" dirty="0" err="1"/>
              <a:t>Kimyoviy</a:t>
            </a:r>
            <a:r>
              <a:rPr lang="en-US" sz="2400" b="1" dirty="0"/>
              <a:t> </a:t>
            </a:r>
            <a:r>
              <a:rPr lang="en-US" sz="2400" b="1" dirty="0" err="1"/>
              <a:t>formulasi</a:t>
            </a:r>
            <a:r>
              <a:rPr lang="en-US" sz="2400" b="1" dirty="0"/>
              <a:t>: C₃H₆O</a:t>
            </a:r>
          </a:p>
          <a:p>
            <a:r>
              <a:rPr lang="en-US" sz="2400" b="1" dirty="0"/>
              <a:t> • </a:t>
            </a:r>
            <a:r>
              <a:rPr lang="en-US" sz="2400" b="1" dirty="0" err="1"/>
              <a:t>Farmatsevtikada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polimer</a:t>
            </a:r>
            <a:r>
              <a:rPr lang="en-US" sz="2400" b="1" dirty="0"/>
              <a:t> </a:t>
            </a:r>
            <a:r>
              <a:rPr lang="en-US" sz="2400" b="1" dirty="0" err="1"/>
              <a:t>kimyosida</a:t>
            </a:r>
            <a:r>
              <a:rPr lang="en-US" sz="2400" b="1" dirty="0"/>
              <a:t> </a:t>
            </a:r>
            <a:r>
              <a:rPr lang="en-US" sz="2400" b="1" dirty="0" err="1"/>
              <a:t>qo‘llanadi</a:t>
            </a:r>
            <a:endParaRPr lang="en-US" sz="2400" b="1" dirty="0"/>
          </a:p>
          <a:p>
            <a:endParaRPr lang="en-US" sz="2400" b="1" dirty="0"/>
          </a:p>
          <a:p>
            <a:r>
              <a:rPr lang="uz-Latn-UZ" sz="2400" b="1" dirty="0"/>
              <a:t>3</a:t>
            </a:r>
            <a:r>
              <a:rPr lang="en-US" sz="2400" b="1" dirty="0"/>
              <a:t>. </a:t>
            </a:r>
            <a:r>
              <a:rPr lang="en-US" sz="2400" b="1" dirty="0" err="1"/>
              <a:t>Tietan</a:t>
            </a:r>
            <a:endParaRPr lang="en-US" sz="2400" b="1" dirty="0"/>
          </a:p>
          <a:p>
            <a:r>
              <a:rPr lang="en-US" sz="2400" b="1" dirty="0"/>
              <a:t> • </a:t>
            </a:r>
            <a:r>
              <a:rPr lang="en-US" sz="2400" b="1" dirty="0" err="1"/>
              <a:t>Tarkibida</a:t>
            </a:r>
            <a:r>
              <a:rPr lang="en-US" sz="2400" b="1" dirty="0"/>
              <a:t>: 3 ta C </a:t>
            </a:r>
            <a:r>
              <a:rPr lang="en-US" sz="2400" b="1" dirty="0" err="1"/>
              <a:t>va</a:t>
            </a:r>
            <a:r>
              <a:rPr lang="en-US" sz="2400" b="1" dirty="0"/>
              <a:t> 1 ta </a:t>
            </a:r>
            <a:r>
              <a:rPr lang="en-US" sz="2400" b="1" dirty="0" err="1"/>
              <a:t>oltingugurt</a:t>
            </a:r>
            <a:r>
              <a:rPr lang="en-US" sz="2400" b="1" dirty="0"/>
              <a:t> (S)</a:t>
            </a:r>
          </a:p>
          <a:p>
            <a:r>
              <a:rPr lang="en-US" sz="2400" b="1" dirty="0"/>
              <a:t> • Kam </a:t>
            </a:r>
            <a:r>
              <a:rPr lang="en-US" sz="2400" b="1" dirty="0" err="1"/>
              <a:t>uchraydi</a:t>
            </a:r>
            <a:r>
              <a:rPr lang="en-US" sz="2400" b="1" dirty="0"/>
              <a:t>, </a:t>
            </a:r>
            <a:r>
              <a:rPr lang="en-US" sz="2400" b="1" dirty="0" err="1"/>
              <a:t>lekin</a:t>
            </a:r>
            <a:r>
              <a:rPr lang="en-US" sz="2400" b="1" dirty="0"/>
              <a:t> </a:t>
            </a:r>
            <a:r>
              <a:rPr lang="en-US" sz="2400" b="1" dirty="0" err="1"/>
              <a:t>maxsus</a:t>
            </a:r>
            <a:r>
              <a:rPr lang="en-US" sz="2400" b="1" dirty="0"/>
              <a:t> </a:t>
            </a:r>
            <a:r>
              <a:rPr lang="en-US" sz="2400" b="1" dirty="0" err="1"/>
              <a:t>sintezlarda</a:t>
            </a:r>
            <a:r>
              <a:rPr lang="en-US" sz="2400" b="1" dirty="0"/>
              <a:t> </a:t>
            </a:r>
            <a:r>
              <a:rPr lang="en-US" sz="2400" b="1" dirty="0" err="1"/>
              <a:t>ishla</a:t>
            </a:r>
            <a:r>
              <a:rPr lang="uz-Latn-UZ" sz="2400" b="1" dirty="0"/>
              <a:t>tiladi.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6243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861DF2-46CC-4D03-9D37-D44EB4ECD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87" y="4165601"/>
            <a:ext cx="11572875" cy="1751012"/>
          </a:xfrm>
        </p:spPr>
        <p:txBody>
          <a:bodyPr/>
          <a:lstStyle/>
          <a:p>
            <a:r>
              <a:rPr lang="uz-Latn-UZ" dirty="0"/>
              <a:t>     OKSETAN           AZETIDIN                      TIETAN 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6D8334F-BC62-4F2E-A94A-6EC0750A6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40" y="609600"/>
            <a:ext cx="3907022" cy="35560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A2951F8-3EED-404E-AAFC-2E0EFAADF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144" y="789763"/>
            <a:ext cx="4577408" cy="3375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E2062A7-BD4C-4151-BC75-6FDBCB772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1652" y="495300"/>
            <a:ext cx="3560348" cy="32404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9031063-2DA8-4272-9C4C-EF495D3FC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8359" y="2569348"/>
            <a:ext cx="1251601" cy="108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98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A90DCE-9A53-45F5-9AE7-FDC307353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C55801-97CE-49D4-8488-7E96107E8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ADDF5DE-CD63-4145-AA12-36A9A0484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192000" cy="684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5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11073F-CF1A-4C82-95A2-165618BFC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80B48C6-A2F5-42A7-A645-C2719AF95C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96" y="188512"/>
            <a:ext cx="7055274" cy="65546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38C18E-7C1F-4C4A-898E-A60D9854A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389688" y="1066514"/>
            <a:ext cx="6398260" cy="479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15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1051DA-F94E-44B7-9F86-0CD2E12DD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DEDEB2D-B24F-4355-9CD9-C92434C37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423" y="307366"/>
            <a:ext cx="8467618" cy="6554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F89BC09-936D-4AD7-A79A-65217C473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262" y="307366"/>
            <a:ext cx="4033737" cy="6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11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52A78-74D6-46C2-AE3E-67A774805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DFDA88EE-064F-4550-BD3D-7A50C9604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5467" y="2160588"/>
            <a:ext cx="4121104" cy="38814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14D327C-B680-42E4-9B1C-FE50E4BD1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244559"/>
            <a:ext cx="6674650" cy="65231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B2B4653-7B8A-4ED9-A48E-A1B07D7EB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062" y="415329"/>
            <a:ext cx="4121105" cy="30908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1154ED1-093D-4921-84D3-A451E85A1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403" y="3551731"/>
            <a:ext cx="3510422" cy="330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936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4371</TotalTime>
  <Words>291</Words>
  <Application>Microsoft Office PowerPoint</Application>
  <PresentationFormat>Произвольный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Facet</vt:lpstr>
      <vt:lpstr>Презентация PowerPoint</vt:lpstr>
      <vt:lpstr>Презентация PowerPoint</vt:lpstr>
      <vt:lpstr>Презентация PowerPoint</vt:lpstr>
      <vt:lpstr>Презентация PowerPoint</vt:lpstr>
      <vt:lpstr>     OKSETAN           AZETIDIN                      TIETAN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M.KIM-AU-24 1-kurs magistri Jo’raboyeva Zarnigorning Geterosiklik birikmalar kimyosi fanidan mustaqil ishi</dc:title>
  <dc:creator>Nurbek</dc:creator>
  <cp:lastModifiedBy>ADMIN</cp:lastModifiedBy>
  <cp:revision>16</cp:revision>
  <dcterms:created xsi:type="dcterms:W3CDTF">2025-03-31T04:23:06Z</dcterms:created>
  <dcterms:modified xsi:type="dcterms:W3CDTF">2025-05-02T07:06:02Z</dcterms:modified>
</cp:coreProperties>
</file>