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2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7" r:id="rId9"/>
    <p:sldId id="264" r:id="rId10"/>
    <p:sldId id="265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>
        <p:scale>
          <a:sx n="119" d="100"/>
          <a:sy n="119" d="100"/>
        </p:scale>
        <p:origin x="-96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C1689C0-116E-483C-ABA9-32ED9BFA235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141FC58-84A0-4A6E-AAB4-D06728F0333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946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89C0-116E-483C-ABA9-32ED9BFA235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FC58-84A0-4A6E-AAB4-D06728F03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981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89C0-116E-483C-ABA9-32ED9BFA235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FC58-84A0-4A6E-AAB4-D06728F0333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7775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89C0-116E-483C-ABA9-32ED9BFA235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FC58-84A0-4A6E-AAB4-D06728F03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851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89C0-116E-483C-ABA9-32ED9BFA235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FC58-84A0-4A6E-AAB4-D06728F0333C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998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89C0-116E-483C-ABA9-32ED9BFA235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FC58-84A0-4A6E-AAB4-D06728F0333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7696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89C0-116E-483C-ABA9-32ED9BFA235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FC58-84A0-4A6E-AAB4-D06728F03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562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89C0-116E-483C-ABA9-32ED9BFA235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FC58-84A0-4A6E-AAB4-D06728F0333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940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89C0-116E-483C-ABA9-32ED9BFA235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FC58-84A0-4A6E-AAB4-D06728F03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48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89C0-116E-483C-ABA9-32ED9BFA235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FC58-84A0-4A6E-AAB4-D06728F03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222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89C0-116E-483C-ABA9-32ED9BFA235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FC58-84A0-4A6E-AAB4-D06728F0333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158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89C0-116E-483C-ABA9-32ED9BFA235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FC58-84A0-4A6E-AAB4-D06728F0333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5563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89C0-116E-483C-ABA9-32ED9BFA235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FC58-84A0-4A6E-AAB4-D06728F03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438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89C0-116E-483C-ABA9-32ED9BFA235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FC58-84A0-4A6E-AAB4-D06728F0333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4876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89C0-116E-483C-ABA9-32ED9BFA235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FC58-84A0-4A6E-AAB4-D06728F0333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082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89C0-116E-483C-ABA9-32ED9BFA235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FC58-84A0-4A6E-AAB4-D06728F0333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422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689C0-116E-483C-ABA9-32ED9BFA235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FC58-84A0-4A6E-AAB4-D06728F0333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285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C1689C0-116E-483C-ABA9-32ED9BFA235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141FC58-84A0-4A6E-AAB4-D06728F03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4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74168" y="1587170"/>
            <a:ext cx="601579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v-S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Oʻzbekiston Respublikasi Oliy taʼlim, fan va innovatsiyalar vazirligi</a:t>
            </a:r>
          </a:p>
          <a:p>
            <a:pPr lvl="0"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Namangan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davlat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universiteti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/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Tabiiy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fanlar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fakulteti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Kimyo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kafedrasi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1-kurs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magistranti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/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Madaminova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Zarinaning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Triazinlar.1,3,5-Triazin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molekulasining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tuzilishi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olinish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usullari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kimyoviy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xossalari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mavzusida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tayyorlagan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taqdimoti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/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Maslahatchi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Prof.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Abdullayev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SH.V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xmlns:lc="http://schemas.openxmlformats.org/drawingml/2006/lockedCanvas" id="{9E00DDF6-CE6F-416D-AA21-5A5069AAB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873" y="1443789"/>
            <a:ext cx="1722475" cy="206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236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147" y="721261"/>
            <a:ext cx="10611049" cy="3190864"/>
          </a:xfrm>
        </p:spPr>
        <p:txBody>
          <a:bodyPr>
            <a:normAutofit/>
          </a:bodyPr>
          <a:lstStyle/>
          <a:p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Mavzu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Triazinlar.1,3,5-Triazin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molekulasining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tuzilishi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olinish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usullari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kimyoviy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xossalari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H="1">
            <a:off x="11353799" y="6131243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224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4607" y="497100"/>
            <a:ext cx="10583779" cy="5757945"/>
          </a:xfrm>
        </p:spPr>
        <p:txBody>
          <a:bodyPr/>
          <a:lstStyle/>
          <a:p>
            <a:pPr algn="l"/>
            <a:r>
              <a:rPr lang="en-US" b="1" dirty="0"/>
              <a:t>							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dirty="0"/>
              <a:t/>
            </a:r>
            <a:br>
              <a:rPr lang="en-US" dirty="0"/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1.3.5-triazin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molekulasining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tuzilishi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Olinish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usullari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Kimyoviy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xossalari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Ishlatilishi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H="1" flipV="1">
            <a:off x="11103542" y="6077351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811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7891" y="829559"/>
            <a:ext cx="10785909" cy="5542961"/>
          </a:xfrm>
        </p:spPr>
        <p:txBody>
          <a:bodyPr/>
          <a:lstStyle/>
          <a:p>
            <a:pPr>
              <a:lnSpc>
                <a:spcPts val="4730"/>
              </a:lnSpc>
            </a:pPr>
            <a:r>
              <a:rPr lang="en-US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Triazinlar</a:t>
            </a:r>
            <a:r>
              <a:rPr lang="en-US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- </a:t>
            </a:r>
            <a:r>
              <a:rPr lang="en-US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bu</a:t>
            </a:r>
            <a:r>
              <a:rPr lang="en-US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olti</a:t>
            </a:r>
            <a:r>
              <a:rPr lang="en-US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atomli</a:t>
            </a:r>
            <a:r>
              <a:rPr lang="en-US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geterosiklik</a:t>
            </a:r>
            <a:r>
              <a:rPr lang="en-US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birikmalar</a:t>
            </a:r>
            <a:r>
              <a:rPr lang="en-US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bo'lib</a:t>
            </a:r>
            <a:r>
              <a:rPr lang="en-US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, </a:t>
            </a:r>
            <a:r>
              <a:rPr lang="en-US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ular</a:t>
            </a:r>
            <a:r>
              <a:rPr lang="en-US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uchta</a:t>
            </a:r>
            <a:r>
              <a:rPr lang="en-US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azot</a:t>
            </a:r>
            <a:r>
              <a:rPr lang="en-US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atomiga</a:t>
            </a:r>
            <a:r>
              <a:rPr lang="en-US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ega</a:t>
            </a:r>
            <a:r>
              <a:rPr lang="en-US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. </a:t>
            </a:r>
            <a:r>
              <a:rPr lang="en-US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Triazinlarning</a:t>
            </a:r>
            <a:r>
              <a:rPr lang="en-US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uchta</a:t>
            </a:r>
            <a:r>
              <a:rPr lang="en-US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izomeri</a:t>
            </a:r>
            <a:r>
              <a:rPr lang="en-US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mavjud</a:t>
            </a:r>
            <a:r>
              <a:rPr lang="en-US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: 1,2,3-triazin, 1,2,4-triazin </a:t>
            </a:r>
            <a:r>
              <a:rPr lang="en-US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va</a:t>
            </a:r>
            <a:r>
              <a:rPr lang="en-US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1,3,5-triazin        (</a:t>
            </a:r>
            <a:r>
              <a:rPr lang="en-US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simm</a:t>
            </a:r>
            <a:r>
              <a:rPr lang="en-US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-triazin).</a:t>
            </a:r>
            <a:r>
              <a:rPr lang="en-US" dirty="0">
                <a:solidFill>
                  <a:srgbClr val="261310"/>
                </a:solidFill>
                <a:latin typeface="Lora"/>
                <a:ea typeface="Lora"/>
                <a:cs typeface="Lora"/>
                <a:sym typeface="Lora"/>
              </a:rPr>
              <a:t/>
            </a:r>
            <a:br>
              <a:rPr lang="en-US" dirty="0">
                <a:solidFill>
                  <a:srgbClr val="261310"/>
                </a:solidFill>
                <a:latin typeface="Lora"/>
                <a:ea typeface="Lora"/>
                <a:cs typeface="Lora"/>
                <a:sym typeface="Lora"/>
              </a:rPr>
            </a:br>
            <a:endParaRPr lang="en-US" dirty="0">
              <a:solidFill>
                <a:srgbClr val="26131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H="1" flipV="1">
            <a:off x="11725977" y="6063915"/>
            <a:ext cx="45719" cy="115503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932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6099142" y="763571"/>
            <a:ext cx="5316718" cy="4930219"/>
          </a:xfrm>
        </p:spPr>
        <p:txBody>
          <a:bodyPr>
            <a:normAutofit/>
          </a:bodyPr>
          <a:lstStyle/>
          <a:p>
            <a:pPr>
              <a:lnSpc>
                <a:spcPts val="3220"/>
              </a:lnSpc>
            </a:pPr>
            <a:r>
              <a:rPr lang="en-US" sz="2800" b="1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1,3,5-Triazin (</a:t>
            </a:r>
            <a:r>
              <a:rPr lang="en-US" sz="2800" b="1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simm-triazin</a:t>
            </a:r>
            <a:r>
              <a:rPr lang="en-US" sz="2800" b="1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) </a:t>
            </a:r>
            <a:r>
              <a:rPr lang="en-US" sz="2800" b="1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molekulasining</a:t>
            </a:r>
            <a:r>
              <a:rPr lang="en-US" sz="2800" b="1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 </a:t>
            </a:r>
            <a:r>
              <a:rPr lang="en-US" sz="2800" b="1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tuzilishi</a:t>
            </a:r>
            <a:r>
              <a:rPr lang="en-US" sz="2800" b="1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 </a:t>
            </a:r>
            <a:r>
              <a:rPr lang="en-US" sz="2800" b="1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va</a:t>
            </a:r>
            <a:r>
              <a:rPr lang="en-US" sz="2800" b="1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 </a:t>
            </a:r>
            <a:r>
              <a:rPr lang="en-US" sz="2800" b="1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xususiyatlari</a:t>
            </a:r>
            <a:r>
              <a:rPr lang="en-US" sz="2800" b="1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/>
            </a:r>
            <a:br>
              <a:rPr lang="en-US" sz="2800" b="1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</a:br>
            <a:r>
              <a:rPr lang="en-US" sz="2800" b="1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/>
            </a:r>
            <a:br>
              <a:rPr lang="en-US" sz="2800" b="1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</a:b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1.3.5-triazin </a:t>
            </a:r>
            <a:r>
              <a:rPr lang="en-US" sz="2000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molekulasi</a:t>
            </a: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 </a:t>
            </a:r>
            <a:r>
              <a:rPr lang="en-US" sz="2000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olti</a:t>
            </a: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 </a:t>
            </a:r>
            <a:r>
              <a:rPr lang="en-US" sz="2000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atomli</a:t>
            </a: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 </a:t>
            </a:r>
            <a:r>
              <a:rPr lang="en-US" sz="2000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halqaga</a:t>
            </a: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 </a:t>
            </a:r>
            <a:r>
              <a:rPr lang="en-US" sz="2000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ega</a:t>
            </a: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, u </a:t>
            </a:r>
            <a:r>
              <a:rPr lang="en-US" sz="2000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uchta</a:t>
            </a: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 </a:t>
            </a:r>
            <a:r>
              <a:rPr lang="en-US" sz="2000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azot</a:t>
            </a: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 </a:t>
            </a:r>
            <a:r>
              <a:rPr lang="en-US" sz="2000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atomiga</a:t>
            </a: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 </a:t>
            </a:r>
            <a:r>
              <a:rPr lang="en-US" sz="2000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ega</a:t>
            </a: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.</a:t>
            </a:r>
            <a:b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</a:b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/>
            </a:r>
            <a:b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</a:b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U </a:t>
            </a:r>
            <a:r>
              <a:rPr lang="en-US" sz="2000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aromatik</a:t>
            </a: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 </a:t>
            </a:r>
            <a:r>
              <a:rPr lang="en-US" sz="2000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xususiyatga</a:t>
            </a: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 </a:t>
            </a:r>
            <a:r>
              <a:rPr lang="en-US" sz="2000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ega</a:t>
            </a: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, </a:t>
            </a:r>
            <a:r>
              <a:rPr lang="en-US" sz="2000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aromatik</a:t>
            </a: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 </a:t>
            </a:r>
            <a:r>
              <a:rPr lang="en-US" sz="2000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halqaning</a:t>
            </a: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 </a:t>
            </a:r>
            <a:r>
              <a:rPr lang="en-US" sz="2000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barcha</a:t>
            </a: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 </a:t>
            </a:r>
            <a:r>
              <a:rPr lang="en-US" sz="2000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atomlari</a:t>
            </a: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 sp2 </a:t>
            </a:r>
            <a:r>
              <a:rPr lang="en-US" sz="2000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gibridlangan</a:t>
            </a: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.</a:t>
            </a:r>
            <a:b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</a:br>
            <a: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/>
            </a:r>
            <a:br>
              <a:rPr lang="en-US" sz="2000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01" y="500983"/>
            <a:ext cx="5207000" cy="554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16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0021" y="587141"/>
            <a:ext cx="10583779" cy="5589822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1.3.5-triazin 2-alkil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aril 1.3.5-triazinlar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oddiy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imidatlar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reaksiyaga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kirishadi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Amidinlar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xuddi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shunday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harakat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qiladi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2.4-dialkil  1.3.5-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triazinlar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tegishli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amidinning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ortiqcha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miqdorini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qo‘llash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hosil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bo‘ladi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93" y="3003082"/>
            <a:ext cx="11152095" cy="259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99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4081" y="1253765"/>
            <a:ext cx="10125339" cy="4875071"/>
          </a:xfrm>
        </p:spPr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Piridinlar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4,5-almashtirilgan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pirimidinlar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1.3.5-triazindan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metilen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guruhini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ichiga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birikmalar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sintezlanishi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144" y="2512193"/>
            <a:ext cx="10279781" cy="349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015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1713943" y="185287"/>
            <a:ext cx="96254" cy="45719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8897" y="519764"/>
            <a:ext cx="10554903" cy="5657199"/>
          </a:xfrm>
        </p:spPr>
        <p:txBody>
          <a:bodyPr/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Kimyoviy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xossalari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Reaktivlik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elektrofil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nukleofil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reaksiyalarga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moyillik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Gidroliz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kislota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ishqor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muhitida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triazin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halqasining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parchalanishi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Galogenlash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halqaga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galogen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atomlarini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biriktirish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reaksiyalari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Alkillashtirish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arillashtirish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alkil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aril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guruhlarini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biriktirish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1534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1810197" y="789272"/>
            <a:ext cx="96253" cy="17325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1026" y="348792"/>
            <a:ext cx="10352773" cy="6061435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1,3,5-triazin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hosilalarining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nechta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variantlarini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beradi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Ushbu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birikmalar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boshqa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foydali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xususiyatlar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qatorida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bezgakka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qarshi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mikroblarga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qarshi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saratonga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qarshi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virusga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qarshi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faollikni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namoyish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etadi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Boshqa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tomondan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paydo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bo'layotgan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yuqumli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kasalliklar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ko'p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dori-darmonlarga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chidamli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mikrobial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patogenlar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soni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ortib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borayotganligi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sababli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bakterial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infektsiyalarni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davolash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qiyin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terapevtik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muammo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bo'lib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qolmoqda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40735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 flipV="1">
            <a:off x="11675443" y="933651"/>
            <a:ext cx="57752" cy="5775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7451" y="940100"/>
            <a:ext cx="10515600" cy="4351338"/>
          </a:xfrm>
        </p:spPr>
        <p:txBody>
          <a:bodyPr/>
          <a:lstStyle/>
          <a:p>
            <a:r>
              <a:rPr lang="en-US" b="1" dirty="0" err="1"/>
              <a:t>Ko'p</a:t>
            </a:r>
            <a:r>
              <a:rPr lang="en-US" b="1" dirty="0"/>
              <a:t> </a:t>
            </a:r>
            <a:r>
              <a:rPr lang="en-US" b="1" dirty="0" err="1"/>
              <a:t>dori-darmonlarga</a:t>
            </a:r>
            <a:r>
              <a:rPr lang="en-US" b="1" dirty="0"/>
              <a:t> </a:t>
            </a:r>
            <a:r>
              <a:rPr lang="en-US" b="1" dirty="0" err="1"/>
              <a:t>chidamli</a:t>
            </a:r>
            <a:r>
              <a:rPr lang="en-US" b="1" dirty="0"/>
              <a:t> </a:t>
            </a:r>
            <a:r>
              <a:rPr lang="en-US" b="1" dirty="0" err="1"/>
              <a:t>bakterial</a:t>
            </a:r>
            <a:r>
              <a:rPr lang="en-US" b="1" dirty="0"/>
              <a:t> </a:t>
            </a:r>
            <a:r>
              <a:rPr lang="en-US" b="1" dirty="0" err="1"/>
              <a:t>shtamblar</a:t>
            </a:r>
            <a:r>
              <a:rPr lang="en-US" b="1" dirty="0"/>
              <a:t> </a:t>
            </a:r>
            <a:r>
              <a:rPr lang="en-US" b="1" dirty="0" err="1"/>
              <a:t>ko'payib</a:t>
            </a:r>
            <a:r>
              <a:rPr lang="en-US" b="1" dirty="0"/>
              <a:t> </a:t>
            </a:r>
            <a:r>
              <a:rPr lang="en-US" b="1" dirty="0" err="1"/>
              <a:t>borayotganligi</a:t>
            </a:r>
            <a:r>
              <a:rPr lang="en-US" b="1" dirty="0"/>
              <a:t> </a:t>
            </a:r>
            <a:r>
              <a:rPr lang="en-US" b="1" dirty="0" err="1"/>
              <a:t>sababli</a:t>
            </a:r>
            <a:r>
              <a:rPr lang="en-US" b="1" dirty="0"/>
              <a:t>, </a:t>
            </a:r>
            <a:r>
              <a:rPr lang="en-US" b="1" dirty="0" err="1"/>
              <a:t>samarali</a:t>
            </a:r>
            <a:r>
              <a:rPr lang="en-US" b="1" dirty="0"/>
              <a:t> </a:t>
            </a:r>
            <a:r>
              <a:rPr lang="en-US" b="1" dirty="0" err="1"/>
              <a:t>terapiya</a:t>
            </a:r>
            <a:r>
              <a:rPr lang="en-US" b="1" dirty="0"/>
              <a:t> </a:t>
            </a:r>
            <a:r>
              <a:rPr lang="en-US" b="1" dirty="0" err="1"/>
              <a:t>zarurati</a:t>
            </a:r>
            <a:r>
              <a:rPr lang="en-US" b="1" dirty="0"/>
              <a:t> </a:t>
            </a:r>
            <a:r>
              <a:rPr lang="en-US" b="1" dirty="0" err="1"/>
              <a:t>mikroblarga</a:t>
            </a:r>
            <a:r>
              <a:rPr lang="en-US" b="1" dirty="0"/>
              <a:t> </a:t>
            </a:r>
            <a:r>
              <a:rPr lang="en-US" b="1" dirty="0" err="1"/>
              <a:t>qarshi</a:t>
            </a:r>
            <a:r>
              <a:rPr lang="en-US" b="1" dirty="0"/>
              <a:t> </a:t>
            </a:r>
            <a:r>
              <a:rPr lang="en-US" b="1" dirty="0" err="1"/>
              <a:t>yangi</a:t>
            </a:r>
            <a:r>
              <a:rPr lang="en-US" b="1" dirty="0"/>
              <a:t> </a:t>
            </a:r>
            <a:r>
              <a:rPr lang="en-US" b="1" dirty="0" err="1"/>
              <a:t>molekulalarni</a:t>
            </a:r>
            <a:r>
              <a:rPr lang="en-US" b="1" dirty="0"/>
              <a:t> </a:t>
            </a:r>
            <a:r>
              <a:rPr lang="en-US" b="1" dirty="0" err="1"/>
              <a:t>loyihalash</a:t>
            </a:r>
            <a:r>
              <a:rPr lang="en-US" b="1" dirty="0"/>
              <a:t> </a:t>
            </a:r>
            <a:r>
              <a:rPr lang="en-US" b="1" dirty="0" err="1"/>
              <a:t>va</a:t>
            </a:r>
            <a:r>
              <a:rPr lang="en-US" b="1" dirty="0"/>
              <a:t> </a:t>
            </a:r>
            <a:r>
              <a:rPr lang="en-US" b="1" dirty="0" err="1"/>
              <a:t>sintez</a:t>
            </a:r>
            <a:r>
              <a:rPr lang="en-US" b="1" dirty="0"/>
              <a:t> </a:t>
            </a:r>
            <a:r>
              <a:rPr lang="en-US" b="1" dirty="0" err="1"/>
              <a:t>qilish</a:t>
            </a:r>
            <a:r>
              <a:rPr lang="en-US" b="1" dirty="0"/>
              <a:t> </a:t>
            </a:r>
            <a:r>
              <a:rPr lang="en-US" b="1" dirty="0" err="1"/>
              <a:t>bo'yicha</a:t>
            </a:r>
            <a:r>
              <a:rPr lang="en-US" b="1" dirty="0"/>
              <a:t> </a:t>
            </a:r>
            <a:r>
              <a:rPr lang="en-US" b="1" dirty="0" err="1"/>
              <a:t>tadqiqotlarni</a:t>
            </a:r>
            <a:r>
              <a:rPr lang="en-US" b="1" dirty="0"/>
              <a:t> </a:t>
            </a:r>
            <a:r>
              <a:rPr lang="en-US" b="1" dirty="0" err="1"/>
              <a:t>olib</a:t>
            </a:r>
            <a:r>
              <a:rPr lang="en-US" b="1" dirty="0"/>
              <a:t> </a:t>
            </a:r>
            <a:r>
              <a:rPr lang="en-US" b="1" dirty="0" err="1"/>
              <a:t>borilmoqda</a:t>
            </a:r>
            <a:r>
              <a:rPr lang="en-US" b="1" dirty="0"/>
              <a:t>.</a:t>
            </a:r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0086" y="2502569"/>
            <a:ext cx="3176237" cy="386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361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0021" y="635267"/>
            <a:ext cx="10583779" cy="5541696"/>
          </a:xfrm>
        </p:spPr>
        <p:txBody>
          <a:bodyPr/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Polimerlar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materiallar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kimyosi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Plastmassalar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Triazin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hosilalari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polimerlar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chiqarishda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ishlatiladi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jumladan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yuqori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haroratga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chidamli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materiallar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sintezida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Bo‘yoqlar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pigmentlar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1,3,5-triazin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hosilalaridan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bo‘yoq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pigmentlar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tayyorlashda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foydalaniladi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721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2900" y="462014"/>
            <a:ext cx="10400899" cy="5676449"/>
          </a:xfrm>
        </p:spPr>
        <p:txBody>
          <a:bodyPr>
            <a:normAutofit fontScale="92500" lnSpcReduction="10000"/>
          </a:bodyPr>
          <a:lstStyle/>
          <a:p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Qishloq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xo‘jaligi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agroximiya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dirty="0">
              <a:latin typeface="Bahnschrift SemiBold" panose="020B0502040204020203" pitchFamily="34" charset="0"/>
            </a:endParaRPr>
          </a:p>
          <a:p>
            <a:endParaRPr 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Gerbitsidlar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1,3,5-Triazinlar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asosida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chiqilgan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atrazin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simazin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moddalar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begona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o'tlarga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qarshi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samarali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vositalardir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Pestitsidlar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Hasharotlarga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qarshi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kimyoviy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vositalar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sifatida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foydalaniladi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93425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136</TotalTime>
  <Words>282</Words>
  <Application>Microsoft Office PowerPoint</Application>
  <PresentationFormat>Произвольный</PresentationFormat>
  <Paragraphs>37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Натуральные материалы</vt:lpstr>
      <vt:lpstr>Презентация PowerPoint</vt:lpstr>
      <vt:lpstr>Mavzu: Triazinlar.1,3,5-Triazin molekulasining tuzilishi, olinish usullari, kimyoviy xossalari </vt:lpstr>
      <vt:lpstr>       REJA    1. 1.3.5-triazin molekulasining tuzilishi 2. Olinish usullari 3. Kimyoviy xossalari 4. Ishlatilishi</vt:lpstr>
      <vt:lpstr>Triazinlar - bu olti atomli geterosiklik birikmalar bo'lib, ular uchta azot atomiga ega. Triazinlarning uchta izomeri mavjud: 1,2,3-triazin, 1,2,4-triazin va 1,3,5-triazin        (simm-triazin). </vt:lpstr>
      <vt:lpstr>1,3,5-Triazin (simm-triazin) molekulasining tuzilishi va xususiyatlari  1.3.5-triazin molekulasi olti atomli halqaga ega, u uchta azot atomiga ega.  U aromatik xususiyatga ega, aromatik halqaning barcha atomlari sp2 gibridlangan.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NAMANGAN DAVLAT UNIVERSITETI TABIIY FANLAR FAKULTETI KIMYO YO‘NALISHI M.KIM_AU-24 GURUH MAGISTRANTI MADAMINOVA ZARINANING “GETEROSIKLIK BIRIKMALAR KIMYOSI ,, FANIDAN TAYYORLAGAN TAQDIMOTI</dc:title>
  <dc:creator>zarina madaminova</dc:creator>
  <cp:lastModifiedBy>ADMIN</cp:lastModifiedBy>
  <cp:revision>15</cp:revision>
  <dcterms:created xsi:type="dcterms:W3CDTF">2025-03-13T17:21:15Z</dcterms:created>
  <dcterms:modified xsi:type="dcterms:W3CDTF">2025-05-02T05:36:19Z</dcterms:modified>
</cp:coreProperties>
</file>