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59" r:id="rId8"/>
    <p:sldId id="267" r:id="rId9"/>
    <p:sldId id="268" r:id="rId10"/>
    <p:sldId id="269" r:id="rId11"/>
    <p:sldId id="263" r:id="rId12"/>
    <p:sldId id="264" r:id="rId13"/>
    <p:sldId id="265" r:id="rId14"/>
  </p:sldIdLst>
  <p:sldSz cx="18288000" cy="10287000"/>
  <p:notesSz cx="6858000" cy="914400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78" d="100"/>
          <a:sy n="78" d="100"/>
        </p:scale>
        <p:origin x="-29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gi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56990" y="1255617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92716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9" name="Freeform 9"/>
          <p:cNvSpPr/>
          <p:nvPr/>
        </p:nvSpPr>
        <p:spPr>
          <a:xfrm rot="-8569907">
            <a:off x="1200555" y="8384691"/>
            <a:ext cx="2034541" cy="1667625"/>
          </a:xfrm>
          <a:custGeom>
            <a:avLst/>
            <a:gdLst/>
            <a:ahLst/>
            <a:cxnLst/>
            <a:rect l="l" t="t" r="r" b="b"/>
            <a:pathLst>
              <a:path w="2034541" h="1667625">
                <a:moveTo>
                  <a:pt x="0" y="0"/>
                </a:moveTo>
                <a:lnTo>
                  <a:pt x="2034541" y="0"/>
                </a:lnTo>
                <a:lnTo>
                  <a:pt x="2034541" y="1667625"/>
                </a:lnTo>
                <a:lnTo>
                  <a:pt x="0" y="16676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58BAABA-A5DC-4507-9527-BF19EC57EF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1200" y="1562100"/>
            <a:ext cx="3997513" cy="4005189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905000" y="5219700"/>
            <a:ext cx="118717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Oʻzbekiston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Respublikasi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taʼlim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innovatsiyalar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vazirligi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Namangan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Tabiiy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fanlar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fakulteti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Kimyo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kafedrasi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1-kurs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magistranti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Yoqubjonova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 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Madinabonuning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 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Triazinlar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.  1,3,5-triazin (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Simm-triazin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)  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molekulasining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  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tuzilishi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  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va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 </a:t>
            </a:r>
            <a:r>
              <a:rPr lang="en-US" sz="2800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xususiyatlari</a:t>
            </a:r>
            <a:r>
              <a:rPr lang="en-US" sz="2800" dirty="0">
                <a:solidFill>
                  <a:srgbClr val="261310"/>
                </a:solidFill>
                <a:latin typeface="Times New Roman" panose="02020603050405020304" pitchFamily="18" charset="0"/>
                <a:ea typeface="Grand Cru S"/>
                <a:cs typeface="Times New Roman" panose="02020603050405020304" pitchFamily="18" charset="0"/>
                <a:sym typeface="Grand Cru S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tayyorlagan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taqdimoti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Maslahatchi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Prof.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Abdullayev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SH.V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" t="24433" r="931" b="3404"/>
          <a:stretch/>
        </p:blipFill>
        <p:spPr bwMode="auto">
          <a:xfrm>
            <a:off x="3657600" y="1943100"/>
            <a:ext cx="7707745" cy="2435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0801" y="379852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637754" y="648848"/>
            <a:ext cx="2650246" cy="250323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6701550" y="777200"/>
            <a:ext cx="7713366" cy="14215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30"/>
              </a:lnSpc>
            </a:pPr>
            <a:r>
              <a:rPr lang="en-US" sz="9353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Medium"/>
                <a:cs typeface="Times New Roman" panose="02020603050405020304" pitchFamily="18" charset="0"/>
                <a:sym typeface="Grand Cru S Medium"/>
              </a:rPr>
              <a:t>Reja</a:t>
            </a:r>
            <a:r>
              <a:rPr lang="en-US" sz="9353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Medium"/>
                <a:cs typeface="Times New Roman" panose="02020603050405020304" pitchFamily="18" charset="0"/>
                <a:sym typeface="Grand Cru S Medium"/>
              </a:rPr>
              <a:t>  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107" y="3519446"/>
            <a:ext cx="7049575" cy="3281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0219" lvl="1" indent="-457200" algn="l">
              <a:lnSpc>
                <a:spcPts val="3670"/>
              </a:lnSpc>
              <a:buFont typeface="Wingdings" pitchFamily="2" charset="2"/>
              <a:buChar char="Ø"/>
            </a:pP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haqida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umumiy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ma'lumot</a:t>
            </a:r>
            <a:endParaRPr lang="en-US" sz="2621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  <a:p>
            <a:pPr marL="740219" lvl="1" indent="-457200" algn="l">
              <a:lnSpc>
                <a:spcPts val="3670"/>
              </a:lnSpc>
              <a:buFont typeface="Wingdings" pitchFamily="2" charset="2"/>
              <a:buChar char="Ø"/>
            </a:pP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1,3,5-Triazin (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simm-triazin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)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molekulasining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tuzilishi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va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xususiyatlari</a:t>
            </a:r>
            <a:endParaRPr lang="en-US" sz="2621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  <a:p>
            <a:pPr marL="740219" lvl="1" indent="-457200" algn="l">
              <a:lnSpc>
                <a:spcPts val="3670"/>
              </a:lnSpc>
              <a:buFont typeface="Wingdings" pitchFamily="2" charset="2"/>
              <a:buChar char="Ø"/>
            </a:pP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Galogen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triazinlarni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olish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usullari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: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labaratoriya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va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sanoat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usullari</a:t>
            </a:r>
            <a:endParaRPr lang="en-US" sz="2621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  <a:p>
            <a:pPr marL="740219" lvl="1" indent="-457200" algn="l">
              <a:lnSpc>
                <a:spcPts val="3670"/>
              </a:lnSpc>
              <a:buFont typeface="Wingdings" pitchFamily="2" charset="2"/>
              <a:buChar char="Ø"/>
            </a:pP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Triazinlarning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kimyoviy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xossalari</a:t>
            </a:r>
            <a:endParaRPr lang="en-US" sz="2621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  <a:p>
            <a:pPr marL="740219" lvl="1" indent="-457200" algn="l">
              <a:lnSpc>
                <a:spcPts val="3670"/>
              </a:lnSpc>
              <a:buFont typeface="Wingdings" pitchFamily="2" charset="2"/>
              <a:buChar char="Ø"/>
            </a:pP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kimyosining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kelajagi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va</a:t>
            </a:r>
            <a:r>
              <a:rPr lang="en-US" sz="26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istiqbollari</a:t>
            </a:r>
            <a:endParaRPr lang="en-US" sz="2621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0801" y="374827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TextBox 11"/>
          <p:cNvSpPr txBox="1"/>
          <p:nvPr/>
        </p:nvSpPr>
        <p:spPr>
          <a:xfrm>
            <a:off x="3043043" y="1019175"/>
            <a:ext cx="10849005" cy="1233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6"/>
              </a:lnSpc>
            </a:pPr>
            <a:r>
              <a:rPr lang="en-US" sz="40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Triazinlar</a:t>
            </a:r>
            <a:r>
              <a:rPr lang="en-US" sz="40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0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haqida</a:t>
            </a:r>
            <a:r>
              <a:rPr lang="en-US" sz="40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0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umumiy</a:t>
            </a:r>
            <a:r>
              <a:rPr lang="en-US" sz="40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0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ma'lumot</a:t>
            </a:r>
            <a:endParaRPr lang="en-US" sz="4047" b="1" dirty="0">
              <a:solidFill>
                <a:srgbClr val="261310"/>
              </a:solidFill>
              <a:latin typeface="Times New Roman" panose="02020603050405020304" pitchFamily="18" charset="0"/>
              <a:ea typeface="Grand Cru S Bold"/>
              <a:cs typeface="Times New Roman" panose="02020603050405020304" pitchFamily="18" charset="0"/>
              <a:sym typeface="Grand Cru S Bold"/>
            </a:endParaRPr>
          </a:p>
          <a:p>
            <a:pPr algn="ctr">
              <a:lnSpc>
                <a:spcPts val="4816"/>
              </a:lnSpc>
            </a:pPr>
            <a:endParaRPr lang="en-US" sz="4047" b="1" dirty="0">
              <a:solidFill>
                <a:srgbClr val="261310"/>
              </a:solidFill>
              <a:latin typeface="Times New Roman" panose="02020603050405020304" pitchFamily="18" charset="0"/>
              <a:ea typeface="Grand Cru S Bold"/>
              <a:cs typeface="Times New Roman" panose="02020603050405020304" pitchFamily="18" charset="0"/>
              <a:sym typeface="Grand Cru 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3043043" y="2683498"/>
            <a:ext cx="11593884" cy="2259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</a:pP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Triazinlar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-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bu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olti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atomli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geterosiklik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birikmalar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bo'lib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,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ular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uchta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azot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atomiga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ega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.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Triazinlarning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uchta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izomeri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mavjud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: 1,2,3-triazin, 1,2,4-triazin 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va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 1,3,5-triazin (</a:t>
            </a:r>
            <a:r>
              <a:rPr lang="en-US" sz="3052" dirty="0" err="1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simm-triazin</a:t>
            </a:r>
            <a:r>
              <a:rPr lang="en-US" sz="3052" dirty="0">
                <a:solidFill>
                  <a:srgbClr val="261310"/>
                </a:solidFill>
                <a:latin typeface="Times New Roman" panose="02020603050405020304" pitchFamily="18" charset="0"/>
                <a:ea typeface="Lora"/>
                <a:cs typeface="Times New Roman" panose="02020603050405020304" pitchFamily="18" charset="0"/>
                <a:sym typeface="Lora"/>
              </a:rPr>
              <a:t>).</a:t>
            </a:r>
          </a:p>
          <a:p>
            <a:pPr algn="ctr">
              <a:lnSpc>
                <a:spcPts val="3789"/>
              </a:lnSpc>
            </a:pPr>
            <a:endParaRPr lang="en-US" sz="3052" dirty="0">
              <a:solidFill>
                <a:srgbClr val="261310"/>
              </a:solidFill>
              <a:latin typeface="Times New Roman" panose="02020603050405020304" pitchFamily="18" charset="0"/>
              <a:ea typeface="Lora"/>
              <a:cs typeface="Times New Roman" panose="02020603050405020304" pitchFamily="18" charset="0"/>
              <a:sym typeface="Lora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24212B66-105E-4A44-960C-C4B551B22C9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7797" y="4952663"/>
            <a:ext cx="9689963" cy="22416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4400" y="190500"/>
            <a:ext cx="8229600" cy="14478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Triazinlar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haqida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umumiy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ma'lumot</a:t>
            </a:r>
            <a:r>
              <a:rPr lang="en-US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/>
            </a:r>
            <a:br>
              <a:rPr lang="en-US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09700"/>
            <a:ext cx="18288000" cy="88773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1.Kimyoviy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reaksiyalar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qator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reaksiyalarga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kirishishi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2.Elektrofilik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substitutsiyalar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aromatik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halqasi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tufayli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elektrofilik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substitutsiya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reaksiyalarini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osonlik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o‘tkazadi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3.Nukleofilik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substitutsiyalar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atomlari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nukleofilik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reaksiyalar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ya'ni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guruhlarni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4.Sog‘liq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xavfsizlik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ishlatilayotgan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-da,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ularning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ba'zi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turlari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toksik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atrazin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simazin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pestitsidlar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organizmiga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yetkazishi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sababli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ishlatilganda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ehtiyotkorlik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yondashish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zarur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kiyimlari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xavfsizlik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choralariga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rioya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muhimdir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Atrof-muhitga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ta'siri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Ba'zi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atrof-muhitga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salbiy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ta'sir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erib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o‘simlik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hayvonot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dunyosiga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zarar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yetkazishi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ishlashda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ekologik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xavfsizlik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choralariga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rioya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Triazin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tizimlari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modifikatsiyalar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molekulalariga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qo‘shimcha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metil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qo‘shish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birikmalar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olinishi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modifikatsiyalar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triazinlarning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xususiyatlarini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o‘zgartirish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mahsulotlar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chiqarishga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imkon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beradi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1219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723" y="379852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15035453" y="862675"/>
            <a:ext cx="2223847" cy="4581315"/>
          </a:xfrm>
          <a:custGeom>
            <a:avLst/>
            <a:gdLst/>
            <a:ahLst/>
            <a:cxnLst/>
            <a:rect l="l" t="t" r="r" b="b"/>
            <a:pathLst>
              <a:path w="2223847" h="4581315">
                <a:moveTo>
                  <a:pt x="0" y="0"/>
                </a:moveTo>
                <a:lnTo>
                  <a:pt x="2223847" y="0"/>
                </a:lnTo>
                <a:lnTo>
                  <a:pt x="2223847" y="4581315"/>
                </a:lnTo>
                <a:lnTo>
                  <a:pt x="0" y="45813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510741" y="6479870"/>
            <a:ext cx="11674433" cy="3267384"/>
          </a:xfrm>
          <a:custGeom>
            <a:avLst/>
            <a:gdLst/>
            <a:ahLst/>
            <a:cxnLst/>
            <a:rect l="l" t="t" r="r" b="b"/>
            <a:pathLst>
              <a:path w="11674433" h="3267384">
                <a:moveTo>
                  <a:pt x="0" y="0"/>
                </a:moveTo>
                <a:lnTo>
                  <a:pt x="11674433" y="0"/>
                </a:lnTo>
                <a:lnTo>
                  <a:pt x="11674433" y="3267384"/>
                </a:lnTo>
                <a:lnTo>
                  <a:pt x="0" y="32673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368" b="-4106"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8519" y="549418"/>
            <a:ext cx="2281123" cy="2986817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4751522" y="1693141"/>
            <a:ext cx="8784956" cy="274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5"/>
              </a:lnSpc>
            </a:pP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Galogen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triazinlarni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olish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usullari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: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laboratoriya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va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sanoat</a:t>
            </a:r>
            <a:r>
              <a:rPr lang="en-US" sz="4797" dirty="0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4797" dirty="0" err="1">
                <a:solidFill>
                  <a:srgbClr val="76AB9D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usullari</a:t>
            </a:r>
            <a:endParaRPr lang="en-US" sz="4797" dirty="0">
              <a:solidFill>
                <a:srgbClr val="76AB9D"/>
              </a:solidFill>
              <a:latin typeface="Times New Roman" panose="02020603050405020304" pitchFamily="18" charset="0"/>
              <a:ea typeface="Didact Gothic"/>
              <a:cs typeface="Times New Roman" panose="02020603050405020304" pitchFamily="18" charset="0"/>
              <a:sym typeface="Didact Gothic"/>
            </a:endParaRPr>
          </a:p>
          <a:p>
            <a:pPr algn="ctr">
              <a:lnSpc>
                <a:spcPts val="10958"/>
              </a:lnSpc>
            </a:pPr>
            <a:endParaRPr lang="en-US" sz="4797" dirty="0">
              <a:solidFill>
                <a:srgbClr val="76AB9D"/>
              </a:solidFill>
              <a:latin typeface="Times New Roman" panose="02020603050405020304" pitchFamily="18" charset="0"/>
              <a:ea typeface="Didact Gothic"/>
              <a:cs typeface="Times New Roman" panose="02020603050405020304" pitchFamily="18" charset="0"/>
              <a:sym typeface="Didact Gothi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959080" y="4650974"/>
            <a:ext cx="14827644" cy="22661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47"/>
              </a:lnSpc>
            </a:pP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Galogenlanish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usuli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: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galogenlar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bilan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reaksiyaga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kirishib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,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galogenlangan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hosil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890" dirty="0" err="1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qiladi</a:t>
            </a:r>
            <a:r>
              <a:rPr lang="en-US" sz="4890" dirty="0">
                <a:solidFill>
                  <a:srgbClr val="CB6CE6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.</a:t>
            </a:r>
          </a:p>
          <a:p>
            <a:pPr algn="ctr">
              <a:lnSpc>
                <a:spcPts val="3907"/>
              </a:lnSpc>
            </a:pPr>
            <a:endParaRPr lang="en-US" sz="4890" dirty="0">
              <a:solidFill>
                <a:srgbClr val="CB6CE6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723" y="379852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629779" y="798532"/>
            <a:ext cx="2869556" cy="2890578"/>
          </a:xfrm>
          <a:custGeom>
            <a:avLst/>
            <a:gdLst/>
            <a:ahLst/>
            <a:cxnLst/>
            <a:rect l="l" t="t" r="r" b="b"/>
            <a:pathLst>
              <a:path w="2869556" h="2890578">
                <a:moveTo>
                  <a:pt x="0" y="0"/>
                </a:moveTo>
                <a:lnTo>
                  <a:pt x="2869556" y="0"/>
                </a:lnTo>
                <a:lnTo>
                  <a:pt x="2869556" y="2890578"/>
                </a:lnTo>
                <a:lnTo>
                  <a:pt x="0" y="28905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305336" y="4667213"/>
            <a:ext cx="9074592" cy="4986742"/>
          </a:xfrm>
          <a:custGeom>
            <a:avLst/>
            <a:gdLst/>
            <a:ahLst/>
            <a:cxnLst/>
            <a:rect l="l" t="t" r="r" b="b"/>
            <a:pathLst>
              <a:path w="9074592" h="4986742">
                <a:moveTo>
                  <a:pt x="0" y="0"/>
                </a:moveTo>
                <a:lnTo>
                  <a:pt x="9074592" y="0"/>
                </a:lnTo>
                <a:lnTo>
                  <a:pt x="9074592" y="4986742"/>
                </a:lnTo>
                <a:lnTo>
                  <a:pt x="0" y="49867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2435"/>
            </a:stretch>
          </a:blipFill>
        </p:spPr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783294" y="7160584"/>
            <a:ext cx="2476006" cy="2403261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3668901" y="623647"/>
            <a:ext cx="10849005" cy="2502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0"/>
              </a:lnSpc>
            </a:pP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Triazinlarni</a:t>
            </a:r>
            <a:r>
              <a:rPr lang="en-US" sz="46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olish</a:t>
            </a:r>
            <a:r>
              <a:rPr lang="en-US" sz="46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usullari</a:t>
            </a:r>
            <a:r>
              <a:rPr lang="en-US" sz="46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: </a:t>
            </a: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laboratoriya</a:t>
            </a:r>
            <a:r>
              <a:rPr lang="en-US" sz="46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va</a:t>
            </a:r>
            <a:r>
              <a:rPr lang="en-US" sz="46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sanoat</a:t>
            </a:r>
            <a:r>
              <a:rPr lang="en-US" sz="4647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4647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usullari</a:t>
            </a:r>
            <a:endParaRPr lang="en-US" sz="4647" b="1" dirty="0">
              <a:solidFill>
                <a:srgbClr val="261310"/>
              </a:solidFill>
              <a:latin typeface="Times New Roman" panose="02020603050405020304" pitchFamily="18" charset="0"/>
              <a:ea typeface="Grand Cru S Bold"/>
              <a:cs typeface="Times New Roman" panose="02020603050405020304" pitchFamily="18" charset="0"/>
              <a:sym typeface="Grand Cru S Bold"/>
            </a:endParaRPr>
          </a:p>
          <a:p>
            <a:pPr algn="ctr">
              <a:lnSpc>
                <a:spcPts val="9932"/>
              </a:lnSpc>
            </a:pPr>
            <a:endParaRPr lang="en-US" sz="4647" b="1" dirty="0">
              <a:solidFill>
                <a:srgbClr val="261310"/>
              </a:solidFill>
              <a:latin typeface="Times New Roman" panose="02020603050405020304" pitchFamily="18" charset="0"/>
              <a:ea typeface="Grand Cru S Bold"/>
              <a:cs typeface="Times New Roman" panose="02020603050405020304" pitchFamily="18" charset="0"/>
              <a:sym typeface="Grand Cru 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305336" y="2099077"/>
            <a:ext cx="9677328" cy="3072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8"/>
              </a:lnSpc>
            </a:pP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Nitratlash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usuli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:  Triazin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konsentrlangan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nitrat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kislotasi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bilan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reaksiyaga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kirishib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,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nitrolangan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triazin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hosil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4121" dirty="0" err="1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qiladi</a:t>
            </a:r>
            <a:r>
              <a:rPr lang="en-US" sz="4121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.</a:t>
            </a:r>
          </a:p>
          <a:p>
            <a:pPr algn="ctr">
              <a:lnSpc>
                <a:spcPts val="4993"/>
              </a:lnSpc>
            </a:pPr>
            <a:endParaRPr lang="en-US" sz="4121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723" y="379852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9" name="Group 9"/>
          <p:cNvGrpSpPr/>
          <p:nvPr/>
        </p:nvGrpSpPr>
        <p:grpSpPr>
          <a:xfrm>
            <a:off x="9392102" y="5729493"/>
            <a:ext cx="1028340" cy="1028340"/>
            <a:chOff x="0" y="0"/>
            <a:chExt cx="1371120" cy="137112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1371120" cy="1371120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33382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733382"/>
                    </a:lnTo>
                    <a:cubicBezTo>
                      <a:pt x="43699" y="733382"/>
                      <a:pt x="79418" y="768721"/>
                      <a:pt x="79418" y="812800"/>
                    </a:cubicBezTo>
                    <a:lnTo>
                      <a:pt x="733382" y="812800"/>
                    </a:lnTo>
                    <a:cubicBezTo>
                      <a:pt x="733382" y="769101"/>
                      <a:pt x="768721" y="733382"/>
                      <a:pt x="812800" y="733382"/>
                    </a:cubicBezTo>
                    <a:lnTo>
                      <a:pt x="812800" y="79418"/>
                    </a:lnTo>
                    <a:cubicBezTo>
                      <a:pt x="769101" y="79418"/>
                      <a:pt x="733382" y="44079"/>
                      <a:pt x="733382" y="0"/>
                    </a:cubicBezTo>
                    <a:close/>
                  </a:path>
                </a:pathLst>
              </a:custGeom>
              <a:solidFill>
                <a:srgbClr val="76AB9D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38100" y="-9525"/>
                <a:ext cx="736600" cy="7842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70201" y="102418"/>
              <a:ext cx="1230718" cy="12139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  <a:spcBef>
                  <a:spcPct val="0"/>
                </a:spcBef>
              </a:pPr>
              <a:r>
                <a:rPr lang="en-US" sz="5499" b="1" dirty="0">
                  <a:solidFill>
                    <a:srgbClr val="261310"/>
                  </a:solidFill>
                  <a:latin typeface="Times New Roman" panose="02020603050405020304" pitchFamily="18" charset="0"/>
                  <a:ea typeface="29LT Adir Semi-Bold"/>
                  <a:cs typeface="Times New Roman" panose="02020603050405020304" pitchFamily="18" charset="0"/>
                  <a:sym typeface="29LT Adir Semi-Bold"/>
                </a:rPr>
                <a:t>01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92102" y="7419116"/>
            <a:ext cx="1028340" cy="1028340"/>
            <a:chOff x="0" y="0"/>
            <a:chExt cx="1371120" cy="137112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371120" cy="1371120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33382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733382"/>
                    </a:lnTo>
                    <a:cubicBezTo>
                      <a:pt x="43699" y="733382"/>
                      <a:pt x="79418" y="768721"/>
                      <a:pt x="79418" y="812800"/>
                    </a:cubicBezTo>
                    <a:lnTo>
                      <a:pt x="733382" y="812800"/>
                    </a:lnTo>
                    <a:cubicBezTo>
                      <a:pt x="733382" y="769101"/>
                      <a:pt x="768721" y="733382"/>
                      <a:pt x="812800" y="733382"/>
                    </a:cubicBezTo>
                    <a:lnTo>
                      <a:pt x="812800" y="79418"/>
                    </a:lnTo>
                    <a:cubicBezTo>
                      <a:pt x="769101" y="79418"/>
                      <a:pt x="733382" y="44079"/>
                      <a:pt x="733382" y="0"/>
                    </a:cubicBezTo>
                    <a:close/>
                  </a:path>
                </a:pathLst>
              </a:custGeom>
              <a:solidFill>
                <a:srgbClr val="76AB9D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38100" y="-9525"/>
                <a:ext cx="736600" cy="7842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70201" y="102418"/>
              <a:ext cx="1230718" cy="12139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699"/>
                </a:lnSpc>
                <a:spcBef>
                  <a:spcPct val="0"/>
                </a:spcBef>
              </a:pPr>
              <a:r>
                <a:rPr lang="en-US" sz="5499" b="1" dirty="0">
                  <a:solidFill>
                    <a:srgbClr val="261310"/>
                  </a:solidFill>
                  <a:latin typeface="Times New Roman" panose="02020603050405020304" pitchFamily="18" charset="0"/>
                  <a:ea typeface="29LT Adir Semi-Bold"/>
                  <a:cs typeface="Times New Roman" panose="02020603050405020304" pitchFamily="18" charset="0"/>
                  <a:sym typeface="29LT Adir Semi-Bold"/>
                </a:rPr>
                <a:t>02</a:t>
              </a:r>
            </a:p>
          </p:txBody>
        </p:sp>
      </p:grpSp>
      <p:sp>
        <p:nvSpPr>
          <p:cNvPr id="19" name="Freeform 19"/>
          <p:cNvSpPr/>
          <p:nvPr/>
        </p:nvSpPr>
        <p:spPr>
          <a:xfrm rot="-8289828">
            <a:off x="706483" y="8348922"/>
            <a:ext cx="1814864" cy="1487565"/>
          </a:xfrm>
          <a:custGeom>
            <a:avLst/>
            <a:gdLst/>
            <a:ahLst/>
            <a:cxnLst/>
            <a:rect l="l" t="t" r="r" b="b"/>
            <a:pathLst>
              <a:path w="1814864" h="1487565">
                <a:moveTo>
                  <a:pt x="0" y="0"/>
                </a:moveTo>
                <a:lnTo>
                  <a:pt x="1814864" y="0"/>
                </a:lnTo>
                <a:lnTo>
                  <a:pt x="1814864" y="1487565"/>
                </a:lnTo>
                <a:lnTo>
                  <a:pt x="0" y="14875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989576" y="1768065"/>
            <a:ext cx="5470552" cy="5103158"/>
          </a:xfrm>
          <a:custGeom>
            <a:avLst/>
            <a:gdLst/>
            <a:ahLst/>
            <a:cxnLst/>
            <a:rect l="l" t="t" r="r" b="b"/>
            <a:pathLst>
              <a:path w="5470552" h="5103158">
                <a:moveTo>
                  <a:pt x="0" y="0"/>
                </a:moveTo>
                <a:lnTo>
                  <a:pt x="5470552" y="0"/>
                </a:lnTo>
                <a:lnTo>
                  <a:pt x="5470552" y="5103158"/>
                </a:lnTo>
                <a:lnTo>
                  <a:pt x="0" y="51031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430" r="-1549" b="-4430"/>
            </a:stretch>
          </a:blipFill>
        </p:spPr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5768271" y="698921"/>
            <a:ext cx="1851917" cy="1851917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9411152" y="2674663"/>
            <a:ext cx="6731770" cy="2004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2"/>
              </a:lnSpc>
            </a:pPr>
            <a:r>
              <a:rPr lang="en-US" sz="3224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1,3,5-Triazin (</a:t>
            </a:r>
            <a:r>
              <a:rPr lang="en-US" sz="3224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simm-triazin</a:t>
            </a:r>
            <a:r>
              <a:rPr lang="en-US" sz="3224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) </a:t>
            </a:r>
            <a:r>
              <a:rPr lang="en-US" sz="3224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molekulasining</a:t>
            </a:r>
            <a:r>
              <a:rPr lang="en-US" sz="3224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3224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tuzilishi</a:t>
            </a:r>
            <a:r>
              <a:rPr lang="en-US" sz="3224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3224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va</a:t>
            </a:r>
            <a:r>
              <a:rPr lang="en-US" sz="3224" dirty="0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 </a:t>
            </a:r>
            <a:r>
              <a:rPr lang="en-US" sz="3224" dirty="0" err="1">
                <a:solidFill>
                  <a:srgbClr val="261310"/>
                </a:solidFill>
                <a:latin typeface="Times New Roman" panose="02020603050405020304" pitchFamily="18" charset="0"/>
                <a:ea typeface="Baron"/>
                <a:cs typeface="Times New Roman" panose="02020603050405020304" pitchFamily="18" charset="0"/>
                <a:sym typeface="Baron"/>
              </a:rPr>
              <a:t>xususiyatlari</a:t>
            </a:r>
            <a:endParaRPr lang="en-US" sz="3224" dirty="0">
              <a:solidFill>
                <a:srgbClr val="261310"/>
              </a:solidFill>
              <a:latin typeface="Times New Roman" panose="02020603050405020304" pitchFamily="18" charset="0"/>
              <a:ea typeface="Baron"/>
              <a:cs typeface="Times New Roman" panose="02020603050405020304" pitchFamily="18" charset="0"/>
              <a:sym typeface="Baron"/>
            </a:endParaRPr>
          </a:p>
          <a:p>
            <a:pPr algn="l">
              <a:lnSpc>
                <a:spcPts val="9739"/>
              </a:lnSpc>
            </a:pPr>
            <a:endParaRPr lang="en-US" sz="3224" dirty="0">
              <a:solidFill>
                <a:srgbClr val="261310"/>
              </a:solidFill>
              <a:latin typeface="Times New Roman" panose="02020603050405020304" pitchFamily="18" charset="0"/>
              <a:ea typeface="Baron"/>
              <a:cs typeface="Times New Roman" panose="02020603050405020304" pitchFamily="18" charset="0"/>
              <a:sym typeface="Baron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713167" y="5753100"/>
            <a:ext cx="6039598" cy="1208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1,3,5-triazin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molekulasi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olti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atomli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halqaga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ega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, u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uchta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azot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atomiga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ega</a:t>
            </a:r>
            <a:r>
              <a:rPr lang="en-US" sz="2300" dirty="0"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.</a:t>
            </a:r>
          </a:p>
          <a:p>
            <a:pPr algn="l">
              <a:lnSpc>
                <a:spcPts val="3220"/>
              </a:lnSpc>
            </a:pPr>
            <a:endParaRPr lang="en-US" sz="2300" dirty="0">
              <a:solidFill>
                <a:srgbClr val="A98DD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739284" y="7374864"/>
            <a:ext cx="6039598" cy="1197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U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aromatik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xususiyatlarga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ega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,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aromatik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halqaning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barcha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atomlari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sp2 </a:t>
            </a:r>
            <a:r>
              <a:rPr lang="en-US" sz="2300" dirty="0" err="1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gibridizatsiyalangan</a:t>
            </a:r>
            <a:r>
              <a:rPr lang="en-US" sz="2300" dirty="0">
                <a:solidFill>
                  <a:srgbClr val="0097B2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.</a:t>
            </a:r>
          </a:p>
          <a:p>
            <a:pPr algn="l">
              <a:lnSpc>
                <a:spcPts val="3220"/>
              </a:lnSpc>
            </a:pPr>
            <a:endParaRPr lang="en-US" sz="2300" dirty="0">
              <a:solidFill>
                <a:srgbClr val="0097B2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34200" y="628650"/>
            <a:ext cx="3810000" cy="1162050"/>
          </a:xfrm>
        </p:spPr>
        <p:txBody>
          <a:bodyPr>
            <a:noAutofit/>
          </a:bodyPr>
          <a:lstStyle/>
          <a:p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Fizikaviy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xususiyatlari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87000" y="1790700"/>
            <a:ext cx="5111750" cy="5853113"/>
          </a:xfrm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85900"/>
            <a:ext cx="4419600" cy="1803400"/>
          </a:xfrm>
        </p:spPr>
        <p:txBody>
          <a:bodyPr>
            <a:normAutofit fontScale="40000" lnSpcReduction="20000"/>
          </a:bodyPr>
          <a:lstStyle/>
          <a:p>
            <a:endParaRPr lang="en-US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3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Erish</a:t>
            </a:r>
            <a:r>
              <a:rPr lang="en-US" sz="123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300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nuqtasi</a:t>
            </a:r>
            <a:r>
              <a:rPr lang="en-US" sz="123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200°C </a:t>
            </a:r>
            <a:r>
              <a:rPr lang="en-US" sz="123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atrofida</a:t>
            </a:r>
            <a:r>
              <a:rPr lang="en-US" sz="123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3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1,3,5-TRIAZINE Structure - C3H3N3 - Over 100 million chemical compounds |  CCD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900" y="1762125"/>
            <a:ext cx="5105400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10000" y="5372100"/>
            <a:ext cx="4876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Bo‘yoqliligi</a:t>
            </a:r>
            <a:r>
              <a:rPr lang="en-US" sz="36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Rangsiz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sarg‘ish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turli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modifikatsiyalarga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qarab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o‘zgarishi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0830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0" y="6477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Sintetik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qo'llanilishi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" y="1714500"/>
            <a:ext cx="18211800" cy="8572500"/>
          </a:xfrm>
        </p:spPr>
        <p:txBody>
          <a:bodyPr>
            <a:normAutofit/>
          </a:bodyPr>
          <a:lstStyle/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1,3,5-Triazin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ko'plab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sintezlarda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ishlatiladi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jumladan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Fungitsidlar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gerbitsidlar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1,3,5-Triazin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hosilalari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o'simliklarni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ishlatiladi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o'simliklarga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yetkazadigan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ba'zi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begona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yo'q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Farmatsevtika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Ba'zi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1,3,5-triazin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derivatlari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antibiotiklar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antifungal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antikansor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preparatlarni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chiqishda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qo'llaniladi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Agroximikallar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qishloq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xo'jaligida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o'simliklarni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mahsulotlarni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yaxshilashda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ishlatiladi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Polimerlar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1,3,5-Triazin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polimerlarining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tarkibiy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qismi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bo'lib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ularning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o'ziga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xususiyatlarini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yaxshilash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ishlatiladi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236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Sanoatda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qo’llanilishi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841216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Pestisidlar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1,3,5-triazin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tuzlari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ko'plab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pestisidlar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herbitsidlar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insektitsidlar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modifikatsiyalangan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o'zining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reaktivligi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biologik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faoliyatga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ko'ra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o'simliklarni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himoya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qilishda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mahsulotlar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Farmats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farmatsevtika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ba'zi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chiqarishning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barcha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mavjud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antioksidantlar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mikroorganizmlarga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qarshi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kurashuvchi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panel.</a:t>
            </a:r>
          </a:p>
          <a:p>
            <a:pPr marL="0" indent="0">
              <a:buNone/>
            </a:pP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Plastmassalar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birikmalari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fenol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formaldegid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polimerlari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ba'zi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plastmassalar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ishlab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chiqarishda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qo'shimcha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issiqlik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mustahkam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mexaniklikka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bo'lishi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mum</a:t>
            </a:r>
          </a:p>
          <a:p>
            <a:pPr marL="0" indent="0">
              <a:buNone/>
            </a:pP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Kimyoviy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faoliyatlari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Sulfatlangan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1,3,5-triazin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darajasi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Atrof-muhitga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taʼsiri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1,3,5-triazin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uning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hosilalari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yuqori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biologik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parchalanuvchanlikka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emas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shuning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atrof-muhitga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zarar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yetkazishi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uzoq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vaqt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davom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etadi</a:t>
            </a:r>
            <a:endParaRPr lang="en-US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Triazinalar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Solishtirish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1,2,4</a:t>
            </a:r>
          </a:p>
          <a:p>
            <a:pPr marL="0" indent="0">
              <a:buNone/>
            </a:pP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Tadqiqotlar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Ishlar</a:t>
            </a:r>
            <a:endParaRPr lang="en-US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Triazinlar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katalitik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jarayonlar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dori-darmon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sanoatida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tez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ko'plab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ilmiy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tadqiqot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borilmoqda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chunki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birikmalar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materiallar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asos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bo'lishi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1,3,5-Triazin analoglari: kuchli saratonga qarshi iskala | Bentam f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1600200"/>
            <a:ext cx="77724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65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4438" y="775507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9" name="Freeform 9"/>
          <p:cNvSpPr/>
          <p:nvPr/>
        </p:nvSpPr>
        <p:spPr>
          <a:xfrm>
            <a:off x="1222216" y="2721543"/>
            <a:ext cx="966183" cy="1635449"/>
          </a:xfrm>
          <a:custGeom>
            <a:avLst/>
            <a:gdLst/>
            <a:ahLst/>
            <a:cxnLst/>
            <a:rect l="l" t="t" r="r" b="b"/>
            <a:pathLst>
              <a:path w="966183" h="1635449">
                <a:moveTo>
                  <a:pt x="0" y="0"/>
                </a:moveTo>
                <a:lnTo>
                  <a:pt x="966182" y="0"/>
                </a:lnTo>
                <a:lnTo>
                  <a:pt x="966182" y="1635449"/>
                </a:lnTo>
                <a:lnTo>
                  <a:pt x="0" y="16354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6" r="-13022"/>
            </a:stretch>
          </a:blipFill>
        </p:spPr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247160" y="4808942"/>
            <a:ext cx="974496" cy="1460426"/>
          </a:xfrm>
          <a:custGeom>
            <a:avLst/>
            <a:gdLst/>
            <a:ahLst/>
            <a:cxnLst/>
            <a:rect l="l" t="t" r="r" b="b"/>
            <a:pathLst>
              <a:path w="974496" h="1460426">
                <a:moveTo>
                  <a:pt x="0" y="0"/>
                </a:moveTo>
                <a:lnTo>
                  <a:pt x="974496" y="0"/>
                </a:lnTo>
                <a:lnTo>
                  <a:pt x="974496" y="1460426"/>
                </a:lnTo>
                <a:lnTo>
                  <a:pt x="0" y="1460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385" r="-12385"/>
            </a:stretch>
          </a:blipFill>
        </p:spPr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149382" y="6653667"/>
            <a:ext cx="1072274" cy="1563483"/>
          </a:xfrm>
          <a:custGeom>
            <a:avLst/>
            <a:gdLst/>
            <a:ahLst/>
            <a:cxnLst/>
            <a:rect l="l" t="t" r="r" b="b"/>
            <a:pathLst>
              <a:path w="1072274" h="1563483">
                <a:moveTo>
                  <a:pt x="0" y="0"/>
                </a:moveTo>
                <a:lnTo>
                  <a:pt x="1072274" y="0"/>
                </a:lnTo>
                <a:lnTo>
                  <a:pt x="1072274" y="1563484"/>
                </a:lnTo>
                <a:lnTo>
                  <a:pt x="0" y="15634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2792361" y="1570408"/>
            <a:ext cx="4235323" cy="6159131"/>
          </a:xfrm>
          <a:custGeom>
            <a:avLst/>
            <a:gdLst/>
            <a:ahLst/>
            <a:cxnLst/>
            <a:rect l="l" t="t" r="r" b="b"/>
            <a:pathLst>
              <a:path w="4235323" h="6159131">
                <a:moveTo>
                  <a:pt x="0" y="0"/>
                </a:moveTo>
                <a:lnTo>
                  <a:pt x="4235324" y="0"/>
                </a:lnTo>
                <a:lnTo>
                  <a:pt x="4235324" y="6159131"/>
                </a:lnTo>
                <a:lnTo>
                  <a:pt x="0" y="61591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00" t="-7341" r="-200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804438" y="1009650"/>
            <a:ext cx="6856441" cy="2398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6"/>
              </a:lnSpc>
            </a:pPr>
            <a:r>
              <a:rPr lang="en-US" sz="3761" dirty="0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61" dirty="0" err="1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Triazin</a:t>
            </a:r>
            <a:r>
              <a:rPr lang="en-US" sz="3761" dirty="0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61" dirty="0" err="1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hosilalarining</a:t>
            </a:r>
            <a:r>
              <a:rPr lang="en-US" sz="3761" dirty="0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61" dirty="0" err="1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qo'llanilishi</a:t>
            </a:r>
            <a:r>
              <a:rPr lang="en-US" sz="3761" dirty="0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: </a:t>
            </a:r>
            <a:r>
              <a:rPr lang="en-US" sz="3761" dirty="0" err="1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polimerlar</a:t>
            </a:r>
            <a:r>
              <a:rPr lang="en-US" sz="3761" dirty="0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, </a:t>
            </a:r>
            <a:r>
              <a:rPr lang="en-US" sz="3761" dirty="0" err="1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bo'yoqlar</a:t>
            </a:r>
            <a:r>
              <a:rPr lang="en-US" sz="3761" dirty="0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, </a:t>
            </a:r>
            <a:r>
              <a:rPr lang="en-US" sz="3761" dirty="0" err="1">
                <a:solidFill>
                  <a:srgbClr val="26131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dorilar</a:t>
            </a:r>
            <a:endParaRPr lang="en-US" sz="3761" dirty="0">
              <a:solidFill>
                <a:srgbClr val="261310"/>
              </a:solidFill>
              <a:latin typeface="Times New Roman" panose="02020603050405020304" pitchFamily="18" charset="0"/>
              <a:ea typeface="Didact Gothic"/>
              <a:cs typeface="Times New Roman" panose="02020603050405020304" pitchFamily="18" charset="0"/>
              <a:sym typeface="Didact Gothic"/>
            </a:endParaRPr>
          </a:p>
          <a:p>
            <a:pPr algn="ctr">
              <a:lnSpc>
                <a:spcPts val="11514"/>
              </a:lnSpc>
            </a:pPr>
            <a:endParaRPr lang="en-US" sz="3761" dirty="0">
              <a:solidFill>
                <a:srgbClr val="261310"/>
              </a:solidFill>
              <a:latin typeface="Times New Roman" panose="02020603050405020304" pitchFamily="18" charset="0"/>
              <a:ea typeface="Didact Gothic"/>
              <a:cs typeface="Times New Roman" panose="02020603050405020304" pitchFamily="18" charset="0"/>
              <a:sym typeface="Didact Gothic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8051404" y="2325888"/>
            <a:ext cx="3967843" cy="6172200"/>
          </a:xfrm>
          <a:custGeom>
            <a:avLst/>
            <a:gdLst/>
            <a:ahLst/>
            <a:cxnLst/>
            <a:rect l="l" t="t" r="r" b="b"/>
            <a:pathLst>
              <a:path w="3967843" h="6172200">
                <a:moveTo>
                  <a:pt x="0" y="0"/>
                </a:moveTo>
                <a:lnTo>
                  <a:pt x="3967843" y="0"/>
                </a:lnTo>
                <a:lnTo>
                  <a:pt x="3967843" y="6172200"/>
                </a:lnTo>
                <a:lnTo>
                  <a:pt x="0" y="61722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335663" y="2644557"/>
            <a:ext cx="3666348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0"/>
              </a:lnSpc>
            </a:pP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</a:t>
            </a:r>
            <a:r>
              <a:rPr lang="en-US" sz="2664" dirty="0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polimerlar</a:t>
            </a:r>
            <a:r>
              <a:rPr lang="en-US" sz="2664" dirty="0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ishlab</a:t>
            </a:r>
            <a:r>
              <a:rPr lang="en-US" sz="2664" dirty="0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chiqarishda</a:t>
            </a:r>
            <a:r>
              <a:rPr lang="en-US" sz="2664" dirty="0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monomеr</a:t>
            </a:r>
            <a:r>
              <a:rPr lang="en-US" sz="2664" dirty="0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sifatida</a:t>
            </a:r>
            <a:r>
              <a:rPr lang="en-US" sz="2664" dirty="0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664" dirty="0" err="1">
                <a:solidFill>
                  <a:srgbClr val="0070C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qo'llaniladi</a:t>
            </a:r>
            <a:r>
              <a:rPr lang="en-US" sz="2664" dirty="0">
                <a:solidFill>
                  <a:srgbClr val="26131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.</a:t>
            </a:r>
          </a:p>
          <a:p>
            <a:pPr algn="ctr">
              <a:lnSpc>
                <a:spcPts val="2750"/>
              </a:lnSpc>
            </a:pPr>
            <a:endParaRPr lang="en-US" sz="2664" dirty="0">
              <a:solidFill>
                <a:srgbClr val="26131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577548" y="4649974"/>
            <a:ext cx="3296444" cy="1346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5"/>
              </a:lnSpc>
            </a:pP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</a:t>
            </a:r>
            <a:r>
              <a:rPr lang="en-US" sz="2575" dirty="0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turli</a:t>
            </a:r>
            <a:r>
              <a:rPr lang="en-US" sz="2575" dirty="0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rangli</a:t>
            </a:r>
            <a:r>
              <a:rPr lang="en-US" sz="2575" dirty="0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bo'yoqlar</a:t>
            </a:r>
            <a:r>
              <a:rPr lang="en-US" sz="2575" dirty="0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ishlab</a:t>
            </a:r>
            <a:r>
              <a:rPr lang="en-US" sz="2575" dirty="0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chiqarishda</a:t>
            </a:r>
            <a:r>
              <a:rPr lang="en-US" sz="2575" dirty="0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575" dirty="0" err="1">
                <a:solidFill>
                  <a:srgbClr val="C0000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qo'llaniladi</a:t>
            </a:r>
            <a:endParaRPr lang="en-US" sz="2575" dirty="0">
              <a:solidFill>
                <a:srgbClr val="C00000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2577548" y="6596517"/>
            <a:ext cx="2986556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52"/>
              </a:lnSpc>
            </a:pP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Triazinlar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bir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qator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dorilar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,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masalan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,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antibakterial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va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antifungal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dorilarni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ishlab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chiqarishda</a:t>
            </a:r>
            <a:r>
              <a:rPr lang="en-US" sz="2251" dirty="0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 </a:t>
            </a:r>
            <a:r>
              <a:rPr lang="en-US" sz="2251" dirty="0" err="1">
                <a:solidFill>
                  <a:srgbClr val="7030A0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qo'llaniladi</a:t>
            </a:r>
            <a:r>
              <a:rPr lang="en-US" sz="2251" dirty="0">
                <a:solidFill>
                  <a:srgbClr val="76AB9D"/>
                </a:solidFill>
                <a:latin typeface="Times New Roman" panose="02020603050405020304" pitchFamily="18" charset="0"/>
                <a:ea typeface="Questrial"/>
                <a:cs typeface="Times New Roman" panose="02020603050405020304" pitchFamily="18" charset="0"/>
                <a:sym typeface="Questrial"/>
              </a:rPr>
              <a:t>.</a:t>
            </a:r>
          </a:p>
          <a:p>
            <a:pPr algn="ctr">
              <a:lnSpc>
                <a:spcPts val="2240"/>
              </a:lnSpc>
            </a:pPr>
            <a:endParaRPr lang="en-US" sz="2251" dirty="0">
              <a:solidFill>
                <a:srgbClr val="76AB9D"/>
              </a:solidFill>
              <a:latin typeface="Times New Roman" panose="02020603050405020304" pitchFamily="18" charset="0"/>
              <a:ea typeface="Questrial"/>
              <a:cs typeface="Times New Roman" panose="02020603050405020304" pitchFamily="18" charset="0"/>
              <a:sym typeface="Quest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723" y="379852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86017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9" name="TextBox 9"/>
          <p:cNvSpPr txBox="1"/>
          <p:nvPr/>
        </p:nvSpPr>
        <p:spPr>
          <a:xfrm>
            <a:off x="3231796" y="962025"/>
            <a:ext cx="11824408" cy="2115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0"/>
              </a:lnSpc>
            </a:pPr>
            <a:r>
              <a:rPr lang="en-US" sz="3700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Triazinlar</a:t>
            </a:r>
            <a:r>
              <a:rPr lang="en-US" sz="3700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3700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kimyosining</a:t>
            </a:r>
            <a:r>
              <a:rPr lang="en-US" sz="3700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3700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kelajagi</a:t>
            </a:r>
            <a:r>
              <a:rPr lang="en-US" sz="3700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3700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va</a:t>
            </a:r>
            <a:r>
              <a:rPr lang="en-US" sz="3700" b="1" dirty="0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 </a:t>
            </a:r>
            <a:r>
              <a:rPr lang="en-US" sz="3700" b="1" dirty="0" err="1">
                <a:solidFill>
                  <a:srgbClr val="261310"/>
                </a:solidFill>
                <a:latin typeface="Times New Roman" panose="02020603050405020304" pitchFamily="18" charset="0"/>
                <a:ea typeface="Grand Cru S Bold"/>
                <a:cs typeface="Times New Roman" panose="02020603050405020304" pitchFamily="18" charset="0"/>
                <a:sym typeface="Grand Cru S Bold"/>
              </a:rPr>
              <a:t>istiqbollari</a:t>
            </a:r>
            <a:endParaRPr lang="en-US" sz="3700" b="1" dirty="0">
              <a:solidFill>
                <a:srgbClr val="261310"/>
              </a:solidFill>
              <a:latin typeface="Times New Roman" panose="02020603050405020304" pitchFamily="18" charset="0"/>
              <a:ea typeface="Grand Cru S Bold"/>
              <a:cs typeface="Times New Roman" panose="02020603050405020304" pitchFamily="18" charset="0"/>
              <a:sym typeface="Grand Cru S Bold"/>
            </a:endParaRPr>
          </a:p>
          <a:p>
            <a:pPr algn="l">
              <a:lnSpc>
                <a:spcPts val="13860"/>
              </a:lnSpc>
              <a:spcBef>
                <a:spcPct val="0"/>
              </a:spcBef>
            </a:pPr>
            <a:endParaRPr lang="en-US" sz="3700" b="1" dirty="0">
              <a:solidFill>
                <a:srgbClr val="261310"/>
              </a:solidFill>
              <a:latin typeface="Times New Roman" panose="02020603050405020304" pitchFamily="18" charset="0"/>
              <a:ea typeface="Grand Cru S Bold"/>
              <a:cs typeface="Times New Roman" panose="02020603050405020304" pitchFamily="18" charset="0"/>
              <a:sym typeface="Grand Cru 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38087" y="2702656"/>
            <a:ext cx="15537814" cy="19456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7"/>
              </a:lnSpc>
            </a:pP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Triazinlar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kimyosi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doimiy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rivojlanishda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davom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etadi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va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uning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turli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sohalarda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qo'llanilishi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kengayib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bormoqda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.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Triazinlar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kimyosining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istiqbollari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juda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katta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va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u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turli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sohalarda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yangi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va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foydali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birikmalarni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ishlab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chiqarishga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yordam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 </a:t>
            </a:r>
            <a:r>
              <a:rPr lang="en-US" sz="3719" dirty="0" err="1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beradi</a:t>
            </a:r>
            <a:r>
              <a:rPr lang="en-US" sz="3719" dirty="0">
                <a:solidFill>
                  <a:srgbClr val="7030A0"/>
                </a:solidFill>
                <a:latin typeface="Times New Roman" panose="02020603050405020304" pitchFamily="18" charset="0"/>
                <a:ea typeface="Didact Gothic"/>
                <a:cs typeface="Times New Roman" panose="02020603050405020304" pitchFamily="18" charset="0"/>
                <a:sym typeface="Didact Gothic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DB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41723" y="379852"/>
            <a:ext cx="17404553" cy="9527296"/>
            <a:chOff x="0" y="0"/>
            <a:chExt cx="23206071" cy="12703061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3206071" cy="12703061"/>
              <a:chOff x="0" y="0"/>
              <a:chExt cx="4596479" cy="251612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596479" cy="2516124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516124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436706"/>
                    </a:lnTo>
                    <a:cubicBezTo>
                      <a:pt x="43699" y="2436706"/>
                      <a:pt x="79418" y="2472045"/>
                      <a:pt x="79418" y="2516124"/>
                    </a:cubicBezTo>
                    <a:lnTo>
                      <a:pt x="4517061" y="2516124"/>
                    </a:lnTo>
                    <a:cubicBezTo>
                      <a:pt x="4517061" y="2472425"/>
                      <a:pt x="4552400" y="2436706"/>
                      <a:pt x="4596479" y="2436706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26131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38100" y="-9525"/>
                <a:ext cx="4520279" cy="248754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170293" y="192716"/>
              <a:ext cx="22836362" cy="12317628"/>
              <a:chOff x="0" y="0"/>
              <a:chExt cx="4596479" cy="2479279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596479" cy="2479279"/>
              </a:xfrm>
              <a:custGeom>
                <a:avLst/>
                <a:gdLst/>
                <a:ahLst/>
                <a:cxnLst/>
                <a:rect l="l" t="t" r="r" b="b"/>
                <a:pathLst>
                  <a:path w="4596479" h="2479279">
                    <a:moveTo>
                      <a:pt x="4517061" y="0"/>
                    </a:moveTo>
                    <a:lnTo>
                      <a:pt x="79418" y="0"/>
                    </a:lnTo>
                    <a:cubicBezTo>
                      <a:pt x="79418" y="43699"/>
                      <a:pt x="44079" y="79418"/>
                      <a:pt x="0" y="79418"/>
                    </a:cubicBezTo>
                    <a:lnTo>
                      <a:pt x="0" y="2399861"/>
                    </a:lnTo>
                    <a:cubicBezTo>
                      <a:pt x="43699" y="2399861"/>
                      <a:pt x="79418" y="2435200"/>
                      <a:pt x="79418" y="2479279"/>
                    </a:cubicBezTo>
                    <a:lnTo>
                      <a:pt x="4517061" y="2479279"/>
                    </a:lnTo>
                    <a:cubicBezTo>
                      <a:pt x="4517061" y="2435580"/>
                      <a:pt x="4552400" y="2399861"/>
                      <a:pt x="4596479" y="2399861"/>
                    </a:cubicBezTo>
                    <a:lnTo>
                      <a:pt x="4596479" y="79418"/>
                    </a:lnTo>
                    <a:cubicBezTo>
                      <a:pt x="4552780" y="79418"/>
                      <a:pt x="4517061" y="44079"/>
                      <a:pt x="4517061" y="0"/>
                    </a:cubicBezTo>
                    <a:close/>
                  </a:path>
                </a:pathLst>
              </a:custGeom>
              <a:solidFill>
                <a:srgbClr val="F8F2EC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38100" y="-9525"/>
                <a:ext cx="4520279" cy="24507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0" name="TextBox 10"/>
          <p:cNvSpPr txBox="1"/>
          <p:nvPr/>
        </p:nvSpPr>
        <p:spPr>
          <a:xfrm>
            <a:off x="5205945" y="3524555"/>
            <a:ext cx="8374502" cy="2715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94"/>
              </a:lnSpc>
            </a:pPr>
            <a:r>
              <a:rPr lang="en-US" sz="10600" b="1" dirty="0" err="1">
                <a:latin typeface="Times New Roman" panose="02020603050405020304" pitchFamily="18" charset="0"/>
                <a:ea typeface="Grand Cru S Ultra-Bold"/>
                <a:cs typeface="Times New Roman" panose="02020603050405020304" pitchFamily="18" charset="0"/>
                <a:sym typeface="Grand Cru S Ultra-Bold"/>
              </a:rPr>
              <a:t>E’tiboringiz</a:t>
            </a:r>
            <a:r>
              <a:rPr lang="en-US" sz="10600" b="1" dirty="0">
                <a:latin typeface="Times New Roman" panose="02020603050405020304" pitchFamily="18" charset="0"/>
                <a:ea typeface="Grand Cru S Ultra-Bold"/>
                <a:cs typeface="Times New Roman" panose="02020603050405020304" pitchFamily="18" charset="0"/>
                <a:sym typeface="Grand Cru S Ultra-Bold"/>
              </a:rPr>
              <a:t> </a:t>
            </a:r>
            <a:r>
              <a:rPr lang="en-US" sz="10600" b="1" dirty="0" err="1">
                <a:latin typeface="Times New Roman" panose="02020603050405020304" pitchFamily="18" charset="0"/>
                <a:ea typeface="Grand Cru S Ultra-Bold"/>
                <a:cs typeface="Times New Roman" panose="02020603050405020304" pitchFamily="18" charset="0"/>
                <a:sym typeface="Grand Cru S Ultra-Bold"/>
              </a:rPr>
              <a:t>uchun</a:t>
            </a:r>
            <a:r>
              <a:rPr lang="en-US" sz="10600" b="1" dirty="0">
                <a:latin typeface="Times New Roman" panose="02020603050405020304" pitchFamily="18" charset="0"/>
                <a:ea typeface="Grand Cru S Ultra-Bold"/>
                <a:cs typeface="Times New Roman" panose="02020603050405020304" pitchFamily="18" charset="0"/>
                <a:sym typeface="Grand Cru S Ultra-Bold"/>
              </a:rPr>
              <a:t> </a:t>
            </a:r>
            <a:r>
              <a:rPr lang="en-US" sz="10600" b="1" dirty="0" err="1">
                <a:latin typeface="Times New Roman" panose="02020603050405020304" pitchFamily="18" charset="0"/>
                <a:ea typeface="Grand Cru S Ultra-Bold"/>
                <a:cs typeface="Times New Roman" panose="02020603050405020304" pitchFamily="18" charset="0"/>
                <a:sym typeface="Grand Cru S Ultra-Bold"/>
              </a:rPr>
              <a:t>rahmat</a:t>
            </a:r>
            <a:endParaRPr lang="en-US" sz="10600" b="1" dirty="0">
              <a:latin typeface="Times New Roman" panose="02020603050405020304" pitchFamily="18" charset="0"/>
              <a:ea typeface="Grand Cru S Ultra-Bold"/>
              <a:cs typeface="Times New Roman" panose="02020603050405020304" pitchFamily="18" charset="0"/>
              <a:sym typeface="Grand Cru S Ultra-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670</Words>
  <Application>Microsoft Office PowerPoint</Application>
  <PresentationFormat>Произвольный</PresentationFormat>
  <Paragraphs>69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7" baseType="lpstr">
      <vt:lpstr>Arial</vt:lpstr>
      <vt:lpstr>Wingdings</vt:lpstr>
      <vt:lpstr>Didact Gothic</vt:lpstr>
      <vt:lpstr>Grand Cru S Medium</vt:lpstr>
      <vt:lpstr>Grand Cru S</vt:lpstr>
      <vt:lpstr>Times New Roman</vt:lpstr>
      <vt:lpstr>Baron</vt:lpstr>
      <vt:lpstr>Calibri</vt:lpstr>
      <vt:lpstr>Questrial</vt:lpstr>
      <vt:lpstr>Grand Cru S Ultra-Bold</vt:lpstr>
      <vt:lpstr>Lora</vt:lpstr>
      <vt:lpstr>29LT Adir Semi-Bold</vt:lpstr>
      <vt:lpstr>Grand Cru S Bold</vt:lpstr>
      <vt:lpstr>Office Theme</vt:lpstr>
      <vt:lpstr>Презентация PowerPoint</vt:lpstr>
      <vt:lpstr>Презентация PowerPoint</vt:lpstr>
      <vt:lpstr>Презентация PowerPoint</vt:lpstr>
      <vt:lpstr>Triazinlar haqida umumiy ma'lumot </vt:lpstr>
      <vt:lpstr>Презентация PowerPoint</vt:lpstr>
      <vt:lpstr>Презентация PowerPoint</vt:lpstr>
      <vt:lpstr>Презентация PowerPoint</vt:lpstr>
      <vt:lpstr>Fizikaviy xususiyatlari </vt:lpstr>
      <vt:lpstr>Sintetik qo'llanilishi: </vt:lpstr>
      <vt:lpstr>Sanoatda qo’llanilishi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Triazinlar.</dc:title>
  <dc:creator>7777</dc:creator>
  <cp:lastModifiedBy>ADMIN</cp:lastModifiedBy>
  <cp:revision>17</cp:revision>
  <dcterms:created xsi:type="dcterms:W3CDTF">2006-08-16T00:00:00Z</dcterms:created>
  <dcterms:modified xsi:type="dcterms:W3CDTF">2025-05-02T06:26:29Z</dcterms:modified>
  <dc:identifier>DAGeoEDwd9s</dc:identifier>
</cp:coreProperties>
</file>