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10440988" cy="756126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1008" y="-102"/>
      </p:cViewPr>
      <p:guideLst>
        <p:guide orient="horz" pos="2382"/>
        <p:guide pos="328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89081" y="1596267"/>
            <a:ext cx="7558119" cy="3671017"/>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989081" y="5267283"/>
            <a:ext cx="7558119" cy="949755"/>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1588800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89082" y="5292870"/>
            <a:ext cx="7558118" cy="624855"/>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89081" y="756126"/>
            <a:ext cx="7558119" cy="401400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89082" y="5917725"/>
            <a:ext cx="7558117" cy="544340"/>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BD7B206-B0BB-430A-BE93-8368521AC983}" type="datetimeFigureOut">
              <a:rPr lang="en-US" smtClean="0"/>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992199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89080" y="1596267"/>
            <a:ext cx="7558120" cy="2184365"/>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989080" y="4032674"/>
            <a:ext cx="7558120" cy="2604435"/>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3677217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48629" y="1596266"/>
            <a:ext cx="6850455" cy="2561628"/>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653157" y="4157894"/>
            <a:ext cx="6234148" cy="377263"/>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989080" y="4796801"/>
            <a:ext cx="7558120" cy="184830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
        <p:nvSpPr>
          <p:cNvPr id="12" name="TextBox 11"/>
          <p:cNvSpPr txBox="1"/>
          <p:nvPr/>
        </p:nvSpPr>
        <p:spPr>
          <a:xfrm>
            <a:off x="769282" y="1070851"/>
            <a:ext cx="68674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7990447" y="2881821"/>
            <a:ext cx="68674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05123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89080" y="3444576"/>
            <a:ext cx="7558121" cy="1822708"/>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989080" y="5267284"/>
            <a:ext cx="7558120" cy="948631"/>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425768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542043" y="2184365"/>
            <a:ext cx="2523638"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558756" y="2940491"/>
            <a:ext cx="2506925" cy="39574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325889" y="2184365"/>
            <a:ext cx="2514539"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316852" y="2940491"/>
            <a:ext cx="2523576" cy="39574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6101453" y="2184365"/>
            <a:ext cx="2511004"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6101453" y="2940491"/>
            <a:ext cx="2511004" cy="39574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190994" y="2352393"/>
            <a:ext cx="0" cy="436873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962314" y="2352393"/>
            <a:ext cx="0" cy="4373671"/>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899486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558756" y="4686868"/>
            <a:ext cx="2517801"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558756" y="2436407"/>
            <a:ext cx="2517801" cy="168028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558756" y="5322225"/>
            <a:ext cx="2517801" cy="72678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330784" y="4686868"/>
            <a:ext cx="2509644"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330783" y="2436407"/>
            <a:ext cx="2509644" cy="168028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329625" y="5322224"/>
            <a:ext cx="2512967" cy="72678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6101453" y="4686868"/>
            <a:ext cx="2511004"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6101452" y="2436407"/>
            <a:ext cx="2511004" cy="168028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6101346" y="5322221"/>
            <a:ext cx="2514330" cy="72678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190994" y="2352393"/>
            <a:ext cx="0" cy="436873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962314" y="2352393"/>
            <a:ext cx="0" cy="4373671"/>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1648145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495943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1564" y="474330"/>
            <a:ext cx="1500893" cy="6423573"/>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58757" y="978415"/>
            <a:ext cx="6357038" cy="59194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858403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3253822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89082" y="3155194"/>
            <a:ext cx="7558118" cy="211209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989081" y="5267284"/>
            <a:ext cx="7558119" cy="948631"/>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15451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44855" y="2271880"/>
            <a:ext cx="3764938" cy="462602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842396" y="2266937"/>
            <a:ext cx="3764940" cy="463096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BD7B206-B0BB-430A-BE93-8368521AC983}" type="datetimeFigureOut">
              <a:rPr lang="en-US" smtClean="0"/>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1174257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44855" y="2100351"/>
            <a:ext cx="3764937"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44855" y="2772463"/>
            <a:ext cx="3764938" cy="41254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42398" y="2100351"/>
            <a:ext cx="3764938" cy="635356"/>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842398" y="2772463"/>
            <a:ext cx="3764938" cy="41254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BD7B206-B0BB-430A-BE93-8368521AC983}" type="datetimeFigureOut">
              <a:rPr lang="en-US" smtClean="0"/>
              <a:t>6/18/2019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15961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1088387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411160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89079" y="1596266"/>
            <a:ext cx="2912604" cy="1596267"/>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097451" y="1596267"/>
            <a:ext cx="4449749" cy="5040842"/>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89079" y="3450177"/>
            <a:ext cx="2912603" cy="31925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DBD7B206-B0BB-430A-BE93-8368521AC983}" type="datetimeFigureOut">
              <a:rPr lang="en-US" smtClean="0"/>
              <a:t>6/18/2019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942493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88183" y="2044333"/>
            <a:ext cx="4361464" cy="1736299"/>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951454" y="1260211"/>
            <a:ext cx="2740759" cy="50408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89080" y="4032673"/>
            <a:ext cx="4354676" cy="151225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BD7B206-B0BB-430A-BE93-8368521AC983}" type="datetimeFigureOut">
              <a:rPr lang="en-US" smtClean="0"/>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AFA6F5-9881-4D22-8A93-AD1B2DA4BDB2}" type="slidenum">
              <a:rPr lang="en-US" smtClean="0"/>
              <a:t>‹#›</a:t>
            </a:fld>
            <a:endParaRPr lang="en-US"/>
          </a:p>
        </p:txBody>
      </p:sp>
    </p:spTree>
    <p:extLst>
      <p:ext uri="{BB962C8B-B14F-4D97-AF65-F5344CB8AC3E}">
        <p14:creationId xmlns:p14="http://schemas.microsoft.com/office/powerpoint/2010/main" val="2114136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943452"/>
            <a:ext cx="3457217" cy="4617811"/>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3188947"/>
            <a:ext cx="1303764" cy="2608022"/>
          </a:xfrm>
          <a:prstGeom prst="rect">
            <a:avLst/>
          </a:prstGeom>
        </p:spPr>
      </p:pic>
      <p:sp>
        <p:nvSpPr>
          <p:cNvPr id="16" name="Oval 15"/>
          <p:cNvSpPr/>
          <p:nvPr/>
        </p:nvSpPr>
        <p:spPr>
          <a:xfrm>
            <a:off x="7372588" y="1848309"/>
            <a:ext cx="2414478" cy="3108519"/>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6850539" y="1"/>
            <a:ext cx="1373109" cy="1258454"/>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7369904" y="6721123"/>
            <a:ext cx="851014" cy="840140"/>
          </a:xfrm>
          <a:prstGeom prst="rect">
            <a:avLst/>
          </a:prstGeom>
        </p:spPr>
      </p:pic>
      <p:sp>
        <p:nvSpPr>
          <p:cNvPr id="14" name="Rectangle 13"/>
          <p:cNvSpPr/>
          <p:nvPr/>
        </p:nvSpPr>
        <p:spPr>
          <a:xfrm>
            <a:off x="8938736" y="0"/>
            <a:ext cx="587306" cy="126021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553317" y="499143"/>
            <a:ext cx="8054019" cy="1544149"/>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944855" y="2263438"/>
            <a:ext cx="7661641" cy="462571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8575163" y="2011847"/>
            <a:ext cx="1092181" cy="261024"/>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BD7B206-B0BB-430A-BE93-8368521AC983}" type="datetimeFigureOut">
              <a:rPr lang="en-US" smtClean="0"/>
              <a:t>6/18/2019</a:t>
            </a:fld>
            <a:endParaRPr lang="en-US"/>
          </a:p>
        </p:txBody>
      </p:sp>
      <p:sp>
        <p:nvSpPr>
          <p:cNvPr id="5" name="Footer Placeholder 4"/>
          <p:cNvSpPr>
            <a:spLocks noGrp="1"/>
          </p:cNvSpPr>
          <p:nvPr>
            <p:ph type="ftr" sz="quarter" idx="3"/>
          </p:nvPr>
        </p:nvSpPr>
        <p:spPr>
          <a:xfrm rot="5400000">
            <a:off x="7190875" y="3593556"/>
            <a:ext cx="4255603" cy="261026"/>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8865711" y="326055"/>
            <a:ext cx="717817" cy="846411"/>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CAFA6F5-9881-4D22-8A93-AD1B2DA4BDB2}" type="slidenum">
              <a:rPr lang="en-US" smtClean="0"/>
              <a:t>‹#›</a:t>
            </a:fld>
            <a:endParaRPr lang="en-US"/>
          </a:p>
        </p:txBody>
      </p:sp>
    </p:spTree>
    <p:extLst>
      <p:ext uri="{BB962C8B-B14F-4D97-AF65-F5344CB8AC3E}">
        <p14:creationId xmlns:p14="http://schemas.microsoft.com/office/powerpoint/2010/main" val="3783608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317" y="499142"/>
            <a:ext cx="8054019" cy="1176405"/>
          </a:xfrm>
        </p:spPr>
        <p:txBody>
          <a:bodyPr/>
          <a:lstStyle/>
          <a:p>
            <a:r>
              <a:rPr lang="en-US" sz="2800" dirty="0" err="1">
                <a:latin typeface="Times New Roman" panose="02020603050405020304" pitchFamily="18" charset="0"/>
                <a:cs typeface="Times New Roman" panose="02020603050405020304" pitchFamily="18" charset="0"/>
              </a:rPr>
              <a:t>Mavzu</a:t>
            </a:r>
            <a:r>
              <a:rPr lang="ru-RU" sz="2800"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Tut </a:t>
            </a:r>
            <a:r>
              <a:rPr lang="en-US" sz="2800" dirty="0" err="1">
                <a:latin typeface="Times New Roman" panose="02020603050405020304" pitchFamily="18" charset="0"/>
                <a:cs typeface="Times New Roman" panose="02020603050405020304" pitchFamily="18" charset="0"/>
              </a:rPr>
              <a:t>daraxti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kasalliklari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ularga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qarshi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kurash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choralari</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Reja</a:t>
            </a:r>
            <a:r>
              <a:rPr lang="ru-RU" sz="2800" dirty="0" smtClean="0">
                <a:latin typeface="Times New Roman" panose="02020603050405020304" pitchFamily="18" charset="0"/>
                <a:cs typeface="Times New Roman" panose="02020603050405020304" pitchFamily="18" charset="0"/>
              </a:rPr>
              <a:t>:</a:t>
            </a:r>
            <a:endParaRPr lang="en-US" sz="2800" dirty="0"/>
          </a:p>
        </p:txBody>
      </p:sp>
      <p:sp>
        <p:nvSpPr>
          <p:cNvPr id="3" name="Объект 2"/>
          <p:cNvSpPr>
            <a:spLocks noGrp="1"/>
          </p:cNvSpPr>
          <p:nvPr>
            <p:ph idx="1"/>
          </p:nvPr>
        </p:nvSpPr>
        <p:spPr>
          <a:xfrm>
            <a:off x="662593" y="2263438"/>
            <a:ext cx="7944743" cy="4625712"/>
          </a:xfrm>
        </p:spPr>
        <p:txBody>
          <a:bodyPr/>
          <a:lstStyle/>
          <a:p>
            <a:r>
              <a:rPr lang="uz-Cyrl-UZ" b="1" dirty="0">
                <a:latin typeface="Times New Roman" panose="02020603050405020304" pitchFamily="18" charset="0"/>
                <a:cs typeface="Times New Roman" panose="02020603050405020304" pitchFamily="18" charset="0"/>
              </a:rPr>
              <a:t>1.TUTNING  BAKTERIAL  RAK KASALLIGI </a:t>
            </a:r>
            <a:r>
              <a:rPr lang="uz-Cyrl-UZ" b="1" dirty="0" smtClean="0">
                <a:latin typeface="Times New Roman" panose="02020603050405020304" pitchFamily="18" charset="0"/>
                <a:cs typeface="Times New Roman" panose="02020603050405020304" pitchFamily="18" charset="0"/>
              </a:rPr>
              <a:t>BAKTERIO</a:t>
            </a:r>
            <a:r>
              <a:rPr lang="en-US" b="1" dirty="0" smtClean="0">
                <a:latin typeface="Times New Roman" panose="02020603050405020304" pitchFamily="18" charset="0"/>
                <a:cs typeface="Times New Roman" panose="02020603050405020304" pitchFamily="18" charset="0"/>
              </a:rPr>
              <a:t>Z</a:t>
            </a:r>
            <a:endParaRPr lang="uz-Cyrl-UZ" b="1" dirty="0" smtClean="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2.TUTNING UN SHUDRING KASALLIGI</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     </a:t>
            </a:r>
            <a:r>
              <a:rPr lang="uz-Cyrl-UZ" b="1" dirty="0" smtClean="0">
                <a:latin typeface="Times New Roman" panose="02020603050405020304" pitchFamily="18" charset="0"/>
                <a:cs typeface="Times New Roman" panose="02020603050405020304" pitchFamily="18" charset="0"/>
              </a:rPr>
              <a:t>3.TUT  </a:t>
            </a:r>
            <a:r>
              <a:rPr lang="uz-Cyrl-UZ" b="1" dirty="0">
                <a:latin typeface="Times New Roman" panose="02020603050405020304" pitchFamily="18" charset="0"/>
                <a:cs typeface="Times New Roman" panose="02020603050405020304" pitchFamily="18" charset="0"/>
              </a:rPr>
              <a:t>BARGNING  MAYDALAShIB  </a:t>
            </a:r>
            <a:r>
              <a:rPr lang="uz-Cyrl-UZ" b="1" dirty="0" smtClean="0">
                <a:latin typeface="Times New Roman" panose="02020603050405020304" pitchFamily="18" charset="0"/>
                <a:cs typeface="Times New Roman" panose="02020603050405020304" pitchFamily="18" charset="0"/>
              </a:rPr>
              <a:t>BUJMAYIShI</a:t>
            </a:r>
          </a:p>
          <a:p>
            <a:pPr marL="0" indent="0">
              <a:buNone/>
            </a:pPr>
            <a:r>
              <a:rPr lang="ru-RU" b="1" dirty="0" smtClean="0">
                <a:latin typeface="Times New Roman" panose="02020603050405020304" pitchFamily="18" charset="0"/>
                <a:cs typeface="Times New Roman" panose="02020603050405020304" pitchFamily="18" charset="0"/>
              </a:rPr>
              <a:t>     </a:t>
            </a:r>
            <a:r>
              <a:rPr lang="uz-Cyrl-UZ" b="1" dirty="0" smtClean="0">
                <a:latin typeface="Times New Roman" panose="02020603050405020304" pitchFamily="18" charset="0"/>
                <a:cs typeface="Times New Roman" panose="02020603050405020304" pitchFamily="18" charset="0"/>
              </a:rPr>
              <a:t>4.VIRUS </a:t>
            </a:r>
            <a:r>
              <a:rPr lang="uz-Cyrl-UZ" b="1" dirty="0">
                <a:latin typeface="Times New Roman" panose="02020603050405020304" pitchFamily="18" charset="0"/>
                <a:cs typeface="Times New Roman" panose="02020603050405020304" pitchFamily="18" charset="0"/>
              </a:rPr>
              <a:t>KASALLIKLARIGA QARShI KURASh </a:t>
            </a:r>
            <a:r>
              <a:rPr lang="uz-Cyrl-UZ" b="1" dirty="0" smtClean="0">
                <a:latin typeface="Times New Roman" panose="02020603050405020304" pitchFamily="18" charset="0"/>
                <a:cs typeface="Times New Roman" panose="02020603050405020304" pitchFamily="18" charset="0"/>
              </a:rPr>
              <a:t>ChORALARI</a:t>
            </a:r>
            <a:endParaRPr lang="en-US" b="1" dirty="0" smtClean="0">
              <a:latin typeface="Times New Roman" panose="02020603050405020304" pitchFamily="18" charset="0"/>
              <a:cs typeface="Times New Roman" panose="02020603050405020304" pitchFamily="18" charset="0"/>
            </a:endParaRPr>
          </a:p>
          <a:p>
            <a:pPr marL="0" indent="0">
              <a:buNone/>
            </a:pPr>
            <a:r>
              <a:rPr lang="en-US" b="1" dirty="0" smtClean="0"/>
              <a:t>    </a:t>
            </a:r>
            <a:r>
              <a:rPr lang="uz-Cyrl-UZ" b="1" dirty="0" smtClean="0">
                <a:latin typeface="Times New Roman" panose="02020603050405020304" pitchFamily="18" charset="0"/>
                <a:cs typeface="Times New Roman" panose="02020603050405020304" pitchFamily="18" charset="0"/>
              </a:rPr>
              <a:t>X </a:t>
            </a:r>
            <a:r>
              <a:rPr lang="uz-Cyrl-UZ" b="1" dirty="0">
                <a:latin typeface="Times New Roman" panose="02020603050405020304" pitchFamily="18" charset="0"/>
                <a:cs typeface="Times New Roman" panose="02020603050405020304" pitchFamily="18" charset="0"/>
              </a:rPr>
              <a:t>U L O S A L A </a:t>
            </a:r>
            <a:r>
              <a:rPr lang="uz-Cyrl-UZ" b="1" dirty="0" smtClean="0">
                <a:latin typeface="Times New Roman" panose="02020603050405020304" pitchFamily="18" charset="0"/>
                <a:cs typeface="Times New Roman" panose="02020603050405020304" pitchFamily="18" charset="0"/>
              </a:rPr>
              <a:t>R</a:t>
            </a:r>
            <a:endParaRPr lang="en-US" b="1" dirty="0" smtClean="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    </a:t>
            </a:r>
            <a:r>
              <a:rPr lang="uz-Cyrl-UZ" b="1" dirty="0" smtClean="0">
                <a:latin typeface="Times New Roman" panose="02020603050405020304" pitchFamily="18" charset="0"/>
                <a:cs typeface="Times New Roman" panose="02020603050405020304" pitchFamily="18" charset="0"/>
              </a:rPr>
              <a:t>FOYDALANILGAN </a:t>
            </a:r>
            <a:r>
              <a:rPr lang="uz-Cyrl-UZ" b="1" dirty="0">
                <a:latin typeface="Times New Roman" panose="02020603050405020304" pitchFamily="18" charset="0"/>
                <a:cs typeface="Times New Roman" panose="02020603050405020304" pitchFamily="18" charset="0"/>
              </a:rPr>
              <a:t>ADABIYOTLAR RO’YXATI</a:t>
            </a:r>
            <a:endParaRPr lang="en-US" b="1" dirty="0" smtClean="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6851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4855" y="780976"/>
            <a:ext cx="7661641" cy="6108174"/>
          </a:xfrm>
        </p:spPr>
        <p:txBody>
          <a:bodyPr>
            <a:normAutofit/>
          </a:bodyPr>
          <a:lstStyle/>
          <a:p>
            <a:r>
              <a:rPr lang="uz-Cyrl-UZ" dirty="0"/>
              <a:t>Virus kasalliklariga qarshi kurashda agrotexnik tadbirlar ham muhimdir. O’z vaqtida o’tkazilgan agrotexnik tadbirlar o’simliklarning o’sish va rivojlanishni tezlashtiradi. Ayniqsa ekinlarni muddatida ekish, ekinlar urug’ini talab darajasida tayyorlash, o’g’itlarni me’yorida qo’llash kasallikning zararini kamayishiga olib keladi. Viruslar keltirib chiqargan kasalliklarga qarshi kurashda kimyoviy usulning samaradorligi yaxshi bo’lmasada, ularni o’tkazish ma’lum miqdorda iqtisodiy samaradorligiga olib keladi. Viruslar pestisidlarga nisbatan yuksak chidamlilikni namoyon qiladi. Chunki, viruslar hujayra ichida hayot kechirganligidan pestisidlar dastlab hujayralarga salbiy ta’sir ko’rsatadi. Virus kasalliklariga qarshi imanin, arenarin antibiotiklari qo’llash pomidor, tomakining virus kasalliklariga chidamliligini oshiradi.</a:t>
            </a:r>
            <a:endParaRPr lang="ru-RU" dirty="0"/>
          </a:p>
          <a:p>
            <a:pPr marL="0" indent="0">
              <a:buNone/>
            </a:pPr>
            <a:endParaRPr lang="ru-RU" dirty="0"/>
          </a:p>
        </p:txBody>
      </p:sp>
    </p:spTree>
    <p:extLst>
      <p:ext uri="{BB962C8B-B14F-4D97-AF65-F5344CB8AC3E}">
        <p14:creationId xmlns:p14="http://schemas.microsoft.com/office/powerpoint/2010/main" val="358584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4653" y="215151"/>
            <a:ext cx="8054019" cy="736220"/>
          </a:xfrm>
        </p:spPr>
        <p:txBody>
          <a:bodyPr/>
          <a:lstStyle/>
          <a:p>
            <a:r>
              <a:rPr lang="uz-Cyrl-UZ" sz="2800" b="1" dirty="0" smtClean="0"/>
              <a:t>                         X </a:t>
            </a:r>
            <a:r>
              <a:rPr lang="uz-Cyrl-UZ" sz="2800" b="1" dirty="0"/>
              <a:t>U L O S A L A R</a:t>
            </a:r>
            <a:endParaRPr lang="ru-RU" sz="2800" dirty="0"/>
          </a:p>
        </p:txBody>
      </p:sp>
      <p:sp>
        <p:nvSpPr>
          <p:cNvPr id="3" name="Объект 2"/>
          <p:cNvSpPr>
            <a:spLocks noGrp="1"/>
          </p:cNvSpPr>
          <p:nvPr>
            <p:ph idx="1"/>
          </p:nvPr>
        </p:nvSpPr>
        <p:spPr>
          <a:xfrm>
            <a:off x="959142" y="853116"/>
            <a:ext cx="7661641" cy="6221772"/>
          </a:xfrm>
        </p:spPr>
        <p:txBody>
          <a:bodyPr>
            <a:noAutofit/>
          </a:bodyPr>
          <a:lstStyle/>
          <a:p>
            <a:r>
              <a:rPr lang="uz-Cyrl-UZ" sz="700" dirty="0" smtClean="0"/>
              <a:t> </a:t>
            </a:r>
            <a:r>
              <a:rPr lang="uz-Cyrl-UZ" sz="1600" dirty="0"/>
              <a:t>Fitopatogen bakteriyalar hosil qilgan (zahar moddalari) o’simlikdagi modda almashinish jarayonida parenximani, o’tkazuvchi naylarni zararlaydi va ularga salbiy ta’sir ko’rsatadi.</a:t>
            </a:r>
            <a:endParaRPr lang="ru-RU" sz="1600" dirty="0"/>
          </a:p>
          <a:p>
            <a:r>
              <a:rPr lang="uz-Cyrl-UZ" sz="1600" dirty="0"/>
              <a:t>2.Bakteriyalar asosan o’simlik urug’lari vositasida tarqaladi. Urug’da uchraydigan infeksiyalar ichki va tashqi turlarga bo’linadi. Ichki infeksiya bakteriyalar kasallangan o’simlik to’qimasi ichiga kirib keladi va uni zararlaydi. Fitopatogen bakteriyalar ildizmevalarda, tuganaklarda, o’simlik qoldiqlarida, o’simlik rizosferalarida saqlanadi.</a:t>
            </a:r>
            <a:endParaRPr lang="ru-RU" sz="1600" dirty="0"/>
          </a:p>
          <a:p>
            <a:r>
              <a:rPr lang="uz-Cyrl-UZ" sz="1600" dirty="0"/>
              <a:t>3. Kasallikka qarshi kurash choralari proflaktik va agrotexnik usullar yordamida amalga oshiriladi. Kasallikning oldini olish uchun kasallangan ko’chat, nihol va qalamchalardan payvandlashda foydalanmaslik, hamisha sog’lom o’simliklardan qalamchalar tayyorlanishi kerak.   </a:t>
            </a:r>
            <a:endParaRPr lang="ru-RU" sz="1600" dirty="0"/>
          </a:p>
          <a:p>
            <a:r>
              <a:rPr lang="uz-Cyrl-UZ" sz="1600" dirty="0"/>
              <a:t>4. Kasallik qo`zg’atuvchisi novdalarga zararlangan to`qimalar orkali kirib kelgani uchun darxt tanasini zararlanishiga yo`l kuymaslik kerak. Daraxtlarning qurigan shoxlarini o`z vaqtida yigishtirib olib tashlash kerak.</a:t>
            </a:r>
            <a:endParaRPr lang="ru-RU" sz="1600" dirty="0"/>
          </a:p>
          <a:p>
            <a:r>
              <a:rPr lang="uz-Cyrl-UZ" sz="1600" dirty="0"/>
              <a:t>5. Virus kasalliklarining zararini kamaytirishda urug’lik va ko’chatlarning sog’lom o’simliklaridan tayyorlanishi muhim ahamiyatga ega.</a:t>
            </a:r>
            <a:endParaRPr lang="ru-RU" sz="1600" dirty="0"/>
          </a:p>
          <a:p>
            <a:r>
              <a:rPr lang="uz-Cyrl-UZ" sz="1600" dirty="0"/>
              <a:t>6. Viruslar keltirib chiqargan kasalliklarga qarshi kurashda kimyoviy usulning samaradorligi yaxshi bo’lmasada, ularni o’tkazish ma’lum miqdorda iqtisodiy samaradorligiga olib keladi.</a:t>
            </a:r>
            <a:endParaRPr lang="ru-RU" sz="1600" dirty="0"/>
          </a:p>
          <a:p>
            <a:pPr marL="0" indent="0">
              <a:buNone/>
            </a:pPr>
            <a:r>
              <a:rPr lang="uz-Cyrl-UZ" sz="1600" b="1" dirty="0"/>
              <a:t> </a:t>
            </a:r>
            <a:endParaRPr lang="ru-RU" sz="1600" dirty="0"/>
          </a:p>
          <a:p>
            <a:endParaRPr lang="en-US" sz="800" dirty="0"/>
          </a:p>
        </p:txBody>
      </p:sp>
    </p:spTree>
    <p:extLst>
      <p:ext uri="{BB962C8B-B14F-4D97-AF65-F5344CB8AC3E}">
        <p14:creationId xmlns:p14="http://schemas.microsoft.com/office/powerpoint/2010/main" val="3128613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4855" y="499143"/>
            <a:ext cx="7662481" cy="793016"/>
          </a:xfrm>
        </p:spPr>
        <p:txBody>
          <a:bodyPr/>
          <a:lstStyle/>
          <a:p>
            <a:r>
              <a:rPr lang="uz-Cyrl-UZ" sz="2800" b="1" dirty="0"/>
              <a:t>FOYDALANILGAN ADABIYOTLAR RO’YXATI</a:t>
            </a:r>
            <a:endParaRPr lang="ru-RU" sz="2800" dirty="0"/>
          </a:p>
        </p:txBody>
      </p:sp>
      <p:sp>
        <p:nvSpPr>
          <p:cNvPr id="3" name="Объект 2"/>
          <p:cNvSpPr>
            <a:spLocks noGrp="1"/>
          </p:cNvSpPr>
          <p:nvPr>
            <p:ph idx="1"/>
          </p:nvPr>
        </p:nvSpPr>
        <p:spPr>
          <a:xfrm>
            <a:off x="944855" y="1448356"/>
            <a:ext cx="7661641" cy="5440795"/>
          </a:xfrm>
        </p:spPr>
        <p:txBody>
          <a:bodyPr>
            <a:noAutofit/>
          </a:bodyPr>
          <a:lstStyle/>
          <a:p>
            <a:r>
              <a:rPr lang="uz-Cyrl-UZ" dirty="0">
                <a:latin typeface="Times New Roman" panose="02020603050405020304" pitchFamily="18" charset="0"/>
                <a:cs typeface="Times New Roman" panose="02020603050405020304" pitchFamily="18" charset="0"/>
              </a:rPr>
              <a:t>1</a:t>
            </a:r>
            <a:r>
              <a:rPr lang="uz-Cyrl-UZ" dirty="0" smtClean="0">
                <a:latin typeface="Times New Roman" panose="02020603050405020304" pitchFamily="18" charset="0"/>
                <a:cs typeface="Times New Roman" panose="02020603050405020304" pitchFamily="18" charset="0"/>
              </a:rPr>
              <a:t>.</a:t>
            </a:r>
            <a:r>
              <a:rPr lang="uz-Cyrl-UZ" i="1"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Djushniyazov M.D., Safarov M.D., Kusherbayev Sh.L. – Rasprosg raneniye po stranam mira mira karantinnix dlya pecpubliki Uzbekistana vrediteley, bolezney i sornyakov.Tashkent.2001. S.38.</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2</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Sheraliyev A. - Tut ning fuzarioz kasalligi.Toshkent.fan, 1990.</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3</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Sheraliyev A. - Umumiy va qishloq xo’jalik fitopatologiyasi.Toshkent. 2004.</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4</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Y. Sheraliyev A.Sh.Raximov U.K. - Fitopatologiya.Toshkent. 2001.</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5</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Ashkinadzi Y.M -  Meropriyatiya, povishayushiye produktivnost tutovogo shelkopryada. Tashkent: Fan, 1970.S. 138—149.</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6</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Babushkina I.N - Pochvennыye mikroskopicheskiye gribы rizosferы xlopchatnika (Gossipium hirsuinm) sorta 108-f, zdorovogo i porajennogo veotisilleznim viltom/Mikol. i fitopatologiya. 1973. № 7. S. 525.</a:t>
            </a:r>
            <a:endParaRPr lang="ru-RU" dirty="0">
              <a:latin typeface="Times New Roman" panose="02020603050405020304" pitchFamily="18" charset="0"/>
              <a:cs typeface="Times New Roman" panose="02020603050405020304" pitchFamily="18" charset="0"/>
            </a:endParaRPr>
          </a:p>
          <a:p>
            <a:r>
              <a:rPr lang="uz-Cyrl-UZ" dirty="0">
                <a:latin typeface="Times New Roman" panose="02020603050405020304" pitchFamily="18" charset="0"/>
                <a:cs typeface="Times New Roman" panose="02020603050405020304" pitchFamily="18" charset="0"/>
              </a:rPr>
              <a:t>7</a:t>
            </a:r>
            <a:r>
              <a:rPr lang="uz-Cyrl-UZ" dirty="0" smtClean="0">
                <a:latin typeface="Times New Roman" panose="02020603050405020304" pitchFamily="18" charset="0"/>
                <a:cs typeface="Times New Roman" panose="02020603050405020304" pitchFamily="18" charset="0"/>
              </a:rPr>
              <a:t>. </a:t>
            </a:r>
            <a:r>
              <a:rPr lang="uz-Cyrl-UZ" dirty="0">
                <a:latin typeface="Times New Roman" panose="02020603050405020304" pitchFamily="18" charset="0"/>
                <a:cs typeface="Times New Roman" panose="02020603050405020304" pitchFamily="18" charset="0"/>
              </a:rPr>
              <a:t>Bekker 3.S - Fiziologiya gribov i ix prakticheskoye ispolzovaniye. M., 1963, S. 1-267.</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7965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4855" y="499143"/>
            <a:ext cx="7662481" cy="1544149"/>
          </a:xfrm>
        </p:spPr>
        <p:txBody>
          <a:bodyPr/>
          <a:lstStyle/>
          <a:p>
            <a:r>
              <a:rPr lang="uz-Cyrl-UZ" sz="2800" b="1" dirty="0" smtClean="0">
                <a:latin typeface="Times New Roman" panose="02020603050405020304" pitchFamily="18" charset="0"/>
                <a:cs typeface="Times New Roman" panose="02020603050405020304" pitchFamily="18" charset="0"/>
              </a:rPr>
              <a:t>1.TUTNING</a:t>
            </a:r>
            <a:r>
              <a:rPr lang="uz-Cyrl-UZ" sz="2800" b="1" dirty="0" smtClean="0"/>
              <a:t>  </a:t>
            </a:r>
            <a:r>
              <a:rPr lang="uz-Cyrl-UZ" sz="2800" b="1" dirty="0"/>
              <a:t>BAKTERIAL  RAK KASALLIGI BAKTERIOZ</a:t>
            </a:r>
            <a:endParaRPr lang="en-US" sz="2800" dirty="0"/>
          </a:p>
        </p:txBody>
      </p:sp>
      <p:sp>
        <p:nvSpPr>
          <p:cNvPr id="3" name="Объект 2"/>
          <p:cNvSpPr>
            <a:spLocks noGrp="1"/>
          </p:cNvSpPr>
          <p:nvPr>
            <p:ph idx="1"/>
          </p:nvPr>
        </p:nvSpPr>
        <p:spPr>
          <a:xfrm>
            <a:off x="944855" y="1448356"/>
            <a:ext cx="7661641" cy="5440795"/>
          </a:xfrm>
        </p:spPr>
        <p:txBody>
          <a:bodyPr>
            <a:normAutofit fontScale="92500"/>
          </a:bodyPr>
          <a:lstStyle/>
          <a:p>
            <a:r>
              <a:rPr lang="uz-Cyrl-UZ" dirty="0"/>
              <a:t>Respublikamiz sharoitida tut o’simligida bakterioz va bakterial rak kasalliklari uchraydi. Tutning bakterioz kasalligini qo’zg’atuvchisi -</a:t>
            </a:r>
            <a:r>
              <a:rPr lang="uz-Cyrl-UZ" i="1" dirty="0"/>
              <a:t>Pseudomonas top </a:t>
            </a:r>
            <a:r>
              <a:rPr lang="uz-Cyrl-UZ" dirty="0"/>
              <a:t>bakteriyasi bo’lib, kasallik O’rta Osiyo, </a:t>
            </a:r>
            <a:r>
              <a:rPr lang="uz-Cyrl-UZ" dirty="0">
                <a:latin typeface="Times New Roman" panose="02020603050405020304" pitchFamily="18" charset="0"/>
                <a:cs typeface="Times New Roman" panose="02020603050405020304" pitchFamily="18" charset="0"/>
              </a:rPr>
              <a:t>Zakavkazye</a:t>
            </a:r>
            <a:r>
              <a:rPr lang="uz-Cyrl-UZ" dirty="0"/>
              <a:t>, Yaponiya, Yevropa, Janubiy Afrika, Amerika. Avstriya sharoitida ko’p uchraydi, respublikamizda ushbu kasallikni 1931 yil I.G.Zapromyotov aniqlagan.</a:t>
            </a:r>
            <a:endParaRPr lang="ru-RU" dirty="0"/>
          </a:p>
          <a:p>
            <a:r>
              <a:rPr lang="uz-Cyrl-UZ" i="1" dirty="0"/>
              <a:t>Pseudomonasmori </a:t>
            </a:r>
            <a:r>
              <a:rPr lang="uz-Cyrl-UZ" dirty="0"/>
              <a:t>bakteriyasi oq rangdagi tayoqcha shaklida bo’lib, uchlarida 7 ta xivchinlar hosil qiladi. O’lchami 1,8- 4,5 x 0,9- 1,3 mkm. spora hosil qilmaydi, grammanfiy, aerob sharoitda o’sadi. Agarli oziqa muhitida oq, sekin o’suvchi, yumaloq, yaltiroq, silliq koloniya hosil qiladi. Bu bakteriya 1-35 °S haroratda o’sadi, 25-30 °S harorat optimal bo’lsa,</a:t>
            </a:r>
            <a:r>
              <a:rPr lang="uz-Cyrl-UZ" b="1" dirty="0"/>
              <a:t> </a:t>
            </a:r>
            <a:r>
              <a:rPr lang="uz-Cyrl-UZ" dirty="0"/>
              <a:t>51</a:t>
            </a:r>
            <a:r>
              <a:rPr lang="uz-Cyrl-UZ" b="1" dirty="0"/>
              <a:t> °</a:t>
            </a:r>
            <a:r>
              <a:rPr lang="uz-Cyrl-UZ" dirty="0"/>
              <a:t>S haroratda o’sishdan to’xtaydi. Qish faslida</a:t>
            </a:r>
            <a:r>
              <a:rPr lang="uz-Cyrl-UZ" b="1" dirty="0"/>
              <a:t> – </a:t>
            </a:r>
            <a:r>
              <a:rPr lang="uz-Cyrl-UZ" dirty="0"/>
              <a:t>30</a:t>
            </a:r>
            <a:r>
              <a:rPr lang="uz-Cyrl-UZ" b="1" dirty="0"/>
              <a:t> °</a:t>
            </a:r>
            <a:r>
              <a:rPr lang="uz-Cyrl-UZ" dirty="0"/>
              <a:t>S sovuqqa chidamli. Oziqa muhitida 3-12 yil davomida o’sish xususiyatini saqlab keladi. Bakteriyani kasallangan o’simlik novdasidan ajratib olish uchun tashqi tamonidan sterilizasiya qilingan bo’lakchalarni oziqa muhiti ustiga joylashtirib 25 </a:t>
            </a:r>
            <a:r>
              <a:rPr lang="uz-Cyrl-UZ" baseline="30000" dirty="0"/>
              <a:t>ye</a:t>
            </a:r>
            <a:r>
              <a:rPr lang="uz-Cyrl-UZ" dirty="0"/>
              <a:t>S haroratga qo’yilsa 3 kunda bakteriya ajralib chiqadi.</a:t>
            </a:r>
            <a:endParaRPr lang="ru-RU" dirty="0"/>
          </a:p>
          <a:p>
            <a:endParaRPr lang="ru-RU" sz="1400" dirty="0"/>
          </a:p>
        </p:txBody>
      </p:sp>
    </p:spTree>
    <p:extLst>
      <p:ext uri="{BB962C8B-B14F-4D97-AF65-F5344CB8AC3E}">
        <p14:creationId xmlns:p14="http://schemas.microsoft.com/office/powerpoint/2010/main" val="3927312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4854" y="499142"/>
            <a:ext cx="7988807" cy="6543837"/>
          </a:xfrm>
        </p:spPr>
        <p:txBody>
          <a:bodyPr/>
          <a:lstStyle/>
          <a:p>
            <a:r>
              <a:rPr lang="uz-Cyrl-UZ" sz="1800" dirty="0"/>
              <a:t>Kasallik tufayli tutning eng uchki barglar, bir yillik novda va kurtakdan zararlanadi. Kasal barglarda oqish xoshiyali keyinchalik qoramtir yog’simon dog’lar hosil bo’ladi. Dog’ usti qoramtir sarg’ish yopishqoq modda bilan qoplanadi. Kuchli zararlangan barglar sarg’ayib keyinchalik tushib ketadi. Kasallangan novdalarda esa qoramtir dog’lar hosil bo’ladi. Kurtaklar esa qorayib quriydi. Kasallik qo’zg’atuvchisi kislota va</a:t>
            </a:r>
            <a:r>
              <a:rPr lang="uz-Cyrl-UZ" sz="1800" b="1" dirty="0"/>
              <a:t> </a:t>
            </a:r>
            <a:r>
              <a:rPr lang="uz-Cyrl-UZ" sz="1800" dirty="0"/>
              <a:t>quyosh  nuriga chidamli.</a:t>
            </a:r>
            <a:r>
              <a:rPr lang="uz-Cyrl-UZ" sz="1800" b="1" dirty="0"/>
              <a:t> </a:t>
            </a:r>
            <a:r>
              <a:rPr lang="uz-Cyrl-UZ" sz="1800" dirty="0"/>
              <a:t>Kasallik qo’zg’atuvchilari o’simlikka barg og’izchalari, novdadagi yorliqlar va o’sish nuqtasi orqali kiradi. Kasallik belgilari o’simlik turiga qarab 4-18 kunda namoyon bo’ladi. Kasallikning</a:t>
            </a:r>
            <a:r>
              <a:rPr lang="uz-Cyrl-UZ" sz="1800" b="1" dirty="0"/>
              <a:t> </a:t>
            </a:r>
            <a:r>
              <a:rPr lang="uz-Cyrl-UZ" sz="1800" dirty="0"/>
              <a:t>tarqalishiga kasallangan novda. barg, ko’chat, o’simlik qoldig’i asosiy vosita hisoblanadi</a:t>
            </a:r>
            <a:r>
              <a:rPr lang="uz-Cyrl-UZ" sz="2000" dirty="0" smtClean="0"/>
              <a:t>.</a:t>
            </a:r>
            <a:br>
              <a:rPr lang="uz-Cyrl-UZ" sz="2000" dirty="0" smtClean="0"/>
            </a:br>
            <a:r>
              <a:rPr lang="uz-Cyrl-UZ" sz="2000" dirty="0"/>
              <a:t/>
            </a:r>
            <a:br>
              <a:rPr lang="uz-Cyrl-UZ" sz="2000" dirty="0"/>
            </a:br>
            <a:r>
              <a:rPr lang="uz-Cyrl-UZ" sz="1800" dirty="0"/>
              <a:t>Tut daraxtini bakterioz bilan kasallanish darajasiga qarab 3 guruhga bo’linadi. Keniru - navi 2 ballga kasallanadi - 50 foiz. Kokosu- 70, Kokoyeu-1.3, Sioziso, Fusamaro, Kokroso navlari - 1 ballga kasallanadi - 1-34 foiz,  Xasak,  O’zbekistan,  Vostok,  SANISh navlari kam kasallanadi.</a:t>
            </a:r>
            <a:r>
              <a:rPr lang="ru-RU" sz="1800" dirty="0"/>
              <a:t/>
            </a:r>
            <a:br>
              <a:rPr lang="ru-RU" sz="1800" dirty="0"/>
            </a:br>
            <a:r>
              <a:rPr lang="uz-Cyrl-UZ" sz="1800" dirty="0"/>
              <a:t>Tutning bakterioz bilan kasallanishini hisobga olish uchun tutzordagi barcha daraxtlarni qatorasiga kuzatish yoki har beshta daraxtni o’tkazib hisoblash usuli foydalaniladi. </a:t>
            </a:r>
            <a:r>
              <a:rPr lang="ru-RU" sz="1800" dirty="0" err="1"/>
              <a:t>Buning</a:t>
            </a:r>
            <a:r>
              <a:rPr lang="ru-RU" sz="1800" dirty="0"/>
              <a:t> </a:t>
            </a:r>
            <a:r>
              <a:rPr lang="ru-RU" sz="1800" dirty="0" err="1"/>
              <a:t>uchun</a:t>
            </a:r>
            <a:r>
              <a:rPr lang="ru-RU" sz="1800" dirty="0"/>
              <a:t> </a:t>
            </a:r>
            <a:r>
              <a:rPr lang="ru-RU" sz="1800" dirty="0" err="1"/>
              <a:t>kasallanish</a:t>
            </a:r>
            <a:r>
              <a:rPr lang="ru-RU" sz="1800" dirty="0"/>
              <a:t> </a:t>
            </a:r>
            <a:r>
              <a:rPr lang="ru-RU" sz="1800" dirty="0" err="1"/>
              <a:t>darajasi</a:t>
            </a:r>
            <a:r>
              <a:rPr lang="ru-RU" sz="1800" dirty="0"/>
              <a:t> </a:t>
            </a:r>
            <a:r>
              <a:rPr lang="ru-RU" sz="1800" dirty="0" err="1"/>
              <a:t>ball</a:t>
            </a:r>
            <a:r>
              <a:rPr lang="ru-RU" sz="1800" dirty="0"/>
              <a:t> </a:t>
            </a:r>
            <a:r>
              <a:rPr lang="ru-RU" sz="1800" dirty="0" err="1"/>
              <a:t>bilan</a:t>
            </a:r>
            <a:r>
              <a:rPr lang="ru-RU" sz="1800" dirty="0"/>
              <a:t> </a:t>
            </a:r>
            <a:r>
              <a:rPr lang="ru-RU" sz="1800" dirty="0" err="1"/>
              <a:t>belgilanadi</a:t>
            </a:r>
            <a:r>
              <a:rPr lang="ru-RU" sz="1800" dirty="0"/>
              <a:t>:</a:t>
            </a:r>
            <a:br>
              <a:rPr lang="ru-RU" sz="1800" dirty="0"/>
            </a:br>
            <a:r>
              <a:rPr lang="uz-Cyrl-UZ" sz="1800" dirty="0"/>
              <a:t>- </a:t>
            </a:r>
            <a:r>
              <a:rPr lang="en-US" sz="1800" dirty="0"/>
              <a:t>ball </a:t>
            </a:r>
            <a:r>
              <a:rPr lang="en-US" sz="1800" dirty="0" err="1"/>
              <a:t>barglarda</a:t>
            </a:r>
            <a:r>
              <a:rPr lang="en-US" sz="1800" dirty="0"/>
              <a:t> </a:t>
            </a:r>
            <a:r>
              <a:rPr lang="en-US" sz="1800" dirty="0" err="1"/>
              <a:t>va</a:t>
            </a:r>
            <a:r>
              <a:rPr lang="en-US" sz="1800" dirty="0"/>
              <a:t> </a:t>
            </a:r>
            <a:r>
              <a:rPr lang="en-US" sz="1800" dirty="0" err="1"/>
              <a:t>novdada</a:t>
            </a:r>
            <a:r>
              <a:rPr lang="en-US" sz="1800" dirty="0"/>
              <a:t> </a:t>
            </a:r>
            <a:r>
              <a:rPr lang="uz-Cyrl-UZ" sz="1800" dirty="0"/>
              <a:t>q</a:t>
            </a:r>
            <a:r>
              <a:rPr lang="en-US" sz="1800" dirty="0" err="1"/>
              <a:t>isman</a:t>
            </a:r>
            <a:r>
              <a:rPr lang="en-US" sz="1800" dirty="0"/>
              <a:t> do</a:t>
            </a:r>
            <a:r>
              <a:rPr lang="uz-Cyrl-UZ" sz="1800" dirty="0"/>
              <a:t>g’</a:t>
            </a:r>
            <a:r>
              <a:rPr lang="en-US" sz="1800" dirty="0" err="1"/>
              <a:t>lar</a:t>
            </a:r>
            <a:r>
              <a:rPr lang="en-US" sz="1800" dirty="0"/>
              <a:t> </a:t>
            </a:r>
            <a:r>
              <a:rPr lang="en-US" sz="1800" dirty="0" err="1"/>
              <a:t>paydo</a:t>
            </a:r>
            <a:r>
              <a:rPr lang="en-US" sz="1800" dirty="0"/>
              <a:t> b</a:t>
            </a:r>
            <a:r>
              <a:rPr lang="uz-Cyrl-UZ" sz="1800" dirty="0"/>
              <a:t>o’</a:t>
            </a:r>
            <a:r>
              <a:rPr lang="en-US" sz="1800" dirty="0" err="1"/>
              <a:t>lgan</a:t>
            </a:r>
            <a:r>
              <a:rPr lang="en-US" sz="1800" dirty="0"/>
              <a:t>;</a:t>
            </a:r>
            <a:r>
              <a:rPr lang="ru-RU" sz="1800" dirty="0"/>
              <a:t/>
            </a:r>
            <a:br>
              <a:rPr lang="ru-RU" sz="1800" dirty="0"/>
            </a:br>
            <a:r>
              <a:rPr lang="uz-Cyrl-UZ" sz="1800" dirty="0"/>
              <a:t>- </a:t>
            </a:r>
            <a:r>
              <a:rPr lang="ru-RU" sz="1800" dirty="0" err="1"/>
              <a:t>ball</a:t>
            </a:r>
            <a:r>
              <a:rPr lang="ru-RU" sz="1800" dirty="0"/>
              <a:t> </a:t>
            </a:r>
            <a:r>
              <a:rPr lang="ru-RU" sz="1800" dirty="0" err="1"/>
              <a:t>novdaning</a:t>
            </a:r>
            <a:r>
              <a:rPr lang="ru-RU" sz="1800" dirty="0"/>
              <a:t> </a:t>
            </a:r>
            <a:r>
              <a:rPr lang="ru-RU" sz="1800" dirty="0" err="1"/>
              <a:t>yu</a:t>
            </a:r>
            <a:r>
              <a:rPr lang="uz-Cyrl-UZ" sz="1800" dirty="0"/>
              <a:t>q</a:t>
            </a:r>
            <a:r>
              <a:rPr lang="ru-RU" sz="1800" dirty="0" err="1"/>
              <a:t>oridagi</a:t>
            </a:r>
            <a:r>
              <a:rPr lang="ru-RU" sz="1800" dirty="0"/>
              <a:t> </a:t>
            </a:r>
            <a:r>
              <a:rPr lang="ru-RU" sz="1800" dirty="0" err="1"/>
              <a:t>beshtadan</a:t>
            </a:r>
            <a:r>
              <a:rPr lang="ru-RU" sz="1800" b="1" dirty="0"/>
              <a:t> </a:t>
            </a:r>
            <a:r>
              <a:rPr lang="ru-RU" sz="1800" dirty="0" err="1"/>
              <a:t>barglari</a:t>
            </a:r>
            <a:r>
              <a:rPr lang="ru-RU" sz="1800" dirty="0"/>
              <a:t> </a:t>
            </a:r>
            <a:r>
              <a:rPr lang="ru-RU" sz="1800" dirty="0" err="1"/>
              <a:t>kasallangan</a:t>
            </a:r>
            <a:r>
              <a:rPr lang="ru-RU" sz="1800" dirty="0"/>
              <a:t>;</a:t>
            </a:r>
            <a:br>
              <a:rPr lang="ru-RU" sz="1800" dirty="0"/>
            </a:br>
            <a:r>
              <a:rPr lang="uz-Cyrl-UZ" sz="1800" dirty="0"/>
              <a:t>      3- ball novdaning yuqoridagi barglarning barchasi kasallangan,       novdada botiq dog’lar paydo bo’lgan.</a:t>
            </a:r>
            <a:r>
              <a:rPr lang="ru-RU" sz="1800" dirty="0"/>
              <a:t/>
            </a:r>
            <a:br>
              <a:rPr lang="ru-RU" sz="1800" dirty="0"/>
            </a:br>
            <a:endParaRPr lang="ru-RU" sz="1800" dirty="0"/>
          </a:p>
        </p:txBody>
      </p:sp>
    </p:spTree>
    <p:extLst>
      <p:ext uri="{BB962C8B-B14F-4D97-AF65-F5344CB8AC3E}">
        <p14:creationId xmlns:p14="http://schemas.microsoft.com/office/powerpoint/2010/main" val="1320733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4243" y="385546"/>
            <a:ext cx="7774631" cy="1544149"/>
          </a:xfrm>
        </p:spPr>
        <p:txBody>
          <a:bodyPr/>
          <a:lstStyle/>
          <a:p>
            <a:r>
              <a:rPr lang="uz-Cyrl-UZ" sz="2800" dirty="0" smtClean="0"/>
              <a:t>2.Tutning </a:t>
            </a:r>
            <a:r>
              <a:rPr lang="uz-Cyrl-UZ" sz="2800" dirty="0"/>
              <a:t>un shudring </a:t>
            </a:r>
            <a:r>
              <a:rPr lang="uz-Cyrl-UZ" sz="2800" dirty="0" smtClean="0"/>
              <a:t>kasalligi</a:t>
            </a:r>
            <a:r>
              <a:rPr lang="ru-RU" sz="2800" dirty="0" smtClean="0"/>
              <a:t>.</a:t>
            </a:r>
            <a:endParaRPr lang="en-US" sz="2800" dirty="0"/>
          </a:p>
        </p:txBody>
      </p:sp>
      <p:sp>
        <p:nvSpPr>
          <p:cNvPr id="3" name="Объект 2"/>
          <p:cNvSpPr>
            <a:spLocks noGrp="1"/>
          </p:cNvSpPr>
          <p:nvPr>
            <p:ph idx="1"/>
          </p:nvPr>
        </p:nvSpPr>
        <p:spPr>
          <a:xfrm>
            <a:off x="944855" y="1320560"/>
            <a:ext cx="7661641" cy="5568591"/>
          </a:xfrm>
        </p:spPr>
        <p:txBody>
          <a:bodyPr>
            <a:normAutofit fontScale="77500" lnSpcReduction="20000"/>
          </a:bodyPr>
          <a:lstStyle/>
          <a:p>
            <a:pPr algn="just"/>
            <a:r>
              <a:rPr lang="uz-Cyrl-UZ" sz="2600" dirty="0" smtClean="0"/>
              <a:t>      Tutning </a:t>
            </a:r>
            <a:r>
              <a:rPr lang="uz-Cyrl-UZ" sz="2600" dirty="0"/>
              <a:t>un shudring kasalligi. Un shudring kasalligini qo`zg’atuvchisi </a:t>
            </a:r>
            <a:r>
              <a:rPr lang="uz-Cyrl-UZ" sz="2600" i="1" dirty="0"/>
              <a:t>Phyllactinia suffultta </a:t>
            </a:r>
            <a:r>
              <a:rPr lang="uz-Cyrl-UZ" sz="2600" dirty="0"/>
              <a:t>Sacc, zamburug’i hisoblanib, AKSH da </a:t>
            </a:r>
            <a:r>
              <a:rPr lang="uz-Cyrl-UZ" sz="2600" i="1" dirty="0"/>
              <a:t>Uncimila geniculate </a:t>
            </a:r>
            <a:r>
              <a:rPr lang="uz-Cyrl-UZ" sz="2600" dirty="0"/>
              <a:t>Gerard, YAponiyada </a:t>
            </a:r>
            <a:r>
              <a:rPr lang="uz-Cyrl-UZ" sz="2600" i="1" dirty="0"/>
              <a:t>Lincimtla mori </a:t>
            </a:r>
            <a:r>
              <a:rPr lang="uz-Cyrl-UZ" sz="2600" dirty="0"/>
              <a:t>Miyake turi keltirib chiqaradi. Respublikamiz sharoitida un shudring kasalligini N.G.Zaprometov, EMAshkinadze kabi olimlar urganishgan. Kasallik asosan maxalliy navdar xasakni kasallantirib, tutning bargini va barg bandida namayon bo`ladi. Kasallangan barglarning ostki qismida ok rangdagi unsimon rangdagi gubor paydo bo`ladi. Dog’lar bargning 100 % yuzasini koplab olishi mumkin. Dog’ hosil bo`lgan yuza ustki qismida jigar rangdagi dog’lar paydo bo`lib, bargning ostida zamburug’ning jinsiy xujayralari kushilib kleystotetsiydarni hosil qiladi. Sporaning rivojlanishidan hosil bo`lgan mitseliy tut bargidagi ognzchalar orkali barg ichkarisiga kirib, barg orka tomonida unsimon okish mogor barg yuzasida kungir dog’ hosil qiladi. Kasallik yapon navlarida zaifrok namayon bo`lib, mogor mikdorining kamligi bilan xarakterlanadi va bagning 1-4 % yuzasini koplab oladi xolos. Barg yuzasida ham bargning jigar rangga kirishi ancha zaif bo`ladi</a:t>
            </a:r>
            <a:r>
              <a:rPr lang="uz-Cyrl-UZ" sz="2600" dirty="0" smtClean="0"/>
              <a:t>.</a:t>
            </a:r>
            <a:endParaRPr lang="ru-RU" sz="2600" dirty="0"/>
          </a:p>
        </p:txBody>
      </p:sp>
    </p:spTree>
    <p:extLst>
      <p:ext uri="{BB962C8B-B14F-4D97-AF65-F5344CB8AC3E}">
        <p14:creationId xmlns:p14="http://schemas.microsoft.com/office/powerpoint/2010/main" val="2065658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4855" y="610583"/>
            <a:ext cx="7661641" cy="6134206"/>
          </a:xfrm>
        </p:spPr>
        <p:txBody>
          <a:bodyPr>
            <a:normAutofit/>
          </a:bodyPr>
          <a:lstStyle/>
          <a:p>
            <a:pPr algn="just"/>
            <a:r>
              <a:rPr lang="uz-Cyrl-UZ" dirty="0" smtClean="0"/>
              <a:t>      Kasallik </a:t>
            </a:r>
            <a:r>
              <a:rPr lang="uz-Cyrl-UZ" dirty="0"/>
              <a:t>qo`zg’atuvchisi tutda kleystokarpiylar hosil qilib  ishlaydi. Ular dastlab bargda hosil bo`ladi. Kleystokarpiylar mikdorini  N.G.Zaprometov ma`lumotlariga asosan bargdagi tarqalishini hisoblash asosida kuyidagi rakamlar aniqlangan:</a:t>
            </a:r>
            <a:endParaRPr lang="ru-RU" dirty="0"/>
          </a:p>
          <a:p>
            <a:pPr algn="just"/>
            <a:r>
              <a:rPr lang="ru-RU" dirty="0"/>
              <a:t>I- </a:t>
            </a:r>
            <a:r>
              <a:rPr lang="ru-RU" dirty="0" err="1"/>
              <a:t>ball</a:t>
            </a:r>
            <a:r>
              <a:rPr lang="ru-RU" dirty="0"/>
              <a:t> </a:t>
            </a:r>
            <a:r>
              <a:rPr lang="ru-RU" dirty="0" err="1"/>
              <a:t>bargning</a:t>
            </a:r>
            <a:r>
              <a:rPr lang="ru-RU" dirty="0"/>
              <a:t> 1 </a:t>
            </a:r>
            <a:r>
              <a:rPr lang="ru-RU" dirty="0" err="1"/>
              <a:t>sm</a:t>
            </a:r>
            <a:r>
              <a:rPr lang="ru-RU" dirty="0"/>
              <a:t>" </a:t>
            </a:r>
            <a:r>
              <a:rPr lang="ru-RU" dirty="0" err="1"/>
              <a:t>yuzasida</a:t>
            </a:r>
            <a:r>
              <a:rPr lang="ru-RU" dirty="0"/>
              <a:t> 129 </a:t>
            </a:r>
            <a:r>
              <a:rPr lang="ru-RU" dirty="0" err="1"/>
              <a:t>ta</a:t>
            </a:r>
            <a:r>
              <a:rPr lang="ru-RU" dirty="0"/>
              <a:t> </a:t>
            </a:r>
            <a:r>
              <a:rPr lang="ru-RU" dirty="0" err="1"/>
              <a:t>kleystokarpiylar</a:t>
            </a:r>
            <a:r>
              <a:rPr lang="ru-RU" dirty="0"/>
              <a:t>;</a:t>
            </a:r>
          </a:p>
          <a:p>
            <a:pPr algn="just"/>
            <a:r>
              <a:rPr lang="ru-RU" dirty="0"/>
              <a:t>II- </a:t>
            </a:r>
            <a:r>
              <a:rPr lang="ru-RU" dirty="0" err="1"/>
              <a:t>ball</a:t>
            </a:r>
            <a:r>
              <a:rPr lang="ru-RU" dirty="0"/>
              <a:t> </a:t>
            </a:r>
            <a:r>
              <a:rPr lang="ru-RU" dirty="0" err="1"/>
              <a:t>bargning</a:t>
            </a:r>
            <a:r>
              <a:rPr lang="ru-RU" dirty="0"/>
              <a:t> 1 </a:t>
            </a:r>
            <a:r>
              <a:rPr lang="ru-RU" dirty="0" err="1"/>
              <a:t>sm</a:t>
            </a:r>
            <a:r>
              <a:rPr lang="ru-RU" dirty="0"/>
              <a:t>" </a:t>
            </a:r>
            <a:r>
              <a:rPr lang="ru-RU" dirty="0" err="1"/>
              <a:t>yuzasida</a:t>
            </a:r>
            <a:r>
              <a:rPr lang="ru-RU" dirty="0"/>
              <a:t> 149 </a:t>
            </a:r>
            <a:r>
              <a:rPr lang="ru-RU" dirty="0" err="1"/>
              <a:t>ta</a:t>
            </a:r>
            <a:r>
              <a:rPr lang="ru-RU" dirty="0"/>
              <a:t> </a:t>
            </a:r>
            <a:r>
              <a:rPr lang="ru-RU" dirty="0" err="1"/>
              <a:t>kleystokarpiylar</a:t>
            </a:r>
            <a:r>
              <a:rPr lang="ru-RU" dirty="0"/>
              <a:t>;</a:t>
            </a:r>
          </a:p>
          <a:p>
            <a:pPr algn="just"/>
            <a:r>
              <a:rPr lang="ru-RU" dirty="0"/>
              <a:t>III- </a:t>
            </a:r>
            <a:r>
              <a:rPr lang="ru-RU" dirty="0" err="1"/>
              <a:t>ball</a:t>
            </a:r>
            <a:r>
              <a:rPr lang="ru-RU" dirty="0"/>
              <a:t> </a:t>
            </a:r>
            <a:r>
              <a:rPr lang="ru-RU" dirty="0" err="1"/>
              <a:t>bargning</a:t>
            </a:r>
            <a:r>
              <a:rPr lang="ru-RU" dirty="0"/>
              <a:t> 1 </a:t>
            </a:r>
            <a:r>
              <a:rPr lang="ru-RU" dirty="0" err="1"/>
              <a:t>sm</a:t>
            </a:r>
            <a:r>
              <a:rPr lang="ru-RU" dirty="0"/>
              <a:t>" </a:t>
            </a:r>
            <a:r>
              <a:rPr lang="ru-RU" dirty="0" err="1"/>
              <a:t>yuzasida</a:t>
            </a:r>
            <a:r>
              <a:rPr lang="ru-RU" dirty="0"/>
              <a:t> 193 </a:t>
            </a:r>
            <a:r>
              <a:rPr lang="ru-RU" dirty="0" err="1"/>
              <a:t>ta</a:t>
            </a:r>
            <a:r>
              <a:rPr lang="ru-RU" dirty="0"/>
              <a:t> </a:t>
            </a:r>
            <a:r>
              <a:rPr lang="ru-RU" dirty="0" err="1"/>
              <a:t>kleystokarpiylar</a:t>
            </a:r>
            <a:r>
              <a:rPr lang="ru-RU" dirty="0"/>
              <a:t>; </a:t>
            </a:r>
            <a:r>
              <a:rPr lang="ru-RU" dirty="0" err="1"/>
              <a:t>Urtacha</a:t>
            </a:r>
            <a:r>
              <a:rPr lang="ru-RU" dirty="0"/>
              <a:t> </a:t>
            </a:r>
            <a:r>
              <a:rPr lang="ru-RU" dirty="0" err="1"/>
              <a:t>ball</a:t>
            </a:r>
            <a:r>
              <a:rPr lang="ru-RU" dirty="0"/>
              <a:t> </a:t>
            </a:r>
            <a:r>
              <a:rPr lang="ru-RU" dirty="0" err="1"/>
              <a:t>bargning</a:t>
            </a:r>
            <a:r>
              <a:rPr lang="ru-RU" dirty="0"/>
              <a:t> 1 </a:t>
            </a:r>
            <a:r>
              <a:rPr lang="ru-RU" dirty="0" err="1"/>
              <a:t>sm</a:t>
            </a:r>
            <a:r>
              <a:rPr lang="ru-RU" dirty="0"/>
              <a:t>" </a:t>
            </a:r>
            <a:r>
              <a:rPr lang="ru-RU" dirty="0" err="1"/>
              <a:t>yuzasida</a:t>
            </a:r>
            <a:r>
              <a:rPr lang="ru-RU" dirty="0"/>
              <a:t> 153 </a:t>
            </a:r>
            <a:r>
              <a:rPr lang="ru-RU" dirty="0" err="1"/>
              <a:t>ta</a:t>
            </a:r>
            <a:r>
              <a:rPr lang="ru-RU" dirty="0"/>
              <a:t> </a:t>
            </a:r>
            <a:r>
              <a:rPr lang="ru-RU" dirty="0" err="1"/>
              <a:t>kleystokarp</a:t>
            </a:r>
            <a:r>
              <a:rPr lang="uz-Cyrl-UZ" dirty="0"/>
              <a:t>i</a:t>
            </a:r>
            <a:r>
              <a:rPr lang="ru-RU" dirty="0" err="1"/>
              <a:t>ylar</a:t>
            </a:r>
            <a:r>
              <a:rPr lang="uz-Cyrl-UZ" dirty="0"/>
              <a:t>.</a:t>
            </a:r>
            <a:r>
              <a:rPr lang="ru-RU" dirty="0"/>
              <a:t> </a:t>
            </a:r>
          </a:p>
          <a:p>
            <a:pPr algn="just"/>
            <a:r>
              <a:rPr lang="ru-RU" dirty="0" err="1"/>
              <a:t>O`simlikning</a:t>
            </a:r>
            <a:r>
              <a:rPr lang="ru-RU" dirty="0"/>
              <a:t> </a:t>
            </a:r>
            <a:r>
              <a:rPr lang="ru-RU" dirty="0" err="1"/>
              <a:t>bitta</a:t>
            </a:r>
            <a:r>
              <a:rPr lang="ru-RU" dirty="0"/>
              <a:t> </a:t>
            </a:r>
            <a:r>
              <a:rPr lang="ru-RU" dirty="0" err="1"/>
              <a:t>bargida</a:t>
            </a:r>
            <a:r>
              <a:rPr lang="ru-RU" dirty="0"/>
              <a:t> </a:t>
            </a:r>
            <a:r>
              <a:rPr lang="ru-RU" dirty="0" err="1"/>
              <a:t>mavjud</a:t>
            </a:r>
            <a:r>
              <a:rPr lang="ru-RU" dirty="0"/>
              <a:t> </a:t>
            </a:r>
            <a:r>
              <a:rPr lang="ru-RU" dirty="0" err="1"/>
              <a:t>kleystokarpiylar</a:t>
            </a:r>
            <a:r>
              <a:rPr lang="ru-RU" dirty="0"/>
              <a:t> </a:t>
            </a:r>
            <a:r>
              <a:rPr lang="ru-RU" dirty="0" err="1"/>
              <a:t>soni</a:t>
            </a:r>
            <a:r>
              <a:rPr lang="ru-RU" dirty="0"/>
              <a:t> 4128 </a:t>
            </a:r>
            <a:r>
              <a:rPr lang="ru-RU" dirty="0" err="1"/>
              <a:t>gani</a:t>
            </a:r>
            <a:r>
              <a:rPr lang="ru-RU" dirty="0"/>
              <a:t> </a:t>
            </a:r>
            <a:r>
              <a:rPr lang="ru-RU" dirty="0" err="1"/>
              <a:t>tashqil</a:t>
            </a:r>
            <a:r>
              <a:rPr lang="ru-RU" dirty="0"/>
              <a:t> </a:t>
            </a:r>
            <a:r>
              <a:rPr lang="ru-RU" dirty="0" err="1"/>
              <a:t>qiladi</a:t>
            </a:r>
            <a:r>
              <a:rPr lang="ru-RU" dirty="0"/>
              <a:t>. </a:t>
            </a:r>
            <a:r>
              <a:rPr lang="ru-RU" dirty="0" err="1"/>
              <a:t>Ular</a:t>
            </a:r>
            <a:r>
              <a:rPr lang="ru-RU" dirty="0"/>
              <a:t> </a:t>
            </a:r>
            <a:r>
              <a:rPr lang="ru-RU" dirty="0" err="1"/>
              <a:t>o`simlikning</a:t>
            </a:r>
            <a:r>
              <a:rPr lang="ru-RU" dirty="0"/>
              <a:t> </a:t>
            </a:r>
            <a:r>
              <a:rPr lang="ru-RU" dirty="0" err="1"/>
              <a:t>nafakat</a:t>
            </a:r>
            <a:r>
              <a:rPr lang="ru-RU" dirty="0"/>
              <a:t> </a:t>
            </a:r>
            <a:r>
              <a:rPr lang="ru-RU" dirty="0" err="1"/>
              <a:t>bargida</a:t>
            </a:r>
            <a:r>
              <a:rPr lang="ru-RU" dirty="0"/>
              <a:t>, </a:t>
            </a:r>
            <a:r>
              <a:rPr lang="ru-RU" dirty="0" err="1"/>
              <a:t>balki</a:t>
            </a:r>
            <a:r>
              <a:rPr lang="ru-RU" dirty="0"/>
              <a:t> </a:t>
            </a:r>
            <a:r>
              <a:rPr lang="ru-RU" dirty="0" err="1"/>
              <a:t>tuproqda</a:t>
            </a:r>
            <a:r>
              <a:rPr lang="ru-RU" dirty="0"/>
              <a:t> </a:t>
            </a:r>
            <a:r>
              <a:rPr lang="ru-RU" dirty="0" err="1"/>
              <a:t>va</a:t>
            </a:r>
            <a:r>
              <a:rPr lang="ru-RU" dirty="0"/>
              <a:t> </a:t>
            </a:r>
            <a:r>
              <a:rPr lang="ru-RU" dirty="0" err="1"/>
              <a:t>novdalarda</a:t>
            </a:r>
            <a:r>
              <a:rPr lang="ru-RU" dirty="0"/>
              <a:t> </a:t>
            </a:r>
            <a:r>
              <a:rPr lang="ru-RU" dirty="0" err="1"/>
              <a:t>xam</a:t>
            </a:r>
            <a:r>
              <a:rPr lang="ru-RU" dirty="0"/>
              <a:t> </a:t>
            </a:r>
            <a:r>
              <a:rPr lang="ru-RU" dirty="0" err="1"/>
              <a:t>saqlanadi</a:t>
            </a:r>
            <a:r>
              <a:rPr lang="ru-RU" dirty="0"/>
              <a:t>. </a:t>
            </a:r>
            <a:r>
              <a:rPr lang="ru-RU" dirty="0" err="1"/>
              <a:t>Novdadagi</a:t>
            </a:r>
            <a:r>
              <a:rPr lang="ru-RU" dirty="0"/>
              <a:t> 1 </a:t>
            </a:r>
            <a:r>
              <a:rPr lang="ru-RU" dirty="0" err="1"/>
              <a:t>sm</a:t>
            </a:r>
            <a:r>
              <a:rPr lang="ru-RU" dirty="0"/>
              <a:t> </a:t>
            </a:r>
            <a:r>
              <a:rPr lang="ru-RU" dirty="0" err="1"/>
              <a:t>yuzada</a:t>
            </a:r>
            <a:r>
              <a:rPr lang="ru-RU" dirty="0"/>
              <a:t> 125 </a:t>
            </a:r>
            <a:r>
              <a:rPr lang="ru-RU" dirty="0" err="1"/>
              <a:t>tagacha</a:t>
            </a:r>
            <a:r>
              <a:rPr lang="ru-RU" dirty="0"/>
              <a:t> </a:t>
            </a:r>
            <a:r>
              <a:rPr lang="ru-RU" dirty="0" err="1"/>
              <a:t>kleystokarpiylar</a:t>
            </a:r>
            <a:r>
              <a:rPr lang="ru-RU" dirty="0"/>
              <a:t> </a:t>
            </a:r>
            <a:r>
              <a:rPr lang="ru-RU" dirty="0" err="1"/>
              <a:t>hosil</a:t>
            </a:r>
            <a:r>
              <a:rPr lang="ru-RU" dirty="0"/>
              <a:t> </a:t>
            </a:r>
            <a:r>
              <a:rPr lang="ru-RU" dirty="0" err="1"/>
              <a:t>bo`ladi</a:t>
            </a:r>
            <a:r>
              <a:rPr lang="ru-RU" dirty="0"/>
              <a:t>.</a:t>
            </a:r>
            <a:endParaRPr lang="en-US" dirty="0"/>
          </a:p>
        </p:txBody>
      </p:sp>
    </p:spTree>
    <p:extLst>
      <p:ext uri="{BB962C8B-B14F-4D97-AF65-F5344CB8AC3E}">
        <p14:creationId xmlns:p14="http://schemas.microsoft.com/office/powerpoint/2010/main" val="2422652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sz="2800" b="1" dirty="0" smtClean="0"/>
              <a:t>      3.TUT  </a:t>
            </a:r>
            <a:r>
              <a:rPr lang="uz-Cyrl-UZ" sz="2800" b="1" dirty="0"/>
              <a:t>BARGNING  MAYDALAShIB  BUJMAYIShI</a:t>
            </a:r>
            <a:endParaRPr lang="en-US"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944855" y="1505155"/>
            <a:ext cx="7661641" cy="5383996"/>
          </a:xfrm>
        </p:spPr>
        <p:txBody>
          <a:bodyPr/>
          <a:lstStyle/>
          <a:p>
            <a:pPr algn="just"/>
            <a:r>
              <a:rPr lang="uz-Cyrl-UZ" dirty="0" smtClean="0"/>
              <a:t>     Tut </a:t>
            </a:r>
            <a:r>
              <a:rPr lang="uz-Cyrl-UZ" dirty="0"/>
              <a:t>daraxtida uchraydigan kasalliklar orasida virus kasalliklari ham ko’p uchraydi. Bu kasallik Gruziyaning g’arbiy hududlarida keng tarqalgan kasallik hisoblanib, keyingi yillarda Respublikamizdagi ayrim xo’jaliklarda uchrashi aniqlanmokda (Azimjonov 2001). Kasallik tufayli tutning barg miqdori va ko’chatlar sifati keskin yomonlashib, qurib qolishiga sabab bo’ladi.</a:t>
            </a:r>
            <a:endParaRPr lang="ru-RU" dirty="0"/>
          </a:p>
          <a:p>
            <a:pPr algn="just"/>
            <a:r>
              <a:rPr lang="uz-Cyrl-UZ" dirty="0" smtClean="0"/>
              <a:t>     Kasallikni </a:t>
            </a:r>
            <a:r>
              <a:rPr lang="uz-Cyrl-UZ" dirty="0"/>
              <a:t>viruslar keltirib chiqaradi. Infeksiya manbayi kasallangan ko’chatlar va payvandlash uchun tayyorlangan payvandustlar hisoblanib, kasallik sikadalar vositasida tarkaladi. Kasallik tufayli o’simlik o’sishdan orqada qolib, novdasining shakli o’zgarishi, barglar maydalashib, barg yuzasi o’zgarib ketadi. Kasallikniig eng xarakterli belgilaridan biri bargning mozayika holiga har xil rangga kirishi hisoblanadi.</a:t>
            </a:r>
            <a:endParaRPr lang="ru-RU" dirty="0"/>
          </a:p>
        </p:txBody>
      </p:sp>
    </p:spTree>
    <p:extLst>
      <p:ext uri="{BB962C8B-B14F-4D97-AF65-F5344CB8AC3E}">
        <p14:creationId xmlns:p14="http://schemas.microsoft.com/office/powerpoint/2010/main" val="266385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4855" y="482786"/>
            <a:ext cx="7661641" cy="6406364"/>
          </a:xfrm>
        </p:spPr>
        <p:txBody>
          <a:bodyPr>
            <a:normAutofit fontScale="92500" lnSpcReduction="10000"/>
          </a:bodyPr>
          <a:lstStyle/>
          <a:p>
            <a:pPr algn="just"/>
            <a:r>
              <a:rPr lang="uz-Cyrl-UZ" dirty="0" smtClean="0"/>
              <a:t>       Kasallik </a:t>
            </a:r>
            <a:r>
              <a:rPr lang="uz-Cyrl-UZ" dirty="0"/>
              <a:t>belgilari dastlab barglarning tomirlari orasida burishib donador bo’lishidan boshlanadi. Novdalar bug’in oralig’i qisqarib yo’g’onlashadi. Barg tomirining o’sishidan orqada qolganligidan barg yaprog’i bukilib, barg qirrasi patga qarab buraladi va soyabon shakliga kiradi. Barglar rangsizlanib, yupqalashib, ushlab ko’rilganda g’adir budur bo’lib, tezda tushib ketadi. Ba’zan har xil shakldagi va o’lchamdagi jigar rangdagi dog’lar paydo bo’ladi.</a:t>
            </a:r>
            <a:endParaRPr lang="ru-RU" dirty="0"/>
          </a:p>
          <a:p>
            <a:pPr algn="just"/>
            <a:r>
              <a:rPr lang="uz-Cyrl-UZ" dirty="0"/>
              <a:t>Tut bargining buralish va mozayikasi Xitoyda, Yaponiyada va O’zbekistonda, Gruziyada uchraydi. Kasallangan o’simlik barglarining xloroz holiga kirib, yuzasi g’adir budir bo’lganligi, barglarning buralib ketganligini ko’rish mumkin</a:t>
            </a:r>
            <a:r>
              <a:rPr lang="uz-Cyrl-UZ" dirty="0" smtClean="0"/>
              <a:t>.</a:t>
            </a:r>
          </a:p>
          <a:p>
            <a:pPr algn="just"/>
            <a:r>
              <a:rPr lang="uz-Cyrl-UZ" dirty="0"/>
              <a:t>Kasallikka qarshi kurashda kasalikka chidamli navlarni ekish va kasallik tarqalgan joylardan payvandlash uchun materiallar olib kelish taqiqlanadi. Eng muhimi, agrotexnik tadbirlarni o’z vaqtida o’tkazish va belgilangan muddatlarda novdalarni qirqish kerak, ipak qurti uchun novdalar qirqilganda har bir tupda 3 tadan novdani qoldirish maqsadga muvofiq.</a:t>
            </a:r>
            <a:endParaRPr lang="ru-RU" dirty="0"/>
          </a:p>
          <a:p>
            <a:r>
              <a:rPr lang="uz-Cyrl-UZ" dirty="0"/>
              <a:t/>
            </a:r>
            <a:br>
              <a:rPr lang="uz-Cyrl-UZ" dirty="0"/>
            </a:br>
            <a:endParaRPr lang="en-US" dirty="0"/>
          </a:p>
        </p:txBody>
      </p:sp>
    </p:spTree>
    <p:extLst>
      <p:ext uri="{BB962C8B-B14F-4D97-AF65-F5344CB8AC3E}">
        <p14:creationId xmlns:p14="http://schemas.microsoft.com/office/powerpoint/2010/main" val="3247151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sz="2800" b="1" dirty="0" smtClean="0"/>
              <a:t>4.VIRUS </a:t>
            </a:r>
            <a:r>
              <a:rPr lang="uz-Cyrl-UZ" sz="2800" b="1" dirty="0"/>
              <a:t>KASALLIKLARIGA QARShI KURASh ChORALARI</a:t>
            </a:r>
            <a:endParaRPr lang="en-US"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944855" y="1604551"/>
            <a:ext cx="7661641" cy="5284600"/>
          </a:xfrm>
        </p:spPr>
        <p:txBody>
          <a:bodyPr>
            <a:normAutofit lnSpcReduction="10000"/>
          </a:bodyPr>
          <a:lstStyle/>
          <a:p>
            <a:pPr algn="just"/>
            <a:r>
              <a:rPr lang="uz-Cyrl-UZ" dirty="0" smtClean="0"/>
              <a:t>     Fitopatogen </a:t>
            </a:r>
            <a:r>
              <a:rPr lang="uz-Cyrl-UZ" dirty="0"/>
              <a:t>viruslar bilan kasallangan o’simliklarni davolash mumkin emas.</a:t>
            </a:r>
            <a:r>
              <a:rPr lang="uz-Cyrl-UZ" b="1" dirty="0"/>
              <a:t> </a:t>
            </a:r>
            <a:r>
              <a:rPr lang="uz-Cyrl-UZ" dirty="0"/>
              <a:t>Dalalarda virus kasalliklarining tarqalmasligi uchun proflaktik, ogohlantiruvchi chora tadbirlarni o’z vaqtida qo’llash zarur. Eng muhim tadbirlardan biri virus kasalliklariga chidamli navlarni yaratish hisoblanadi. Qishloq xo’jalik ekinlari orasida- virus kasalliklariga nisbatan chidamli navlar mavjudligi tufayli viruslarning salbiy ta’siri sezilmaydi yoki o’simliklarning immunnologik xususiyati tufayli kasallik belgilari namoyon bo’lmaydi. Chidamli navlarda virus bilan kasallangan hujayralar nobud bo’lib, nekroz hosil qiladi va kelgusida tarqalish imkoniyagini chegaralab qo’yadi.Keyingi yillarlarda kasallikka qarshi yaqin turdagi yoki shtammdagi viruslarning interferensiyasi mos kelmasligi usulidan ham foydalanilmoqda. Buning uchun kuchsiz patogenlik xususiyatiga ega bo’lgan virus shtammi bilan kasallantirilgan o’simliklar kuchli patogenlik xususiyatiga ega bo’lgan shtammlar bilan kasallanmasligi aniqlangan.</a:t>
            </a:r>
            <a:endParaRPr lang="ru-RU" dirty="0"/>
          </a:p>
        </p:txBody>
      </p:sp>
    </p:spTree>
    <p:extLst>
      <p:ext uri="{BB962C8B-B14F-4D97-AF65-F5344CB8AC3E}">
        <p14:creationId xmlns:p14="http://schemas.microsoft.com/office/powerpoint/2010/main" val="1747636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4855" y="951372"/>
            <a:ext cx="7661641" cy="5937779"/>
          </a:xfrm>
        </p:spPr>
        <p:txBody>
          <a:bodyPr>
            <a:normAutofit/>
          </a:bodyPr>
          <a:lstStyle/>
          <a:p>
            <a:r>
              <a:rPr lang="uz-Cyrl-UZ" dirty="0"/>
              <a:t>Virus kasalliklarining zararini kamaytirishda urug’lik va ko’chatlarning</a:t>
            </a:r>
            <a:r>
              <a:rPr lang="uz-Cyrl-UZ" b="1" dirty="0"/>
              <a:t> </a:t>
            </a:r>
            <a:r>
              <a:rPr lang="uz-Cyrl-UZ" dirty="0"/>
              <a:t>sog’lom o’simliklardan tayyorlanishi ham muhim hisoblanadi. Virus bilan kasallangan bodring, pomidor urug’larni kuchli okismetil (trinatriy fosfat) yoki yuqori haroratda qizdirish yaxshi samara beradi. Kartoshkachilikka ixtisoslashgan urug’chilik xo’jaliklarida ekinzorlar seriologik tekshirishdan o’tkazilib, virus kasalligi belgisiga ega bo’lgan o’simliklar daladan terib chiqarib tashlanadi. Virus kasalliklarining mevali bog’larda, qulupnayda tarqalishiga yo’l qo’ymaslik uchun ko’chatlar sog’lom o’simlikdan tayyorlashi shart. Buning uchun onalik bog’larini muntazam nazoratdan o’tkazib turish kerak. Virus infeksiyasidan urug’lik va ko’chatlarning kasallanmasligi uchun ularni termoterapiya usulida davolanishi lozim. Ko’chat tayyorlashda onalik o’simliklarning, uchki merestsmalarini sog’lom qismidan tanlash ham muhimdir.</a:t>
            </a:r>
            <a:endParaRPr lang="ru-RU" dirty="0"/>
          </a:p>
          <a:p>
            <a:endParaRPr lang="en-US" dirty="0"/>
          </a:p>
        </p:txBody>
      </p:sp>
    </p:spTree>
    <p:extLst>
      <p:ext uri="{BB962C8B-B14F-4D97-AF65-F5344CB8AC3E}">
        <p14:creationId xmlns:p14="http://schemas.microsoft.com/office/powerpoint/2010/main" val="35697576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82</TotalTime>
  <Words>1499</Words>
  <Application>Microsoft Office PowerPoint</Application>
  <PresentationFormat>Произвольный</PresentationFormat>
  <Paragraphs>46</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Ион</vt:lpstr>
      <vt:lpstr>Mavzu: Tut daraxti kasalliklari va ularga qarshi kurash choralari                                           Reja:</vt:lpstr>
      <vt:lpstr>1.TUTNING  BAKTERIAL  RAK KASALLIGI BAKTERIOZ</vt:lpstr>
      <vt:lpstr>Kasallik tufayli tutning eng uchki barglar, bir yillik novda va kurtakdan zararlanadi. Kasal barglarda oqish xoshiyali keyinchalik qoramtir yog’simon dog’lar hosil bo’ladi. Dog’ usti qoramtir sarg’ish yopishqoq modda bilan qoplanadi. Kuchli zararlangan barglar sarg’ayib keyinchalik tushib ketadi. Kasallangan novdalarda esa qoramtir dog’lar hosil bo’ladi. Kurtaklar esa qorayib quriydi. Kasallik qo’zg’atuvchisi kislota va quyosh  nuriga chidamli. Kasallik qo’zg’atuvchilari o’simlikka barg og’izchalari, novdadagi yorliqlar va o’sish nuqtasi orqali kiradi. Kasallik belgilari o’simlik turiga qarab 4-18 kunda namoyon bo’ladi. Kasallikning tarqalishiga kasallangan novda. barg, ko’chat, o’simlik qoldig’i asosiy vosita hisoblanadi.  Tut daraxtini bakterioz bilan kasallanish darajasiga qarab 3 guruhga bo’linadi. Keniru - navi 2 ballga kasallanadi - 50 foiz. Kokosu- 70, Kokoyeu-1.3, Sioziso, Fusamaro, Kokroso navlari - 1 ballga kasallanadi - 1-34 foiz,  Xasak,  O’zbekistan,  Vostok,  SANISh navlari kam kasallanadi. Tutning bakterioz bilan kasallanishini hisobga olish uchun tutzordagi barcha daraxtlarni qatorasiga kuzatish yoki har beshta daraxtni o’tkazib hisoblash usuli foydalaniladi. Buning uchun kasallanish darajasi ball bilan belgilanadi: - ball barglarda va novdada qisman dog’lar paydo bo’lgan; - ball novdaning yuqoridagi beshtadan barglari kasallangan;       3- ball novdaning yuqoridagi barglarning barchasi kasallangan,       novdada botiq dog’lar paydo bo’lgan. </vt:lpstr>
      <vt:lpstr>2.Tutning un shudring kasalligi.</vt:lpstr>
      <vt:lpstr>Презентация PowerPoint</vt:lpstr>
      <vt:lpstr>      3.TUT  BARGNING  MAYDALAShIB  BUJMAYIShI</vt:lpstr>
      <vt:lpstr>Презентация PowerPoint</vt:lpstr>
      <vt:lpstr>4.VIRUS KASALLIKLARIGA QARShI KURASh ChORALARI</vt:lpstr>
      <vt:lpstr>Презентация PowerPoint</vt:lpstr>
      <vt:lpstr>Презентация PowerPoint</vt:lpstr>
      <vt:lpstr>                         X U L O S A L A R</vt:lpstr>
      <vt:lpstr>FOYDALANILGAN ADABIYOTLAR RO’YXATI</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Tut daraxti kasalliklari va ularga qarshi kurash choralari</dc:title>
  <dc:creator>Пользователь</dc:creator>
  <cp:lastModifiedBy>user</cp:lastModifiedBy>
  <cp:revision>10</cp:revision>
  <cp:lastPrinted>2019-06-18T10:11:54Z</cp:lastPrinted>
  <dcterms:created xsi:type="dcterms:W3CDTF">2019-06-17T17:40:20Z</dcterms:created>
  <dcterms:modified xsi:type="dcterms:W3CDTF">2019-06-18T10:13:04Z</dcterms:modified>
</cp:coreProperties>
</file>