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81" r:id="rId1"/>
  </p:sldMasterIdLst>
  <p:sldIdLst>
    <p:sldId id="256" r:id="rId2"/>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595"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1311577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7DD8A8D-091B-4CD4-BB18-7106F18415A7}"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39879087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9874977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5069223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6497729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939220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4"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1496979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20634648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2419430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1675113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1394160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D7DD8A8D-091B-4CD4-BB18-7106F18415A7}"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31750825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D7DD8A8D-091B-4CD4-BB18-7106F18415A7}" type="datetimeFigureOut">
              <a:rPr lang="en-GB" smtClean="0"/>
              <a:t>15/11/2024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3844033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3"/>
          <p:cNvSpPr>
            <a:spLocks noGrp="1"/>
          </p:cNvSpPr>
          <p:nvPr>
            <p:ph type="ftr" sz="quarter" idx="11"/>
          </p:nvPr>
        </p:nvSpPr>
        <p:spPr/>
        <p:txBody>
          <a:bodyPr/>
          <a:lstStyle/>
          <a:p>
            <a:endParaRPr lang="en-GB"/>
          </a:p>
        </p:txBody>
      </p:sp>
      <p:sp>
        <p:nvSpPr>
          <p:cNvPr id="6" name="Slide Number Placeholder 4"/>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40083170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2"/>
          <p:cNvSpPr>
            <a:spLocks noGrp="1"/>
          </p:cNvSpPr>
          <p:nvPr>
            <p:ph type="ftr" sz="quarter" idx="11"/>
          </p:nvPr>
        </p:nvSpPr>
        <p:spPr/>
        <p:txBody>
          <a:bodyPr/>
          <a:lstStyle/>
          <a:p>
            <a:endParaRPr lang="en-GB"/>
          </a:p>
        </p:txBody>
      </p:sp>
      <p:sp>
        <p:nvSpPr>
          <p:cNvPr id="6" name="Slide Number Placeholder 3"/>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10099220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D7DD8A8D-091B-4CD4-BB18-7106F18415A7}" type="datetimeFigureOut">
              <a:rPr lang="en-GB" smtClean="0"/>
              <a:t>15/11/2024</a:t>
            </a:fld>
            <a:endParaRPr lang="en-GB"/>
          </a:p>
        </p:txBody>
      </p:sp>
      <p:sp>
        <p:nvSpPr>
          <p:cNvPr id="5" name="Footer Placeholder 5"/>
          <p:cNvSpPr>
            <a:spLocks noGrp="1"/>
          </p:cNvSpPr>
          <p:nvPr>
            <p:ph type="ftr" sz="quarter" idx="11"/>
          </p:nvPr>
        </p:nvSpPr>
        <p:spPr/>
        <p:txBody>
          <a:bodyPr/>
          <a:lstStyle/>
          <a:p>
            <a:endParaRPr lang="en-GB"/>
          </a:p>
        </p:txBody>
      </p:sp>
      <p:sp>
        <p:nvSpPr>
          <p:cNvPr id="6" name="Slide Number Placeholder 6"/>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2443400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D7DD8A8D-091B-4CD4-BB18-7106F18415A7}" type="datetimeFigureOut">
              <a:rPr lang="en-GB" smtClean="0"/>
              <a:t>15/11/2024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A608F65-46F7-4FC6-BEDB-829D5AA994CB}" type="slidenum">
              <a:rPr lang="en-GB" smtClean="0"/>
              <a:t>‹#›</a:t>
            </a:fld>
            <a:endParaRPr lang="en-GB"/>
          </a:p>
        </p:txBody>
      </p:sp>
    </p:spTree>
    <p:extLst>
      <p:ext uri="{BB962C8B-B14F-4D97-AF65-F5344CB8AC3E}">
        <p14:creationId xmlns:p14="http://schemas.microsoft.com/office/powerpoint/2010/main" val="3439263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D7DD8A8D-091B-4CD4-BB18-7106F18415A7}" type="datetimeFigureOut">
              <a:rPr lang="en-GB" smtClean="0"/>
              <a:t>15/11/2024</a:t>
            </a:fld>
            <a:endParaRPr lang="en-GB"/>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GB"/>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A608F65-46F7-4FC6-BEDB-829D5AA994CB}" type="slidenum">
              <a:rPr lang="en-GB" smtClean="0"/>
              <a:t>‹#›</a:t>
            </a:fld>
            <a:endParaRPr lang="en-GB"/>
          </a:p>
        </p:txBody>
      </p:sp>
    </p:spTree>
    <p:extLst>
      <p:ext uri="{BB962C8B-B14F-4D97-AF65-F5344CB8AC3E}">
        <p14:creationId xmlns:p14="http://schemas.microsoft.com/office/powerpoint/2010/main" val="1033553111"/>
      </p:ext>
    </p:extLst>
  </p:cSld>
  <p:clrMap bg1="dk1" tx1="lt1" bg2="dk2" tx2="lt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91319" y="218364"/>
            <a:ext cx="10672549" cy="6346209"/>
          </a:xfrm>
        </p:spPr>
        <p:style>
          <a:lnRef idx="2">
            <a:schemeClr val="accent3">
              <a:shade val="50000"/>
            </a:schemeClr>
          </a:lnRef>
          <a:fillRef idx="1">
            <a:schemeClr val="accent3"/>
          </a:fillRef>
          <a:effectRef idx="0">
            <a:schemeClr val="accent3"/>
          </a:effectRef>
          <a:fontRef idx="minor">
            <a:schemeClr val="lt1"/>
          </a:fontRef>
        </p:style>
        <p:txBody>
          <a:bodyPr>
            <a:noAutofit/>
          </a:bodyPr>
          <a:lstStyle/>
          <a:p>
            <a:pPr algn="ctr"/>
            <a:r>
              <a:rPr lang="en-GB" sz="9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r>
            <a:br>
              <a:rPr lang="en-GB" sz="9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br>
            <a:r>
              <a:rPr lang="en-GB" sz="9600" b="1"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Theme: Uzbek Writers</a:t>
            </a:r>
            <a:r>
              <a:rPr lang="en-GB"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r>
            <a:br>
              <a:rPr lang="en-GB"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br>
            <a:endParaRPr lang="en-GB"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1589141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7420" y="275295"/>
            <a:ext cx="11873552" cy="6418931"/>
          </a:xfrm>
        </p:spPr>
        <p:style>
          <a:lnRef idx="2">
            <a:schemeClr val="accent2">
              <a:shade val="50000"/>
            </a:schemeClr>
          </a:lnRef>
          <a:fillRef idx="1">
            <a:schemeClr val="accent2"/>
          </a:fillRef>
          <a:effectRef idx="0">
            <a:schemeClr val="accent2"/>
          </a:effectRef>
          <a:fontRef idx="minor">
            <a:schemeClr val="lt1"/>
          </a:fontRef>
        </p:style>
        <p:txBody>
          <a:bodyPr>
            <a:noAutofit/>
          </a:bodyPr>
          <a:lstStyle/>
          <a:p>
            <a:r>
              <a:rPr lang="en-GB" b="1" dirty="0" err="1">
                <a:solidFill>
                  <a:schemeClr val="tx1">
                    <a:lumMod val="95000"/>
                    <a:lumOff val="5000"/>
                  </a:schemeClr>
                </a:solidFill>
              </a:rPr>
              <a:t>Alisher</a:t>
            </a:r>
            <a:r>
              <a:rPr lang="en-GB" b="1" dirty="0">
                <a:solidFill>
                  <a:schemeClr val="tx1">
                    <a:lumMod val="95000"/>
                    <a:lumOff val="5000"/>
                  </a:schemeClr>
                </a:solidFill>
              </a:rPr>
              <a:t> </a:t>
            </a:r>
            <a:r>
              <a:rPr lang="en-GB" b="1" dirty="0" err="1">
                <a:solidFill>
                  <a:schemeClr val="tx1">
                    <a:lumMod val="95000"/>
                    <a:lumOff val="5000"/>
                  </a:schemeClr>
                </a:solidFill>
              </a:rPr>
              <a:t>Navoi</a:t>
            </a:r>
            <a:r>
              <a:rPr lang="en-GB" b="1" dirty="0">
                <a:solidFill>
                  <a:schemeClr val="tx1">
                    <a:lumMod val="95000"/>
                    <a:lumOff val="5000"/>
                  </a:schemeClr>
                </a:solidFill>
              </a:rPr>
              <a:t> (1441–1501)</a:t>
            </a:r>
            <a:br>
              <a:rPr lang="en-GB" b="1" dirty="0">
                <a:solidFill>
                  <a:schemeClr val="tx1">
                    <a:lumMod val="95000"/>
                    <a:lumOff val="5000"/>
                  </a:schemeClr>
                </a:solidFill>
              </a:rPr>
            </a:br>
            <a:r>
              <a:rPr lang="en-GB" b="1" dirty="0">
                <a:solidFill>
                  <a:schemeClr val="tx1">
                    <a:lumMod val="95000"/>
                    <a:lumOff val="5000"/>
                  </a:schemeClr>
                </a:solidFill>
              </a:rPr>
              <a:t> Notable Works: </a:t>
            </a:r>
            <a:r>
              <a:rPr lang="en-GB" b="1" dirty="0" err="1">
                <a:solidFill>
                  <a:schemeClr val="tx1">
                    <a:lumMod val="95000"/>
                    <a:lumOff val="5000"/>
                  </a:schemeClr>
                </a:solidFill>
              </a:rPr>
              <a:t>Khamsa</a:t>
            </a:r>
            <a:r>
              <a:rPr lang="en-GB" b="1" dirty="0">
                <a:solidFill>
                  <a:schemeClr val="tx1">
                    <a:lumMod val="95000"/>
                    <a:lumOff val="5000"/>
                  </a:schemeClr>
                </a:solidFill>
              </a:rPr>
              <a:t> (Five Poems), </a:t>
            </a:r>
            <a:r>
              <a:rPr lang="en-GB" b="1" dirty="0" err="1">
                <a:solidFill>
                  <a:schemeClr val="tx1">
                    <a:lumMod val="95000"/>
                    <a:lumOff val="5000"/>
                  </a:schemeClr>
                </a:solidFill>
              </a:rPr>
              <a:t>Layli</a:t>
            </a:r>
            <a:r>
              <a:rPr lang="en-GB" b="1" dirty="0">
                <a:solidFill>
                  <a:schemeClr val="tx1">
                    <a:lumMod val="95000"/>
                    <a:lumOff val="5000"/>
                  </a:schemeClr>
                </a:solidFill>
              </a:rPr>
              <a:t> and </a:t>
            </a:r>
            <a:r>
              <a:rPr lang="en-GB" b="1" dirty="0" err="1">
                <a:solidFill>
                  <a:schemeClr val="tx1">
                    <a:lumMod val="95000"/>
                    <a:lumOff val="5000"/>
                  </a:schemeClr>
                </a:solidFill>
              </a:rPr>
              <a:t>Majnun</a:t>
            </a:r>
            <a:r>
              <a:rPr lang="en-GB" b="1" dirty="0">
                <a:solidFill>
                  <a:schemeClr val="tx1">
                    <a:lumMod val="95000"/>
                    <a:lumOff val="5000"/>
                  </a:schemeClr>
                </a:solidFill>
              </a:rPr>
              <a:t/>
            </a:r>
            <a:br>
              <a:rPr lang="en-GB" b="1" dirty="0">
                <a:solidFill>
                  <a:schemeClr val="tx1">
                    <a:lumMod val="95000"/>
                    <a:lumOff val="5000"/>
                  </a:schemeClr>
                </a:solidFill>
              </a:rPr>
            </a:br>
            <a:r>
              <a:rPr lang="en-GB" b="1" dirty="0">
                <a:solidFill>
                  <a:schemeClr val="tx1">
                    <a:lumMod val="95000"/>
                    <a:lumOff val="5000"/>
                  </a:schemeClr>
                </a:solidFill>
              </a:rPr>
              <a:t> Period: </a:t>
            </a:r>
            <a:r>
              <a:rPr lang="en-GB" b="1" dirty="0" err="1">
                <a:solidFill>
                  <a:schemeClr val="tx1">
                    <a:lumMod val="95000"/>
                    <a:lumOff val="5000"/>
                  </a:schemeClr>
                </a:solidFill>
              </a:rPr>
              <a:t>Timurid</a:t>
            </a:r>
            <a:r>
              <a:rPr lang="en-GB" b="1" dirty="0">
                <a:solidFill>
                  <a:schemeClr val="tx1">
                    <a:lumMod val="95000"/>
                    <a:lumOff val="5000"/>
                  </a:schemeClr>
                </a:solidFill>
              </a:rPr>
              <a:t> Renaissance</a:t>
            </a:r>
            <a:br>
              <a:rPr lang="en-GB" b="1" dirty="0">
                <a:solidFill>
                  <a:schemeClr val="tx1">
                    <a:lumMod val="95000"/>
                    <a:lumOff val="5000"/>
                  </a:schemeClr>
                </a:solidFill>
              </a:rPr>
            </a:br>
            <a:r>
              <a:rPr lang="en-GB" b="1" dirty="0">
                <a:solidFill>
                  <a:schemeClr val="tx1">
                    <a:lumMod val="95000"/>
                    <a:lumOff val="5000"/>
                  </a:schemeClr>
                </a:solidFill>
              </a:rPr>
              <a:t> Contribution: Known as the father of Uzbek literature, </a:t>
            </a:r>
            <a:r>
              <a:rPr lang="en-GB" b="1" dirty="0" err="1">
                <a:solidFill>
                  <a:schemeClr val="tx1">
                    <a:lumMod val="95000"/>
                    <a:lumOff val="5000"/>
                  </a:schemeClr>
                </a:solidFill>
              </a:rPr>
              <a:t>Navoi</a:t>
            </a:r>
            <a:r>
              <a:rPr lang="en-GB" b="1" dirty="0">
                <a:solidFill>
                  <a:schemeClr val="tx1">
                    <a:lumMod val="95000"/>
                    <a:lumOff val="5000"/>
                  </a:schemeClr>
                </a:solidFill>
              </a:rPr>
              <a:t> wrote in Chagatai (an early form of Uzbek) and greatly influenced Central Asian literature with his poetry, philosophical insights, and linguistic contributions.</a:t>
            </a:r>
            <a:br>
              <a:rPr lang="en-GB" b="1" dirty="0">
                <a:solidFill>
                  <a:schemeClr val="tx1">
                    <a:lumMod val="95000"/>
                    <a:lumOff val="5000"/>
                  </a:schemeClr>
                </a:solidFill>
              </a:rPr>
            </a:br>
            <a:r>
              <a:rPr lang="en-GB" b="1" dirty="0">
                <a:solidFill>
                  <a:schemeClr val="tx1">
                    <a:lumMod val="95000"/>
                    <a:lumOff val="5000"/>
                  </a:schemeClr>
                </a:solidFill>
              </a:rPr>
              <a:t> Visual: Portrait of </a:t>
            </a:r>
            <a:r>
              <a:rPr lang="en-GB" b="1" dirty="0" err="1">
                <a:solidFill>
                  <a:schemeClr val="tx1">
                    <a:lumMod val="95000"/>
                    <a:lumOff val="5000"/>
                  </a:schemeClr>
                </a:solidFill>
              </a:rPr>
              <a:t>Alisher</a:t>
            </a:r>
            <a:r>
              <a:rPr lang="en-GB" b="1" dirty="0">
                <a:solidFill>
                  <a:schemeClr val="tx1">
                    <a:lumMod val="95000"/>
                    <a:lumOff val="5000"/>
                  </a:schemeClr>
                </a:solidFill>
              </a:rPr>
              <a:t> </a:t>
            </a:r>
            <a:r>
              <a:rPr lang="en-GB" b="1" dirty="0" err="1">
                <a:solidFill>
                  <a:schemeClr val="tx1">
                    <a:lumMod val="95000"/>
                    <a:lumOff val="5000"/>
                  </a:schemeClr>
                </a:solidFill>
              </a:rPr>
              <a:t>Navoi</a:t>
            </a:r>
            <a:r>
              <a:rPr lang="en-GB" b="1" dirty="0">
                <a:solidFill>
                  <a:schemeClr val="tx1">
                    <a:lumMod val="95000"/>
                    <a:lumOff val="5000"/>
                  </a:schemeClr>
                </a:solidFill>
              </a:rPr>
              <a:t> with a quote from his poetry.</a:t>
            </a:r>
            <a:br>
              <a:rPr lang="en-GB" b="1" dirty="0">
                <a:solidFill>
                  <a:schemeClr val="tx1">
                    <a:lumMod val="95000"/>
                    <a:lumOff val="5000"/>
                  </a:schemeClr>
                </a:solidFill>
              </a:rPr>
            </a:br>
            <a:endParaRPr lang="en-GB" b="1" i="1" dirty="0">
              <a:ln w="0"/>
              <a:solidFill>
                <a:schemeClr val="tx1">
                  <a:lumMod val="95000"/>
                  <a:lumOff val="5000"/>
                </a:schemeClr>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8538166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63773" y="272956"/>
            <a:ext cx="12028227" cy="6237025"/>
          </a:xfrm>
        </p:spPr>
        <p:style>
          <a:lnRef idx="2">
            <a:schemeClr val="dk1">
              <a:shade val="50000"/>
            </a:schemeClr>
          </a:lnRef>
          <a:fillRef idx="1">
            <a:schemeClr val="dk1"/>
          </a:fillRef>
          <a:effectRef idx="0">
            <a:schemeClr val="dk1"/>
          </a:effectRef>
          <a:fontRef idx="minor">
            <a:schemeClr val="lt1"/>
          </a:fontRef>
        </p:style>
        <p:txBody>
          <a:bodyPr>
            <a:noAutofit/>
          </a:bodyPr>
          <a:lstStyle/>
          <a:p>
            <a:r>
              <a:rPr lang="en-GB" sz="3200" b="1" dirty="0" err="1"/>
              <a:t>Zahiriddin</a:t>
            </a:r>
            <a:r>
              <a:rPr lang="en-GB" sz="3200" b="1" dirty="0"/>
              <a:t> Muhammad Babur (1483–1530)</a:t>
            </a:r>
          </a:p>
          <a:p>
            <a:r>
              <a:rPr lang="en-GB" sz="3200" b="1" dirty="0"/>
              <a:t> Notable Works: </a:t>
            </a:r>
            <a:r>
              <a:rPr lang="en-GB" sz="3200" b="1" dirty="0" err="1"/>
              <a:t>Baburnama</a:t>
            </a:r>
            <a:r>
              <a:rPr lang="en-GB" sz="3200" b="1" dirty="0"/>
              <a:t> (Memoirs of Babur)</a:t>
            </a:r>
          </a:p>
          <a:p>
            <a:r>
              <a:rPr lang="en-GB" sz="3200" b="1" dirty="0"/>
              <a:t> Period: Early 16th century</a:t>
            </a:r>
          </a:p>
          <a:p>
            <a:r>
              <a:rPr lang="en-GB" sz="3200" b="1" dirty="0"/>
              <a:t> Contribution: Babur, the founder of the Mughal Empire, was also a skilled writer and poet. His autobiography, </a:t>
            </a:r>
            <a:r>
              <a:rPr lang="en-GB" sz="3200" b="1" dirty="0" err="1"/>
              <a:t>Baburnama</a:t>
            </a:r>
            <a:r>
              <a:rPr lang="en-GB" sz="3200" b="1" dirty="0"/>
              <a:t>, is one of the first autobiographical works in Islamic literature, providing rich historical insights into his life and times.</a:t>
            </a:r>
          </a:p>
          <a:p>
            <a:r>
              <a:rPr lang="en-GB" sz="3200" b="1" dirty="0"/>
              <a:t> Visual: Portrait of Babur and an illustration from </a:t>
            </a:r>
            <a:r>
              <a:rPr lang="en-GB" sz="3200" b="1" dirty="0" err="1"/>
              <a:t>Baburnama</a:t>
            </a:r>
            <a:r>
              <a:rPr lang="en-GB" sz="3200" b="1" dirty="0"/>
              <a:t>.</a:t>
            </a:r>
          </a:p>
          <a:p>
            <a:pPr marL="0" indent="0">
              <a:buNone/>
            </a:pPr>
            <a:endParaRPr lang="en-GB" sz="3200" b="1" i="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203957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32013" y="232013"/>
            <a:ext cx="11818960" cy="6264321"/>
          </a:xfrm>
        </p:spPr>
        <p:style>
          <a:lnRef idx="2">
            <a:schemeClr val="accent4">
              <a:shade val="50000"/>
            </a:schemeClr>
          </a:lnRef>
          <a:fillRef idx="1">
            <a:schemeClr val="accent4"/>
          </a:fillRef>
          <a:effectRef idx="0">
            <a:schemeClr val="accent4"/>
          </a:effectRef>
          <a:fontRef idx="minor">
            <a:schemeClr val="lt1"/>
          </a:fontRef>
        </p:style>
        <p:txBody>
          <a:bodyPr>
            <a:noAutofit/>
          </a:bodyPr>
          <a:lstStyle/>
          <a:p>
            <a:r>
              <a:rPr lang="en-GB" sz="3200" b="1" dirty="0">
                <a:solidFill>
                  <a:schemeClr val="tx1">
                    <a:lumMod val="95000"/>
                    <a:lumOff val="5000"/>
                  </a:schemeClr>
                </a:solidFill>
              </a:rPr>
              <a:t>Abdulla </a:t>
            </a:r>
            <a:r>
              <a:rPr lang="en-GB" sz="3200" b="1" dirty="0" err="1">
                <a:solidFill>
                  <a:schemeClr val="tx1">
                    <a:lumMod val="95000"/>
                    <a:lumOff val="5000"/>
                  </a:schemeClr>
                </a:solidFill>
              </a:rPr>
              <a:t>Qodiriy</a:t>
            </a:r>
            <a:r>
              <a:rPr lang="en-GB" sz="3200" b="1" dirty="0">
                <a:solidFill>
                  <a:schemeClr val="tx1">
                    <a:lumMod val="95000"/>
                    <a:lumOff val="5000"/>
                  </a:schemeClr>
                </a:solidFill>
              </a:rPr>
              <a:t> (1894–1938)</a:t>
            </a:r>
          </a:p>
          <a:p>
            <a:r>
              <a:rPr lang="en-GB" sz="3200" b="1" dirty="0">
                <a:solidFill>
                  <a:schemeClr val="tx1">
                    <a:lumMod val="95000"/>
                    <a:lumOff val="5000"/>
                  </a:schemeClr>
                </a:solidFill>
              </a:rPr>
              <a:t> Notable Works: </a:t>
            </a:r>
            <a:r>
              <a:rPr lang="en-GB" sz="3200" b="1" dirty="0" err="1">
                <a:solidFill>
                  <a:schemeClr val="tx1">
                    <a:lumMod val="95000"/>
                    <a:lumOff val="5000"/>
                  </a:schemeClr>
                </a:solidFill>
              </a:rPr>
              <a:t>O’tgan</a:t>
            </a:r>
            <a:r>
              <a:rPr lang="en-GB" sz="3200" b="1" dirty="0">
                <a:solidFill>
                  <a:schemeClr val="tx1">
                    <a:lumMod val="95000"/>
                    <a:lumOff val="5000"/>
                  </a:schemeClr>
                </a:solidFill>
              </a:rPr>
              <a:t> </a:t>
            </a:r>
            <a:r>
              <a:rPr lang="en-GB" sz="3200" b="1" dirty="0" err="1">
                <a:solidFill>
                  <a:schemeClr val="tx1">
                    <a:lumMod val="95000"/>
                    <a:lumOff val="5000"/>
                  </a:schemeClr>
                </a:solidFill>
              </a:rPr>
              <a:t>Kunlar</a:t>
            </a:r>
            <a:r>
              <a:rPr lang="en-GB" sz="3200" b="1" dirty="0">
                <a:solidFill>
                  <a:schemeClr val="tx1">
                    <a:lumMod val="95000"/>
                    <a:lumOff val="5000"/>
                  </a:schemeClr>
                </a:solidFill>
              </a:rPr>
              <a:t> (Days Gone By), </a:t>
            </a:r>
            <a:r>
              <a:rPr lang="en-GB" sz="3200" b="1" dirty="0" err="1">
                <a:solidFill>
                  <a:schemeClr val="tx1">
                    <a:lumMod val="95000"/>
                    <a:lumOff val="5000"/>
                  </a:schemeClr>
                </a:solidFill>
              </a:rPr>
              <a:t>Mehrobdan</a:t>
            </a:r>
            <a:r>
              <a:rPr lang="en-GB" sz="3200" b="1" dirty="0">
                <a:solidFill>
                  <a:schemeClr val="tx1">
                    <a:lumMod val="95000"/>
                    <a:lumOff val="5000"/>
                  </a:schemeClr>
                </a:solidFill>
              </a:rPr>
              <a:t> </a:t>
            </a:r>
            <a:r>
              <a:rPr lang="en-GB" sz="3200" b="1" dirty="0" err="1">
                <a:solidFill>
                  <a:schemeClr val="tx1">
                    <a:lumMod val="95000"/>
                    <a:lumOff val="5000"/>
                  </a:schemeClr>
                </a:solidFill>
              </a:rPr>
              <a:t>Chayon</a:t>
            </a:r>
            <a:r>
              <a:rPr lang="en-GB" sz="3200" b="1" dirty="0">
                <a:solidFill>
                  <a:schemeClr val="tx1">
                    <a:lumMod val="95000"/>
                    <a:lumOff val="5000"/>
                  </a:schemeClr>
                </a:solidFill>
              </a:rPr>
              <a:t> (Scorpion from the Pulpit)</a:t>
            </a:r>
          </a:p>
          <a:p>
            <a:r>
              <a:rPr lang="en-GB" sz="3200" b="1" dirty="0">
                <a:solidFill>
                  <a:schemeClr val="tx1">
                    <a:lumMod val="95000"/>
                    <a:lumOff val="5000"/>
                  </a:schemeClr>
                </a:solidFill>
              </a:rPr>
              <a:t> Period: Early Soviet era</a:t>
            </a:r>
          </a:p>
          <a:p>
            <a:r>
              <a:rPr lang="en-GB" sz="3200" b="1" dirty="0">
                <a:solidFill>
                  <a:schemeClr val="tx1">
                    <a:lumMod val="95000"/>
                    <a:lumOff val="5000"/>
                  </a:schemeClr>
                </a:solidFill>
              </a:rPr>
              <a:t> Contribution: </a:t>
            </a:r>
            <a:r>
              <a:rPr lang="en-GB" sz="3200" b="1" dirty="0" err="1">
                <a:solidFill>
                  <a:schemeClr val="tx1">
                    <a:lumMod val="95000"/>
                    <a:lumOff val="5000"/>
                  </a:schemeClr>
                </a:solidFill>
              </a:rPr>
              <a:t>Qodiriy</a:t>
            </a:r>
            <a:r>
              <a:rPr lang="en-GB" sz="3200" b="1" dirty="0">
                <a:solidFill>
                  <a:schemeClr val="tx1">
                    <a:lumMod val="95000"/>
                    <a:lumOff val="5000"/>
                  </a:schemeClr>
                </a:solidFill>
              </a:rPr>
              <a:t> is considered one of the founders of modern Uzbek prose. His novels explore Uzbek society, traditions, and the impact of modernization, blending realism with romanticism.</a:t>
            </a:r>
          </a:p>
          <a:p>
            <a:r>
              <a:rPr lang="en-GB" sz="3200" b="1" dirty="0">
                <a:solidFill>
                  <a:schemeClr val="tx1">
                    <a:lumMod val="95000"/>
                    <a:lumOff val="5000"/>
                  </a:schemeClr>
                </a:solidFill>
              </a:rPr>
              <a:t> Visual: Cover image of </a:t>
            </a:r>
            <a:r>
              <a:rPr lang="en-GB" sz="3200" b="1" dirty="0" err="1">
                <a:solidFill>
                  <a:schemeClr val="tx1">
                    <a:lumMod val="95000"/>
                    <a:lumOff val="5000"/>
                  </a:schemeClr>
                </a:solidFill>
              </a:rPr>
              <a:t>O’tgan</a:t>
            </a:r>
            <a:r>
              <a:rPr lang="en-GB" sz="3200" b="1" dirty="0">
                <a:solidFill>
                  <a:schemeClr val="tx1">
                    <a:lumMod val="95000"/>
                    <a:lumOff val="5000"/>
                  </a:schemeClr>
                </a:solidFill>
              </a:rPr>
              <a:t> </a:t>
            </a:r>
            <a:r>
              <a:rPr lang="en-GB" sz="3200" b="1" dirty="0" err="1">
                <a:solidFill>
                  <a:schemeClr val="tx1">
                    <a:lumMod val="95000"/>
                    <a:lumOff val="5000"/>
                  </a:schemeClr>
                </a:solidFill>
              </a:rPr>
              <a:t>Kunlar</a:t>
            </a:r>
            <a:r>
              <a:rPr lang="en-GB" sz="3200" b="1" dirty="0">
                <a:solidFill>
                  <a:schemeClr val="tx1">
                    <a:lumMod val="95000"/>
                    <a:lumOff val="5000"/>
                  </a:schemeClr>
                </a:solidFill>
              </a:rPr>
              <a:t> and a photo of Abdulla </a:t>
            </a:r>
            <a:r>
              <a:rPr lang="en-GB" sz="3200" b="1" dirty="0" err="1">
                <a:solidFill>
                  <a:schemeClr val="tx1">
                    <a:lumMod val="95000"/>
                    <a:lumOff val="5000"/>
                  </a:schemeClr>
                </a:solidFill>
              </a:rPr>
              <a:t>Qodiriy</a:t>
            </a:r>
            <a:r>
              <a:rPr lang="en-GB" sz="3200" b="1" dirty="0">
                <a:solidFill>
                  <a:schemeClr val="tx1">
                    <a:lumMod val="95000"/>
                    <a:lumOff val="5000"/>
                  </a:schemeClr>
                </a:solidFill>
              </a:rPr>
              <a:t>.</a:t>
            </a:r>
          </a:p>
          <a:p>
            <a:pPr marL="45720" indent="0">
              <a:buNone/>
            </a:pPr>
            <a:endParaRPr lang="en-GB" sz="3200" b="1" i="1" dirty="0">
              <a:ln w="0"/>
              <a:solidFill>
                <a:schemeClr val="tx1">
                  <a:lumMod val="95000"/>
                  <a:lumOff val="5000"/>
                </a:schemeClr>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25019108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0230" y="456129"/>
            <a:ext cx="10961309" cy="6012910"/>
          </a:xfrm>
        </p:spPr>
        <p:style>
          <a:lnRef idx="3">
            <a:schemeClr val="lt1"/>
          </a:lnRef>
          <a:fillRef idx="1">
            <a:schemeClr val="accent5"/>
          </a:fillRef>
          <a:effectRef idx="1">
            <a:schemeClr val="accent5"/>
          </a:effectRef>
          <a:fontRef idx="minor">
            <a:schemeClr val="lt1"/>
          </a:fontRef>
        </p:style>
        <p:txBody>
          <a:bodyPr>
            <a:normAutofit fontScale="92500" lnSpcReduction="10000"/>
          </a:bodyPr>
          <a:lstStyle/>
          <a:p>
            <a:r>
              <a:rPr lang="en-GB" sz="3600" dirty="0"/>
              <a:t> </a:t>
            </a:r>
            <a:r>
              <a:rPr lang="en-GB" sz="3600" dirty="0" err="1"/>
              <a:t>Chulpan</a:t>
            </a:r>
            <a:r>
              <a:rPr lang="en-GB" sz="3600" dirty="0"/>
              <a:t> (1893–1938)</a:t>
            </a:r>
          </a:p>
          <a:p>
            <a:r>
              <a:rPr lang="en-GB" sz="3600" dirty="0"/>
              <a:t> Notable Works: </a:t>
            </a:r>
            <a:r>
              <a:rPr lang="en-GB" sz="3600" dirty="0" err="1"/>
              <a:t>Kecha</a:t>
            </a:r>
            <a:r>
              <a:rPr lang="en-GB" sz="3600" dirty="0"/>
              <a:t> </a:t>
            </a:r>
            <a:r>
              <a:rPr lang="en-GB" sz="3600" dirty="0" err="1"/>
              <a:t>va</a:t>
            </a:r>
            <a:r>
              <a:rPr lang="en-GB" sz="3600" dirty="0"/>
              <a:t> </a:t>
            </a:r>
            <a:r>
              <a:rPr lang="en-GB" sz="3600" dirty="0" err="1"/>
              <a:t>Kunduz</a:t>
            </a:r>
            <a:r>
              <a:rPr lang="en-GB" sz="3600" dirty="0"/>
              <a:t> (Night and Day), various poems</a:t>
            </a:r>
          </a:p>
          <a:p>
            <a:r>
              <a:rPr lang="en-GB" sz="3600" dirty="0"/>
              <a:t> Period: Early 20th century</a:t>
            </a:r>
          </a:p>
          <a:p>
            <a:r>
              <a:rPr lang="en-GB" sz="3600" dirty="0"/>
              <a:t> Contribution: A prominent poet, playwright, and novelist, </a:t>
            </a:r>
            <a:r>
              <a:rPr lang="en-GB" sz="3600" dirty="0" err="1"/>
              <a:t>Chulpan</a:t>
            </a:r>
            <a:r>
              <a:rPr lang="en-GB" sz="3600" dirty="0"/>
              <a:t> (real name </a:t>
            </a:r>
            <a:r>
              <a:rPr lang="en-GB" sz="3600" dirty="0" err="1"/>
              <a:t>Abdulhamid</a:t>
            </a:r>
            <a:r>
              <a:rPr lang="en-GB" sz="3600" dirty="0"/>
              <a:t> </a:t>
            </a:r>
            <a:r>
              <a:rPr lang="en-GB" sz="3600" dirty="0" err="1"/>
              <a:t>Sulaymon</a:t>
            </a:r>
            <a:r>
              <a:rPr lang="en-GB" sz="3600" dirty="0"/>
              <a:t> </a:t>
            </a:r>
            <a:r>
              <a:rPr lang="en-GB" sz="3600" dirty="0" err="1"/>
              <a:t>o’g’li</a:t>
            </a:r>
            <a:r>
              <a:rPr lang="en-GB" sz="3600" dirty="0"/>
              <a:t> </a:t>
            </a:r>
            <a:r>
              <a:rPr lang="en-GB" sz="3600" dirty="0" err="1"/>
              <a:t>Yunusov</a:t>
            </a:r>
            <a:r>
              <a:rPr lang="en-GB" sz="3600" dirty="0"/>
              <a:t>) depicted the struggles of Uzbek society under Russian rule, advocating for cultural preservation and independence.</a:t>
            </a:r>
          </a:p>
          <a:p>
            <a:r>
              <a:rPr lang="en-GB" sz="3600" dirty="0"/>
              <a:t> Visual: Cover of </a:t>
            </a:r>
            <a:r>
              <a:rPr lang="en-GB" sz="3600" dirty="0" err="1"/>
              <a:t>Kecha</a:t>
            </a:r>
            <a:r>
              <a:rPr lang="en-GB" sz="3600" dirty="0"/>
              <a:t> </a:t>
            </a:r>
            <a:r>
              <a:rPr lang="en-GB" sz="3600" dirty="0" err="1"/>
              <a:t>va</a:t>
            </a:r>
            <a:r>
              <a:rPr lang="en-GB" sz="3600" dirty="0"/>
              <a:t> </a:t>
            </a:r>
            <a:r>
              <a:rPr lang="en-GB" sz="3600" dirty="0" err="1"/>
              <a:t>Kunduz</a:t>
            </a:r>
            <a:r>
              <a:rPr lang="en-GB" sz="3600" dirty="0"/>
              <a:t> and a portrait of </a:t>
            </a:r>
            <a:r>
              <a:rPr lang="en-GB" sz="3600" dirty="0" err="1"/>
              <a:t>Chulpan</a:t>
            </a:r>
            <a:r>
              <a:rPr lang="en-GB" sz="3600" dirty="0"/>
              <a:t>.</a:t>
            </a:r>
          </a:p>
          <a:p>
            <a:pPr marL="0" indent="0">
              <a:buNone/>
            </a:pPr>
            <a:endParaRPr lang="en-GB" sz="3600" b="1" dirty="0">
              <a:ln w="9525">
                <a:solidFill>
                  <a:schemeClr val="bg1"/>
                </a:solidFill>
                <a:prstDash val="solid"/>
              </a:ln>
              <a:solidFill>
                <a:srgbClr val="C00000"/>
              </a:solidFill>
              <a:effectLst>
                <a:outerShdw blurRad="12700" dist="38100" dir="2700000" algn="tl" rotWithShape="0">
                  <a:schemeClr val="accent5">
                    <a:lumMod val="60000"/>
                    <a:lumOff val="40000"/>
                  </a:schemeClr>
                </a:outerShdw>
              </a:effectLst>
            </a:endParaRPr>
          </a:p>
        </p:txBody>
      </p:sp>
    </p:spTree>
    <p:extLst>
      <p:ext uri="{BB962C8B-B14F-4D97-AF65-F5344CB8AC3E}">
        <p14:creationId xmlns:p14="http://schemas.microsoft.com/office/powerpoint/2010/main" val="5196826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66113"/>
            <a:ext cx="12191999" cy="6493994"/>
          </a:xfrm>
        </p:spPr>
        <p:style>
          <a:lnRef idx="1">
            <a:schemeClr val="accent2"/>
          </a:lnRef>
          <a:fillRef idx="2">
            <a:schemeClr val="accent2"/>
          </a:fillRef>
          <a:effectRef idx="1">
            <a:schemeClr val="accent2"/>
          </a:effectRef>
          <a:fontRef idx="minor">
            <a:schemeClr val="dk1"/>
          </a:fontRef>
        </p:style>
        <p:txBody>
          <a:bodyPr>
            <a:noAutofit/>
          </a:bodyPr>
          <a:lstStyle/>
          <a:p>
            <a:r>
              <a:rPr lang="en-GB" sz="3200" b="1" dirty="0"/>
              <a:t>Abdulla </a:t>
            </a:r>
            <a:r>
              <a:rPr lang="en-GB" sz="3200" b="1" dirty="0" err="1"/>
              <a:t>Oripov</a:t>
            </a:r>
            <a:r>
              <a:rPr lang="en-GB" sz="3200" b="1" dirty="0"/>
              <a:t> (1941–2016)</a:t>
            </a:r>
            <a:br>
              <a:rPr lang="en-GB" sz="3200" b="1" dirty="0"/>
            </a:br>
            <a:r>
              <a:rPr lang="en-GB" sz="3200" b="1" dirty="0"/>
              <a:t> Notable Works: </a:t>
            </a:r>
            <a:r>
              <a:rPr lang="en-GB" sz="3200" b="1" dirty="0" err="1"/>
              <a:t>Uzbekiston</a:t>
            </a:r>
            <a:r>
              <a:rPr lang="en-GB" sz="3200" b="1" dirty="0"/>
              <a:t> (Uzbekistan), My Soul, translations of The Divine Comedy</a:t>
            </a:r>
            <a:br>
              <a:rPr lang="en-GB" sz="3200" b="1" dirty="0"/>
            </a:br>
            <a:r>
              <a:rPr lang="en-GB" sz="3200" b="1" dirty="0"/>
              <a:t> Period: Modern period</a:t>
            </a:r>
            <a:br>
              <a:rPr lang="en-GB" sz="3200" b="1" dirty="0"/>
            </a:br>
            <a:r>
              <a:rPr lang="en-GB" sz="3200" b="1" dirty="0"/>
              <a:t> Contribution: A celebrated poet and national hero, </a:t>
            </a:r>
            <a:r>
              <a:rPr lang="en-GB" sz="3200" b="1" dirty="0" err="1"/>
              <a:t>Oripov’s</a:t>
            </a:r>
            <a:r>
              <a:rPr lang="en-GB" sz="3200" b="1" dirty="0"/>
              <a:t> poetry is known for its patriotism, philosophical reflections, and emotional depth. His works fostered a strong sense of national identity, particularly during Uzbekistan's independence movement.</a:t>
            </a:r>
            <a:br>
              <a:rPr lang="en-GB" sz="3200" b="1" dirty="0"/>
            </a:br>
            <a:r>
              <a:rPr lang="en-GB" sz="3200" b="1" dirty="0"/>
              <a:t> Visual: Portrait of Abdulla </a:t>
            </a:r>
            <a:r>
              <a:rPr lang="en-GB" sz="3200" b="1" dirty="0" err="1"/>
              <a:t>Oripov</a:t>
            </a:r>
            <a:r>
              <a:rPr lang="en-GB" sz="3200" b="1" dirty="0"/>
              <a:t> with a quote from his poems.</a:t>
            </a:r>
            <a:br>
              <a:rPr lang="en-GB" sz="3200" b="1" dirty="0"/>
            </a:br>
            <a:endParaRPr lang="en-GB" sz="3200" b="1"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62610372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212</TotalTime>
  <Words>246</Words>
  <Application>Microsoft Office PowerPoint</Application>
  <PresentationFormat>Широкоэкранный</PresentationFormat>
  <Paragraphs>18</Paragraphs>
  <Slides>6</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6</vt:i4>
      </vt:variant>
    </vt:vector>
  </HeadingPairs>
  <TitlesOfParts>
    <vt:vector size="10" baseType="lpstr">
      <vt:lpstr>Arial</vt:lpstr>
      <vt:lpstr>Century Gothic</vt:lpstr>
      <vt:lpstr>Wingdings 3</vt:lpstr>
      <vt:lpstr>Ион</vt:lpstr>
      <vt:lpstr> Theme: Uzbek Writers </vt:lpstr>
      <vt:lpstr>Alisher Navoi (1441–1501)  Notable Works: Khamsa (Five Poems), Layli and Majnun  Period: Timurid Renaissance  Contribution: Known as the father of Uzbek literature, Navoi wrote in Chagatai (an early form of Uzbek) and greatly influenced Central Asian literature with his poetry, philosophical insights, and linguistic contributions.  Visual: Portrait of Alisher Navoi with a quote from his poetry. </vt:lpstr>
      <vt:lpstr>Презентация PowerPoint</vt:lpstr>
      <vt:lpstr>Презентация PowerPoint</vt:lpstr>
      <vt:lpstr>Презентация PowerPoint</vt:lpstr>
      <vt:lpstr>Abdulla Oripov (1941–2016)  Notable Works: Uzbekiston (Uzbekistan), My Soul, translations of The Divine Comedy  Period: Modern period  Contribution: A celebrated poet and national hero, Oripov’s poetry is known for its patriotism, philosophical reflections, and emotional depth. His works fostered a strong sense of national identity, particularly during Uzbekistan's independence movement.  Visual: Portrait of Abdulla Oripov with a quote from his poems.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PREPARED:BAYMIRZAYEV ERKIN</dc:title>
  <dc:creator>Said-Islom</dc:creator>
  <cp:lastModifiedBy>PC</cp:lastModifiedBy>
  <cp:revision>22</cp:revision>
  <dcterms:created xsi:type="dcterms:W3CDTF">2024-11-07T13:08:15Z</dcterms:created>
  <dcterms:modified xsi:type="dcterms:W3CDTF">2024-11-15T15:30:11Z</dcterms:modified>
</cp:coreProperties>
</file>