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43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08.06.2014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08.06.2014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08.06.2014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08.06.2014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08.06.2014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08.06.2014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08.06.2014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08.06.2014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pPr hangingPunct="0"/>
            <a:r>
              <a:rPr lang="en-US" sz="2700" b="1" cap="all" dirty="0" smtClean="0">
                <a:latin typeface="Times New Roman" pitchFamily="18" charset="0"/>
                <a:cs typeface="Times New Roman" pitchFamily="18" charset="0"/>
              </a:rPr>
              <a:t/>
            </a:r>
            <a:br>
              <a:rPr lang="en-US" sz="2700" b="1" cap="all" dirty="0" smtClean="0">
                <a:latin typeface="Times New Roman" pitchFamily="18" charset="0"/>
                <a:cs typeface="Times New Roman" pitchFamily="18" charset="0"/>
              </a:rPr>
            </a:br>
            <a:r>
              <a:rPr lang="en-US" sz="2700" b="1" cap="all" dirty="0">
                <a:latin typeface="Times New Roman" pitchFamily="18" charset="0"/>
                <a:cs typeface="Times New Roman" pitchFamily="18" charset="0"/>
              </a:rPr>
              <a:t/>
            </a:r>
            <a:br>
              <a:rPr lang="en-US" sz="2700" b="1" cap="all" dirty="0">
                <a:latin typeface="Times New Roman" pitchFamily="18" charset="0"/>
                <a:cs typeface="Times New Roman" pitchFamily="18" charset="0"/>
              </a:rPr>
            </a:br>
            <a:r>
              <a:rPr lang="uz-Cyrl-UZ" sz="2700" b="1" cap="all" dirty="0" smtClean="0">
                <a:latin typeface="Times New Roman" pitchFamily="18" charset="0"/>
                <a:cs typeface="Times New Roman" pitchFamily="18" charset="0"/>
              </a:rPr>
              <a:t>Mavzu</a:t>
            </a:r>
            <a:r>
              <a:rPr lang="uz-Cyrl-UZ" sz="2700" b="1" cap="all" dirty="0">
                <a:latin typeface="Times New Roman" pitchFamily="18" charset="0"/>
                <a:cs typeface="Times New Roman" pitchFamily="18" charset="0"/>
              </a:rPr>
              <a:t>: </a:t>
            </a:r>
            <a:r>
              <a:rPr lang="uz-Cyrl-UZ" sz="2700" b="1" dirty="0">
                <a:latin typeface="Times New Roman" pitchFamily="18" charset="0"/>
                <a:cs typeface="Times New Roman" pitchFamily="18" charset="0"/>
              </a:rPr>
              <a:t>ETNOMADANIYATNING SHAKLLANISHIDA XALQ </a:t>
            </a:r>
            <a:r>
              <a:rPr lang="en-US" sz="2700" dirty="0">
                <a:latin typeface="Times New Roman" pitchFamily="18" charset="0"/>
                <a:cs typeface="Times New Roman" pitchFamily="18" charset="0"/>
              </a:rPr>
              <a:t/>
            </a:r>
            <a:br>
              <a:rPr lang="en-US" sz="2700" dirty="0">
                <a:latin typeface="Times New Roman" pitchFamily="18" charset="0"/>
                <a:cs typeface="Times New Roman" pitchFamily="18" charset="0"/>
              </a:rPr>
            </a:br>
            <a:r>
              <a:rPr lang="uz-Cyrl-UZ" sz="2700" b="1" dirty="0">
                <a:latin typeface="Times New Roman" pitchFamily="18" charset="0"/>
                <a:cs typeface="Times New Roman" pitchFamily="18" charset="0"/>
              </a:rPr>
              <a:t>O‘YINLARINING O‘RNI</a:t>
            </a:r>
            <a:r>
              <a:rPr lang="en-US" dirty="0"/>
              <a:t/>
            </a:r>
            <a:br>
              <a:rPr lang="en-US" dirty="0"/>
            </a:br>
            <a:endParaRPr lang="en-US"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marL="0" marR="0" indent="0" algn="ctr" hangingPunct="0">
              <a:spcBef>
                <a:spcPts val="0"/>
              </a:spcBef>
              <a:spcAft>
                <a:spcPts val="0"/>
              </a:spcAft>
              <a:buNone/>
            </a:pPr>
            <a:r>
              <a:rPr lang="uz-Cyrl-UZ" dirty="0">
                <a:latin typeface="Times New Roman"/>
                <a:ea typeface="Times New Roman"/>
              </a:rPr>
              <a:t>Reja: </a:t>
            </a:r>
            <a:endParaRPr lang="en-US" sz="1400" dirty="0">
              <a:latin typeface="Times New Roman"/>
              <a:ea typeface="Times New Roman"/>
            </a:endParaRPr>
          </a:p>
          <a:p>
            <a:pPr marL="0" marR="0" algn="just" hangingPunct="0">
              <a:spcBef>
                <a:spcPts val="0"/>
              </a:spcBef>
              <a:spcAft>
                <a:spcPts val="0"/>
              </a:spcAft>
            </a:pPr>
            <a:r>
              <a:rPr lang="uz-Cyrl-UZ" dirty="0">
                <a:latin typeface="Times New Roman"/>
                <a:ea typeface="Times New Roman"/>
              </a:rPr>
              <a:t>1.	Urf-odatlar, an’analar va marosimlar.</a:t>
            </a:r>
            <a:endParaRPr lang="en-US" sz="1400" dirty="0">
              <a:latin typeface="Times New Roman"/>
              <a:ea typeface="Times New Roman"/>
            </a:endParaRPr>
          </a:p>
          <a:p>
            <a:pPr marL="0" marR="0" hangingPunct="0">
              <a:spcBef>
                <a:spcPts val="0"/>
              </a:spcBef>
              <a:spcAft>
                <a:spcPts val="0"/>
              </a:spcAft>
            </a:pPr>
            <a:r>
              <a:rPr lang="uz-Cyrl-UZ" dirty="0">
                <a:latin typeface="Times New Roman"/>
                <a:ea typeface="Times New Roman"/>
              </a:rPr>
              <a:t>2.	Dehqonchilikning  vujudga kelishi va rivojlanishi </a:t>
            </a:r>
            <a:endParaRPr lang="en-US" sz="1400" dirty="0">
              <a:latin typeface="Times New Roman"/>
              <a:ea typeface="Times New Roman"/>
            </a:endParaRPr>
          </a:p>
          <a:p>
            <a:pPr marL="0" marR="0" indent="342900" hangingPunct="0">
              <a:spcBef>
                <a:spcPts val="0"/>
              </a:spcBef>
              <a:spcAft>
                <a:spcPts val="0"/>
              </a:spcAft>
            </a:pPr>
            <a:r>
              <a:rPr lang="uz-Cyrl-UZ" dirty="0">
                <a:latin typeface="Times New Roman"/>
                <a:ea typeface="Times New Roman"/>
              </a:rPr>
              <a:t>        bilan  bog‘liq  qadimiy  udumlar, an’analar va 	marosimlar.</a:t>
            </a:r>
            <a:endParaRPr lang="en-US" sz="1400" dirty="0">
              <a:latin typeface="Times New Roman"/>
              <a:ea typeface="Times New Roman"/>
            </a:endParaRPr>
          </a:p>
          <a:p>
            <a:pPr marL="0" marR="0" algn="just" hangingPunct="0">
              <a:spcBef>
                <a:spcPts val="0"/>
              </a:spcBef>
              <a:spcAft>
                <a:spcPts val="0"/>
              </a:spcAft>
            </a:pPr>
            <a:r>
              <a:rPr lang="uz-Cyrl-UZ" dirty="0">
                <a:latin typeface="Times New Roman"/>
                <a:ea typeface="Times New Roman"/>
              </a:rPr>
              <a:t>3.	Eng qadimiy davrdan boshlab shakllana boshlagan 	xalq 	o‘yinlari–etnomadaniyatning tarkibiy qismi</a:t>
            </a:r>
            <a:r>
              <a:rPr lang="uz-Cyrl-UZ" b="1" dirty="0">
                <a:latin typeface="Times New Roman"/>
                <a:ea typeface="Times New Roman"/>
              </a:rPr>
              <a:t>.</a:t>
            </a:r>
            <a:endParaRPr lang="en-US" sz="1400" dirty="0">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1430355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uz-Cyrl-UZ" b="1" dirty="0"/>
              <a:t>Urf-odatlar, an’analar va marosimlar</a:t>
            </a:r>
            <a:r>
              <a:rPr lang="en-US" dirty="0"/>
              <a:t/>
            </a:r>
            <a:br>
              <a:rPr lang="en-US" dirty="0"/>
            </a:br>
            <a:endParaRPr lang="en-US"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en-US" dirty="0" err="1"/>
              <a:t>Urf-odat</a:t>
            </a:r>
            <a:r>
              <a:rPr lang="en-US" dirty="0"/>
              <a:t> – </a:t>
            </a:r>
            <a:r>
              <a:rPr lang="en-US" dirty="0" err="1"/>
              <a:t>kishilarning</a:t>
            </a:r>
            <a:r>
              <a:rPr lang="en-US" dirty="0"/>
              <a:t> </a:t>
            </a:r>
            <a:r>
              <a:rPr lang="en-US" dirty="0" err="1"/>
              <a:t>turmushiga</a:t>
            </a:r>
            <a:r>
              <a:rPr lang="en-US" dirty="0"/>
              <a:t> </a:t>
            </a:r>
            <a:r>
              <a:rPr lang="en-US" dirty="0" err="1"/>
              <a:t>singib</a:t>
            </a:r>
            <a:r>
              <a:rPr lang="en-US" dirty="0"/>
              <a:t> </a:t>
            </a:r>
            <a:r>
              <a:rPr lang="en-US" dirty="0" err="1"/>
              <a:t>ketgan</a:t>
            </a:r>
            <a:r>
              <a:rPr lang="en-US" dirty="0"/>
              <a:t>, </a:t>
            </a:r>
            <a:r>
              <a:rPr lang="en-US" dirty="0" err="1"/>
              <a:t>ma’lum</a:t>
            </a:r>
            <a:r>
              <a:rPr lang="en-US" dirty="0"/>
              <a:t> </a:t>
            </a:r>
            <a:r>
              <a:rPr lang="en-US" dirty="0" err="1"/>
              <a:t>muddatda</a:t>
            </a:r>
            <a:r>
              <a:rPr lang="en-US" dirty="0"/>
              <a:t> </a:t>
            </a:r>
            <a:r>
              <a:rPr lang="en-US" dirty="0" err="1"/>
              <a:t>takrorlanib</a:t>
            </a:r>
            <a:r>
              <a:rPr lang="en-US" dirty="0"/>
              <a:t> </a:t>
            </a:r>
            <a:r>
              <a:rPr lang="en-US" dirty="0" err="1"/>
              <a:t>turuvchi</a:t>
            </a:r>
            <a:r>
              <a:rPr lang="en-US" dirty="0"/>
              <a:t> </a:t>
            </a:r>
            <a:r>
              <a:rPr lang="en-US" dirty="0" err="1"/>
              <a:t>xatti-harakat</a:t>
            </a:r>
            <a:r>
              <a:rPr lang="en-US" dirty="0"/>
              <a:t>, k</a:t>
            </a:r>
            <a:r>
              <a:rPr lang="ru-RU" dirty="0"/>
              <a:t>о</a:t>
            </a:r>
            <a:r>
              <a:rPr lang="en-US" dirty="0"/>
              <a:t>‘</a:t>
            </a:r>
            <a:r>
              <a:rPr lang="en-US" dirty="0" err="1"/>
              <a:t>pchilik</a:t>
            </a:r>
            <a:r>
              <a:rPr lang="en-US" dirty="0"/>
              <a:t> </a:t>
            </a:r>
            <a:r>
              <a:rPr lang="en-US" dirty="0" err="1"/>
              <a:t>tomonidan</a:t>
            </a:r>
            <a:r>
              <a:rPr lang="en-US" dirty="0"/>
              <a:t> </a:t>
            </a:r>
            <a:r>
              <a:rPr lang="en-US" dirty="0" err="1"/>
              <a:t>qabul</a:t>
            </a:r>
            <a:r>
              <a:rPr lang="en-US" dirty="0"/>
              <a:t> </a:t>
            </a:r>
            <a:r>
              <a:rPr lang="en-US" dirty="0" err="1"/>
              <a:t>qilingan</a:t>
            </a:r>
            <a:r>
              <a:rPr lang="en-US" dirty="0"/>
              <a:t> </a:t>
            </a:r>
            <a:r>
              <a:rPr lang="en-US" dirty="0" err="1"/>
              <a:t>xulq-atvor</a:t>
            </a:r>
            <a:r>
              <a:rPr lang="en-US" dirty="0"/>
              <a:t> </a:t>
            </a:r>
            <a:r>
              <a:rPr lang="en-US" dirty="0" err="1"/>
              <a:t>qoidalari</a:t>
            </a:r>
            <a:r>
              <a:rPr lang="en-US" dirty="0"/>
              <a:t>, k</a:t>
            </a:r>
            <a:r>
              <a:rPr lang="ru-RU" dirty="0"/>
              <a:t>о</a:t>
            </a:r>
            <a:r>
              <a:rPr lang="en-US" dirty="0"/>
              <a:t>‘</a:t>
            </a:r>
            <a:r>
              <a:rPr lang="en-US" dirty="0" err="1"/>
              <a:t>nikmasidir</a:t>
            </a:r>
            <a:r>
              <a:rPr lang="en-US" dirty="0"/>
              <a:t>.</a:t>
            </a:r>
          </a:p>
          <a:p>
            <a:r>
              <a:rPr lang="uz-Cyrl-UZ" dirty="0"/>
              <a:t>An’ana ijtimoiy hayot, mehnat, madaniyatning barcha sohalariga xos hodisa sifatida juda keng doirani qamrab oladi. Muayyan bir jamoaning turmush tarzi, xatti-harakati, xulq-atvori, muloqoti va oilaviy munosabatlarida namoyon bо‘ladi.</a:t>
            </a:r>
            <a:endParaRPr lang="en-US" dirty="0"/>
          </a:p>
          <a:p>
            <a:endParaRPr lang="en-US" dirty="0"/>
          </a:p>
        </p:txBody>
      </p:sp>
    </p:spTree>
    <p:extLst>
      <p:ext uri="{BB962C8B-B14F-4D97-AF65-F5344CB8AC3E}">
        <p14:creationId xmlns:p14="http://schemas.microsoft.com/office/powerpoint/2010/main" val="8158388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style>
          <a:lnRef idx="1">
            <a:schemeClr val="accent5"/>
          </a:lnRef>
          <a:fillRef idx="2">
            <a:schemeClr val="accent5"/>
          </a:fillRef>
          <a:effectRef idx="1">
            <a:schemeClr val="accent5"/>
          </a:effectRef>
          <a:fontRef idx="minor">
            <a:schemeClr val="dk1"/>
          </a:fontRef>
        </p:style>
        <p:txBody>
          <a:bodyPr/>
          <a:lstStyle/>
          <a:p>
            <a:pPr algn="just"/>
            <a:r>
              <a:rPr lang="uz-Cyrl-UZ" sz="4400" dirty="0">
                <a:latin typeface="Times New Roman" pitchFamily="18" charset="0"/>
                <a:cs typeface="Times New Roman" pitchFamily="18" charset="0"/>
              </a:rPr>
              <a:t>Marosim – inson hayotidagi muhim voqealarni nishonlashga qaratilgan, rasmiy va ruhiy kо‘tarinkilik vaziyatda о‘tadigan, umum qabul qilingan tartib-qoidalarga amal qilinadigan tadbir sanaladi.</a:t>
            </a:r>
            <a:endParaRPr lang="en-US" sz="4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383620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548680"/>
            <a:ext cx="7344816"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5104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476672"/>
            <a:ext cx="7920880" cy="5472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2754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5" y="620688"/>
            <a:ext cx="7488832" cy="5544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0780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1584176"/>
          </a:xfrm>
        </p:spPr>
        <p:style>
          <a:lnRef idx="1">
            <a:schemeClr val="accent5"/>
          </a:lnRef>
          <a:fillRef idx="2">
            <a:schemeClr val="accent5"/>
          </a:fillRef>
          <a:effectRef idx="1">
            <a:schemeClr val="accent5"/>
          </a:effectRef>
          <a:fontRef idx="minor">
            <a:schemeClr val="dk1"/>
          </a:fontRef>
        </p:style>
        <p:txBody>
          <a:bodyPr>
            <a:normAutofit fontScale="90000"/>
          </a:bodyPr>
          <a:lstStyle/>
          <a:p>
            <a:pPr hangingPunct="0"/>
            <a:r>
              <a:rPr lang="en-US" sz="3100" b="1" dirty="0" smtClean="0"/>
              <a:t/>
            </a:r>
            <a:br>
              <a:rPr lang="en-US" sz="3100" b="1" dirty="0" smtClean="0"/>
            </a:br>
            <a:r>
              <a:rPr lang="en-US" sz="3100" b="1" dirty="0"/>
              <a:t/>
            </a:r>
            <a:br>
              <a:rPr lang="en-US" sz="3100" b="1" dirty="0"/>
            </a:br>
            <a:r>
              <a:rPr lang="uz-Cyrl-UZ" sz="3100" b="1" dirty="0" smtClean="0">
                <a:latin typeface="Times New Roman" pitchFamily="18" charset="0"/>
                <a:cs typeface="Times New Roman" pitchFamily="18" charset="0"/>
              </a:rPr>
              <a:t>Dehqonchilikning  </a:t>
            </a:r>
            <a:r>
              <a:rPr lang="uz-Cyrl-UZ" sz="3100" b="1" dirty="0">
                <a:latin typeface="Times New Roman" pitchFamily="18" charset="0"/>
                <a:cs typeface="Times New Roman" pitchFamily="18" charset="0"/>
              </a:rPr>
              <a:t>vujudga kelishi va rivojlanishi</a:t>
            </a:r>
            <a:r>
              <a:rPr lang="en-US" sz="3100" dirty="0">
                <a:latin typeface="Times New Roman" pitchFamily="18" charset="0"/>
                <a:cs typeface="Times New Roman" pitchFamily="18" charset="0"/>
              </a:rPr>
              <a:t/>
            </a:r>
            <a:br>
              <a:rPr lang="en-US" sz="3100" dirty="0">
                <a:latin typeface="Times New Roman" pitchFamily="18" charset="0"/>
                <a:cs typeface="Times New Roman" pitchFamily="18" charset="0"/>
              </a:rPr>
            </a:br>
            <a:r>
              <a:rPr lang="uz-Cyrl-UZ" sz="3100" b="1" dirty="0">
                <a:latin typeface="Times New Roman" pitchFamily="18" charset="0"/>
                <a:cs typeface="Times New Roman" pitchFamily="18" charset="0"/>
              </a:rPr>
              <a:t>bilan  bog‘liq  qadimiy  udumlar, an’analar va 	marosimlar</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Объект 2"/>
          <p:cNvSpPr>
            <a:spLocks noGrp="1"/>
          </p:cNvSpPr>
          <p:nvPr>
            <p:ph idx="1"/>
          </p:nvPr>
        </p:nvSpPr>
        <p:spPr>
          <a:xfrm>
            <a:off x="457200" y="1916832"/>
            <a:ext cx="8229600" cy="4209331"/>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r>
              <a:rPr lang="uz-Cyrl-UZ" dirty="0">
                <a:latin typeface="Times New Roman" pitchFamily="18" charset="0"/>
                <a:cs typeface="Times New Roman" pitchFamily="18" charset="0"/>
              </a:rPr>
              <a:t>Markaziy Osiyoning boshqa xalqlari qatori vodiy o‘zbeklarining ham an’anaviy dehqonchiligi sharq xalqlari taqvimi asosida olib borilgan bo‘lib, bahorgi dala ishlari, mahalliy taqvimga ko‘ra, yangi yil - quyoshning Baliq (Hut) burjidan Qo‘y (Hamal) burjiga o‘tgan vaqtdan boshlangan. Hozir amaldagi oy kalendari bo‘yicha bu 21 martdan boshlanib 21 aprelgacha bo‘lgan davrni o‘z ichiga olgan. Boshqacha kilib, aytganda dastlabki dehqonchilik yumushlari Navro‘z tantanalari bi­lan­ bir vaqtda boshlangan. </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12078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style>
          <a:lnRef idx="1">
            <a:schemeClr val="accent5"/>
          </a:lnRef>
          <a:fillRef idx="2">
            <a:schemeClr val="accent5"/>
          </a:fillRef>
          <a:effectRef idx="1">
            <a:schemeClr val="accent5"/>
          </a:effectRef>
          <a:fontRef idx="minor">
            <a:schemeClr val="dk1"/>
          </a:fontRef>
        </p:style>
        <p:txBody>
          <a:bodyPr>
            <a:normAutofit/>
          </a:bodyPr>
          <a:lstStyle/>
          <a:p>
            <a:r>
              <a:rPr lang="uz-Cyrl-UZ" dirty="0"/>
              <a:t>Dehqonlar, bog‘bonlar va chorvadorlar ayozli kun­lardan omon-eson chiqib, bahorning issiq kunlarini intiqlik bilan kutib, katta dehqonchilik ishlariga jiddiy tayyorgarlik ko‘rganlar, omoch-bo‘yinturuqlarni, molalarni sozlab, taxt qilganlar, otlar sovutilgan, aravalar tuzatilib ishga yaroqli holga keltirib qo‘yilgan. </a:t>
            </a:r>
            <a:endParaRPr lang="en-US" dirty="0"/>
          </a:p>
        </p:txBody>
      </p:sp>
    </p:spTree>
    <p:extLst>
      <p:ext uri="{BB962C8B-B14F-4D97-AF65-F5344CB8AC3E}">
        <p14:creationId xmlns:p14="http://schemas.microsoft.com/office/powerpoint/2010/main" val="294343182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Экран (4:3)</PresentationFormat>
  <Paragraphs>13</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  Mavzu: ETNOMADANIYATNING SHAKLLANISHIDA XALQ  O‘YINLARINING O‘RNI </vt:lpstr>
      <vt:lpstr>Urf-odatlar, an’analar va marosimlar </vt:lpstr>
      <vt:lpstr>Презентация PowerPoint</vt:lpstr>
      <vt:lpstr>Презентация PowerPoint</vt:lpstr>
      <vt:lpstr>Презентация PowerPoint</vt:lpstr>
      <vt:lpstr>Презентация PowerPoint</vt:lpstr>
      <vt:lpstr>  Dehqonchilikning  vujudga kelishi va rivojlanishi bilan  bog‘liq  qadimiy  udumlar, an’analar va  marosimlar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Mavzu: ETNOMADANIYATNING SHAKLLANISHIDA XALQ  O‘YINLARINING O‘RNI </dc:title>
  <dc:creator>FOXCOM</dc:creator>
  <cp:lastModifiedBy>FOXCOM</cp:lastModifiedBy>
  <cp:revision>1</cp:revision>
  <dcterms:created xsi:type="dcterms:W3CDTF">2014-06-08T14:33:19Z</dcterms:created>
  <dcterms:modified xsi:type="dcterms:W3CDTF">2014-06-08T14:41:12Z</dcterms:modified>
</cp:coreProperties>
</file>