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9144000" cy="6858000" type="screen4x3"/>
  <p:notesSz cx="6858000" cy="9144000"/>
  <p:custDataLst>
    <p:tags r:id="rId40"/>
  </p:custDataLst>
  <p:defaultTextStyle>
    <a:defPPr>
      <a:defRPr lang="u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4E1-4810-410A-B748-966212CA32FD}" type="datetimeFigureOut">
              <a:rPr lang="ru-RU" smtClean="0"/>
              <a:pPr/>
              <a:t>25.05.2024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7E95-72F9-41D9-83CD-5784ACFBAE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4E1-4810-410A-B748-966212CA32FD}" type="datetimeFigureOut">
              <a:rPr lang="ru-RU" smtClean="0"/>
              <a:pPr/>
              <a:t>25.05.2024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7E95-72F9-41D9-83CD-5784ACFBAE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4E1-4810-410A-B748-966212CA32FD}" type="datetimeFigureOut">
              <a:rPr lang="ru-RU" smtClean="0"/>
              <a:pPr/>
              <a:t>25.05.2024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7E95-72F9-41D9-83CD-5784ACFBAE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4E1-4810-410A-B748-966212CA32FD}" type="datetimeFigureOut">
              <a:rPr lang="ru-RU" smtClean="0"/>
              <a:pPr/>
              <a:t>25.05.2024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7E95-72F9-41D9-83CD-5784ACFBAE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4E1-4810-410A-B748-966212CA32FD}" type="datetimeFigureOut">
              <a:rPr lang="ru-RU" smtClean="0"/>
              <a:pPr/>
              <a:t>25.05.2024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7E95-72F9-41D9-83CD-5784ACFBAE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4E1-4810-410A-B748-966212CA32FD}" type="datetimeFigureOut">
              <a:rPr lang="ru-RU" smtClean="0"/>
              <a:pPr/>
              <a:t>25.05.2024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7E95-72F9-41D9-83CD-5784ACFBAE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4E1-4810-410A-B748-966212CA32FD}" type="datetimeFigureOut">
              <a:rPr lang="ru-RU" smtClean="0"/>
              <a:pPr/>
              <a:t>25.05.2024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7E95-72F9-41D9-83CD-5784ACFBAE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4E1-4810-410A-B748-966212CA32FD}" type="datetimeFigureOut">
              <a:rPr lang="ru-RU" smtClean="0"/>
              <a:pPr/>
              <a:t>25.05.2024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7E95-72F9-41D9-83CD-5784ACFBAE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4E1-4810-410A-B748-966212CA32FD}" type="datetimeFigureOut">
              <a:rPr lang="ru-RU" smtClean="0"/>
              <a:pPr/>
              <a:t>25.05.2024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7E95-72F9-41D9-83CD-5784ACFBAE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4E1-4810-410A-B748-966212CA32FD}" type="datetimeFigureOut">
              <a:rPr lang="ru-RU" smtClean="0"/>
              <a:pPr/>
              <a:t>25.05.2024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7E95-72F9-41D9-83CD-5784ACFBAE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F834E1-4810-410A-B748-966212CA32FD}" type="datetimeFigureOut">
              <a:rPr lang="ru-RU" smtClean="0"/>
              <a:pPr/>
              <a:t>25.05.2024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AB7E95-72F9-41D9-83CD-5784ACFBAE5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F834E1-4810-410A-B748-966212CA32FD}" type="datetimeFigureOut">
              <a:rPr lang="ru-RU" smtClean="0"/>
              <a:pPr/>
              <a:t>25.05.2024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AB7E95-72F9-41D9-83CD-5784ACFBAE5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2133" y="764704"/>
            <a:ext cx="7772400" cy="2171714"/>
          </a:xfrm>
        </p:spPr>
        <p:txBody>
          <a:bodyPr>
            <a:normAutofit fontScale="90000"/>
          </a:bodyPr>
          <a:lstStyle/>
          <a:p>
            <a:r>
              <a:rPr lang="uz" b="1"/>
              <a:t>YERDA​ HAYOTNING RIVOJLANISHI</a:t>
            </a:r>
            <a:br>
              <a:rPr lang="ru-RU" b="1" dirty="0"/>
            </a:br>
            <a:br>
              <a:rPr lang="ru-RU" dirty="0"/>
            </a:br>
            <a:endParaRPr lang="ru-RU" dirty="0"/>
          </a:p>
        </p:txBody>
      </p:sp>
      <p:pic>
        <p:nvPicPr>
          <p:cNvPr id="4" name="Рисунок 3" descr="e6942722e53b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4414" y="2285992"/>
            <a:ext cx="7143800" cy="442301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4214818"/>
            <a:ext cx="8715436" cy="2471742"/>
          </a:xfrm>
        </p:spPr>
        <p:txBody>
          <a:bodyPr>
            <a:normAutofit/>
          </a:bodyPr>
          <a:lstStyle/>
          <a:p>
            <a:r>
              <a:rPr lang="uz" sz="2400" dirty="0"/>
              <a:t>Qadim zamonlardan beri insoniyat savol tug'diradi: tirik mavjudotlar qayerdan keladi? Qadim zamonlarda va o'rta asrlarda biologiyaning rivojlanish darajasi juda past edi. O'sha paytda tirik organizmlar jonsiz moddalardan o'z-o'zidan paydo bo'ladi , degan fikr keng tarqalgan edi.</a:t>
            </a:r>
          </a:p>
        </p:txBody>
      </p:sp>
      <p:pic>
        <p:nvPicPr>
          <p:cNvPr id="4" name="Рисунок 3" descr="1219118453_1213386488_64571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8860" y="103142"/>
            <a:ext cx="4143404" cy="414340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143248"/>
            <a:ext cx="8229600" cy="3400436"/>
          </a:xfrm>
        </p:spPr>
        <p:txBody>
          <a:bodyPr>
            <a:normAutofit/>
          </a:bodyPr>
          <a:lstStyle/>
          <a:p>
            <a:r>
              <a:rPr lang="uz" sz="2400" dirty="0"/>
              <a:t>Olimlar hovuzlardagi qurbaqalar loydan, chivinlar loydan paydo bo'lishiga jiddiy ishonishgan.</a:t>
            </a:r>
            <a:endParaRPr lang="ru-RU" sz="2400" dirty="0"/>
          </a:p>
          <a:p>
            <a:r>
              <a:rPr lang="uz" sz="2400" dirty="0"/>
              <a:t>taniqli olimi Van </a:t>
            </a:r>
            <a:r>
              <a:rPr lang="uz" sz="2400" dirty="0" err="1"/>
              <a:t>Xelmont </a:t>
            </a:r>
            <a:r>
              <a:rPr lang="uz" sz="2400" dirty="0"/>
              <a:t>(1575-1640) o'z kitobida sichqonlarning iflos kirlardan tug'ilish ehtimolini ko'rsatib o'tgan.</a:t>
            </a:r>
            <a:endParaRPr lang="ru-RU" sz="2400" dirty="0"/>
          </a:p>
          <a:p>
            <a:r>
              <a:rPr lang="uz" sz="2400" dirty="0"/>
              <a:t>yana bir yirik olimi, shifokor Paracelsus (1485-1540) odamni sun'iy ravishda ishlab chiqarish usulini nashr etdi (" </a:t>
            </a:r>
            <a:r>
              <a:rPr lang="uz" sz="2400" dirty="0" err="1"/>
              <a:t>homunculus </a:t>
            </a:r>
            <a:r>
              <a:rPr lang="uz" sz="2400" dirty="0"/>
              <a:t>").</a:t>
            </a:r>
          </a:p>
        </p:txBody>
      </p:sp>
      <p:pic>
        <p:nvPicPr>
          <p:cNvPr id="4" name="Рисунок 3" descr="pic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348" y="214290"/>
            <a:ext cx="1877594" cy="2500330"/>
          </a:xfrm>
          <a:prstGeom prst="rect">
            <a:avLst/>
          </a:prstGeom>
          <a:ln w="38100"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>
            <a:off x="785786" y="2714620"/>
            <a:ext cx="16748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" dirty="0"/>
              <a:t>Van </a:t>
            </a:r>
            <a:r>
              <a:rPr lang="uz" dirty="0" err="1"/>
              <a:t>Helmont</a:t>
            </a:r>
            <a:r>
              <a:rPr lang="uz" dirty="0"/>
              <a:t> </a:t>
            </a:r>
            <a:endParaRPr lang="ru-RU" dirty="0"/>
          </a:p>
        </p:txBody>
      </p:sp>
      <p:pic>
        <p:nvPicPr>
          <p:cNvPr id="6" name="Рисунок 5" descr="paracelso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3702" y="214290"/>
            <a:ext cx="1808905" cy="2447920"/>
          </a:xfrm>
          <a:prstGeom prst="rect">
            <a:avLst/>
          </a:prstGeom>
          <a:ln w="38100"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  <p:sp>
        <p:nvSpPr>
          <p:cNvPr id="7" name="TextBox 6"/>
          <p:cNvSpPr txBox="1"/>
          <p:nvPr/>
        </p:nvSpPr>
        <p:spPr>
          <a:xfrm>
            <a:off x="6928896" y="2643182"/>
            <a:ext cx="12864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" dirty="0"/>
              <a:t>Paracelsus</a:t>
            </a:r>
            <a:endParaRPr lang="ru-RU" dirty="0"/>
          </a:p>
        </p:txBody>
      </p:sp>
      <p:pic>
        <p:nvPicPr>
          <p:cNvPr id="8" name="Рисунок 7" descr="1235499953_1209492927_k_jpg32 копия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72066" y="785794"/>
            <a:ext cx="1579305" cy="1184478"/>
          </a:xfrm>
          <a:prstGeom prst="rect">
            <a:avLst/>
          </a:prstGeom>
        </p:spPr>
      </p:pic>
      <p:pic>
        <p:nvPicPr>
          <p:cNvPr id="9" name="Рисунок 8" descr="p_ridibundus01 копия.png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72778" flipH="1">
            <a:off x="3408627" y="1576363"/>
            <a:ext cx="2068212" cy="1762845"/>
          </a:xfrm>
          <a:prstGeom prst="rect">
            <a:avLst/>
          </a:prstGeom>
        </p:spPr>
      </p:pic>
      <p:pic>
        <p:nvPicPr>
          <p:cNvPr id="10" name="Рисунок 9" descr="Безимени-1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43174" y="0"/>
            <a:ext cx="2162024" cy="20714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429132"/>
            <a:ext cx="8229600" cy="2114552"/>
          </a:xfrm>
        </p:spPr>
        <p:txBody>
          <a:bodyPr/>
          <a:lstStyle/>
          <a:p>
            <a:r>
              <a:rPr lang="uz" sz="2400" dirty="0"/>
              <a:t>1661 yilda italiyalik shifokor </a:t>
            </a:r>
            <a:r>
              <a:rPr lang="uz" sz="2400" dirty="0" err="1"/>
              <a:t>Franchesko</a:t>
            </a:r>
            <a:r>
              <a:rPr lang="uz" sz="2400" dirty="0"/>
              <a:t> </a:t>
            </a:r>
            <a:r>
              <a:rPr lang="uz" sz="2400" dirty="0" err="1"/>
              <a:t>Redi </a:t>
            </a:r>
            <a:r>
              <a:rPr lang="uz" sz="2400" dirty="0"/>
              <a:t>o'z tajribalari natijalarini e'lon qildi. U sakkizta shisha idishning har biriga yangi go'sht qo'ydi. Men to'rtta idishni ochiq qoldirdim va to'rttasini doka bilan mahkam yopdim </a:t>
            </a:r>
            <a:r>
              <a:rPr lang="uz" dirty="0"/>
              <a:t>.</a:t>
            </a:r>
          </a:p>
        </p:txBody>
      </p:sp>
      <p:pic>
        <p:nvPicPr>
          <p:cNvPr id="4" name="Рисунок 3" descr="777777777777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4876" y="357166"/>
            <a:ext cx="3471683" cy="3925469"/>
          </a:xfrm>
          <a:prstGeom prst="rect">
            <a:avLst/>
          </a:prstGeom>
        </p:spPr>
      </p:pic>
      <p:pic>
        <p:nvPicPr>
          <p:cNvPr id="5" name="Рисунок 4" descr="Francesco_Redi_Alessandro_Riccio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1472" y="285728"/>
            <a:ext cx="3534770" cy="40005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57422" y="3786190"/>
            <a:ext cx="1927322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" dirty="0" err="1"/>
              <a:t>Franchesko</a:t>
            </a:r>
            <a:r>
              <a:rPr lang="uz" dirty="0"/>
              <a:t> </a:t>
            </a:r>
            <a:r>
              <a:rPr lang="uz" dirty="0" err="1"/>
              <a:t>Tayyor</a:t>
            </a:r>
            <a:r>
              <a:rPr lang="uz" dirty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643314"/>
            <a:ext cx="8229600" cy="2900370"/>
          </a:xfrm>
        </p:spPr>
        <p:txBody>
          <a:bodyPr>
            <a:normAutofit/>
          </a:bodyPr>
          <a:lstStyle/>
          <a:p>
            <a:r>
              <a:rPr lang="uz" sz="2400" dirty="0"/>
              <a:t>ochiq idishlarda yotgan go'shtda qurtlar (chivin lichinkalari) paydo bo'ldi . Doka bilan bog'langan idishlarda go'shtda qurt yo'q edi.</a:t>
            </a:r>
            <a:endParaRPr lang="ru-RU" sz="2400" dirty="0"/>
          </a:p>
          <a:p>
            <a:r>
              <a:rPr lang="uz" sz="2400" dirty="0"/>
              <a:t>Binobarin , ular go'shtning o'zidan emas (odatda ishonilganidek), balki pashshalar qo'ygan tuxumlardan kelib chiqadi . Bu o'z-o'zidan paydo bo'lish g'oyasiga chidab bo'lmas zarba bo'ldi .</a:t>
            </a:r>
          </a:p>
        </p:txBody>
      </p:sp>
      <p:pic>
        <p:nvPicPr>
          <p:cNvPr id="4" name="Рисунок 3" descr="зззззззззззз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438" y="214290"/>
            <a:ext cx="3182550" cy="3357915"/>
          </a:xfrm>
          <a:prstGeom prst="rect">
            <a:avLst/>
          </a:prstGeom>
        </p:spPr>
      </p:pic>
      <p:pic>
        <p:nvPicPr>
          <p:cNvPr id="6" name="Рисунок 5" descr="33333333333333333333333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215289"/>
            <a:ext cx="3415677" cy="340373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929198"/>
            <a:ext cx="8229600" cy="1643074"/>
          </a:xfrm>
        </p:spPr>
        <p:txBody>
          <a:bodyPr>
            <a:normAutofit/>
          </a:bodyPr>
          <a:lstStyle/>
          <a:p>
            <a:pPr algn="ctr"/>
            <a:r>
              <a:rPr lang="uz" sz="2400" dirty="0"/>
              <a:t>Mukofot taniqli frantsuz kimyogari va bakteriologiga topshirildi         </a:t>
            </a:r>
            <a:r>
              <a:rPr lang="uz" sz="2400" b="1" dirty="0"/>
              <a:t>Lui Paster </a:t>
            </a:r>
            <a:r>
              <a:rPr lang="uz" sz="2400" dirty="0"/>
              <a:t>(1822-1895).</a:t>
            </a:r>
          </a:p>
        </p:txBody>
      </p:sp>
      <p:pic>
        <p:nvPicPr>
          <p:cNvPr id="4" name="Рисунок 3" descr="7076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76" y="285728"/>
            <a:ext cx="3295126" cy="4525390"/>
          </a:xfrm>
          <a:prstGeom prst="rect">
            <a:avLst/>
          </a:prstGeom>
          <a:ln w="38100"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</p:pic>
      <p:sp>
        <p:nvSpPr>
          <p:cNvPr id="5" name="Содержимое 2"/>
          <p:cNvSpPr txBox="1">
            <a:spLocks/>
          </p:cNvSpPr>
          <p:nvPr/>
        </p:nvSpPr>
        <p:spPr>
          <a:xfrm>
            <a:off x="428596" y="928670"/>
            <a:ext cx="3857652" cy="31432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Hayotning o'z-o'zidan paydo bo'lishi muammolariga g'oyat qiziqish 1860 yilda Parij Fanlar akademiyasini uni hal qilish uchun mukofot tayinlashga undadi.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4357694"/>
            <a:ext cx="8229600" cy="2257428"/>
          </a:xfrm>
        </p:spPr>
        <p:txBody>
          <a:bodyPr>
            <a:normAutofit/>
          </a:bodyPr>
          <a:lstStyle/>
          <a:p>
            <a:r>
              <a:rPr lang="uz" sz="2400" dirty="0"/>
              <a:t>S shaklidagi bo'yinli kolbaga soldi .</a:t>
            </a:r>
            <a:endParaRPr lang="ru-RU" sz="2400" dirty="0"/>
          </a:p>
          <a:p>
            <a:r>
              <a:rPr lang="uz" sz="2400" dirty="0"/>
              <a:t>Havo kolbaga erkin o'tdi, ammo mikroblar o'rnashib qolganligi sababli unga kira olmadilar        S shaklidagi bo'yinbog'.</a:t>
            </a:r>
          </a:p>
        </p:txBody>
      </p:sp>
      <p:pic>
        <p:nvPicPr>
          <p:cNvPr id="4" name="Рисунок 3" descr="27faf7885eec25cabbf183b5f5b4e27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100" y="285728"/>
            <a:ext cx="3429024" cy="36991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pic>
        <p:nvPicPr>
          <p:cNvPr id="5" name="Рисунок 4" descr="Безимени-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14942" y="357166"/>
            <a:ext cx="3222476" cy="35719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786058"/>
            <a:ext cx="8786874" cy="3900502"/>
          </a:xfrm>
        </p:spPr>
        <p:txBody>
          <a:bodyPr>
            <a:normAutofit/>
          </a:bodyPr>
          <a:lstStyle/>
          <a:p>
            <a:r>
              <a:rPr lang="uz" sz="2400" dirty="0"/>
              <a:t>Keyin Paster undagi mikroblarni o'ldirish uchun bulonni qaynatdi . Oylar o'tdi va kolbaning tarkibi steril bo'lib qoldi.</a:t>
            </a:r>
            <a:endParaRPr lang="ru-RU" sz="2400" dirty="0"/>
          </a:p>
          <a:p>
            <a:r>
              <a:rPr lang="uz" sz="2400" dirty="0"/>
              <a:t>aylantirilgach , undagi bulon bo'yinning S shaklidagi tirsagini yuvdi va yana kolbaga oqib tushdi, tez orada chirish boshlandi. Bu bo'yinning S shaklidagi qismida joylashgan mikroblar bulonga tushganligi sababli sodir bo'ldi . Shunday qilib, mikroorganizmlarning o'z-o'zidan paydo bo'lishining mumkin emasligi ishonchli tarzda isbotlandi.</a:t>
            </a:r>
          </a:p>
          <a:p>
            <a:endParaRPr lang="ru-RU" dirty="0"/>
          </a:p>
        </p:txBody>
      </p:sp>
      <p:pic>
        <p:nvPicPr>
          <p:cNvPr id="4" name="Рисунок 3" descr="pasteu3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10" y="285728"/>
            <a:ext cx="3286148" cy="2486345"/>
          </a:xfrm>
          <a:prstGeom prst="rect">
            <a:avLst/>
          </a:prstGeom>
        </p:spPr>
      </p:pic>
      <p:pic>
        <p:nvPicPr>
          <p:cNvPr id="5" name="Рисунок 4" descr="9999999999999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76" y="0"/>
            <a:ext cx="3214710" cy="2886381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429000"/>
            <a:ext cx="8786874" cy="3328998"/>
          </a:xfrm>
        </p:spPr>
        <p:txBody>
          <a:bodyPr>
            <a:normAutofit/>
          </a:bodyPr>
          <a:lstStyle/>
          <a:p>
            <a:r>
              <a:rPr lang="uz" sz="2400" dirty="0"/>
              <a:t>Har qanday organizm, eng ibtidoiydan yuqori darajada tashkil etilgangacha , tirik organizmlardan tug'iladi.</a:t>
            </a:r>
            <a:endParaRPr lang="ru-RU" sz="2400" dirty="0"/>
          </a:p>
          <a:p>
            <a:r>
              <a:rPr lang="uz" sz="2400" dirty="0"/>
              <a:t>" Tirik bo'lgan hamma narsa tirik mavjudotlardan ". Boshqacha qilib aytganda, jonsiz mavjudotlardan tirik mavjudotlarning paydo bo'lishi printsipial jihatdan mumkin emas , ya'ni hech qachon va hech qanday sharoitda.</a:t>
            </a:r>
            <a:endParaRPr lang="ru-RU" sz="2400" dirty="0"/>
          </a:p>
          <a:p>
            <a:r>
              <a:rPr lang="uz" sz="2400" i="1" dirty="0"/>
              <a:t>Ammo Yerda hayot dastlab qanday paydo bo'lgan?</a:t>
            </a:r>
          </a:p>
          <a:p>
            <a:endParaRPr lang="ru-RU" dirty="0"/>
          </a:p>
        </p:txBody>
      </p:sp>
      <p:pic>
        <p:nvPicPr>
          <p:cNvPr id="4" name="Рисунок 3" descr="035kangaroo_468x784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34" y="285728"/>
            <a:ext cx="1791038" cy="300037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pic>
        <p:nvPicPr>
          <p:cNvPr id="5" name="Рисунок 4" descr="photo1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28860" y="285728"/>
            <a:ext cx="3929090" cy="30003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  <p:pic>
        <p:nvPicPr>
          <p:cNvPr id="6" name="Рисунок 5" descr="image5529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00826" y="285728"/>
            <a:ext cx="2357454" cy="300039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214662"/>
            <a:ext cx="8786874" cy="3643338"/>
          </a:xfrm>
        </p:spPr>
        <p:txBody>
          <a:bodyPr>
            <a:normAutofit/>
          </a:bodyPr>
          <a:lstStyle/>
          <a:p>
            <a:r>
              <a:rPr lang="uz" sz="2400" dirty="0"/>
              <a:t>Kosmologiya (osmon jismlarining kelib chiqishi haqidagi fan) </a:t>
            </a:r>
            <a:endParaRPr lang="ru-RU" sz="2400" dirty="0"/>
          </a:p>
          <a:p>
            <a:r>
              <a:rPr lang="uz" sz="2400" dirty="0"/>
              <a:t>Shubhasiz , o'sha paytda Yerda hayot bo'lishi mumkin emas edi, chunki hayot mavjudligi uchun shartlardan biri atrof-muhit harorati +50 ... +70 ° C dan yuqori bo'lmagan.</a:t>
            </a:r>
            <a:endParaRPr lang="ru-RU" sz="2400" dirty="0"/>
          </a:p>
          <a:p>
            <a:r>
              <a:rPr lang="uz" sz="2400" dirty="0"/>
              <a:t>Mutlaqo bepusht Yerda hayot qanday paydo bo'lgan va organizmlar qanday qilib ko'payish va rivojlanish qobiliyatiga ega bo'lgan?</a:t>
            </a:r>
          </a:p>
          <a:p>
            <a:endParaRPr lang="ru-RU" sz="2400" dirty="0"/>
          </a:p>
        </p:txBody>
      </p:sp>
      <p:pic>
        <p:nvPicPr>
          <p:cNvPr id="4" name="Рисунок 3" descr="4b5b39b9-271a-6ec5-9b80-0369a29771b7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8662" y="214290"/>
            <a:ext cx="2881316" cy="2823690"/>
          </a:xfrm>
          <a:prstGeom prst="rect">
            <a:avLst/>
          </a:prstGeom>
        </p:spPr>
      </p:pic>
      <p:pic>
        <p:nvPicPr>
          <p:cNvPr id="5" name="Рисунок 4" descr="16-22-3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14810" y="214290"/>
            <a:ext cx="3714776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643314"/>
            <a:ext cx="8786874" cy="3043270"/>
          </a:xfrm>
        </p:spPr>
        <p:txBody>
          <a:bodyPr>
            <a:normAutofit/>
          </a:bodyPr>
          <a:lstStyle/>
          <a:p>
            <a:r>
              <a:rPr lang="uz" sz="2400" dirty="0"/>
              <a:t>Erda hayot qanday paydo bo'lganligini tushuntirish uchun hayotning abadiyligi haqidagi gipoteza taklif qilindi - hayot mikroblari (o'simlik sporalari, mikroorganizmlar ) go'yoki kosmosda tarqalib ketgan va yorug'lik bosimi ostida sayyoradan sayyoraga ko'chiriladi .</a:t>
            </a:r>
          </a:p>
          <a:p>
            <a:r>
              <a:rPr lang="uz" sz="2400" dirty="0"/>
              <a:t>tarafdorlari ko'plab taniqli olimlar, jumladan, akademik V. I. Vernadskiy.</a:t>
            </a:r>
          </a:p>
          <a:p>
            <a:endParaRPr lang="ru-RU" dirty="0"/>
          </a:p>
        </p:txBody>
      </p:sp>
      <p:pic>
        <p:nvPicPr>
          <p:cNvPr id="5" name="Рисунок 4" descr="Vernandskyi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5673424" y="142851"/>
            <a:ext cx="2399038" cy="321471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929454" y="2928934"/>
            <a:ext cx="1984133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" dirty="0"/>
              <a:t>V. I. Vernadskiy.</a:t>
            </a:r>
            <a:endParaRPr lang="ru-RU" dirty="0"/>
          </a:p>
        </p:txBody>
      </p:sp>
      <p:pic>
        <p:nvPicPr>
          <p:cNvPr id="7" name="Рисунок 6" descr="d3d00959373949e337213ebbd6fab8f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7158" y="214290"/>
            <a:ext cx="4857784" cy="318891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5429240"/>
            <a:ext cx="7143800" cy="1428760"/>
          </a:xfrm>
        </p:spPr>
        <p:txBody>
          <a:bodyPr>
            <a:normAutofit fontScale="92500"/>
          </a:bodyPr>
          <a:lstStyle/>
          <a:p>
            <a:r>
              <a:rPr lang="uz" sz="2400" dirty="0"/>
              <a:t>Atrofimizdagi dunyoda biz osongina ba'zi jismlarni tirik, boshqalarni jonsiz deb tasniflaymiz.</a:t>
            </a:r>
            <a:endParaRPr lang="ru-RU" sz="2400" dirty="0"/>
          </a:p>
          <a:p>
            <a:r>
              <a:rPr lang="uz" sz="2400" dirty="0"/>
              <a:t>Tirik jismlar jonsizlardan nimasi bilan farq qiladi?</a:t>
            </a:r>
          </a:p>
        </p:txBody>
      </p:sp>
      <p:pic>
        <p:nvPicPr>
          <p:cNvPr id="5" name="Рисунок 4" descr="183e0dea710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85852" y="642918"/>
            <a:ext cx="6286544" cy="4714908"/>
          </a:xfrm>
          <a:prstGeom prst="rect">
            <a:avLst/>
          </a:prstGeom>
          <a:ln w="38100">
            <a:solidFill>
              <a:srgbClr val="0070C0"/>
            </a:solidFill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857232"/>
            <a:ext cx="5000660" cy="571504"/>
          </a:xfrm>
          <a:solidFill>
            <a:srgbClr val="FFFF00"/>
          </a:solidFill>
          <a:ln w="38100">
            <a:solidFill>
              <a:srgbClr val="0070C0"/>
            </a:solidFill>
          </a:ln>
        </p:spPr>
        <p:txBody>
          <a:bodyPr>
            <a:normAutofit/>
          </a:bodyPr>
          <a:lstStyle/>
          <a:p>
            <a:pPr algn="l"/>
            <a:r>
              <a:rPr lang="uz" sz="2400" b="1" dirty="0"/>
              <a:t>"Hayot" tushunchasi</a:t>
            </a:r>
            <a:endParaRPr lang="ru-RU" sz="2400" b="1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857628"/>
            <a:ext cx="8229600" cy="2828932"/>
          </a:xfrm>
        </p:spPr>
        <p:txBody>
          <a:bodyPr>
            <a:normAutofit lnSpcReduction="10000"/>
          </a:bodyPr>
          <a:lstStyle/>
          <a:p>
            <a:r>
              <a:rPr lang="uz" sz="2400" dirty="0"/>
              <a:t>Ammo, agar tirik organizmlar Yerga chang va meteoritlar bilan kelishi mumkinligi isbotlangan bo'lsa ham, boshqa sayyoralarda hayot qanday paydo bo'lgan?</a:t>
            </a:r>
            <a:endParaRPr lang="ru-RU" sz="2400" dirty="0"/>
          </a:p>
          <a:p>
            <a:r>
              <a:rPr lang="uz" sz="2400" dirty="0"/>
              <a:t>ko'ra , sayyoralarning paydo bo'lishi va rivojlanish tarixi o'xshashdir. Barcha sayyoralar issiq jismlar bosqichidan o'tadi va bunday sharoitda hayotning mavjudligini tasavvur qilib bo'lmaydi.</a:t>
            </a:r>
          </a:p>
        </p:txBody>
      </p:sp>
      <p:pic>
        <p:nvPicPr>
          <p:cNvPr id="4" name="Рисунок 3" descr="i-9810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20" y="285728"/>
            <a:ext cx="4381504" cy="3286128"/>
          </a:xfrm>
          <a:prstGeom prst="rect">
            <a:avLst/>
          </a:prstGeom>
        </p:spPr>
      </p:pic>
      <p:pic>
        <p:nvPicPr>
          <p:cNvPr id="6" name="Рисунок 5" descr="corot-7b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6314" y="285728"/>
            <a:ext cx="4143404" cy="3286148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857496"/>
            <a:ext cx="8786874" cy="3857652"/>
          </a:xfrm>
        </p:spPr>
        <p:txBody>
          <a:bodyPr>
            <a:normAutofit fontScale="92500" lnSpcReduction="10000"/>
          </a:bodyPr>
          <a:lstStyle/>
          <a:p>
            <a:pPr marL="360000"/>
            <a:r>
              <a:rPr lang="uz" sz="2400" dirty="0"/>
              <a:t>1924 yilda akademik A.I.Oparin tomonidan ilgari surilgan yanada asosli gipoteza - Yerdagi hayot dastlab noorganik moddalardan uzoq rivojlanish bosqichlaridan birida paydo bo'lgan . Binobarin , hujayraning paydo bo'lishi uzoq tarixga ega.</a:t>
            </a:r>
            <a:endParaRPr lang="ru-RU" sz="2400" dirty="0"/>
          </a:p>
          <a:p>
            <a:pPr marL="360000"/>
            <a:r>
              <a:rPr lang="uz" sz="2400" dirty="0"/>
              <a:t>Katta ehtimol bilan, hujayrani tashkil etuvchi moddalar birinchi bo'lib paydo bo'lgan - oqsillar, nuklein kislotalar, ATP va boshqalar. Bu moddalar murakkab, ular uzoq evolyutsiya natijasida ham paydo bo'lishi mumkin.</a:t>
            </a:r>
            <a:endParaRPr lang="ru-RU" sz="2400" dirty="0"/>
          </a:p>
          <a:p>
            <a:pPr marL="360000"/>
            <a:r>
              <a:rPr lang="uz" sz="2400" dirty="0"/>
              <a:t>Boshqacha qilib aytganda, biologik evolyutsiyadan oldin kimyoviy evolyutsiya sodir bo'lgan. Ammo bu qanday sodir bo'ldi va qanday omillar ta'siri ostida?</a:t>
            </a:r>
          </a:p>
          <a:p>
            <a:pPr marL="360000">
              <a:buNone/>
            </a:pPr>
            <a:endParaRPr lang="ru-RU" dirty="0"/>
          </a:p>
        </p:txBody>
      </p:sp>
      <p:pic>
        <p:nvPicPr>
          <p:cNvPr id="4" name="Рисунок 3" descr="evk_oparin-1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4414" y="214290"/>
            <a:ext cx="1839155" cy="2638132"/>
          </a:xfrm>
          <a:prstGeom prst="rect">
            <a:avLst/>
          </a:prstGeom>
        </p:spPr>
      </p:pic>
      <p:pic>
        <p:nvPicPr>
          <p:cNvPr id="5" name="Рисунок 4" descr="0_456_b163885e_XL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00430" y="214290"/>
            <a:ext cx="3500462" cy="2625347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386126"/>
            <a:ext cx="9144000" cy="3471874"/>
          </a:xfrm>
        </p:spPr>
        <p:txBody>
          <a:bodyPr>
            <a:normAutofit/>
          </a:bodyPr>
          <a:lstStyle/>
          <a:p>
            <a:r>
              <a:rPr lang="uz" sz="2400" dirty="0"/>
              <a:t>Er dastlab sovuq edi, lekin keyinchalik uning tarkibidagi radioaktiv elementlarning parchalanishi tufayli u isinishni boshladi (chuqurliklarda harorat 1000 ° C va undan yuqori darajaga yetdi ). Yerning moddalari uning rivojlanishining ushbu bosqichida bir-biri bilan kimyoviy reaktsiyalarga kirishdi. Reaktsiya mahsulotlari orasida ko'plab gazlar mavjud edi.</a:t>
            </a:r>
            <a:endParaRPr lang="ru-RU" sz="2400" dirty="0"/>
          </a:p>
          <a:p>
            <a:r>
              <a:rPr lang="uz" sz="2400" dirty="0"/>
              <a:t>Katta bosim ostida ular Yer yuzasiga yorilib chiqdi, buning natijasida uning asosiy atmosferasi paydo bo'ldi.</a:t>
            </a:r>
            <a:endParaRPr lang="ru-RU" sz="2400" dirty="0"/>
          </a:p>
        </p:txBody>
      </p:sp>
      <p:pic>
        <p:nvPicPr>
          <p:cNvPr id="4" name="Рисунок 3" descr="img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143372" y="285728"/>
            <a:ext cx="4643470" cy="3002682"/>
          </a:xfrm>
          <a:prstGeom prst="rect">
            <a:avLst/>
          </a:prstGeom>
        </p:spPr>
      </p:pic>
      <p:pic>
        <p:nvPicPr>
          <p:cNvPr id="5" name="Рисунок 4" descr="090505-volcano-hmed-11a_grid-6x2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58" y="285728"/>
            <a:ext cx="3714776" cy="3010752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071942"/>
            <a:ext cx="8229600" cy="2471742"/>
          </a:xfrm>
        </p:spPr>
        <p:txBody>
          <a:bodyPr>
            <a:normAutofit/>
          </a:bodyPr>
          <a:lstStyle/>
          <a:p>
            <a:r>
              <a:rPr lang="uz" sz="2400" dirty="0"/>
              <a:t>Yer yuzasida harorat 100°C dan pastga tushganidan so‘ng yomg‘ir davri boshlandi, natijada dengiz va okeanlar paydo bo‘ldi . Ammiak , karbonat angidrid, metan, shuningdek, er yuza qatlamlaridan yuvilgan tuzlar va boshqa moddalar issiq yomg'ir suvida erigan .</a:t>
            </a:r>
          </a:p>
        </p:txBody>
      </p:sp>
      <p:pic>
        <p:nvPicPr>
          <p:cNvPr id="4" name="Рисунок 3" descr="f_18054985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1604" y="285728"/>
            <a:ext cx="5429288" cy="361952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286644" y="1785926"/>
            <a:ext cx="1714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z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cs typeface="Calibri" pitchFamily="34" charset="0"/>
              </a:rPr>
              <a:t>CO2</a:t>
            </a:r>
            <a:endParaRPr lang="ru-RU" sz="5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cs typeface="Calibri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86644" y="571480"/>
            <a:ext cx="15135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z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NH </a:t>
            </a:r>
            <a:r>
              <a:rPr lang="uz" sz="5400" b="1" baseline="-25000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278084" y="2928934"/>
            <a:ext cx="13992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uz" sz="54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 H </a:t>
            </a:r>
            <a:r>
              <a:rPr lang="uz" sz="5400" b="1" spc="50" baseline="-2500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4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3071810"/>
            <a:ext cx="8643998" cy="3686188"/>
          </a:xfrm>
        </p:spPr>
        <p:txBody>
          <a:bodyPr>
            <a:normAutofit/>
          </a:bodyPr>
          <a:lstStyle/>
          <a:p>
            <a:r>
              <a:rPr lang="uz" sz="2400" b="1" i="1" dirty="0"/>
              <a:t>Erda hayotning paydo bo'lishidagi birinchi qadam </a:t>
            </a:r>
            <a:r>
              <a:rPr lang="uz" sz="2400" dirty="0"/>
              <a:t>organik molekulalarning noorganiklardan biologik bo'lmagan (abiogen) sintezi edi.</a:t>
            </a:r>
            <a:endParaRPr lang="ru-RU" sz="2400" dirty="0"/>
          </a:p>
          <a:p>
            <a:r>
              <a:rPr lang="uz" sz="2400" dirty="0"/>
              <a:t>Amerikalik olim S.Miller va rus olimlari A.G.Pasinskiy </a:t>
            </a:r>
            <a:r>
              <a:rPr lang="uz" sz="2400" dirty="0" err="1"/>
              <a:t>va T.E.Pavlovskaya </a:t>
            </a:r>
            <a:r>
              <a:rPr lang="uz" sz="2400" dirty="0"/>
              <a:t>ibtidoiy okean suvlarida, elektr razryadlari va ultrabinafsha nurlanish taʼsirida boʻlishi mumkin boʻlgan noorganik moddalardan murakkab organik birikmalar hosil boʻlishini tajriba yoʻli bilan isbotladilar .</a:t>
            </a:r>
          </a:p>
        </p:txBody>
      </p:sp>
      <p:pic>
        <p:nvPicPr>
          <p:cNvPr id="4" name="Рисунок 3" descr="550dc44ec07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4348" y="142852"/>
            <a:ext cx="3857652" cy="2893239"/>
          </a:xfrm>
          <a:prstGeom prst="rect">
            <a:avLst/>
          </a:prstGeom>
        </p:spPr>
      </p:pic>
      <p:pic>
        <p:nvPicPr>
          <p:cNvPr id="5" name="Рисунок 4" descr="800xdsc_4715_64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29190" y="142852"/>
            <a:ext cx="2928958" cy="2928958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5214950"/>
            <a:ext cx="8229600" cy="1400172"/>
          </a:xfrm>
        </p:spPr>
        <p:txBody>
          <a:bodyPr/>
          <a:lstStyle/>
          <a:p>
            <a:r>
              <a:rPr lang="uz" sz="2400" dirty="0"/>
              <a:t>Ibtidoiy okean suvida to'plangan organik moddalar. Ular dastlab juda suyultirilgan eritma shaklida bo'lgan.</a:t>
            </a:r>
          </a:p>
          <a:p>
            <a:endParaRPr lang="ru-RU" dirty="0"/>
          </a:p>
        </p:txBody>
      </p:sp>
      <p:pic>
        <p:nvPicPr>
          <p:cNvPr id="5" name="Рисунок 4" descr="1269163138_49092312_pod_vodoy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142852"/>
            <a:ext cx="6715172" cy="5031214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857628"/>
            <a:ext cx="8229600" cy="2471742"/>
          </a:xfrm>
        </p:spPr>
        <p:txBody>
          <a:bodyPr>
            <a:normAutofit/>
          </a:bodyPr>
          <a:lstStyle/>
          <a:p>
            <a:r>
              <a:rPr lang="uz" sz="2400" b="1" i="1" dirty="0"/>
              <a:t>Erda hayotning paydo bo'lishi yo'lidagi ikkinchi qadam </a:t>
            </a:r>
            <a:r>
              <a:rPr lang="uz" sz="2400" dirty="0"/>
              <a:t>organik moddalarning kontsentratsiyasi jarayoni edi. Ehtimol, bu barcha yuqori molekulyar moddalarning o'z-o'zidan konsentratsiyalash va </a:t>
            </a:r>
            <a:r>
              <a:rPr lang="uz" sz="2400" b="1" i="1" dirty="0"/>
              <a:t>koacervatlar </a:t>
            </a:r>
            <a:r>
              <a:rPr lang="uz" sz="2400" dirty="0"/>
              <a:t>( </a:t>
            </a:r>
            <a:r>
              <a:rPr lang="uz" sz="2400" i="1" dirty="0"/>
              <a:t>lotincha </a:t>
            </a:r>
            <a:r>
              <a:rPr lang="uz" sz="2400" i="1" dirty="0" err="1"/>
              <a:t>koacervatio, </a:t>
            </a:r>
            <a:r>
              <a:rPr lang="uz" sz="2400" i="1" dirty="0"/>
              <a:t>to'planish, to'planish </a:t>
            </a:r>
            <a:r>
              <a:rPr lang="uz" sz="2400" dirty="0"/>
              <a:t>) hosil qilish qobiliyati tufayli yuzaga kelgan </a:t>
            </a:r>
            <a:r>
              <a:rPr lang="uz" sz="2400" b="1" i="1" dirty="0"/>
              <a:t>.</a:t>
            </a:r>
            <a:endParaRPr lang="ru-RU" sz="2400" dirty="0"/>
          </a:p>
        </p:txBody>
      </p:sp>
      <p:pic>
        <p:nvPicPr>
          <p:cNvPr id="4" name="Рисунок 3" descr="3936105_large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43438" y="357166"/>
            <a:ext cx="4214814" cy="3095628"/>
          </a:xfrm>
          <a:prstGeom prst="rect">
            <a:avLst/>
          </a:prstGeom>
        </p:spPr>
      </p:pic>
      <p:pic>
        <p:nvPicPr>
          <p:cNvPr id="5" name="Рисунок 4" descr="3877554_large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4282" y="357166"/>
            <a:ext cx="4214842" cy="3071834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3500438"/>
            <a:ext cx="8229600" cy="3043246"/>
          </a:xfrm>
        </p:spPr>
        <p:txBody>
          <a:bodyPr>
            <a:normAutofit/>
          </a:bodyPr>
          <a:lstStyle/>
          <a:p>
            <a:r>
              <a:rPr lang="uz" sz="2400" dirty="0"/>
              <a:t>Koaservatsiya hodisasi shundan iboratki, ma'lum sharoitlarda (masalan, elektrolitlar ishtirokida) yuqori molekulyar moddalar eritmadan ajraladi, lekin cho'kma shaklida emas, balki koaservat deb ataladigan ko'proq konsentrlangan eritma shaklida. . Koaservat chayqalganda, u mayda tomchilarga bo'linadi.</a:t>
            </a:r>
            <a:endParaRPr lang="ru-RU" sz="2400" dirty="0"/>
          </a:p>
        </p:txBody>
      </p:sp>
      <p:pic>
        <p:nvPicPr>
          <p:cNvPr id="4" name="Рисунок 3" descr="kapl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14414" y="288304"/>
            <a:ext cx="3286148" cy="3083924"/>
          </a:xfrm>
          <a:prstGeom prst="rect">
            <a:avLst/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5" name="TextBox 4"/>
          <p:cNvSpPr txBox="1"/>
          <p:nvPr/>
        </p:nvSpPr>
        <p:spPr>
          <a:xfrm>
            <a:off x="4714876" y="1428736"/>
            <a:ext cx="3767570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uz" b="1" dirty="0"/>
              <a:t>Protein </a:t>
            </a:r>
            <a:r>
              <a:rPr lang="uz" b="1" dirty="0" err="1"/>
              <a:t>koasirvat </a:t>
            </a:r>
            <a:r>
              <a:rPr lang="uz" b="1" dirty="0"/>
              <a:t>tomchilari</a:t>
            </a:r>
            <a:r>
              <a:rPr lang="uz" dirty="0"/>
              <a:t> </a:t>
            </a:r>
          </a:p>
          <a:p>
            <a:r>
              <a:rPr lang="uz" dirty="0"/>
              <a:t>(mikrograf)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3214686"/>
            <a:ext cx="8229600" cy="3328998"/>
          </a:xfrm>
        </p:spPr>
        <p:txBody>
          <a:bodyPr>
            <a:normAutofit/>
          </a:bodyPr>
          <a:lstStyle/>
          <a:p>
            <a:r>
              <a:rPr lang="uz" sz="2400" dirty="0"/>
              <a:t>Moddalarning so'rilishi natijasida koaservat tomchilari hajmi kattalashadi. Tashqi tomondan, bu o'sish jarayoniga o'xshaydi. Natijada, barqarorroq va atrof-muhitga ko'proq moslashgan tomchilar buzilmagan holda qoladi.</a:t>
            </a:r>
          </a:p>
          <a:p>
            <a:r>
              <a:rPr lang="uz" sz="2400" dirty="0"/>
              <a:t>Biroq, koaservatlar hali ham tirik organizmning asosiy xususiyatiga ega emas - </a:t>
            </a:r>
            <a:r>
              <a:rPr lang="uz" sz="2400" i="1" dirty="0"/>
              <a:t>ularning tarkibiga kiradigan molekulalarning o'z-o'zini ko'paytirish qobiliyati </a:t>
            </a:r>
            <a:r>
              <a:rPr lang="uz" sz="2400" dirty="0"/>
              <a:t>.</a:t>
            </a:r>
          </a:p>
          <a:p>
            <a:endParaRPr lang="ru-RU" dirty="0"/>
          </a:p>
        </p:txBody>
      </p:sp>
      <p:pic>
        <p:nvPicPr>
          <p:cNvPr id="4" name="Рисунок 3" descr="0_e1cd_5eb94c97_XL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786" y="428604"/>
            <a:ext cx="3143240" cy="2357430"/>
          </a:xfrm>
          <a:prstGeom prst="rect">
            <a:avLst/>
          </a:prstGeom>
        </p:spPr>
      </p:pic>
      <p:pic>
        <p:nvPicPr>
          <p:cNvPr id="5" name="Рисунок 4" descr="file71_15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3372" y="428604"/>
            <a:ext cx="3660914" cy="2381881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00480"/>
            <a:ext cx="8858312" cy="2857520"/>
          </a:xfrm>
        </p:spPr>
        <p:txBody>
          <a:bodyPr>
            <a:normAutofit/>
          </a:bodyPr>
          <a:lstStyle/>
          <a:p>
            <a:r>
              <a:rPr lang="uz" sz="2400" b="1" i="1" dirty="0"/>
              <a:t>Hayot yo'lidagi eng muhim qadam o'z-o'zini ko'paytirishga qodir molekulalarning paydo bo'lishi edi. </a:t>
            </a:r>
            <a:r>
              <a:rPr lang="uz" sz="2400" dirty="0"/>
              <a:t>Bu, ehtimol, eng oddiy </a:t>
            </a:r>
            <a:r>
              <a:rPr lang="uz" sz="2400" dirty="0" err="1"/>
              <a:t>polinükleotidlar edi </a:t>
            </a:r>
            <a:r>
              <a:rPr lang="uz" sz="2400" dirty="0"/>
              <a:t>.</a:t>
            </a:r>
          </a:p>
          <a:p>
            <a:r>
              <a:rPr lang="uz" sz="2400" dirty="0"/>
              <a:t>Xuddi shu tarkibga va tuzilishga ega bo'lgan molekulaga boshqa molekulaning yig'ilishi kimyoviy sintezning yangi printsipi - tirik tizimlarga xos bo'lgan matritsa sintezining paydo bo'lishini anglatadi.</a:t>
            </a:r>
          </a:p>
          <a:p>
            <a:endParaRPr lang="ru-RU" dirty="0"/>
          </a:p>
        </p:txBody>
      </p:sp>
      <p:pic>
        <p:nvPicPr>
          <p:cNvPr id="5" name="Рисунок 4" descr="0_374c0_85c6f7db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0"/>
            <a:ext cx="8143932" cy="401836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786322"/>
            <a:ext cx="8429684" cy="1928826"/>
          </a:xfrm>
        </p:spPr>
        <p:txBody>
          <a:bodyPr>
            <a:normAutofit/>
          </a:bodyPr>
          <a:lstStyle/>
          <a:p>
            <a:r>
              <a:rPr lang="uz" sz="2400" dirty="0"/>
              <a:t>Bu savol uzoq vaqtdan beri "hayot" va "tirik tana" tushunchalariga qisqacha ta'rif berishni istab, ushbu tushunchalardan eng muhim, eng xarakterli narsani topishga harakat qilgan olimlar va mutafakkirlarni o'ziga jalb qildi.</a:t>
            </a:r>
          </a:p>
        </p:txBody>
      </p:sp>
      <p:pic>
        <p:nvPicPr>
          <p:cNvPr id="5" name="Рисунок 4" descr="teniers_alchemist3(1)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14414" y="112694"/>
            <a:ext cx="6429420" cy="4587868"/>
          </a:xfrm>
          <a:prstGeom prst="rect">
            <a:avLst/>
          </a:prstGeom>
          <a:ln w="28575">
            <a:solidFill>
              <a:srgbClr val="FFFF00"/>
            </a:solidFill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3357562"/>
            <a:ext cx="8229600" cy="3257560"/>
          </a:xfrm>
        </p:spPr>
        <p:txBody>
          <a:bodyPr>
            <a:normAutofit/>
          </a:bodyPr>
          <a:lstStyle/>
          <a:p>
            <a:r>
              <a:rPr lang="uz" sz="2400" dirty="0"/>
              <a:t>Polinukleotid molekulalarining o'z-o'zini ko'paytirish jarayonida ba'zi hollarda "xatolar" yuzaga keldi, ya'ni. yangi </a:t>
            </a:r>
            <a:r>
              <a:rPr lang="uz" sz="2400" dirty="0" err="1"/>
              <a:t>polinukleotid </a:t>
            </a:r>
            <a:r>
              <a:rPr lang="uz" sz="2400" dirty="0"/>
              <a:t>molekulasi asl nusxani aniq ko'chirmagan.</a:t>
            </a:r>
          </a:p>
          <a:p>
            <a:r>
              <a:rPr lang="uz" sz="2400" dirty="0"/>
              <a:t>Keyinchalik, bu yangi, o'zgartirilgan molekula nusxa ko'chirildi; </a:t>
            </a:r>
            <a:r>
              <a:rPr lang="uz" sz="2400" i="1" dirty="0"/>
              <a:t>Mutatsiyalar </a:t>
            </a:r>
            <a:r>
              <a:rPr lang="uz" sz="2400" dirty="0"/>
              <a:t>shunday paydo bo'ldi . Ularning chastotasi radiatsiya, ayniqsa ionlashtiruvchi nurlanish ta'sirida keskin oshdi.</a:t>
            </a:r>
          </a:p>
          <a:p>
            <a:endParaRPr lang="ru-RU" dirty="0"/>
          </a:p>
        </p:txBody>
      </p:sp>
      <p:pic>
        <p:nvPicPr>
          <p:cNvPr id="4" name="Рисунок 3" descr="1163523501-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100" y="428604"/>
            <a:ext cx="4000528" cy="2622133"/>
          </a:xfrm>
          <a:prstGeom prst="rect">
            <a:avLst/>
          </a:prstGeom>
        </p:spPr>
      </p:pic>
      <p:pic>
        <p:nvPicPr>
          <p:cNvPr id="5" name="Рисунок 4" descr="7704_1234962659_full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86380" y="428604"/>
            <a:ext cx="3067039" cy="263549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00438"/>
            <a:ext cx="8229600" cy="3186122"/>
          </a:xfrm>
        </p:spPr>
        <p:txBody>
          <a:bodyPr>
            <a:normAutofit/>
          </a:bodyPr>
          <a:lstStyle/>
          <a:p>
            <a:r>
              <a:rPr lang="uz" sz="2400" dirty="0"/>
              <a:t>Ibtidoiy organizmlar oziqlanish usulida haqiqiy geterotroflar edi, chunki ular tayyor organik moddalardan foydalanganlar. Organizmlarning ko'payishi natijasida birlamchi okeandagi organik moddalar zahirasi quridi va yangilarini sintez qilish ehtiyojni qondirmadi.</a:t>
            </a:r>
          </a:p>
          <a:p>
            <a:r>
              <a:rPr lang="uz" sz="2400" dirty="0"/>
              <a:t>Oziq-ovqat uchun kurash boshlandi, unda faolroqlari tirik qoldi.</a:t>
            </a:r>
            <a:endParaRPr lang="ru-RU" sz="2400" dirty="0"/>
          </a:p>
        </p:txBody>
      </p:sp>
      <p:pic>
        <p:nvPicPr>
          <p:cNvPr id="4" name="Рисунок 3" descr="ph01232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4876" y="281512"/>
            <a:ext cx="4000528" cy="3088644"/>
          </a:xfrm>
          <a:prstGeom prst="rect">
            <a:avLst/>
          </a:prstGeom>
        </p:spPr>
      </p:pic>
      <p:pic>
        <p:nvPicPr>
          <p:cNvPr id="5" name="Рисунок 4" descr="c58e01d32728f3260cec609852b04d2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596" y="285728"/>
            <a:ext cx="4119570" cy="3089678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143248"/>
            <a:ext cx="8643998" cy="3543311"/>
          </a:xfrm>
        </p:spPr>
        <p:txBody>
          <a:bodyPr>
            <a:normAutofit/>
          </a:bodyPr>
          <a:lstStyle/>
          <a:p>
            <a:r>
              <a:rPr lang="uz" sz="2400" dirty="0"/>
              <a:t>Irsiy o'zgarishlar natijasida tasodifiy ravishda olingan va ma'lum sharoitlarda foydali bo'lgan xususiyatlar tanlov orqali aniqlangan.</a:t>
            </a:r>
          </a:p>
          <a:p>
            <a:r>
              <a:rPr lang="uz" sz="2400" dirty="0"/>
              <a:t>Tarixiy rivojlanish jarayonida birlamchi organizmlarning zamonaviy hujayraga aylanishi sodir bo'ldi: </a:t>
            </a:r>
            <a:r>
              <a:rPr lang="uz" sz="2400" i="1" dirty="0"/>
              <a:t>viruslarda nuklein kislota atrofida himoya qobig'i hosil bo'lgan yoki yadro atrofida sitoplazma qatlami paydo bo'lgan, hujayralarda tashqi membrana hosil bo'lgan va hokazo.</a:t>
            </a:r>
          </a:p>
          <a:p>
            <a:endParaRPr lang="ru-RU" dirty="0"/>
          </a:p>
        </p:txBody>
      </p:sp>
      <p:pic>
        <p:nvPicPr>
          <p:cNvPr id="4" name="Рисунок 3" descr="cell_anim.gif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7686" y="285728"/>
            <a:ext cx="3897798" cy="2867047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5" name="Рисунок 4" descr="untitled.bmp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34" y="285728"/>
            <a:ext cx="3807646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786058"/>
            <a:ext cx="8229600" cy="3900502"/>
          </a:xfrm>
        </p:spPr>
        <p:txBody>
          <a:bodyPr>
            <a:normAutofit lnSpcReduction="10000"/>
          </a:bodyPr>
          <a:lstStyle/>
          <a:p>
            <a:r>
              <a:rPr lang="uz" sz="2400" dirty="0"/>
              <a:t>Hayotning evolyutsiyasidagi asosiy qadam </a:t>
            </a:r>
            <a:r>
              <a:rPr lang="uz" sz="2400" b="1" dirty="0"/>
              <a:t>avtotrofik oziqlanishning paydo bo'lishi edi </a:t>
            </a:r>
            <a:r>
              <a:rPr lang="uz" sz="2400" dirty="0"/>
              <a:t>. Organik birikmalarning zahiralari doimiy ravishda kamayib borayotgan sharoitda ba'zi organizmlarda atrof-muhitdagi oddiy noorganik moddalardan organik moddalarni mustaqil sintez qilish qobiliyati rivojlangan.</a:t>
            </a:r>
          </a:p>
          <a:p>
            <a:r>
              <a:rPr lang="uz" sz="2400" dirty="0"/>
              <a:t>Ba'zi organizmlar oksidlanish va qaytarilishning oddiy kimyoviy reaktsiyalari orqali bunday sintez uchun zarur bo'lgan energiyani chiqara boshladilar. Shunday qilib, </a:t>
            </a:r>
            <a:r>
              <a:rPr lang="uz" sz="2400" b="1" dirty="0"/>
              <a:t>kimyosintez </a:t>
            </a:r>
            <a:r>
              <a:rPr lang="uz" sz="2400" dirty="0"/>
              <a:t>paydo bo'ldi .</a:t>
            </a:r>
            <a:endParaRPr lang="ru-RU" sz="2400" dirty="0"/>
          </a:p>
        </p:txBody>
      </p:sp>
      <p:pic>
        <p:nvPicPr>
          <p:cNvPr id="4" name="Рисунок 3" descr="71_254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7224" y="121459"/>
            <a:ext cx="3500462" cy="2592935"/>
          </a:xfrm>
          <a:prstGeom prst="rect">
            <a:avLst/>
          </a:prstGeom>
        </p:spPr>
      </p:pic>
      <p:pic>
        <p:nvPicPr>
          <p:cNvPr id="5" name="Рисунок 4" descr="216413748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2" y="142852"/>
            <a:ext cx="2627316" cy="2571768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3357562"/>
            <a:ext cx="8229600" cy="3311541"/>
          </a:xfrm>
        </p:spPr>
        <p:txBody>
          <a:bodyPr>
            <a:normAutofit/>
          </a:bodyPr>
          <a:lstStyle/>
          <a:p>
            <a:r>
              <a:rPr lang="uz" sz="2400" dirty="0"/>
              <a:t>Aromorfoz turidagi ayniqsa katta progressiv o'zgarish hayotning keyingi evolyutsiyasiga katta ta'sir ko'rsatgan </a:t>
            </a:r>
            <a:r>
              <a:rPr lang="uz" sz="2400" b="1" dirty="0"/>
              <a:t>fotosintezning paydo bo'lishi edi.</a:t>
            </a:r>
          </a:p>
          <a:p>
            <a:r>
              <a:rPr lang="uz" sz="2400" dirty="0"/>
              <a:t>Hayotning paydo bo'lishi davrida atmosferada ham, okeanda ham erkin kislorod qolmadi, shuning uchun organizmlar dastlab organik moddalarning </a:t>
            </a:r>
            <a:endParaRPr lang="ru-RU" sz="2400" dirty="0"/>
          </a:p>
        </p:txBody>
      </p:sp>
      <p:pic>
        <p:nvPicPr>
          <p:cNvPr id="4" name="Рисунок 3" descr="5653851-m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0"/>
            <a:ext cx="8212473" cy="3357586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4214818"/>
            <a:ext cx="8472518" cy="2543180"/>
          </a:xfrm>
        </p:spPr>
        <p:txBody>
          <a:bodyPr>
            <a:normAutofit/>
          </a:bodyPr>
          <a:lstStyle/>
          <a:p>
            <a:r>
              <a:rPr lang="uz" sz="2400" dirty="0"/>
              <a:t>Energiya olishning bu usuli samarasiz va ko'p miqdorda oziq-ovqat talab qiladi.</a:t>
            </a:r>
          </a:p>
          <a:p>
            <a:r>
              <a:rPr lang="uz" sz="2400" dirty="0"/>
              <a:t>Fotosintezning rivojlanishi va atmosfera va suvda erkin kislorod paydo bo'lishi bilan energiyani chiqarishning yangi usuli - kislorod bo'linish yo'li paydo bo'ldi, bu </a:t>
            </a:r>
            <a:r>
              <a:rPr lang="uz" sz="2400" dirty="0" err="1"/>
              <a:t>kislorodsizga qaraganda 20 baravar samaraliroqdir </a:t>
            </a:r>
            <a:r>
              <a:rPr lang="uz" sz="2400" dirty="0"/>
              <a:t>.</a:t>
            </a:r>
            <a:endParaRPr lang="ru-RU" sz="2400" dirty="0"/>
          </a:p>
        </p:txBody>
      </p:sp>
      <p:pic>
        <p:nvPicPr>
          <p:cNvPr id="4" name="Рисунок 3" descr="92462b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85918" y="285728"/>
            <a:ext cx="4572032" cy="3639338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4857760"/>
            <a:ext cx="8229600" cy="1785950"/>
          </a:xfrm>
        </p:spPr>
        <p:txBody>
          <a:bodyPr/>
          <a:lstStyle/>
          <a:p>
            <a:r>
              <a:rPr lang="uz" sz="2400" dirty="0"/>
              <a:t>Kislorodli fotosintezning paydo bo'lishi hayotning rivojlanishida katta burilish nuqtasi bo'ldi, buning natijasida atmosferada kislorod paydo bo'ldi va yuqori organizmlarning mavjudligi mumkin bo'ldi.</a:t>
            </a:r>
          </a:p>
          <a:p>
            <a:endParaRPr lang="ru-RU" dirty="0"/>
          </a:p>
        </p:txBody>
      </p:sp>
      <p:pic>
        <p:nvPicPr>
          <p:cNvPr id="4" name="Рисунок 3" descr="72e8795578a3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20" y="214290"/>
            <a:ext cx="4105802" cy="4533255"/>
          </a:xfrm>
          <a:prstGeom prst="rect">
            <a:avLst/>
          </a:prstGeom>
        </p:spPr>
      </p:pic>
      <p:pic>
        <p:nvPicPr>
          <p:cNvPr id="5" name="Рисунок 4" descr="78c32a72d2e9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4668" y="500042"/>
            <a:ext cx="4276766" cy="4143404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86060"/>
            <a:ext cx="8715404" cy="3971940"/>
          </a:xfrm>
        </p:spPr>
        <p:txBody>
          <a:bodyPr>
            <a:normAutofit/>
          </a:bodyPr>
          <a:lstStyle/>
          <a:p>
            <a:r>
              <a:rPr lang="uz" sz="2400" dirty="0"/>
              <a:t>Unda hayotning paydo bo'lishi davrida Yer barcha tirik mavjudotlar uchun halokatli bo'lgan Quyoshning kuchli nurlanishiga duchor bo'lgan. Shuning uchun hayot dastlab faqat okeanda mumkin edi.</a:t>
            </a:r>
          </a:p>
          <a:p>
            <a:r>
              <a:rPr lang="uz" sz="2400" dirty="0"/>
              <a:t>O'simliklar rivojlanishi bilan atmosferada kislorod to'planib bordi.</a:t>
            </a:r>
          </a:p>
          <a:p>
            <a:r>
              <a:rPr lang="uz" sz="2400" dirty="0"/>
              <a:t>Natijada quruqlikdagi hayot mumkin bo'ldi. Hayot suvdan "paydo bo'ldi" va Yerning butun yuzasi bo'ylab tarqaldi.</a:t>
            </a:r>
          </a:p>
          <a:p>
            <a:endParaRPr lang="ru-RU" dirty="0"/>
          </a:p>
        </p:txBody>
      </p:sp>
      <p:pic>
        <p:nvPicPr>
          <p:cNvPr id="4" name="Рисунок 3" descr="23372cf0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571472" y="142852"/>
            <a:ext cx="3548110" cy="2600325"/>
          </a:xfrm>
          <a:prstGeom prst="rect">
            <a:avLst/>
          </a:prstGeom>
        </p:spPr>
      </p:pic>
      <p:pic>
        <p:nvPicPr>
          <p:cNvPr id="5" name="Рисунок 4" descr="14863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86247" y="142852"/>
            <a:ext cx="3964809" cy="2643206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5643554"/>
            <a:ext cx="8229600" cy="1214446"/>
          </a:xfrm>
        </p:spPr>
        <p:txBody>
          <a:bodyPr/>
          <a:lstStyle/>
          <a:p>
            <a:r>
              <a:rPr lang="uz" dirty="0"/>
              <a:t>"Yerda hayot boshqa yo'l bilan paydo bo'lishi mumkinmi?"...</a:t>
            </a:r>
            <a:endParaRPr lang="ru-RU" dirty="0"/>
          </a:p>
        </p:txBody>
      </p:sp>
      <p:pic>
        <p:nvPicPr>
          <p:cNvPr id="4" name="Рисунок 3" descr="innet02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20" y="214290"/>
            <a:ext cx="3138663" cy="1928826"/>
          </a:xfrm>
          <a:prstGeom prst="rect">
            <a:avLst/>
          </a:prstGeom>
        </p:spPr>
      </p:pic>
      <p:pic>
        <p:nvPicPr>
          <p:cNvPr id="5" name="Рисунок 4" descr="48659646_1252844716_i301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71868" y="1000108"/>
            <a:ext cx="5453074" cy="4089806"/>
          </a:xfrm>
          <a:prstGeom prst="rect">
            <a:avLst/>
          </a:prstGeom>
        </p:spPr>
      </p:pic>
      <p:pic>
        <p:nvPicPr>
          <p:cNvPr id="6" name="Рисунок 5" descr="2264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5720" y="2285992"/>
            <a:ext cx="3143272" cy="33297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71472" y="3929066"/>
            <a:ext cx="8229600" cy="2686056"/>
          </a:xfrm>
        </p:spPr>
        <p:txBody>
          <a:bodyPr>
            <a:normAutofit/>
          </a:bodyPr>
          <a:lstStyle/>
          <a:p>
            <a:r>
              <a:rPr lang="uz" sz="2400" dirty="0" err="1"/>
              <a:t>Anti-Dyuring " </a:t>
            </a:r>
            <a:r>
              <a:rPr lang="uz" sz="2400" dirty="0"/>
              <a:t>kitobida hayotning eng muvaffaqiyatli ta'rifi F. Engels tomonidan berilgan :</a:t>
            </a:r>
          </a:p>
          <a:p>
            <a:pPr>
              <a:buNone/>
            </a:pPr>
            <a:r>
              <a:rPr lang="uz" sz="2400" dirty="0"/>
              <a:t>     </a:t>
            </a:r>
            <a:r>
              <a:rPr lang="uz" sz="2400" b="1" i="1" dirty="0"/>
              <a:t>"Hayot - bu oqsil jismlarining mavjud bo'lish usuli va bu mavjudlik yo'li asosan ushbu jismlarning kimyoviy tarkibiy qismlarining doimiy ravishda o'zini yangilashidan iborat."</a:t>
            </a:r>
          </a:p>
        </p:txBody>
      </p:sp>
      <p:pic>
        <p:nvPicPr>
          <p:cNvPr id="4" name="Рисунок 3" descr="7182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4810" y="214290"/>
            <a:ext cx="3714776" cy="3714776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  <p:pic>
        <p:nvPicPr>
          <p:cNvPr id="5" name="Рисунок 4" descr="1998818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1538" y="214291"/>
            <a:ext cx="2971821" cy="3714776"/>
          </a:xfrm>
          <a:prstGeom prst="rect">
            <a:avLst/>
          </a:prstGeom>
          <a:ln w="38100">
            <a:solidFill>
              <a:srgbClr val="FFFF00"/>
            </a:solidFill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429132"/>
            <a:ext cx="8229600" cy="2043114"/>
          </a:xfrm>
        </p:spPr>
        <p:txBody>
          <a:bodyPr>
            <a:normAutofit/>
          </a:bodyPr>
          <a:lstStyle/>
          <a:p>
            <a:r>
              <a:rPr lang="uz" sz="2400" b="1" dirty="0"/>
              <a:t>Proteinlar </a:t>
            </a:r>
            <a:r>
              <a:rPr lang="uz" sz="2400" dirty="0"/>
              <a:t>oson o'zgaruvchan tuzilishga ega moddalardir. Tirik davlat uchun oqsillarning mavjudligi har qanday shaklda emas, balki faqat o'zining noyob tuzilishini saqlaydigan va biologik faollikka ega bo'lgan holda zarurdir.</a:t>
            </a:r>
            <a:endParaRPr lang="ru-RU" sz="2400" dirty="0"/>
          </a:p>
        </p:txBody>
      </p:sp>
      <p:pic>
        <p:nvPicPr>
          <p:cNvPr id="4" name="Рисунок 3" descr="500px-Proteinviews-1tim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14348" y="785794"/>
            <a:ext cx="7777967" cy="3111187"/>
          </a:xfrm>
          <a:prstGeom prst="rect">
            <a:avLst/>
          </a:prstGeom>
          <a:ln w="38100">
            <a:solidFill>
              <a:srgbClr val="00B050"/>
            </a:solidFill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4000456"/>
            <a:ext cx="5500694" cy="2857544"/>
          </a:xfrm>
        </p:spPr>
        <p:txBody>
          <a:bodyPr>
            <a:noAutofit/>
          </a:bodyPr>
          <a:lstStyle/>
          <a:p>
            <a:r>
              <a:rPr lang="uz" sz="2400" dirty="0"/>
              <a:t>Tabiiy konfiguratsiyasini yo'qotgan oqsillar darhol yo'q qilinadi va </a:t>
            </a:r>
            <a:r>
              <a:rPr lang="uz" sz="2400" dirty="0" err="1"/>
              <a:t>yangi sintezlanganlar bilan </a:t>
            </a:r>
            <a:r>
              <a:rPr lang="uz" sz="2400" dirty="0"/>
              <a:t>almashtiriladi oqsillar. Shunday qilib, hujayraning protein tarkibi hayot davomida doimiy ravishda yangilanadi .</a:t>
            </a:r>
          </a:p>
        </p:txBody>
      </p:sp>
      <p:sp>
        <p:nvSpPr>
          <p:cNvPr id="4" name="Содержимое 2"/>
          <p:cNvSpPr txBox="1">
            <a:spLocks/>
          </p:cNvSpPr>
          <p:nvPr/>
        </p:nvSpPr>
        <p:spPr>
          <a:xfrm>
            <a:off x="3143240" y="428604"/>
            <a:ext cx="5786446" cy="185736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uz" sz="2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Organizm o'lganida yoki hujayra shikastlanganda, oqsil makromolekulalari ochilib, denatüratsiyalangan holatga kiradi.</a:t>
            </a:r>
          </a:p>
        </p:txBody>
      </p:sp>
      <p:pic>
        <p:nvPicPr>
          <p:cNvPr id="6" name="Рисунок 5" descr="00019088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11059" y="3695449"/>
            <a:ext cx="4032941" cy="3162551"/>
          </a:xfrm>
          <a:prstGeom prst="rect">
            <a:avLst/>
          </a:prstGeom>
        </p:spPr>
      </p:pic>
      <p:pic>
        <p:nvPicPr>
          <p:cNvPr id="7" name="Рисунок 6" descr="508300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034" y="357166"/>
            <a:ext cx="2393784" cy="3000372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714884"/>
            <a:ext cx="8229600" cy="1971676"/>
          </a:xfrm>
        </p:spPr>
        <p:txBody>
          <a:bodyPr>
            <a:normAutofit lnSpcReduction="10000"/>
          </a:bodyPr>
          <a:lstStyle/>
          <a:p>
            <a:r>
              <a:rPr lang="uz" sz="2400" dirty="0"/>
              <a:t>F. Engels o'z ta'rifining ikkinchi qismida oqsillarning mavjud bo'lish usuli haqida gapiradi.</a:t>
            </a:r>
            <a:endParaRPr lang="ru-RU" sz="2400" dirty="0"/>
          </a:p>
          <a:p>
            <a:r>
              <a:rPr lang="uz" sz="2400" dirty="0"/>
              <a:t>Bu usul </a:t>
            </a:r>
            <a:r>
              <a:rPr lang="uz" sz="2400" b="1" dirty="0"/>
              <a:t>metabolizm bo'lib </a:t>
            </a:r>
            <a:r>
              <a:rPr lang="uz" sz="2400" dirty="0"/>
              <a:t>, u orqali oqsillarning tabiiy konfiguratsiyasi saqlanadi va ularning doimiy yangilanishi ta'minlanadi.</a:t>
            </a:r>
          </a:p>
          <a:p>
            <a:endParaRPr lang="ru-RU" dirty="0"/>
          </a:p>
        </p:txBody>
      </p:sp>
      <p:pic>
        <p:nvPicPr>
          <p:cNvPr id="4" name="Рисунок 3" descr="3a25e2105ca769b1e49cab644b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57422" y="714356"/>
            <a:ext cx="3929090" cy="3929090"/>
          </a:xfrm>
          <a:prstGeom prst="rect">
            <a:avLst/>
          </a:prstGeom>
          <a:ln w="38100">
            <a:solidFill>
              <a:schemeClr val="accent6">
                <a:lumMod val="75000"/>
              </a:schemeClr>
            </a:solidFill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286124"/>
            <a:ext cx="8229600" cy="3286148"/>
          </a:xfrm>
        </p:spPr>
        <p:txBody>
          <a:bodyPr>
            <a:normAutofit/>
          </a:bodyPr>
          <a:lstStyle/>
          <a:p>
            <a:r>
              <a:rPr lang="uz" sz="2400" dirty="0"/>
              <a:t>Zamonaviy olimlar tirik tananing xususiyatlarini kengaytiradilar va to'ldiradilar.</a:t>
            </a:r>
          </a:p>
          <a:p>
            <a:r>
              <a:rPr lang="uz" sz="2400" dirty="0"/>
              <a:t>Keling, tirik jismning zamonaviy ta'riflaridan birini beraylik : " </a:t>
            </a:r>
            <a:r>
              <a:rPr lang="uz" sz="2400" i="1" dirty="0"/>
              <a:t>Yerda mavjud bo'lgan tirik jismlar biopolimerlar - oqsillar va nuklein kislotalardan qurilgan ochiq, o'zini o'zi boshqaradigan va o'z-o'zini ko'paytiradigan tizimlardir </a:t>
            </a:r>
            <a:r>
              <a:rPr lang="uz" sz="2400" dirty="0"/>
              <a:t>" (M.V. </a:t>
            </a:r>
            <a:r>
              <a:rPr lang="uz" sz="2400" dirty="0" err="1"/>
              <a:t>Volkenshtein </a:t>
            </a:r>
            <a:r>
              <a:rPr lang="uz" sz="2400" dirty="0"/>
              <a:t>).</a:t>
            </a:r>
            <a:endParaRPr lang="ru-RU" sz="2400" dirty="0"/>
          </a:p>
          <a:p>
            <a:endParaRPr lang="ru-RU" dirty="0"/>
          </a:p>
        </p:txBody>
      </p:sp>
      <p:pic>
        <p:nvPicPr>
          <p:cNvPr id="4" name="Рисунок 3" descr="tierra32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84" y="357166"/>
            <a:ext cx="3786214" cy="2839661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4572008"/>
            <a:ext cx="8229600" cy="2071701"/>
          </a:xfrm>
        </p:spPr>
        <p:txBody>
          <a:bodyPr>
            <a:normAutofit/>
          </a:bodyPr>
          <a:lstStyle/>
          <a:p>
            <a:r>
              <a:rPr lang="uz" sz="2400" dirty="0"/>
              <a:t>Ushbu ta'rifdagi rad javobiga e'tibor bering : </a:t>
            </a:r>
            <a:r>
              <a:rPr lang="uz" sz="2400" i="1" dirty="0"/>
              <a:t>"Yerda mavjud tirik jismlar ..."</a:t>
            </a:r>
          </a:p>
          <a:p>
            <a:r>
              <a:rPr lang="uz" sz="2400" i="1" dirty="0"/>
              <a:t> </a:t>
            </a:r>
            <a:r>
              <a:rPr lang="uz" sz="2400" dirty="0"/>
              <a:t>Shubhasiz, boshqa sayyoralarda Yerdagidan sezilarli darajada farq qiladigan tirik jismlar topilishi mumkinligini inkor etib bo'lmaydi.</a:t>
            </a:r>
          </a:p>
          <a:p>
            <a:endParaRPr lang="ru-RU" dirty="0"/>
          </a:p>
        </p:txBody>
      </p:sp>
      <p:pic>
        <p:nvPicPr>
          <p:cNvPr id="4" name="Рисунок 3" descr="48fa47fd-1e63-e455-6b58-c4af7645814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57158" y="285728"/>
            <a:ext cx="4822040" cy="3857632"/>
          </a:xfrm>
          <a:prstGeom prst="rect">
            <a:avLst/>
          </a:prstGeom>
        </p:spPr>
      </p:pic>
      <p:pic>
        <p:nvPicPr>
          <p:cNvPr id="5" name="Рисунок 4" descr="15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286380" y="285728"/>
            <a:ext cx="3524261" cy="3857652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3daabd93edb81e17f6c86b364c0454971921a1b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311</TotalTime>
  <Words>1633</Words>
  <Application>Microsoft Office PowerPoint</Application>
  <PresentationFormat>Экран (4:3)</PresentationFormat>
  <Paragraphs>80</Paragraphs>
  <Slides>38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38</vt:i4>
      </vt:variant>
    </vt:vector>
  </HeadingPairs>
  <TitlesOfParts>
    <vt:vector size="42" baseType="lpstr">
      <vt:lpstr>Arial</vt:lpstr>
      <vt:lpstr>Cambria</vt:lpstr>
      <vt:lpstr>Rockwell</vt:lpstr>
      <vt:lpstr>Тема Office</vt:lpstr>
      <vt:lpstr>YERDA​ HAYOTNING RIVOJLANISHI  </vt:lpstr>
      <vt:lpstr>"Hayot" tushunchasi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Возникновение  и развитие жизни  на Земле</dc:title>
  <dc:creator>1</dc:creator>
  <cp:lastModifiedBy>PC</cp:lastModifiedBy>
  <cp:revision>49</cp:revision>
  <dcterms:created xsi:type="dcterms:W3CDTF">2010-11-29T16:44:07Z</dcterms:created>
  <dcterms:modified xsi:type="dcterms:W3CDTF">2024-05-25T18:54:03Z</dcterms:modified>
</cp:coreProperties>
</file>