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Baloo Chettan" charset="1" panose="03080902040302020200"/>
      <p:regular r:id="rId22"/>
    </p:embeddedFont>
    <p:embeddedFont>
      <p:font typeface="Hero" charset="1" panose="0000050000000000000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 Id="rId6" Target="../media/image33.png" Type="http://schemas.openxmlformats.org/officeDocument/2006/relationships/image"/><Relationship Id="rId7" Target="../media/image34.svg" Type="http://schemas.openxmlformats.org/officeDocument/2006/relationships/image"/><Relationship Id="rId8" Target="../media/image35.png" Type="http://schemas.openxmlformats.org/officeDocument/2006/relationships/image"/><Relationship Id="rId9" Target="../media/image3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49.png" Type="http://schemas.openxmlformats.org/officeDocument/2006/relationships/image"/><Relationship Id="rId7" Target="../media/image50.svg" Type="http://schemas.openxmlformats.org/officeDocument/2006/relationships/image"/><Relationship Id="rId8" Target="../media/image51.png" Type="http://schemas.openxmlformats.org/officeDocument/2006/relationships/image"/><Relationship Id="rId9" Target="../media/image52.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5.png" Type="http://schemas.openxmlformats.org/officeDocument/2006/relationships/image"/><Relationship Id="rId3" Target="../media/image46.svg" Type="http://schemas.openxmlformats.org/officeDocument/2006/relationships/image"/><Relationship Id="rId4" Target="../media/image47.png" Type="http://schemas.openxmlformats.org/officeDocument/2006/relationships/image"/><Relationship Id="rId5" Target="../media/image48.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30.svg" Type="http://schemas.openxmlformats.org/officeDocument/2006/relationships/image"/><Relationship Id="rId12" Target="../media/image31.png" Type="http://schemas.openxmlformats.org/officeDocument/2006/relationships/image"/><Relationship Id="rId13" Target="../media/image32.svg" Type="http://schemas.openxmlformats.org/officeDocument/2006/relationships/image"/><Relationship Id="rId14" Target="../media/image1.png" Type="http://schemas.openxmlformats.org/officeDocument/2006/relationships/image"/><Relationship Id="rId15" Target="../media/image2.svg" Type="http://schemas.openxmlformats.org/officeDocument/2006/relationships/image"/><Relationship Id="rId16" Target="../media/image3.png" Type="http://schemas.openxmlformats.org/officeDocument/2006/relationships/image"/><Relationship Id="rId17" Target="../media/image4.svg" Type="http://schemas.openxmlformats.org/officeDocument/2006/relationships/image"/><Relationship Id="rId18" Target="../media/image61.png" Type="http://schemas.openxmlformats.org/officeDocument/2006/relationships/image"/><Relationship Id="rId19" Target="../media/image62.svg" Type="http://schemas.openxmlformats.org/officeDocument/2006/relationships/image"/><Relationship Id="rId2" Target="../media/image53.png" Type="http://schemas.openxmlformats.org/officeDocument/2006/relationships/image"/><Relationship Id="rId20" Target="../media/image63.png" Type="http://schemas.openxmlformats.org/officeDocument/2006/relationships/image"/><Relationship Id="rId21" Target="../media/image64.svg" Type="http://schemas.openxmlformats.org/officeDocument/2006/relationships/image"/><Relationship Id="rId22" Target="../media/image49.png" Type="http://schemas.openxmlformats.org/officeDocument/2006/relationships/image"/><Relationship Id="rId23" Target="../media/image50.svg" Type="http://schemas.openxmlformats.org/officeDocument/2006/relationships/image"/><Relationship Id="rId24" Target="../media/image51.png" Type="http://schemas.openxmlformats.org/officeDocument/2006/relationships/image"/><Relationship Id="rId25" Target="../media/image52.svg" Type="http://schemas.openxmlformats.org/officeDocument/2006/relationships/image"/><Relationship Id="rId26" Target="../media/image13.png" Type="http://schemas.openxmlformats.org/officeDocument/2006/relationships/image"/><Relationship Id="rId27" Target="../media/image14.svg" Type="http://schemas.openxmlformats.org/officeDocument/2006/relationships/image"/><Relationship Id="rId28" Target="../media/image15.png" Type="http://schemas.openxmlformats.org/officeDocument/2006/relationships/image"/><Relationship Id="rId29" Target="../media/image16.svg" Type="http://schemas.openxmlformats.org/officeDocument/2006/relationships/image"/><Relationship Id="rId3" Target="../media/image54.svg" Type="http://schemas.openxmlformats.org/officeDocument/2006/relationships/image"/><Relationship Id="rId30" Target="../media/image37.png" Type="http://schemas.openxmlformats.org/officeDocument/2006/relationships/image"/><Relationship Id="rId31" Target="../media/image38.svg" Type="http://schemas.openxmlformats.org/officeDocument/2006/relationships/image"/><Relationship Id="rId32" Target="../media/image39.png" Type="http://schemas.openxmlformats.org/officeDocument/2006/relationships/image"/><Relationship Id="rId33" Target="../media/image40.svg" Type="http://schemas.openxmlformats.org/officeDocument/2006/relationships/image"/><Relationship Id="rId34" Target="../media/image5.png" Type="http://schemas.openxmlformats.org/officeDocument/2006/relationships/image"/><Relationship Id="rId35" Target="../media/image6.svg" Type="http://schemas.openxmlformats.org/officeDocument/2006/relationships/image"/><Relationship Id="rId36" Target="../media/image7.png" Type="http://schemas.openxmlformats.org/officeDocument/2006/relationships/image"/><Relationship Id="rId37" Target="../media/image8.svg" Type="http://schemas.openxmlformats.org/officeDocument/2006/relationships/image"/><Relationship Id="rId38" Target="../media/image45.png" Type="http://schemas.openxmlformats.org/officeDocument/2006/relationships/image"/><Relationship Id="rId39" Target="../media/image46.svg" Type="http://schemas.openxmlformats.org/officeDocument/2006/relationships/image"/><Relationship Id="rId4" Target="../media/image55.png" Type="http://schemas.openxmlformats.org/officeDocument/2006/relationships/image"/><Relationship Id="rId40" Target="../media/image47.png" Type="http://schemas.openxmlformats.org/officeDocument/2006/relationships/image"/><Relationship Id="rId41" Target="../media/image48.svg" Type="http://schemas.openxmlformats.org/officeDocument/2006/relationships/image"/><Relationship Id="rId42" Target="../media/image21.png" Type="http://schemas.openxmlformats.org/officeDocument/2006/relationships/image"/><Relationship Id="rId43" Target="../media/image22.svg" Type="http://schemas.openxmlformats.org/officeDocument/2006/relationships/image"/><Relationship Id="rId44" Target="../media/image23.png" Type="http://schemas.openxmlformats.org/officeDocument/2006/relationships/image"/><Relationship Id="rId45" Target="../media/image24.svg" Type="http://schemas.openxmlformats.org/officeDocument/2006/relationships/image"/><Relationship Id="rId46" Target="../media/image17.png" Type="http://schemas.openxmlformats.org/officeDocument/2006/relationships/image"/><Relationship Id="rId47" Target="../media/image18.svg" Type="http://schemas.openxmlformats.org/officeDocument/2006/relationships/image"/><Relationship Id="rId48" Target="../media/image19.png" Type="http://schemas.openxmlformats.org/officeDocument/2006/relationships/image"/><Relationship Id="rId49" Target="../media/image20.svg" Type="http://schemas.openxmlformats.org/officeDocument/2006/relationships/image"/><Relationship Id="rId5" Target="../media/image56.svg" Type="http://schemas.openxmlformats.org/officeDocument/2006/relationships/image"/><Relationship Id="rId50" Target="../media/image65.png" Type="http://schemas.openxmlformats.org/officeDocument/2006/relationships/image"/><Relationship Id="rId51" Target="../media/image66.svg" Type="http://schemas.openxmlformats.org/officeDocument/2006/relationships/image"/><Relationship Id="rId52" Target="../media/image67.png" Type="http://schemas.openxmlformats.org/officeDocument/2006/relationships/image"/><Relationship Id="rId53" Target="../media/image68.svg" Type="http://schemas.openxmlformats.org/officeDocument/2006/relationships/image"/><Relationship Id="rId54" Target="../media/image9.png" Type="http://schemas.openxmlformats.org/officeDocument/2006/relationships/image"/><Relationship Id="rId55" Target="../media/image10.svg" Type="http://schemas.openxmlformats.org/officeDocument/2006/relationships/image"/><Relationship Id="rId56" Target="../media/image11.png" Type="http://schemas.openxmlformats.org/officeDocument/2006/relationships/image"/><Relationship Id="rId57" Target="../media/image12.svg" Type="http://schemas.openxmlformats.org/officeDocument/2006/relationships/image"/><Relationship Id="rId58" Target="../media/image25.png" Type="http://schemas.openxmlformats.org/officeDocument/2006/relationships/image"/><Relationship Id="rId59" Target="../media/image26.svg" Type="http://schemas.openxmlformats.org/officeDocument/2006/relationships/image"/><Relationship Id="rId6" Target="../media/image57.png" Type="http://schemas.openxmlformats.org/officeDocument/2006/relationships/image"/><Relationship Id="rId60" Target="../media/image27.png" Type="http://schemas.openxmlformats.org/officeDocument/2006/relationships/image"/><Relationship Id="rId61" Target="../media/image28.svg" Type="http://schemas.openxmlformats.org/officeDocument/2006/relationships/image"/><Relationship Id="rId62" Target="../media/image69.png" Type="http://schemas.openxmlformats.org/officeDocument/2006/relationships/image"/><Relationship Id="rId63" Target="../media/image70.svg" Type="http://schemas.openxmlformats.org/officeDocument/2006/relationships/image"/><Relationship Id="rId64" Target="../media/image71.png" Type="http://schemas.openxmlformats.org/officeDocument/2006/relationships/image"/><Relationship Id="rId65" Target="../media/image72.svg" Type="http://schemas.openxmlformats.org/officeDocument/2006/relationships/image"/><Relationship Id="rId66" Target="../media/image33.png" Type="http://schemas.openxmlformats.org/officeDocument/2006/relationships/image"/><Relationship Id="rId67" Target="../media/image34.svg" Type="http://schemas.openxmlformats.org/officeDocument/2006/relationships/image"/><Relationship Id="rId68" Target="../media/image35.png" Type="http://schemas.openxmlformats.org/officeDocument/2006/relationships/image"/><Relationship Id="rId69" Target="../media/image36.svg" Type="http://schemas.openxmlformats.org/officeDocument/2006/relationships/image"/><Relationship Id="rId7" Target="../media/image58.svg" Type="http://schemas.openxmlformats.org/officeDocument/2006/relationships/image"/><Relationship Id="rId70" Target="../media/image41.png" Type="http://schemas.openxmlformats.org/officeDocument/2006/relationships/image"/><Relationship Id="rId71" Target="../media/image42.svg" Type="http://schemas.openxmlformats.org/officeDocument/2006/relationships/image"/><Relationship Id="rId72" Target="../media/image43.png" Type="http://schemas.openxmlformats.org/officeDocument/2006/relationships/image"/><Relationship Id="rId73" Target="../media/image44.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 Id="rId6" Target="../media/image33.png" Type="http://schemas.openxmlformats.org/officeDocument/2006/relationships/image"/><Relationship Id="rId7" Target="../media/image34.svg" Type="http://schemas.openxmlformats.org/officeDocument/2006/relationships/image"/><Relationship Id="rId8" Target="../media/image35.png" Type="http://schemas.openxmlformats.org/officeDocument/2006/relationships/image"/><Relationship Id="rId9" Target="../media/image36.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svg" Type="http://schemas.openxmlformats.org/officeDocument/2006/relationships/image"/><Relationship Id="rId4" Target="../media/image39.png" Type="http://schemas.openxmlformats.org/officeDocument/2006/relationships/image"/><Relationship Id="rId5" Target="../media/image40.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41.png" Type="http://schemas.openxmlformats.org/officeDocument/2006/relationships/image"/><Relationship Id="rId7" Target="../media/image42.svg" Type="http://schemas.openxmlformats.org/officeDocument/2006/relationships/image"/><Relationship Id="rId8" Target="../media/image43.png" Type="http://schemas.openxmlformats.org/officeDocument/2006/relationships/image"/><Relationship Id="rId9" Target="../media/image4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5.png" Type="http://schemas.openxmlformats.org/officeDocument/2006/relationships/image"/><Relationship Id="rId3" Target="../media/image46.svg" Type="http://schemas.openxmlformats.org/officeDocument/2006/relationships/image"/><Relationship Id="rId4" Target="../media/image47.png" Type="http://schemas.openxmlformats.org/officeDocument/2006/relationships/image"/><Relationship Id="rId5" Target="../media/image48.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grpSp>
      <p:sp>
        <p:nvSpPr>
          <p:cNvPr name="TextBox 11" id="11"/>
          <p:cNvSpPr txBox="true"/>
          <p:nvPr/>
        </p:nvSpPr>
        <p:spPr>
          <a:xfrm rot="0">
            <a:off x="5397163" y="3061986"/>
            <a:ext cx="9725599" cy="3616082"/>
          </a:xfrm>
          <a:prstGeom prst="rect">
            <a:avLst/>
          </a:prstGeom>
        </p:spPr>
        <p:txBody>
          <a:bodyPr anchor="t" rtlCol="false" tIns="0" lIns="0" bIns="0" rIns="0">
            <a:spAutoFit/>
          </a:bodyPr>
          <a:lstStyle/>
          <a:p>
            <a:pPr algn="ctr">
              <a:lnSpc>
                <a:spcPts val="7021"/>
              </a:lnSpc>
            </a:pPr>
            <a:r>
              <a:rPr lang="en-US" sz="7165" spc="-186">
                <a:solidFill>
                  <a:srgbClr val="272727"/>
                </a:solidFill>
                <a:latin typeface="Baloo Chettan"/>
                <a:ea typeface="Baloo Chettan"/>
                <a:cs typeface="Baloo Chettan"/>
                <a:sym typeface="Baloo Chettan"/>
              </a:rPr>
              <a:t>Mavzu: Yoshlarda kitobxonlik madaniyatini toʻgʻri shakllantirish </a:t>
            </a:r>
          </a:p>
        </p:txBody>
      </p:sp>
      <p:grpSp>
        <p:nvGrpSpPr>
          <p:cNvPr name="Group 12" id="12"/>
          <p:cNvGrpSpPr/>
          <p:nvPr/>
        </p:nvGrpSpPr>
        <p:grpSpPr>
          <a:xfrm rot="-1852146">
            <a:off x="13760086" y="6985989"/>
            <a:ext cx="4940785" cy="3486538"/>
            <a:chOff x="0" y="0"/>
            <a:chExt cx="6587713" cy="4648717"/>
          </a:xfrm>
        </p:grpSpPr>
        <p:sp>
          <p:nvSpPr>
            <p:cNvPr name="Freeform 13" id="13"/>
            <p:cNvSpPr/>
            <p:nvPr/>
          </p:nvSpPr>
          <p:spPr>
            <a:xfrm flipH="false" flipV="false" rot="0">
              <a:off x="240581" y="251886"/>
              <a:ext cx="6347132" cy="4396831"/>
            </a:xfrm>
            <a:custGeom>
              <a:avLst/>
              <a:gdLst/>
              <a:ahLst/>
              <a:cxnLst/>
              <a:rect r="r" b="b" t="t" l="l"/>
              <a:pathLst>
                <a:path h="4396831" w="6347132">
                  <a:moveTo>
                    <a:pt x="0" y="0"/>
                  </a:moveTo>
                  <a:lnTo>
                    <a:pt x="6347132" y="0"/>
                  </a:lnTo>
                  <a:lnTo>
                    <a:pt x="6347132" y="4396831"/>
                  </a:lnTo>
                  <a:lnTo>
                    <a:pt x="0" y="43968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6347132" cy="4396831"/>
            </a:xfrm>
            <a:custGeom>
              <a:avLst/>
              <a:gdLst/>
              <a:ahLst/>
              <a:cxnLst/>
              <a:rect r="r" b="b" t="t" l="l"/>
              <a:pathLst>
                <a:path h="4396831" w="6347132">
                  <a:moveTo>
                    <a:pt x="0" y="0"/>
                  </a:moveTo>
                  <a:lnTo>
                    <a:pt x="6347132" y="0"/>
                  </a:lnTo>
                  <a:lnTo>
                    <a:pt x="6347132" y="4396831"/>
                  </a:lnTo>
                  <a:lnTo>
                    <a:pt x="0" y="439683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5" id="15"/>
          <p:cNvGrpSpPr/>
          <p:nvPr/>
        </p:nvGrpSpPr>
        <p:grpSpPr>
          <a:xfrm rot="-1935986">
            <a:off x="-1211609" y="7141"/>
            <a:ext cx="5612934" cy="3568749"/>
            <a:chOff x="0" y="0"/>
            <a:chExt cx="7483912" cy="4758333"/>
          </a:xfrm>
        </p:grpSpPr>
        <p:sp>
          <p:nvSpPr>
            <p:cNvPr name="Freeform 16" id="16"/>
            <p:cNvSpPr/>
            <p:nvPr/>
          </p:nvSpPr>
          <p:spPr>
            <a:xfrm flipH="false" flipV="false" rot="0">
              <a:off x="246254" y="257825"/>
              <a:ext cx="7237658" cy="4500508"/>
            </a:xfrm>
            <a:custGeom>
              <a:avLst/>
              <a:gdLst/>
              <a:ahLst/>
              <a:cxnLst/>
              <a:rect r="r" b="b" t="t" l="l"/>
              <a:pathLst>
                <a:path h="4500508" w="7237658">
                  <a:moveTo>
                    <a:pt x="0" y="0"/>
                  </a:moveTo>
                  <a:lnTo>
                    <a:pt x="7237658" y="0"/>
                  </a:lnTo>
                  <a:lnTo>
                    <a:pt x="7237658" y="4500508"/>
                  </a:lnTo>
                  <a:lnTo>
                    <a:pt x="0" y="45005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0" y="0"/>
              <a:ext cx="7237658" cy="4500508"/>
            </a:xfrm>
            <a:custGeom>
              <a:avLst/>
              <a:gdLst/>
              <a:ahLst/>
              <a:cxnLst/>
              <a:rect r="r" b="b" t="t" l="l"/>
              <a:pathLst>
                <a:path h="4500508" w="7237658">
                  <a:moveTo>
                    <a:pt x="0" y="0"/>
                  </a:moveTo>
                  <a:lnTo>
                    <a:pt x="7237658" y="0"/>
                  </a:lnTo>
                  <a:lnTo>
                    <a:pt x="7237658" y="4500508"/>
                  </a:lnTo>
                  <a:lnTo>
                    <a:pt x="0" y="450050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grpSp>
        <p:nvGrpSpPr>
          <p:cNvPr name="Group 18" id="18"/>
          <p:cNvGrpSpPr/>
          <p:nvPr/>
        </p:nvGrpSpPr>
        <p:grpSpPr>
          <a:xfrm rot="2062780">
            <a:off x="-497309" y="6720558"/>
            <a:ext cx="4775674" cy="3751876"/>
            <a:chOff x="0" y="0"/>
            <a:chExt cx="6367565" cy="5002501"/>
          </a:xfrm>
        </p:grpSpPr>
        <p:sp>
          <p:nvSpPr>
            <p:cNvPr name="Freeform 19" id="19"/>
            <p:cNvSpPr/>
            <p:nvPr/>
          </p:nvSpPr>
          <p:spPr>
            <a:xfrm flipH="false" flipV="false" rot="0">
              <a:off x="258890" y="271055"/>
              <a:ext cx="6108674" cy="4731446"/>
            </a:xfrm>
            <a:custGeom>
              <a:avLst/>
              <a:gdLst/>
              <a:ahLst/>
              <a:cxnLst/>
              <a:rect r="r" b="b" t="t" l="l"/>
              <a:pathLst>
                <a:path h="4731446" w="6108674">
                  <a:moveTo>
                    <a:pt x="0" y="0"/>
                  </a:moveTo>
                  <a:lnTo>
                    <a:pt x="6108675" y="0"/>
                  </a:lnTo>
                  <a:lnTo>
                    <a:pt x="6108675" y="4731446"/>
                  </a:lnTo>
                  <a:lnTo>
                    <a:pt x="0" y="473144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0" y="0"/>
              <a:ext cx="6108674" cy="4731446"/>
            </a:xfrm>
            <a:custGeom>
              <a:avLst/>
              <a:gdLst/>
              <a:ahLst/>
              <a:cxnLst/>
              <a:rect r="r" b="b" t="t" l="l"/>
              <a:pathLst>
                <a:path h="4731446" w="6108674">
                  <a:moveTo>
                    <a:pt x="0" y="0"/>
                  </a:moveTo>
                  <a:lnTo>
                    <a:pt x="6108674" y="0"/>
                  </a:lnTo>
                  <a:lnTo>
                    <a:pt x="6108674" y="4731446"/>
                  </a:lnTo>
                  <a:lnTo>
                    <a:pt x="0" y="473144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grpSp>
        <p:nvGrpSpPr>
          <p:cNvPr name="Group 21" id="21"/>
          <p:cNvGrpSpPr/>
          <p:nvPr/>
        </p:nvGrpSpPr>
        <p:grpSpPr>
          <a:xfrm rot="403366">
            <a:off x="6412243" y="-511733"/>
            <a:ext cx="5463514" cy="2782443"/>
            <a:chOff x="0" y="0"/>
            <a:chExt cx="7284686" cy="3709924"/>
          </a:xfrm>
        </p:grpSpPr>
        <p:sp>
          <p:nvSpPr>
            <p:cNvPr name="Freeform 22" id="22"/>
            <p:cNvSpPr/>
            <p:nvPr/>
          </p:nvSpPr>
          <p:spPr>
            <a:xfrm flipH="false" flipV="false" rot="0">
              <a:off x="217515" y="227736"/>
              <a:ext cx="7067170" cy="3482188"/>
            </a:xfrm>
            <a:custGeom>
              <a:avLst/>
              <a:gdLst/>
              <a:ahLst/>
              <a:cxnLst/>
              <a:rect r="r" b="b" t="t" l="l"/>
              <a:pathLst>
                <a:path h="3482188" w="7067170">
                  <a:moveTo>
                    <a:pt x="0" y="0"/>
                  </a:moveTo>
                  <a:lnTo>
                    <a:pt x="7067171" y="0"/>
                  </a:lnTo>
                  <a:lnTo>
                    <a:pt x="7067171" y="3482188"/>
                  </a:lnTo>
                  <a:lnTo>
                    <a:pt x="0" y="348218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3" id="23"/>
            <p:cNvSpPr/>
            <p:nvPr/>
          </p:nvSpPr>
          <p:spPr>
            <a:xfrm flipH="false" flipV="false" rot="0">
              <a:off x="0" y="0"/>
              <a:ext cx="7067170" cy="3482188"/>
            </a:xfrm>
            <a:custGeom>
              <a:avLst/>
              <a:gdLst/>
              <a:ahLst/>
              <a:cxnLst/>
              <a:rect r="r" b="b" t="t" l="l"/>
              <a:pathLst>
                <a:path h="3482188" w="7067170">
                  <a:moveTo>
                    <a:pt x="0" y="0"/>
                  </a:moveTo>
                  <a:lnTo>
                    <a:pt x="7067170" y="0"/>
                  </a:lnTo>
                  <a:lnTo>
                    <a:pt x="7067170" y="3482188"/>
                  </a:lnTo>
                  <a:lnTo>
                    <a:pt x="0" y="348218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grpSp>
        <p:nvGrpSpPr>
          <p:cNvPr name="Group 24" id="24"/>
          <p:cNvGrpSpPr/>
          <p:nvPr/>
        </p:nvGrpSpPr>
        <p:grpSpPr>
          <a:xfrm rot="0">
            <a:off x="6988059" y="7727381"/>
            <a:ext cx="4847886" cy="3765702"/>
            <a:chOff x="0" y="0"/>
            <a:chExt cx="6463848" cy="5020937"/>
          </a:xfrm>
        </p:grpSpPr>
        <p:sp>
          <p:nvSpPr>
            <p:cNvPr name="Freeform 25" id="25"/>
            <p:cNvSpPr/>
            <p:nvPr/>
          </p:nvSpPr>
          <p:spPr>
            <a:xfrm flipH="false" flipV="false" rot="0">
              <a:off x="259844" y="272054"/>
              <a:ext cx="6204004" cy="4748883"/>
            </a:xfrm>
            <a:custGeom>
              <a:avLst/>
              <a:gdLst/>
              <a:ahLst/>
              <a:cxnLst/>
              <a:rect r="r" b="b" t="t" l="l"/>
              <a:pathLst>
                <a:path h="4748883" w="6204004">
                  <a:moveTo>
                    <a:pt x="0" y="0"/>
                  </a:moveTo>
                  <a:lnTo>
                    <a:pt x="6204004" y="0"/>
                  </a:lnTo>
                  <a:lnTo>
                    <a:pt x="6204004" y="4748883"/>
                  </a:lnTo>
                  <a:lnTo>
                    <a:pt x="0" y="474888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26" id="26"/>
            <p:cNvSpPr/>
            <p:nvPr/>
          </p:nvSpPr>
          <p:spPr>
            <a:xfrm flipH="false" flipV="false" rot="0">
              <a:off x="0" y="0"/>
              <a:ext cx="6204004" cy="4748883"/>
            </a:xfrm>
            <a:custGeom>
              <a:avLst/>
              <a:gdLst/>
              <a:ahLst/>
              <a:cxnLst/>
              <a:rect r="r" b="b" t="t" l="l"/>
              <a:pathLst>
                <a:path h="4748883" w="6204004">
                  <a:moveTo>
                    <a:pt x="0" y="0"/>
                  </a:moveTo>
                  <a:lnTo>
                    <a:pt x="6204004" y="0"/>
                  </a:lnTo>
                  <a:lnTo>
                    <a:pt x="6204004" y="4748883"/>
                  </a:lnTo>
                  <a:lnTo>
                    <a:pt x="0" y="4748883"/>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grpSp>
        <p:nvGrpSpPr>
          <p:cNvPr name="Group 27" id="27"/>
          <p:cNvGrpSpPr/>
          <p:nvPr/>
        </p:nvGrpSpPr>
        <p:grpSpPr>
          <a:xfrm rot="2503973">
            <a:off x="14517402" y="111088"/>
            <a:ext cx="3893746" cy="3360855"/>
            <a:chOff x="0" y="0"/>
            <a:chExt cx="5191662" cy="4481140"/>
          </a:xfrm>
        </p:grpSpPr>
        <p:sp>
          <p:nvSpPr>
            <p:cNvPr name="Freeform 28" id="28"/>
            <p:cNvSpPr/>
            <p:nvPr/>
          </p:nvSpPr>
          <p:spPr>
            <a:xfrm flipH="false" flipV="false" rot="0">
              <a:off x="231909" y="242806"/>
              <a:ext cx="4959753" cy="4238335"/>
            </a:xfrm>
            <a:custGeom>
              <a:avLst/>
              <a:gdLst/>
              <a:ahLst/>
              <a:cxnLst/>
              <a:rect r="r" b="b" t="t" l="l"/>
              <a:pathLst>
                <a:path h="4238335" w="4959753">
                  <a:moveTo>
                    <a:pt x="0" y="0"/>
                  </a:moveTo>
                  <a:lnTo>
                    <a:pt x="4959753" y="0"/>
                  </a:lnTo>
                  <a:lnTo>
                    <a:pt x="4959753" y="4238334"/>
                  </a:lnTo>
                  <a:lnTo>
                    <a:pt x="0" y="423833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29" id="29"/>
            <p:cNvSpPr/>
            <p:nvPr/>
          </p:nvSpPr>
          <p:spPr>
            <a:xfrm flipH="false" flipV="false" rot="0">
              <a:off x="0" y="0"/>
              <a:ext cx="4959753" cy="4238335"/>
            </a:xfrm>
            <a:custGeom>
              <a:avLst/>
              <a:gdLst/>
              <a:ahLst/>
              <a:cxnLst/>
              <a:rect r="r" b="b" t="t" l="l"/>
              <a:pathLst>
                <a:path h="4238335" w="4959753">
                  <a:moveTo>
                    <a:pt x="0" y="0"/>
                  </a:moveTo>
                  <a:lnTo>
                    <a:pt x="4959753" y="0"/>
                  </a:lnTo>
                  <a:lnTo>
                    <a:pt x="4959753" y="4238335"/>
                  </a:lnTo>
                  <a:lnTo>
                    <a:pt x="0" y="4238335"/>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1875095" y="1987113"/>
            <a:ext cx="10778771" cy="6246100"/>
          </a:xfrm>
          <a:prstGeom prst="rect">
            <a:avLst/>
          </a:prstGeom>
        </p:spPr>
        <p:txBody>
          <a:bodyPr anchor="t" rtlCol="false" tIns="0" lIns="0" bIns="0" rIns="0">
            <a:spAutoFit/>
          </a:bodyPr>
          <a:lstStyle/>
          <a:p>
            <a:pPr algn="l">
              <a:lnSpc>
                <a:spcPts val="3826"/>
              </a:lnSpc>
            </a:pPr>
            <a:r>
              <a:rPr lang="en-US" sz="2733">
                <a:solidFill>
                  <a:srgbClr val="000000"/>
                </a:solidFill>
                <a:latin typeface="Hero"/>
                <a:ea typeface="Hero"/>
                <a:cs typeface="Hero"/>
                <a:sym typeface="Hero"/>
              </a:rPr>
              <a:t>Insoniy qadriyatlarni shakllantirish. Kitobxonlik orqali yoshlarni ma'naviyatga, milliy qadriyatlarga, va bilimga bo'lgan hurmatni oshirish. Ibratli hikoyalar va axloqiy muammolarni yorituvchi kitoblar yordamida yoshlarda ijobiy fazilatlarni shakllantirish. Yoshlar o'rtasida kitobxonlik madaniyatini shakllantirish davomiy jarayon bo‘lib, bunda oiladan tortib jamiyatgacha barcha ishtirokchilarning birdamligi muhim ahamiyat kasb etadi.</a:t>
            </a:r>
          </a:p>
          <a:p>
            <a:pPr algn="l">
              <a:lnSpc>
                <a:spcPts val="3826"/>
              </a:lnSpc>
              <a:spcBef>
                <a:spcPct val="0"/>
              </a:spcBef>
            </a:pPr>
            <a:r>
              <a:rPr lang="en-US" sz="2733">
                <a:solidFill>
                  <a:srgbClr val="000000"/>
                </a:solidFill>
                <a:latin typeface="Hero"/>
                <a:ea typeface="Hero"/>
                <a:cs typeface="Hero"/>
                <a:sym typeface="Hero"/>
              </a:rPr>
              <a:t>Yoshlar orasida kitobxonlik madaniyatini shakllantirishning asosiy omillaridan biri oiladir. Ota-onalar bolaligidan boshlab kitobga mehr uyg‘otishi, oila muhitida kitob o‘qish an’anasini yaratishi muhimdir. Masalan, bolalar uchun uyda kichik kutubxona tashkil qilish, ularni turli badiiy va ilmiy adabiyotlar bilan tanishtirish yaxshi natijalar beradi.</a:t>
            </a:r>
          </a:p>
        </p:txBody>
      </p:sp>
      <p:grpSp>
        <p:nvGrpSpPr>
          <p:cNvPr name="Group 12" id="12"/>
          <p:cNvGrpSpPr/>
          <p:nvPr/>
        </p:nvGrpSpPr>
        <p:grpSpPr>
          <a:xfrm rot="0">
            <a:off x="13525146" y="1492707"/>
            <a:ext cx="3028707" cy="3528829"/>
            <a:chOff x="0" y="0"/>
            <a:chExt cx="4038276" cy="4705105"/>
          </a:xfrm>
        </p:grpSpPr>
        <p:sp>
          <p:nvSpPr>
            <p:cNvPr name="Freeform 13" id="13"/>
            <p:cNvSpPr/>
            <p:nvPr/>
          </p:nvSpPr>
          <p:spPr>
            <a:xfrm flipH="false" flipV="false" rot="0">
              <a:off x="243499" y="254941"/>
              <a:ext cx="3794776" cy="4450164"/>
            </a:xfrm>
            <a:custGeom>
              <a:avLst/>
              <a:gdLst/>
              <a:ahLst/>
              <a:cxnLst/>
              <a:rect r="r" b="b" t="t" l="l"/>
              <a:pathLst>
                <a:path h="4450164" w="3794776">
                  <a:moveTo>
                    <a:pt x="0" y="0"/>
                  </a:moveTo>
                  <a:lnTo>
                    <a:pt x="3794777" y="0"/>
                  </a:lnTo>
                  <a:lnTo>
                    <a:pt x="3794777" y="4450164"/>
                  </a:lnTo>
                  <a:lnTo>
                    <a:pt x="0" y="44501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3794776" cy="4450164"/>
            </a:xfrm>
            <a:custGeom>
              <a:avLst/>
              <a:gdLst/>
              <a:ahLst/>
              <a:cxnLst/>
              <a:rect r="r" b="b" t="t" l="l"/>
              <a:pathLst>
                <a:path h="4450164" w="3794776">
                  <a:moveTo>
                    <a:pt x="0" y="0"/>
                  </a:moveTo>
                  <a:lnTo>
                    <a:pt x="3794776" y="0"/>
                  </a:lnTo>
                  <a:lnTo>
                    <a:pt x="3794776" y="4450164"/>
                  </a:lnTo>
                  <a:lnTo>
                    <a:pt x="0" y="44501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5" id="15"/>
          <p:cNvGrpSpPr/>
          <p:nvPr/>
        </p:nvGrpSpPr>
        <p:grpSpPr>
          <a:xfrm rot="0">
            <a:off x="13370882" y="5304716"/>
            <a:ext cx="3337233" cy="3224022"/>
            <a:chOff x="0" y="0"/>
            <a:chExt cx="4449644" cy="4298696"/>
          </a:xfrm>
        </p:grpSpPr>
        <p:sp>
          <p:nvSpPr>
            <p:cNvPr name="Freeform 16" id="16"/>
            <p:cNvSpPr/>
            <p:nvPr/>
          </p:nvSpPr>
          <p:spPr>
            <a:xfrm flipH="false" flipV="false" rot="0">
              <a:off x="222467" y="232920"/>
              <a:ext cx="4227177" cy="4065776"/>
            </a:xfrm>
            <a:custGeom>
              <a:avLst/>
              <a:gdLst/>
              <a:ahLst/>
              <a:cxnLst/>
              <a:rect r="r" b="b" t="t" l="l"/>
              <a:pathLst>
                <a:path h="4065776" w="4227177">
                  <a:moveTo>
                    <a:pt x="0" y="0"/>
                  </a:moveTo>
                  <a:lnTo>
                    <a:pt x="4227177" y="0"/>
                  </a:lnTo>
                  <a:lnTo>
                    <a:pt x="4227177" y="4065776"/>
                  </a:lnTo>
                  <a:lnTo>
                    <a:pt x="0" y="40657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0" y="0"/>
              <a:ext cx="4227177" cy="4065776"/>
            </a:xfrm>
            <a:custGeom>
              <a:avLst/>
              <a:gdLst/>
              <a:ahLst/>
              <a:cxnLst/>
              <a:rect r="r" b="b" t="t" l="l"/>
              <a:pathLst>
                <a:path h="4065776" w="4227177">
                  <a:moveTo>
                    <a:pt x="0" y="0"/>
                  </a:moveTo>
                  <a:lnTo>
                    <a:pt x="4227177" y="0"/>
                  </a:lnTo>
                  <a:lnTo>
                    <a:pt x="4227177" y="4065776"/>
                  </a:lnTo>
                  <a:lnTo>
                    <a:pt x="0" y="406577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1997467" y="2527199"/>
            <a:ext cx="10811704" cy="5165927"/>
          </a:xfrm>
          <a:prstGeom prst="rect">
            <a:avLst/>
          </a:prstGeom>
        </p:spPr>
        <p:txBody>
          <a:bodyPr anchor="t" rtlCol="false" tIns="0" lIns="0" bIns="0" rIns="0">
            <a:spAutoFit/>
          </a:bodyPr>
          <a:lstStyle/>
          <a:p>
            <a:pPr algn="l">
              <a:lnSpc>
                <a:spcPts val="4118"/>
              </a:lnSpc>
            </a:pPr>
            <a:r>
              <a:rPr lang="en-US" sz="2942">
                <a:solidFill>
                  <a:srgbClr val="000000"/>
                </a:solidFill>
                <a:latin typeface="Hero"/>
                <a:ea typeface="Hero"/>
                <a:cs typeface="Hero"/>
                <a:sym typeface="Hero"/>
              </a:rPr>
              <a:t>Maktab va ta’lim muassasalari ham bu jarayonda muhim rol o‘ynaydi. O‘qituvchilar tomonidan kitobxonlik darslarini tashkil qilish, yoshlarni zamonaviy va klassik adabiyotlar bilan tanishtirish orqali ularda mustaqil fikrlash va tahliliy qobiliyatni rivojlantirish mumkin. Bundan tashqari, kitob o‘qishning foydalari haqida maxsus seminar va uchrashuvlar o‘tkazish, mashhur yozuvchilar bilan muloqotlar tashkil qilish orqali ham kitobga qiziqishni oshirish mumkin.</a:t>
            </a:r>
          </a:p>
          <a:p>
            <a:pPr algn="l">
              <a:lnSpc>
                <a:spcPts val="4118"/>
              </a:lnSpc>
              <a:spcBef>
                <a:spcPct val="0"/>
              </a:spcBef>
            </a:pPr>
          </a:p>
        </p:txBody>
      </p:sp>
      <p:grpSp>
        <p:nvGrpSpPr>
          <p:cNvPr name="Group 12" id="12"/>
          <p:cNvGrpSpPr/>
          <p:nvPr/>
        </p:nvGrpSpPr>
        <p:grpSpPr>
          <a:xfrm rot="-1069711">
            <a:off x="12455664" y="5154731"/>
            <a:ext cx="4262204" cy="3007687"/>
            <a:chOff x="0" y="0"/>
            <a:chExt cx="5682939" cy="4010249"/>
          </a:xfrm>
        </p:grpSpPr>
        <p:sp>
          <p:nvSpPr>
            <p:cNvPr name="Freeform 13" id="13"/>
            <p:cNvSpPr/>
            <p:nvPr/>
          </p:nvSpPr>
          <p:spPr>
            <a:xfrm flipH="false" flipV="false" rot="0">
              <a:off x="207539" y="217291"/>
              <a:ext cx="5475399" cy="3792958"/>
            </a:xfrm>
            <a:custGeom>
              <a:avLst/>
              <a:gdLst/>
              <a:ahLst/>
              <a:cxnLst/>
              <a:rect r="r" b="b" t="t" l="l"/>
              <a:pathLst>
                <a:path h="3792958" w="5475399">
                  <a:moveTo>
                    <a:pt x="0" y="0"/>
                  </a:moveTo>
                  <a:lnTo>
                    <a:pt x="5475400" y="0"/>
                  </a:lnTo>
                  <a:lnTo>
                    <a:pt x="5475400" y="3792958"/>
                  </a:lnTo>
                  <a:lnTo>
                    <a:pt x="0" y="37929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5475399" cy="3792958"/>
            </a:xfrm>
            <a:custGeom>
              <a:avLst/>
              <a:gdLst/>
              <a:ahLst/>
              <a:cxnLst/>
              <a:rect r="r" b="b" t="t" l="l"/>
              <a:pathLst>
                <a:path h="3792958" w="5475399">
                  <a:moveTo>
                    <a:pt x="0" y="0"/>
                  </a:moveTo>
                  <a:lnTo>
                    <a:pt x="5475399" y="0"/>
                  </a:lnTo>
                  <a:lnTo>
                    <a:pt x="5475399" y="3792958"/>
                  </a:lnTo>
                  <a:lnTo>
                    <a:pt x="0" y="37929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5" id="15"/>
          <p:cNvGrpSpPr/>
          <p:nvPr/>
        </p:nvGrpSpPr>
        <p:grpSpPr>
          <a:xfrm rot="-1089551">
            <a:off x="14261377" y="1625954"/>
            <a:ext cx="2131736" cy="2888928"/>
            <a:chOff x="0" y="0"/>
            <a:chExt cx="2842315" cy="3851903"/>
          </a:xfrm>
        </p:grpSpPr>
        <p:sp>
          <p:nvSpPr>
            <p:cNvPr name="Freeform 16" id="16"/>
            <p:cNvSpPr/>
            <p:nvPr/>
          </p:nvSpPr>
          <p:spPr>
            <a:xfrm flipH="false" flipV="false" rot="0">
              <a:off x="199344" y="208711"/>
              <a:ext cx="2642970" cy="3643192"/>
            </a:xfrm>
            <a:custGeom>
              <a:avLst/>
              <a:gdLst/>
              <a:ahLst/>
              <a:cxnLst/>
              <a:rect r="r" b="b" t="t" l="l"/>
              <a:pathLst>
                <a:path h="3643192" w="2642970">
                  <a:moveTo>
                    <a:pt x="0" y="0"/>
                  </a:moveTo>
                  <a:lnTo>
                    <a:pt x="2642971" y="0"/>
                  </a:lnTo>
                  <a:lnTo>
                    <a:pt x="2642971" y="3643192"/>
                  </a:lnTo>
                  <a:lnTo>
                    <a:pt x="0" y="364319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0" y="0"/>
              <a:ext cx="2642970" cy="3643192"/>
            </a:xfrm>
            <a:custGeom>
              <a:avLst/>
              <a:gdLst/>
              <a:ahLst/>
              <a:cxnLst/>
              <a:rect r="r" b="b" t="t" l="l"/>
              <a:pathLst>
                <a:path h="3643192" w="2642970">
                  <a:moveTo>
                    <a:pt x="0" y="0"/>
                  </a:moveTo>
                  <a:lnTo>
                    <a:pt x="2642970" y="0"/>
                  </a:lnTo>
                  <a:lnTo>
                    <a:pt x="2642970" y="3643192"/>
                  </a:lnTo>
                  <a:lnTo>
                    <a:pt x="0" y="364319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4503161" y="2060466"/>
            <a:ext cx="9281678" cy="6118443"/>
          </a:xfrm>
          <a:prstGeom prst="rect">
            <a:avLst/>
          </a:prstGeom>
        </p:spPr>
        <p:txBody>
          <a:bodyPr anchor="t" rtlCol="false" tIns="0" lIns="0" bIns="0" rIns="0">
            <a:spAutoFit/>
          </a:bodyPr>
          <a:lstStyle/>
          <a:p>
            <a:pPr algn="ctr">
              <a:lnSpc>
                <a:spcPts val="3487"/>
              </a:lnSpc>
            </a:pPr>
            <a:r>
              <a:rPr lang="en-US" sz="2491">
                <a:solidFill>
                  <a:srgbClr val="000000"/>
                </a:solidFill>
                <a:latin typeface="Hero"/>
                <a:ea typeface="Hero"/>
                <a:cs typeface="Hero"/>
                <a:sym typeface="Hero"/>
              </a:rPr>
              <a:t>Zamonaviy texnologiyalar yoshlarni kitobxonlikka jalb qilishda yangi imkoniyatlarni ochib bermoqda. Elektron kitoblar, audiokitoblar va mobil ilovalar orqali kitob o‘qish jarayonini yanada qulay va qiziqarli qilish mumkin. Masalan, QR-kodlar orqali kitoblarga oson kirish yoki raqamli kutubxonalar yaratish yoshlar orasida kitobxonlikka bo‘lgan qiziqishni oshiradi.</a:t>
            </a:r>
          </a:p>
          <a:p>
            <a:pPr algn="ctr">
              <a:lnSpc>
                <a:spcPts val="3487"/>
              </a:lnSpc>
              <a:spcBef>
                <a:spcPct val="0"/>
              </a:spcBef>
            </a:pPr>
            <a:r>
              <a:rPr lang="en-US" sz="2491">
                <a:solidFill>
                  <a:srgbClr val="000000"/>
                </a:solidFill>
                <a:latin typeface="Hero"/>
                <a:ea typeface="Hero"/>
                <a:cs typeface="Hero"/>
                <a:sym typeface="Hero"/>
              </a:rPr>
              <a:t>Jamiyatda kitobxonlik madaniyatini rivojlantirish uchun turli aksiyalar va ijtimoiy loyihalarni amalga oshirish zarur. “Bir oila – bir kitob”, “Kitob sovg‘a qil” kabi loyihalar aholining barcha qatlamlarini qamrab olib, kitobxonlikni targ‘ib qilishning samarali usullaridan biridir. Shuningdek, ommaviy axborot vositalari orqali kitobxonlikning ahamiyati haqida muntazam ravishda eslatib turish ham dolzarbdir.</a:t>
            </a:r>
          </a:p>
        </p:txBody>
      </p:sp>
      <p:grpSp>
        <p:nvGrpSpPr>
          <p:cNvPr name="Group 12" id="12"/>
          <p:cNvGrpSpPr/>
          <p:nvPr/>
        </p:nvGrpSpPr>
        <p:grpSpPr>
          <a:xfrm rot="-1493273">
            <a:off x="13298933" y="4250725"/>
            <a:ext cx="3574059" cy="3980786"/>
            <a:chOff x="0" y="0"/>
            <a:chExt cx="4765413" cy="5307714"/>
          </a:xfrm>
        </p:grpSpPr>
        <p:sp>
          <p:nvSpPr>
            <p:cNvPr name="Freeform 13" id="13"/>
            <p:cNvSpPr/>
            <p:nvPr/>
          </p:nvSpPr>
          <p:spPr>
            <a:xfrm flipH="false" flipV="false" rot="0">
              <a:off x="274686" y="287593"/>
              <a:ext cx="4490727" cy="5020121"/>
            </a:xfrm>
            <a:custGeom>
              <a:avLst/>
              <a:gdLst/>
              <a:ahLst/>
              <a:cxnLst/>
              <a:rect r="r" b="b" t="t" l="l"/>
              <a:pathLst>
                <a:path h="5020121" w="4490727">
                  <a:moveTo>
                    <a:pt x="0" y="0"/>
                  </a:moveTo>
                  <a:lnTo>
                    <a:pt x="4490727" y="0"/>
                  </a:lnTo>
                  <a:lnTo>
                    <a:pt x="4490727" y="5020121"/>
                  </a:lnTo>
                  <a:lnTo>
                    <a:pt x="0" y="50201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4490727" cy="5020121"/>
            </a:xfrm>
            <a:custGeom>
              <a:avLst/>
              <a:gdLst/>
              <a:ahLst/>
              <a:cxnLst/>
              <a:rect r="r" b="b" t="t" l="l"/>
              <a:pathLst>
                <a:path h="5020121" w="4490727">
                  <a:moveTo>
                    <a:pt x="0" y="0"/>
                  </a:moveTo>
                  <a:lnTo>
                    <a:pt x="4490727" y="0"/>
                  </a:lnTo>
                  <a:lnTo>
                    <a:pt x="4490727" y="5020121"/>
                  </a:lnTo>
                  <a:lnTo>
                    <a:pt x="0" y="502012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5" id="15"/>
          <p:cNvGrpSpPr/>
          <p:nvPr/>
        </p:nvGrpSpPr>
        <p:grpSpPr>
          <a:xfrm rot="0">
            <a:off x="1723757" y="4242420"/>
            <a:ext cx="2170720" cy="4306777"/>
            <a:chOff x="0" y="0"/>
            <a:chExt cx="2894293" cy="5742370"/>
          </a:xfrm>
        </p:grpSpPr>
        <p:sp>
          <p:nvSpPr>
            <p:cNvPr name="Freeform 16" id="16"/>
            <p:cNvSpPr/>
            <p:nvPr/>
          </p:nvSpPr>
          <p:spPr>
            <a:xfrm flipH="false" flipV="false" rot="0">
              <a:off x="297180" y="311144"/>
              <a:ext cx="2597113" cy="5431226"/>
            </a:xfrm>
            <a:custGeom>
              <a:avLst/>
              <a:gdLst/>
              <a:ahLst/>
              <a:cxnLst/>
              <a:rect r="r" b="b" t="t" l="l"/>
              <a:pathLst>
                <a:path h="5431226" w="2597113">
                  <a:moveTo>
                    <a:pt x="0" y="0"/>
                  </a:moveTo>
                  <a:lnTo>
                    <a:pt x="2597113" y="0"/>
                  </a:lnTo>
                  <a:lnTo>
                    <a:pt x="2597113" y="5431226"/>
                  </a:lnTo>
                  <a:lnTo>
                    <a:pt x="0" y="543122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0" y="0"/>
              <a:ext cx="2597113" cy="5431226"/>
            </a:xfrm>
            <a:custGeom>
              <a:avLst/>
              <a:gdLst/>
              <a:ahLst/>
              <a:cxnLst/>
              <a:rect r="r" b="b" t="t" l="l"/>
              <a:pathLst>
                <a:path h="5431226" w="2597113">
                  <a:moveTo>
                    <a:pt x="0" y="0"/>
                  </a:moveTo>
                  <a:lnTo>
                    <a:pt x="2597113" y="0"/>
                  </a:lnTo>
                  <a:lnTo>
                    <a:pt x="2597113" y="5431226"/>
                  </a:lnTo>
                  <a:lnTo>
                    <a:pt x="0" y="543122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3610156" y="3155841"/>
            <a:ext cx="9509096" cy="3927693"/>
          </a:xfrm>
          <a:prstGeom prst="rect">
            <a:avLst/>
          </a:prstGeom>
        </p:spPr>
        <p:txBody>
          <a:bodyPr anchor="t" rtlCol="false" tIns="0" lIns="0" bIns="0" rIns="0">
            <a:spAutoFit/>
          </a:bodyPr>
          <a:lstStyle/>
          <a:p>
            <a:pPr algn="l">
              <a:lnSpc>
                <a:spcPts val="3487"/>
              </a:lnSpc>
            </a:pPr>
            <a:r>
              <a:rPr lang="en-US" sz="2491">
                <a:solidFill>
                  <a:srgbClr val="000000"/>
                </a:solidFill>
                <a:latin typeface="Hero"/>
                <a:ea typeface="Hero"/>
                <a:cs typeface="Hero"/>
                <a:sym typeface="Hero"/>
              </a:rPr>
              <a:t>Yoshlar orasida kitobxonlik madaniyatini shakllantirish uchun oiladan boshlab jamiyatgacha bo‘lgan barcha darajadagi sa‘y-harakatlarni birlashtirish lozim. Kitob o‘qish odati nafaqat shaxsiy intellektual rivojlanishni ta’minlaydi, balki jamiyatning ma’naviy darajasini ham oshiradi. Shu sababli har bir inson, oila va tashkilot kitobxonlikni rivojlantirishga o‘z hissasini qo‘shishi zarur. Faqat shunda biz yoshlarda bilimga bo‘lgan ishtiyoqni oshirib, ulardan yetuk shaxslar yetishtira olamiz.</a:t>
            </a:r>
          </a:p>
          <a:p>
            <a:pPr algn="l">
              <a:lnSpc>
                <a:spcPts val="3487"/>
              </a:lnSpc>
            </a:pPr>
          </a:p>
        </p:txBody>
      </p:sp>
      <p:sp>
        <p:nvSpPr>
          <p:cNvPr name="TextBox 12" id="12"/>
          <p:cNvSpPr txBox="true"/>
          <p:nvPr/>
        </p:nvSpPr>
        <p:spPr>
          <a:xfrm rot="0">
            <a:off x="7306631" y="2208447"/>
            <a:ext cx="10499065" cy="463909"/>
          </a:xfrm>
          <a:prstGeom prst="rect">
            <a:avLst/>
          </a:prstGeom>
        </p:spPr>
        <p:txBody>
          <a:bodyPr anchor="t" rtlCol="false" tIns="0" lIns="0" bIns="0" rIns="0">
            <a:spAutoFit/>
          </a:bodyPr>
          <a:lstStyle/>
          <a:p>
            <a:pPr algn="l" marL="0" indent="0" lvl="0">
              <a:lnSpc>
                <a:spcPts val="3576"/>
              </a:lnSpc>
              <a:spcBef>
                <a:spcPct val="0"/>
              </a:spcBef>
            </a:pPr>
            <a:r>
              <a:rPr lang="en-US" sz="3649" spc="-94">
                <a:solidFill>
                  <a:srgbClr val="272727"/>
                </a:solidFill>
                <a:latin typeface="Baloo Chettan"/>
                <a:ea typeface="Baloo Chettan"/>
                <a:cs typeface="Baloo Chettan"/>
                <a:sym typeface="Baloo Chettan"/>
              </a:rPr>
              <a:t>Xulosa </a:t>
            </a:r>
          </a:p>
        </p:txBody>
      </p:sp>
      <p:grpSp>
        <p:nvGrpSpPr>
          <p:cNvPr name="Group 13" id="13"/>
          <p:cNvGrpSpPr/>
          <p:nvPr/>
        </p:nvGrpSpPr>
        <p:grpSpPr>
          <a:xfrm rot="-3026274">
            <a:off x="12561405" y="3808140"/>
            <a:ext cx="4677022" cy="3674373"/>
            <a:chOff x="0" y="0"/>
            <a:chExt cx="6236029" cy="4899163"/>
          </a:xfrm>
        </p:grpSpPr>
        <p:sp>
          <p:nvSpPr>
            <p:cNvPr name="Freeform 14" id="14"/>
            <p:cNvSpPr/>
            <p:nvPr/>
          </p:nvSpPr>
          <p:spPr>
            <a:xfrm flipH="false" flipV="false" rot="0">
              <a:off x="253542" y="265456"/>
              <a:ext cx="5982486" cy="4633708"/>
            </a:xfrm>
            <a:custGeom>
              <a:avLst/>
              <a:gdLst/>
              <a:ahLst/>
              <a:cxnLst/>
              <a:rect r="r" b="b" t="t" l="l"/>
              <a:pathLst>
                <a:path h="4633708" w="5982486">
                  <a:moveTo>
                    <a:pt x="0" y="0"/>
                  </a:moveTo>
                  <a:lnTo>
                    <a:pt x="5982487" y="0"/>
                  </a:lnTo>
                  <a:lnTo>
                    <a:pt x="5982487" y="4633707"/>
                  </a:lnTo>
                  <a:lnTo>
                    <a:pt x="0" y="463370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0" y="0"/>
              <a:ext cx="5982486" cy="4633708"/>
            </a:xfrm>
            <a:custGeom>
              <a:avLst/>
              <a:gdLst/>
              <a:ahLst/>
              <a:cxnLst/>
              <a:rect r="r" b="b" t="t" l="l"/>
              <a:pathLst>
                <a:path h="4633708" w="5982486">
                  <a:moveTo>
                    <a:pt x="0" y="0"/>
                  </a:moveTo>
                  <a:lnTo>
                    <a:pt x="5982486" y="0"/>
                  </a:lnTo>
                  <a:lnTo>
                    <a:pt x="5982486" y="4633708"/>
                  </a:lnTo>
                  <a:lnTo>
                    <a:pt x="0" y="46337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1723757" y="1624802"/>
            <a:ext cx="14596558" cy="1223072"/>
          </a:xfrm>
          <a:prstGeom prst="rect">
            <a:avLst/>
          </a:prstGeom>
        </p:spPr>
        <p:txBody>
          <a:bodyPr anchor="t" rtlCol="false" tIns="0" lIns="0" bIns="0" rIns="0">
            <a:spAutoFit/>
          </a:bodyPr>
          <a:lstStyle/>
          <a:p>
            <a:pPr algn="ctr">
              <a:lnSpc>
                <a:spcPts val="9156"/>
              </a:lnSpc>
            </a:pPr>
            <a:r>
              <a:rPr lang="en-US" sz="9343" spc="-242">
                <a:solidFill>
                  <a:srgbClr val="272727"/>
                </a:solidFill>
                <a:latin typeface="Baloo Chettan"/>
                <a:ea typeface="Baloo Chettan"/>
                <a:cs typeface="Baloo Chettan"/>
                <a:sym typeface="Baloo Chettan"/>
              </a:rPr>
              <a:t>Foydalanilgan adabiyotlar </a:t>
            </a:r>
          </a:p>
        </p:txBody>
      </p:sp>
      <p:sp>
        <p:nvSpPr>
          <p:cNvPr name="TextBox 12" id="12"/>
          <p:cNvSpPr txBox="true"/>
          <p:nvPr/>
        </p:nvSpPr>
        <p:spPr>
          <a:xfrm rot="0">
            <a:off x="2917307" y="3460836"/>
            <a:ext cx="9509096" cy="4914219"/>
          </a:xfrm>
          <a:prstGeom prst="rect">
            <a:avLst/>
          </a:prstGeom>
        </p:spPr>
        <p:txBody>
          <a:bodyPr anchor="t" rtlCol="false" tIns="0" lIns="0" bIns="0" rIns="0">
            <a:spAutoFit/>
          </a:bodyPr>
          <a:lstStyle/>
          <a:p>
            <a:pPr algn="l">
              <a:lnSpc>
                <a:spcPts val="2302"/>
              </a:lnSpc>
            </a:pPr>
            <a:r>
              <a:rPr lang="en-US" sz="1644">
                <a:solidFill>
                  <a:srgbClr val="000000"/>
                </a:solidFill>
                <a:latin typeface="Hero"/>
                <a:ea typeface="Hero"/>
                <a:cs typeface="Hero"/>
                <a:sym typeface="Hero"/>
              </a:rPr>
              <a:t>Hikmatovna, M. N. (2023). Goals and Tasks of Education. American Journal of Public Diplomacy and International Studies (2993-2157), 1(9), 360-362.</a:t>
            </a:r>
          </a:p>
          <a:p>
            <a:pPr algn="l">
              <a:lnSpc>
                <a:spcPts val="2302"/>
              </a:lnSpc>
            </a:pPr>
            <a:r>
              <a:rPr lang="en-US" sz="1644">
                <a:solidFill>
                  <a:srgbClr val="000000"/>
                </a:solidFill>
                <a:latin typeface="Hero"/>
                <a:ea typeface="Hero"/>
                <a:cs typeface="Hero"/>
                <a:sym typeface="Hero"/>
              </a:rPr>
              <a:t>Hikmatovna, M. N. (2023). BOSHLANG'ICH SINFLARDA TEXNOLOGIYA FANINI O'QITISH JARAYONIDA QO’LLANILADIGAN METOD VA VOSITALAR. TECHNICAL SCIENCE RESEARCH IN UZBEKISTAN, 1(5), 339-344.</a:t>
            </a:r>
          </a:p>
          <a:p>
            <a:pPr algn="l">
              <a:lnSpc>
                <a:spcPts val="2302"/>
              </a:lnSpc>
            </a:pPr>
            <a:r>
              <a:rPr lang="en-US" sz="1644">
                <a:solidFill>
                  <a:srgbClr val="000000"/>
                </a:solidFill>
                <a:latin typeface="Hero"/>
                <a:ea typeface="Hero"/>
                <a:cs typeface="Hero"/>
                <a:sym typeface="Hero"/>
              </a:rPr>
              <a:t>Hikmatovna, M. N. (2023). Tarbiyaning Maqsad Va Vazifalari. American Journal of Public Diplomacy and International Studies (2993-2157), 1(9), 386-388.</a:t>
            </a:r>
          </a:p>
          <a:p>
            <a:pPr algn="l">
              <a:lnSpc>
                <a:spcPts val="2302"/>
              </a:lnSpc>
            </a:pPr>
            <a:r>
              <a:rPr lang="en-US" sz="1644">
                <a:solidFill>
                  <a:srgbClr val="000000"/>
                </a:solidFill>
                <a:latin typeface="Hero"/>
                <a:ea typeface="Hero"/>
                <a:cs typeface="Hero"/>
                <a:sym typeface="Hero"/>
              </a:rPr>
              <a:t>Mahmudova, N. H. (2023). Influence of family environment on personal socialization. American Journal of Public Diplomacy and International Studies (2993-2157), 1(10), 440-446.</a:t>
            </a:r>
          </a:p>
          <a:p>
            <a:pPr algn="l">
              <a:lnSpc>
                <a:spcPts val="2302"/>
              </a:lnSpc>
            </a:pPr>
            <a:r>
              <a:rPr lang="en-US" sz="1644">
                <a:solidFill>
                  <a:srgbClr val="000000"/>
                </a:solidFill>
                <a:latin typeface="Hero"/>
                <a:ea typeface="Hero"/>
                <a:cs typeface="Hero"/>
                <a:sym typeface="Hero"/>
              </a:rPr>
              <a:t>Nigora Hikmatovna Mahmudova. (2023). BASIC TASKS OF TEACHING THE SCIENCE OF "EDUCATION" IN PRIMARY GRADES. American Journal of Public Diplomacy and International Studies (2993-2157), 1(10), 447–452.</a:t>
            </a:r>
          </a:p>
          <a:p>
            <a:pPr algn="l">
              <a:lnSpc>
                <a:spcPts val="2302"/>
              </a:lnSpc>
            </a:pPr>
            <a:r>
              <a:rPr lang="en-US" sz="1644">
                <a:solidFill>
                  <a:srgbClr val="000000"/>
                </a:solidFill>
                <a:latin typeface="Hero"/>
                <a:ea typeface="Hero"/>
                <a:cs typeface="Hero"/>
                <a:sym typeface="Hero"/>
              </a:rPr>
              <a:t>Hikmatovna, M. N. (2024). Shaxs kamoloti ijtimoiy-biologik hodisa, pedagogik jarayon obyekti va subyekti sifatida. TECHNICAL SCIENCE RESEARCH IN UZBEKISTAN, 2(1), 31-43.</a:t>
            </a:r>
          </a:p>
          <a:p>
            <a:pPr algn="l">
              <a:lnSpc>
                <a:spcPts val="2302"/>
              </a:lnSpc>
            </a:pPr>
            <a:r>
              <a:rPr lang="en-US" sz="1644">
                <a:solidFill>
                  <a:srgbClr val="000000"/>
                </a:solidFill>
                <a:latin typeface="Hero"/>
                <a:ea typeface="Hero"/>
                <a:cs typeface="Hero"/>
                <a:sym typeface="Hero"/>
              </a:rPr>
              <a:t>Mahmudova Nigora Hikmatovna. (2024). INFLUENCE OF FAMILY ENVIRONMENT ON PERSONAL SOCIALIZATION. Multidisciplinary Journal of Science and Technology, 4(3), 164–170.</a:t>
            </a:r>
          </a:p>
          <a:p>
            <a:pPr algn="l">
              <a:lnSpc>
                <a:spcPts val="2302"/>
              </a:lnSpc>
            </a:pPr>
            <a:r>
              <a:rPr lang="en-US" sz="1644">
                <a:solidFill>
                  <a:srgbClr val="000000"/>
                </a:solidFill>
                <a:latin typeface="Hero"/>
                <a:ea typeface="Hero"/>
                <a:cs typeface="Hero"/>
                <a:sym typeface="Hero"/>
              </a:rPr>
              <a:t>Hikmatovna, M. N. (2024). CONTENT OF THE INTERNATIONAL</a:t>
            </a:r>
          </a:p>
        </p:txBody>
      </p:sp>
      <p:grpSp>
        <p:nvGrpSpPr>
          <p:cNvPr name="Group 13" id="13"/>
          <p:cNvGrpSpPr/>
          <p:nvPr/>
        </p:nvGrpSpPr>
        <p:grpSpPr>
          <a:xfrm rot="6722532">
            <a:off x="12857002" y="4534804"/>
            <a:ext cx="4262204" cy="3007687"/>
            <a:chOff x="0" y="0"/>
            <a:chExt cx="5682939" cy="4010249"/>
          </a:xfrm>
        </p:grpSpPr>
        <p:sp>
          <p:nvSpPr>
            <p:cNvPr name="Freeform 14" id="14"/>
            <p:cNvSpPr/>
            <p:nvPr/>
          </p:nvSpPr>
          <p:spPr>
            <a:xfrm flipH="false" flipV="false" rot="0">
              <a:off x="207539" y="217291"/>
              <a:ext cx="5475399" cy="3792958"/>
            </a:xfrm>
            <a:custGeom>
              <a:avLst/>
              <a:gdLst/>
              <a:ahLst/>
              <a:cxnLst/>
              <a:rect r="r" b="b" t="t" l="l"/>
              <a:pathLst>
                <a:path h="3792958" w="5475399">
                  <a:moveTo>
                    <a:pt x="0" y="0"/>
                  </a:moveTo>
                  <a:lnTo>
                    <a:pt x="5475400" y="0"/>
                  </a:lnTo>
                  <a:lnTo>
                    <a:pt x="5475400" y="3792958"/>
                  </a:lnTo>
                  <a:lnTo>
                    <a:pt x="0" y="37929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0" y="0"/>
              <a:ext cx="5475399" cy="3792958"/>
            </a:xfrm>
            <a:custGeom>
              <a:avLst/>
              <a:gdLst/>
              <a:ahLst/>
              <a:cxnLst/>
              <a:rect r="r" b="b" t="t" l="l"/>
              <a:pathLst>
                <a:path h="3792958" w="5475399">
                  <a:moveTo>
                    <a:pt x="0" y="0"/>
                  </a:moveTo>
                  <a:lnTo>
                    <a:pt x="5475399" y="0"/>
                  </a:lnTo>
                  <a:lnTo>
                    <a:pt x="5475399" y="3792958"/>
                  </a:lnTo>
                  <a:lnTo>
                    <a:pt x="0" y="37929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800" lIns="50800" bIns="50800" rIns="50800"/>
              <a:lstStyle/>
              <a:p>
                <a:pPr algn="ctr">
                  <a:lnSpc>
                    <a:spcPts val="2659"/>
                  </a:lnSpc>
                  <a:spcBef>
                    <a:spcPct val="0"/>
                  </a:spcBef>
                </a:pPr>
              </a:p>
            </p:txBody>
          </p:sp>
        </p:grpSp>
      </p:grpSp>
      <p:sp>
        <p:nvSpPr>
          <p:cNvPr name="TextBox 11" id="11"/>
          <p:cNvSpPr txBox="true"/>
          <p:nvPr/>
        </p:nvSpPr>
        <p:spPr>
          <a:xfrm rot="0">
            <a:off x="2910569" y="3856783"/>
            <a:ext cx="12466862" cy="2802034"/>
          </a:xfrm>
          <a:prstGeom prst="rect">
            <a:avLst/>
          </a:prstGeom>
        </p:spPr>
        <p:txBody>
          <a:bodyPr anchor="t" rtlCol="false" tIns="0" lIns="0" bIns="0" rIns="0">
            <a:spAutoFit/>
          </a:bodyPr>
          <a:lstStyle/>
          <a:p>
            <a:pPr algn="ctr">
              <a:lnSpc>
                <a:spcPts val="10749"/>
              </a:lnSpc>
            </a:pPr>
            <a:r>
              <a:rPr lang="en-US" sz="10969" spc="-285">
                <a:solidFill>
                  <a:srgbClr val="272727"/>
                </a:solidFill>
                <a:latin typeface="Baloo Chettan"/>
                <a:ea typeface="Baloo Chettan"/>
                <a:cs typeface="Baloo Chettan"/>
                <a:sym typeface="Baloo Chettan"/>
              </a:rPr>
              <a:t>Eʼtiboringiz uchun rahmat !</a:t>
            </a:r>
          </a:p>
        </p:txBody>
      </p:sp>
      <p:grpSp>
        <p:nvGrpSpPr>
          <p:cNvPr name="Group 12" id="12"/>
          <p:cNvGrpSpPr/>
          <p:nvPr/>
        </p:nvGrpSpPr>
        <p:grpSpPr>
          <a:xfrm rot="-1852146">
            <a:off x="13760086" y="6985989"/>
            <a:ext cx="4940785" cy="3486538"/>
            <a:chOff x="0" y="0"/>
            <a:chExt cx="6587713" cy="4648717"/>
          </a:xfrm>
        </p:grpSpPr>
        <p:sp>
          <p:nvSpPr>
            <p:cNvPr name="Freeform 13" id="13"/>
            <p:cNvSpPr/>
            <p:nvPr/>
          </p:nvSpPr>
          <p:spPr>
            <a:xfrm flipH="false" flipV="false" rot="0">
              <a:off x="240581" y="251886"/>
              <a:ext cx="6347132" cy="4396831"/>
            </a:xfrm>
            <a:custGeom>
              <a:avLst/>
              <a:gdLst/>
              <a:ahLst/>
              <a:cxnLst/>
              <a:rect r="r" b="b" t="t" l="l"/>
              <a:pathLst>
                <a:path h="4396831" w="6347132">
                  <a:moveTo>
                    <a:pt x="0" y="0"/>
                  </a:moveTo>
                  <a:lnTo>
                    <a:pt x="6347132" y="0"/>
                  </a:lnTo>
                  <a:lnTo>
                    <a:pt x="6347132" y="4396831"/>
                  </a:lnTo>
                  <a:lnTo>
                    <a:pt x="0" y="43968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6347132" cy="4396831"/>
            </a:xfrm>
            <a:custGeom>
              <a:avLst/>
              <a:gdLst/>
              <a:ahLst/>
              <a:cxnLst/>
              <a:rect r="r" b="b" t="t" l="l"/>
              <a:pathLst>
                <a:path h="4396831" w="6347132">
                  <a:moveTo>
                    <a:pt x="0" y="0"/>
                  </a:moveTo>
                  <a:lnTo>
                    <a:pt x="6347132" y="0"/>
                  </a:lnTo>
                  <a:lnTo>
                    <a:pt x="6347132" y="4396831"/>
                  </a:lnTo>
                  <a:lnTo>
                    <a:pt x="0" y="439683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5" id="15"/>
          <p:cNvGrpSpPr/>
          <p:nvPr/>
        </p:nvGrpSpPr>
        <p:grpSpPr>
          <a:xfrm rot="-1935986">
            <a:off x="-915939" y="548190"/>
            <a:ext cx="5612934" cy="3568749"/>
            <a:chOff x="0" y="0"/>
            <a:chExt cx="7483912" cy="4758333"/>
          </a:xfrm>
        </p:grpSpPr>
        <p:sp>
          <p:nvSpPr>
            <p:cNvPr name="Freeform 16" id="16"/>
            <p:cNvSpPr/>
            <p:nvPr/>
          </p:nvSpPr>
          <p:spPr>
            <a:xfrm flipH="false" flipV="false" rot="0">
              <a:off x="246254" y="257825"/>
              <a:ext cx="7237658" cy="4500508"/>
            </a:xfrm>
            <a:custGeom>
              <a:avLst/>
              <a:gdLst/>
              <a:ahLst/>
              <a:cxnLst/>
              <a:rect r="r" b="b" t="t" l="l"/>
              <a:pathLst>
                <a:path h="4500508" w="7237658">
                  <a:moveTo>
                    <a:pt x="0" y="0"/>
                  </a:moveTo>
                  <a:lnTo>
                    <a:pt x="7237658" y="0"/>
                  </a:lnTo>
                  <a:lnTo>
                    <a:pt x="7237658" y="4500508"/>
                  </a:lnTo>
                  <a:lnTo>
                    <a:pt x="0" y="45005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0" y="0"/>
              <a:ext cx="7237658" cy="4500508"/>
            </a:xfrm>
            <a:custGeom>
              <a:avLst/>
              <a:gdLst/>
              <a:ahLst/>
              <a:cxnLst/>
              <a:rect r="r" b="b" t="t" l="l"/>
              <a:pathLst>
                <a:path h="4500508" w="7237658">
                  <a:moveTo>
                    <a:pt x="0" y="0"/>
                  </a:moveTo>
                  <a:lnTo>
                    <a:pt x="7237658" y="0"/>
                  </a:lnTo>
                  <a:lnTo>
                    <a:pt x="7237658" y="4500508"/>
                  </a:lnTo>
                  <a:lnTo>
                    <a:pt x="0" y="450050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grpSp>
        <p:nvGrpSpPr>
          <p:cNvPr name="Group 18" id="18"/>
          <p:cNvGrpSpPr/>
          <p:nvPr/>
        </p:nvGrpSpPr>
        <p:grpSpPr>
          <a:xfrm rot="2062780">
            <a:off x="-497309" y="6720558"/>
            <a:ext cx="4775674" cy="3751876"/>
            <a:chOff x="0" y="0"/>
            <a:chExt cx="6367565" cy="5002501"/>
          </a:xfrm>
        </p:grpSpPr>
        <p:sp>
          <p:nvSpPr>
            <p:cNvPr name="Freeform 19" id="19"/>
            <p:cNvSpPr/>
            <p:nvPr/>
          </p:nvSpPr>
          <p:spPr>
            <a:xfrm flipH="false" flipV="false" rot="0">
              <a:off x="258890" y="271055"/>
              <a:ext cx="6108674" cy="4731446"/>
            </a:xfrm>
            <a:custGeom>
              <a:avLst/>
              <a:gdLst/>
              <a:ahLst/>
              <a:cxnLst/>
              <a:rect r="r" b="b" t="t" l="l"/>
              <a:pathLst>
                <a:path h="4731446" w="6108674">
                  <a:moveTo>
                    <a:pt x="0" y="0"/>
                  </a:moveTo>
                  <a:lnTo>
                    <a:pt x="6108675" y="0"/>
                  </a:lnTo>
                  <a:lnTo>
                    <a:pt x="6108675" y="4731446"/>
                  </a:lnTo>
                  <a:lnTo>
                    <a:pt x="0" y="473144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0" y="0"/>
              <a:ext cx="6108674" cy="4731446"/>
            </a:xfrm>
            <a:custGeom>
              <a:avLst/>
              <a:gdLst/>
              <a:ahLst/>
              <a:cxnLst/>
              <a:rect r="r" b="b" t="t" l="l"/>
              <a:pathLst>
                <a:path h="4731446" w="6108674">
                  <a:moveTo>
                    <a:pt x="0" y="0"/>
                  </a:moveTo>
                  <a:lnTo>
                    <a:pt x="6108674" y="0"/>
                  </a:lnTo>
                  <a:lnTo>
                    <a:pt x="6108674" y="4731446"/>
                  </a:lnTo>
                  <a:lnTo>
                    <a:pt x="0" y="473144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grpSp>
        <p:nvGrpSpPr>
          <p:cNvPr name="Group 21" id="21"/>
          <p:cNvGrpSpPr/>
          <p:nvPr/>
        </p:nvGrpSpPr>
        <p:grpSpPr>
          <a:xfrm rot="403366">
            <a:off x="6412243" y="-511733"/>
            <a:ext cx="5463514" cy="2782443"/>
            <a:chOff x="0" y="0"/>
            <a:chExt cx="7284686" cy="3709924"/>
          </a:xfrm>
        </p:grpSpPr>
        <p:sp>
          <p:nvSpPr>
            <p:cNvPr name="Freeform 22" id="22"/>
            <p:cNvSpPr/>
            <p:nvPr/>
          </p:nvSpPr>
          <p:spPr>
            <a:xfrm flipH="false" flipV="false" rot="0">
              <a:off x="217515" y="227736"/>
              <a:ext cx="7067170" cy="3482188"/>
            </a:xfrm>
            <a:custGeom>
              <a:avLst/>
              <a:gdLst/>
              <a:ahLst/>
              <a:cxnLst/>
              <a:rect r="r" b="b" t="t" l="l"/>
              <a:pathLst>
                <a:path h="3482188" w="7067170">
                  <a:moveTo>
                    <a:pt x="0" y="0"/>
                  </a:moveTo>
                  <a:lnTo>
                    <a:pt x="7067171" y="0"/>
                  </a:lnTo>
                  <a:lnTo>
                    <a:pt x="7067171" y="3482188"/>
                  </a:lnTo>
                  <a:lnTo>
                    <a:pt x="0" y="348218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3" id="23"/>
            <p:cNvSpPr/>
            <p:nvPr/>
          </p:nvSpPr>
          <p:spPr>
            <a:xfrm flipH="false" flipV="false" rot="0">
              <a:off x="0" y="0"/>
              <a:ext cx="7067170" cy="3482188"/>
            </a:xfrm>
            <a:custGeom>
              <a:avLst/>
              <a:gdLst/>
              <a:ahLst/>
              <a:cxnLst/>
              <a:rect r="r" b="b" t="t" l="l"/>
              <a:pathLst>
                <a:path h="3482188" w="7067170">
                  <a:moveTo>
                    <a:pt x="0" y="0"/>
                  </a:moveTo>
                  <a:lnTo>
                    <a:pt x="7067170" y="0"/>
                  </a:lnTo>
                  <a:lnTo>
                    <a:pt x="7067170" y="3482188"/>
                  </a:lnTo>
                  <a:lnTo>
                    <a:pt x="0" y="348218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grpSp>
        <p:nvGrpSpPr>
          <p:cNvPr name="Group 24" id="24"/>
          <p:cNvGrpSpPr/>
          <p:nvPr/>
        </p:nvGrpSpPr>
        <p:grpSpPr>
          <a:xfrm rot="0">
            <a:off x="6988059" y="7727381"/>
            <a:ext cx="4847886" cy="3765702"/>
            <a:chOff x="0" y="0"/>
            <a:chExt cx="6463848" cy="5020937"/>
          </a:xfrm>
        </p:grpSpPr>
        <p:sp>
          <p:nvSpPr>
            <p:cNvPr name="Freeform 25" id="25"/>
            <p:cNvSpPr/>
            <p:nvPr/>
          </p:nvSpPr>
          <p:spPr>
            <a:xfrm flipH="false" flipV="false" rot="0">
              <a:off x="259844" y="272054"/>
              <a:ext cx="6204004" cy="4748883"/>
            </a:xfrm>
            <a:custGeom>
              <a:avLst/>
              <a:gdLst/>
              <a:ahLst/>
              <a:cxnLst/>
              <a:rect r="r" b="b" t="t" l="l"/>
              <a:pathLst>
                <a:path h="4748883" w="6204004">
                  <a:moveTo>
                    <a:pt x="0" y="0"/>
                  </a:moveTo>
                  <a:lnTo>
                    <a:pt x="6204004" y="0"/>
                  </a:lnTo>
                  <a:lnTo>
                    <a:pt x="6204004" y="4748883"/>
                  </a:lnTo>
                  <a:lnTo>
                    <a:pt x="0" y="474888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26" id="26"/>
            <p:cNvSpPr/>
            <p:nvPr/>
          </p:nvSpPr>
          <p:spPr>
            <a:xfrm flipH="false" flipV="false" rot="0">
              <a:off x="0" y="0"/>
              <a:ext cx="6204004" cy="4748883"/>
            </a:xfrm>
            <a:custGeom>
              <a:avLst/>
              <a:gdLst/>
              <a:ahLst/>
              <a:cxnLst/>
              <a:rect r="r" b="b" t="t" l="l"/>
              <a:pathLst>
                <a:path h="4748883" w="6204004">
                  <a:moveTo>
                    <a:pt x="0" y="0"/>
                  </a:moveTo>
                  <a:lnTo>
                    <a:pt x="6204004" y="0"/>
                  </a:lnTo>
                  <a:lnTo>
                    <a:pt x="6204004" y="4748883"/>
                  </a:lnTo>
                  <a:lnTo>
                    <a:pt x="0" y="4748883"/>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grpSp>
        <p:nvGrpSpPr>
          <p:cNvPr name="Group 27" id="27"/>
          <p:cNvGrpSpPr/>
          <p:nvPr/>
        </p:nvGrpSpPr>
        <p:grpSpPr>
          <a:xfrm rot="2503973">
            <a:off x="14517402" y="111088"/>
            <a:ext cx="3893746" cy="3360855"/>
            <a:chOff x="0" y="0"/>
            <a:chExt cx="5191662" cy="4481140"/>
          </a:xfrm>
        </p:grpSpPr>
        <p:sp>
          <p:nvSpPr>
            <p:cNvPr name="Freeform 28" id="28"/>
            <p:cNvSpPr/>
            <p:nvPr/>
          </p:nvSpPr>
          <p:spPr>
            <a:xfrm flipH="false" flipV="false" rot="0">
              <a:off x="231909" y="242806"/>
              <a:ext cx="4959753" cy="4238335"/>
            </a:xfrm>
            <a:custGeom>
              <a:avLst/>
              <a:gdLst/>
              <a:ahLst/>
              <a:cxnLst/>
              <a:rect r="r" b="b" t="t" l="l"/>
              <a:pathLst>
                <a:path h="4238335" w="4959753">
                  <a:moveTo>
                    <a:pt x="0" y="0"/>
                  </a:moveTo>
                  <a:lnTo>
                    <a:pt x="4959753" y="0"/>
                  </a:lnTo>
                  <a:lnTo>
                    <a:pt x="4959753" y="4238334"/>
                  </a:lnTo>
                  <a:lnTo>
                    <a:pt x="0" y="423833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29" id="29"/>
            <p:cNvSpPr/>
            <p:nvPr/>
          </p:nvSpPr>
          <p:spPr>
            <a:xfrm flipH="false" flipV="false" rot="0">
              <a:off x="0" y="0"/>
              <a:ext cx="4959753" cy="4238335"/>
            </a:xfrm>
            <a:custGeom>
              <a:avLst/>
              <a:gdLst/>
              <a:ahLst/>
              <a:cxnLst/>
              <a:rect r="r" b="b" t="t" l="l"/>
              <a:pathLst>
                <a:path h="4238335" w="4959753">
                  <a:moveTo>
                    <a:pt x="0" y="0"/>
                  </a:moveTo>
                  <a:lnTo>
                    <a:pt x="4959753" y="0"/>
                  </a:lnTo>
                  <a:lnTo>
                    <a:pt x="4959753" y="4238335"/>
                  </a:lnTo>
                  <a:lnTo>
                    <a:pt x="0" y="4238335"/>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grpSp>
        <p:nvGrpSpPr>
          <p:cNvPr name="Group 11" id="11"/>
          <p:cNvGrpSpPr/>
          <p:nvPr/>
        </p:nvGrpSpPr>
        <p:grpSpPr>
          <a:xfrm rot="0">
            <a:off x="11614187" y="5051071"/>
            <a:ext cx="2694537" cy="1434053"/>
            <a:chOff x="0" y="0"/>
            <a:chExt cx="3592715" cy="1912071"/>
          </a:xfrm>
        </p:grpSpPr>
        <p:sp>
          <p:nvSpPr>
            <p:cNvPr name="Freeform 12" id="12"/>
            <p:cNvSpPr/>
            <p:nvPr/>
          </p:nvSpPr>
          <p:spPr>
            <a:xfrm flipH="false" flipV="false" rot="0">
              <a:off x="107276" y="112317"/>
              <a:ext cx="3485440" cy="1799754"/>
            </a:xfrm>
            <a:custGeom>
              <a:avLst/>
              <a:gdLst/>
              <a:ahLst/>
              <a:cxnLst/>
              <a:rect r="r" b="b" t="t" l="l"/>
              <a:pathLst>
                <a:path h="1799754" w="3485440">
                  <a:moveTo>
                    <a:pt x="0" y="0"/>
                  </a:moveTo>
                  <a:lnTo>
                    <a:pt x="3485439" y="0"/>
                  </a:lnTo>
                  <a:lnTo>
                    <a:pt x="3485439" y="1799754"/>
                  </a:lnTo>
                  <a:lnTo>
                    <a:pt x="0" y="179975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false" flipV="false" rot="0">
              <a:off x="0" y="0"/>
              <a:ext cx="3485440" cy="1799754"/>
            </a:xfrm>
            <a:custGeom>
              <a:avLst/>
              <a:gdLst/>
              <a:ahLst/>
              <a:cxnLst/>
              <a:rect r="r" b="b" t="t" l="l"/>
              <a:pathLst>
                <a:path h="1799754" w="3485440">
                  <a:moveTo>
                    <a:pt x="0" y="0"/>
                  </a:moveTo>
                  <a:lnTo>
                    <a:pt x="3485440" y="0"/>
                  </a:lnTo>
                  <a:lnTo>
                    <a:pt x="3485440" y="1799754"/>
                  </a:lnTo>
                  <a:lnTo>
                    <a:pt x="0" y="17997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4" id="14"/>
          <p:cNvGrpSpPr/>
          <p:nvPr/>
        </p:nvGrpSpPr>
        <p:grpSpPr>
          <a:xfrm rot="0">
            <a:off x="2382024" y="4990769"/>
            <a:ext cx="2175615" cy="1554657"/>
            <a:chOff x="0" y="0"/>
            <a:chExt cx="2900820" cy="2072876"/>
          </a:xfrm>
        </p:grpSpPr>
        <p:sp>
          <p:nvSpPr>
            <p:cNvPr name="Freeform 15" id="15"/>
            <p:cNvSpPr/>
            <p:nvPr/>
          </p:nvSpPr>
          <p:spPr>
            <a:xfrm flipH="false" flipV="false" rot="0">
              <a:off x="107276" y="112317"/>
              <a:ext cx="2793544" cy="1960560"/>
            </a:xfrm>
            <a:custGeom>
              <a:avLst/>
              <a:gdLst/>
              <a:ahLst/>
              <a:cxnLst/>
              <a:rect r="r" b="b" t="t" l="l"/>
              <a:pathLst>
                <a:path h="1960560" w="2793544">
                  <a:moveTo>
                    <a:pt x="0" y="0"/>
                  </a:moveTo>
                  <a:lnTo>
                    <a:pt x="2793544" y="0"/>
                  </a:lnTo>
                  <a:lnTo>
                    <a:pt x="2793544" y="1960559"/>
                  </a:lnTo>
                  <a:lnTo>
                    <a:pt x="0" y="196055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0" y="0"/>
              <a:ext cx="2793544" cy="1960560"/>
            </a:xfrm>
            <a:custGeom>
              <a:avLst/>
              <a:gdLst/>
              <a:ahLst/>
              <a:cxnLst/>
              <a:rect r="r" b="b" t="t" l="l"/>
              <a:pathLst>
                <a:path h="1960560" w="2793544">
                  <a:moveTo>
                    <a:pt x="0" y="0"/>
                  </a:moveTo>
                  <a:lnTo>
                    <a:pt x="2793544" y="0"/>
                  </a:lnTo>
                  <a:lnTo>
                    <a:pt x="2793544" y="1960560"/>
                  </a:lnTo>
                  <a:lnTo>
                    <a:pt x="0" y="196056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grpSp>
        <p:nvGrpSpPr>
          <p:cNvPr name="Group 17" id="17"/>
          <p:cNvGrpSpPr/>
          <p:nvPr/>
        </p:nvGrpSpPr>
        <p:grpSpPr>
          <a:xfrm rot="0">
            <a:off x="4763783" y="4990769"/>
            <a:ext cx="1334324" cy="1554657"/>
            <a:chOff x="0" y="0"/>
            <a:chExt cx="1779099" cy="2072876"/>
          </a:xfrm>
        </p:grpSpPr>
        <p:sp>
          <p:nvSpPr>
            <p:cNvPr name="Freeform 18" id="18"/>
            <p:cNvSpPr/>
            <p:nvPr/>
          </p:nvSpPr>
          <p:spPr>
            <a:xfrm flipH="false" flipV="false" rot="0">
              <a:off x="107276" y="112317"/>
              <a:ext cx="1671823" cy="1960560"/>
            </a:xfrm>
            <a:custGeom>
              <a:avLst/>
              <a:gdLst/>
              <a:ahLst/>
              <a:cxnLst/>
              <a:rect r="r" b="b" t="t" l="l"/>
              <a:pathLst>
                <a:path h="1960560" w="1671823">
                  <a:moveTo>
                    <a:pt x="0" y="0"/>
                  </a:moveTo>
                  <a:lnTo>
                    <a:pt x="1671823" y="0"/>
                  </a:lnTo>
                  <a:lnTo>
                    <a:pt x="1671823" y="1960559"/>
                  </a:lnTo>
                  <a:lnTo>
                    <a:pt x="0" y="196055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9" id="19"/>
            <p:cNvSpPr/>
            <p:nvPr/>
          </p:nvSpPr>
          <p:spPr>
            <a:xfrm flipH="false" flipV="false" rot="0">
              <a:off x="0" y="0"/>
              <a:ext cx="1671823" cy="1960560"/>
            </a:xfrm>
            <a:custGeom>
              <a:avLst/>
              <a:gdLst/>
              <a:ahLst/>
              <a:cxnLst/>
              <a:rect r="r" b="b" t="t" l="l"/>
              <a:pathLst>
                <a:path h="1960560" w="1671823">
                  <a:moveTo>
                    <a:pt x="0" y="0"/>
                  </a:moveTo>
                  <a:lnTo>
                    <a:pt x="1671823" y="0"/>
                  </a:lnTo>
                  <a:lnTo>
                    <a:pt x="1671823" y="1960560"/>
                  </a:lnTo>
                  <a:lnTo>
                    <a:pt x="0" y="196056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grpSp>
        <p:nvGrpSpPr>
          <p:cNvPr name="Group 20" id="20"/>
          <p:cNvGrpSpPr/>
          <p:nvPr/>
        </p:nvGrpSpPr>
        <p:grpSpPr>
          <a:xfrm rot="0">
            <a:off x="6304252" y="4990769"/>
            <a:ext cx="2203110" cy="1554657"/>
            <a:chOff x="0" y="0"/>
            <a:chExt cx="2937480" cy="2072876"/>
          </a:xfrm>
        </p:grpSpPr>
        <p:sp>
          <p:nvSpPr>
            <p:cNvPr name="Freeform 21" id="21"/>
            <p:cNvSpPr/>
            <p:nvPr/>
          </p:nvSpPr>
          <p:spPr>
            <a:xfrm flipH="false" flipV="false" rot="0">
              <a:off x="107276" y="112317"/>
              <a:ext cx="2830204" cy="1960560"/>
            </a:xfrm>
            <a:custGeom>
              <a:avLst/>
              <a:gdLst/>
              <a:ahLst/>
              <a:cxnLst/>
              <a:rect r="r" b="b" t="t" l="l"/>
              <a:pathLst>
                <a:path h="1960560" w="2830204">
                  <a:moveTo>
                    <a:pt x="0" y="0"/>
                  </a:moveTo>
                  <a:lnTo>
                    <a:pt x="2830204" y="0"/>
                  </a:lnTo>
                  <a:lnTo>
                    <a:pt x="2830204" y="1960559"/>
                  </a:lnTo>
                  <a:lnTo>
                    <a:pt x="0" y="196055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2" id="22"/>
            <p:cNvSpPr/>
            <p:nvPr/>
          </p:nvSpPr>
          <p:spPr>
            <a:xfrm flipH="false" flipV="false" rot="0">
              <a:off x="0" y="0"/>
              <a:ext cx="2830204" cy="1960560"/>
            </a:xfrm>
            <a:custGeom>
              <a:avLst/>
              <a:gdLst/>
              <a:ahLst/>
              <a:cxnLst/>
              <a:rect r="r" b="b" t="t" l="l"/>
              <a:pathLst>
                <a:path h="1960560" w="2830204">
                  <a:moveTo>
                    <a:pt x="0" y="0"/>
                  </a:moveTo>
                  <a:lnTo>
                    <a:pt x="2830204" y="0"/>
                  </a:lnTo>
                  <a:lnTo>
                    <a:pt x="2830204" y="1960560"/>
                  </a:lnTo>
                  <a:lnTo>
                    <a:pt x="0" y="196056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grpSp>
        <p:nvGrpSpPr>
          <p:cNvPr name="Group 23" id="23"/>
          <p:cNvGrpSpPr/>
          <p:nvPr/>
        </p:nvGrpSpPr>
        <p:grpSpPr>
          <a:xfrm rot="0">
            <a:off x="8713506" y="5148505"/>
            <a:ext cx="2694537" cy="1239185"/>
            <a:chOff x="0" y="0"/>
            <a:chExt cx="3592715" cy="1652247"/>
          </a:xfrm>
        </p:grpSpPr>
        <p:sp>
          <p:nvSpPr>
            <p:cNvPr name="Freeform 24" id="24"/>
            <p:cNvSpPr/>
            <p:nvPr/>
          </p:nvSpPr>
          <p:spPr>
            <a:xfrm flipH="false" flipV="false" rot="0">
              <a:off x="107276" y="112317"/>
              <a:ext cx="3485440" cy="1539931"/>
            </a:xfrm>
            <a:custGeom>
              <a:avLst/>
              <a:gdLst/>
              <a:ahLst/>
              <a:cxnLst/>
              <a:rect r="r" b="b" t="t" l="l"/>
              <a:pathLst>
                <a:path h="1539931" w="3485440">
                  <a:moveTo>
                    <a:pt x="0" y="0"/>
                  </a:moveTo>
                  <a:lnTo>
                    <a:pt x="3485439" y="0"/>
                  </a:lnTo>
                  <a:lnTo>
                    <a:pt x="3485439" y="1539930"/>
                  </a:lnTo>
                  <a:lnTo>
                    <a:pt x="0" y="153993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25" id="25"/>
            <p:cNvSpPr/>
            <p:nvPr/>
          </p:nvSpPr>
          <p:spPr>
            <a:xfrm flipH="false" flipV="false" rot="0">
              <a:off x="0" y="0"/>
              <a:ext cx="3485440" cy="1539931"/>
            </a:xfrm>
            <a:custGeom>
              <a:avLst/>
              <a:gdLst/>
              <a:ahLst/>
              <a:cxnLst/>
              <a:rect r="r" b="b" t="t" l="l"/>
              <a:pathLst>
                <a:path h="1539931" w="3485440">
                  <a:moveTo>
                    <a:pt x="0" y="0"/>
                  </a:moveTo>
                  <a:lnTo>
                    <a:pt x="3485440" y="0"/>
                  </a:lnTo>
                  <a:lnTo>
                    <a:pt x="3485440" y="1539931"/>
                  </a:lnTo>
                  <a:lnTo>
                    <a:pt x="0" y="1539931"/>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grpSp>
        <p:nvGrpSpPr>
          <p:cNvPr name="Group 26" id="26"/>
          <p:cNvGrpSpPr/>
          <p:nvPr/>
        </p:nvGrpSpPr>
        <p:grpSpPr>
          <a:xfrm rot="0">
            <a:off x="14514868" y="4990769"/>
            <a:ext cx="1147180" cy="1554657"/>
            <a:chOff x="0" y="0"/>
            <a:chExt cx="1529573" cy="2072876"/>
          </a:xfrm>
        </p:grpSpPr>
        <p:sp>
          <p:nvSpPr>
            <p:cNvPr name="Freeform 27" id="27"/>
            <p:cNvSpPr/>
            <p:nvPr/>
          </p:nvSpPr>
          <p:spPr>
            <a:xfrm flipH="false" flipV="false" rot="0">
              <a:off x="107276" y="112317"/>
              <a:ext cx="1422297" cy="1960560"/>
            </a:xfrm>
            <a:custGeom>
              <a:avLst/>
              <a:gdLst/>
              <a:ahLst/>
              <a:cxnLst/>
              <a:rect r="r" b="b" t="t" l="l"/>
              <a:pathLst>
                <a:path h="1960560" w="1422297">
                  <a:moveTo>
                    <a:pt x="0" y="0"/>
                  </a:moveTo>
                  <a:lnTo>
                    <a:pt x="1422297" y="0"/>
                  </a:lnTo>
                  <a:lnTo>
                    <a:pt x="1422297" y="1960559"/>
                  </a:lnTo>
                  <a:lnTo>
                    <a:pt x="0" y="1960559"/>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28" id="28"/>
            <p:cNvSpPr/>
            <p:nvPr/>
          </p:nvSpPr>
          <p:spPr>
            <a:xfrm flipH="false" flipV="false" rot="0">
              <a:off x="0" y="0"/>
              <a:ext cx="1422297" cy="1960560"/>
            </a:xfrm>
            <a:custGeom>
              <a:avLst/>
              <a:gdLst/>
              <a:ahLst/>
              <a:cxnLst/>
              <a:rect r="r" b="b" t="t" l="l"/>
              <a:pathLst>
                <a:path h="1960560" w="1422297">
                  <a:moveTo>
                    <a:pt x="0" y="0"/>
                  </a:moveTo>
                  <a:lnTo>
                    <a:pt x="1422297" y="0"/>
                  </a:lnTo>
                  <a:lnTo>
                    <a:pt x="1422297" y="1960560"/>
                  </a:lnTo>
                  <a:lnTo>
                    <a:pt x="0" y="1960560"/>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grpSp>
      <p:grpSp>
        <p:nvGrpSpPr>
          <p:cNvPr name="Group 29" id="29"/>
          <p:cNvGrpSpPr/>
          <p:nvPr/>
        </p:nvGrpSpPr>
        <p:grpSpPr>
          <a:xfrm rot="0">
            <a:off x="8974165" y="3098653"/>
            <a:ext cx="2694537" cy="1372266"/>
            <a:chOff x="0" y="0"/>
            <a:chExt cx="3592715" cy="1829688"/>
          </a:xfrm>
        </p:grpSpPr>
        <p:sp>
          <p:nvSpPr>
            <p:cNvPr name="Freeform 30" id="30"/>
            <p:cNvSpPr/>
            <p:nvPr/>
          </p:nvSpPr>
          <p:spPr>
            <a:xfrm flipH="false" flipV="false" rot="0">
              <a:off x="107276" y="112317"/>
              <a:ext cx="3485440" cy="1717371"/>
            </a:xfrm>
            <a:custGeom>
              <a:avLst/>
              <a:gdLst/>
              <a:ahLst/>
              <a:cxnLst/>
              <a:rect r="r" b="b" t="t" l="l"/>
              <a:pathLst>
                <a:path h="1717371" w="3485440">
                  <a:moveTo>
                    <a:pt x="0" y="0"/>
                  </a:moveTo>
                  <a:lnTo>
                    <a:pt x="3485439" y="0"/>
                  </a:lnTo>
                  <a:lnTo>
                    <a:pt x="3485439" y="1717371"/>
                  </a:lnTo>
                  <a:lnTo>
                    <a:pt x="0" y="1717371"/>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31" id="31"/>
            <p:cNvSpPr/>
            <p:nvPr/>
          </p:nvSpPr>
          <p:spPr>
            <a:xfrm flipH="false" flipV="false" rot="0">
              <a:off x="0" y="0"/>
              <a:ext cx="3485440" cy="1717371"/>
            </a:xfrm>
            <a:custGeom>
              <a:avLst/>
              <a:gdLst/>
              <a:ahLst/>
              <a:cxnLst/>
              <a:rect r="r" b="b" t="t" l="l"/>
              <a:pathLst>
                <a:path h="1717371" w="3485440">
                  <a:moveTo>
                    <a:pt x="0" y="0"/>
                  </a:moveTo>
                  <a:lnTo>
                    <a:pt x="3485440" y="0"/>
                  </a:lnTo>
                  <a:lnTo>
                    <a:pt x="3485440" y="1717371"/>
                  </a:lnTo>
                  <a:lnTo>
                    <a:pt x="0" y="1717371"/>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grpSp>
      <p:grpSp>
        <p:nvGrpSpPr>
          <p:cNvPr name="Group 32" id="32"/>
          <p:cNvGrpSpPr/>
          <p:nvPr/>
        </p:nvGrpSpPr>
        <p:grpSpPr>
          <a:xfrm rot="0">
            <a:off x="4930687" y="3007457"/>
            <a:ext cx="2473152" cy="1554657"/>
            <a:chOff x="0" y="0"/>
            <a:chExt cx="3297536" cy="2072876"/>
          </a:xfrm>
        </p:grpSpPr>
        <p:sp>
          <p:nvSpPr>
            <p:cNvPr name="Freeform 33" id="33"/>
            <p:cNvSpPr/>
            <p:nvPr/>
          </p:nvSpPr>
          <p:spPr>
            <a:xfrm flipH="false" flipV="false" rot="0">
              <a:off x="107276" y="112317"/>
              <a:ext cx="3190260" cy="1960560"/>
            </a:xfrm>
            <a:custGeom>
              <a:avLst/>
              <a:gdLst/>
              <a:ahLst/>
              <a:cxnLst/>
              <a:rect r="r" b="b" t="t" l="l"/>
              <a:pathLst>
                <a:path h="1960560" w="3190260">
                  <a:moveTo>
                    <a:pt x="0" y="0"/>
                  </a:moveTo>
                  <a:lnTo>
                    <a:pt x="3190260" y="0"/>
                  </a:lnTo>
                  <a:lnTo>
                    <a:pt x="3190260" y="1960559"/>
                  </a:lnTo>
                  <a:lnTo>
                    <a:pt x="0" y="1960559"/>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34" id="34"/>
            <p:cNvSpPr/>
            <p:nvPr/>
          </p:nvSpPr>
          <p:spPr>
            <a:xfrm flipH="false" flipV="false" rot="0">
              <a:off x="0" y="0"/>
              <a:ext cx="3190260" cy="1960560"/>
            </a:xfrm>
            <a:custGeom>
              <a:avLst/>
              <a:gdLst/>
              <a:ahLst/>
              <a:cxnLst/>
              <a:rect r="r" b="b" t="t" l="l"/>
              <a:pathLst>
                <a:path h="1960560" w="3190260">
                  <a:moveTo>
                    <a:pt x="0" y="0"/>
                  </a:moveTo>
                  <a:lnTo>
                    <a:pt x="3190260" y="0"/>
                  </a:lnTo>
                  <a:lnTo>
                    <a:pt x="3190260" y="1960560"/>
                  </a:lnTo>
                  <a:lnTo>
                    <a:pt x="0" y="1960560"/>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grpSp>
      <p:grpSp>
        <p:nvGrpSpPr>
          <p:cNvPr name="Group 35" id="35"/>
          <p:cNvGrpSpPr/>
          <p:nvPr/>
        </p:nvGrpSpPr>
        <p:grpSpPr>
          <a:xfrm rot="0">
            <a:off x="2398264" y="3007457"/>
            <a:ext cx="2445167" cy="1554657"/>
            <a:chOff x="0" y="0"/>
            <a:chExt cx="3260223" cy="2072876"/>
          </a:xfrm>
        </p:grpSpPr>
        <p:sp>
          <p:nvSpPr>
            <p:cNvPr name="Freeform 36" id="36"/>
            <p:cNvSpPr/>
            <p:nvPr/>
          </p:nvSpPr>
          <p:spPr>
            <a:xfrm flipH="false" flipV="false" rot="0">
              <a:off x="107276" y="112317"/>
              <a:ext cx="3152947" cy="1960560"/>
            </a:xfrm>
            <a:custGeom>
              <a:avLst/>
              <a:gdLst/>
              <a:ahLst/>
              <a:cxnLst/>
              <a:rect r="r" b="b" t="t" l="l"/>
              <a:pathLst>
                <a:path h="1960560" w="3152947">
                  <a:moveTo>
                    <a:pt x="0" y="0"/>
                  </a:moveTo>
                  <a:lnTo>
                    <a:pt x="3152947" y="0"/>
                  </a:lnTo>
                  <a:lnTo>
                    <a:pt x="3152947" y="1960559"/>
                  </a:lnTo>
                  <a:lnTo>
                    <a:pt x="0" y="1960559"/>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37" id="37"/>
            <p:cNvSpPr/>
            <p:nvPr/>
          </p:nvSpPr>
          <p:spPr>
            <a:xfrm flipH="false" flipV="false" rot="0">
              <a:off x="0" y="0"/>
              <a:ext cx="3152947" cy="1960560"/>
            </a:xfrm>
            <a:custGeom>
              <a:avLst/>
              <a:gdLst/>
              <a:ahLst/>
              <a:cxnLst/>
              <a:rect r="r" b="b" t="t" l="l"/>
              <a:pathLst>
                <a:path h="1960560" w="3152947">
                  <a:moveTo>
                    <a:pt x="0" y="0"/>
                  </a:moveTo>
                  <a:lnTo>
                    <a:pt x="3152947" y="0"/>
                  </a:lnTo>
                  <a:lnTo>
                    <a:pt x="3152947" y="1960560"/>
                  </a:lnTo>
                  <a:lnTo>
                    <a:pt x="0" y="1960560"/>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grpSp>
      <p:grpSp>
        <p:nvGrpSpPr>
          <p:cNvPr name="Group 38" id="38"/>
          <p:cNvGrpSpPr/>
          <p:nvPr/>
        </p:nvGrpSpPr>
        <p:grpSpPr>
          <a:xfrm rot="0">
            <a:off x="7491095" y="3007457"/>
            <a:ext cx="1395814" cy="1554657"/>
            <a:chOff x="0" y="0"/>
            <a:chExt cx="1861086" cy="2072876"/>
          </a:xfrm>
        </p:grpSpPr>
        <p:sp>
          <p:nvSpPr>
            <p:cNvPr name="Freeform 39" id="39"/>
            <p:cNvSpPr/>
            <p:nvPr/>
          </p:nvSpPr>
          <p:spPr>
            <a:xfrm flipH="false" flipV="false" rot="0">
              <a:off x="107276" y="112317"/>
              <a:ext cx="1753810" cy="1960560"/>
            </a:xfrm>
            <a:custGeom>
              <a:avLst/>
              <a:gdLst/>
              <a:ahLst/>
              <a:cxnLst/>
              <a:rect r="r" b="b" t="t" l="l"/>
              <a:pathLst>
                <a:path h="1960560" w="1753810">
                  <a:moveTo>
                    <a:pt x="0" y="0"/>
                  </a:moveTo>
                  <a:lnTo>
                    <a:pt x="1753810" y="0"/>
                  </a:lnTo>
                  <a:lnTo>
                    <a:pt x="1753810" y="1960559"/>
                  </a:lnTo>
                  <a:lnTo>
                    <a:pt x="0" y="1960559"/>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40" id="40"/>
            <p:cNvSpPr/>
            <p:nvPr/>
          </p:nvSpPr>
          <p:spPr>
            <a:xfrm flipH="false" flipV="false" rot="0">
              <a:off x="0" y="0"/>
              <a:ext cx="1753810" cy="1960560"/>
            </a:xfrm>
            <a:custGeom>
              <a:avLst/>
              <a:gdLst/>
              <a:ahLst/>
              <a:cxnLst/>
              <a:rect r="r" b="b" t="t" l="l"/>
              <a:pathLst>
                <a:path h="1960560" w="1753810">
                  <a:moveTo>
                    <a:pt x="0" y="0"/>
                  </a:moveTo>
                  <a:lnTo>
                    <a:pt x="1753810" y="0"/>
                  </a:lnTo>
                  <a:lnTo>
                    <a:pt x="1753810" y="1960560"/>
                  </a:lnTo>
                  <a:lnTo>
                    <a:pt x="0" y="1960560"/>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grpSp>
      <p:grpSp>
        <p:nvGrpSpPr>
          <p:cNvPr name="Group 41" id="41"/>
          <p:cNvGrpSpPr/>
          <p:nvPr/>
        </p:nvGrpSpPr>
        <p:grpSpPr>
          <a:xfrm rot="0">
            <a:off x="13844647" y="3007457"/>
            <a:ext cx="1801161" cy="1554657"/>
            <a:chOff x="0" y="0"/>
            <a:chExt cx="2401548" cy="2072876"/>
          </a:xfrm>
        </p:grpSpPr>
        <p:sp>
          <p:nvSpPr>
            <p:cNvPr name="Freeform 42" id="42"/>
            <p:cNvSpPr/>
            <p:nvPr/>
          </p:nvSpPr>
          <p:spPr>
            <a:xfrm flipH="false" flipV="false" rot="0">
              <a:off x="107276" y="112317"/>
              <a:ext cx="2294272" cy="1960560"/>
            </a:xfrm>
            <a:custGeom>
              <a:avLst/>
              <a:gdLst/>
              <a:ahLst/>
              <a:cxnLst/>
              <a:rect r="r" b="b" t="t" l="l"/>
              <a:pathLst>
                <a:path h="1960560" w="2294272">
                  <a:moveTo>
                    <a:pt x="0" y="0"/>
                  </a:moveTo>
                  <a:lnTo>
                    <a:pt x="2294272" y="0"/>
                  </a:lnTo>
                  <a:lnTo>
                    <a:pt x="2294272" y="1960559"/>
                  </a:lnTo>
                  <a:lnTo>
                    <a:pt x="0" y="1960559"/>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43" id="43"/>
            <p:cNvSpPr/>
            <p:nvPr/>
          </p:nvSpPr>
          <p:spPr>
            <a:xfrm flipH="false" flipV="false" rot="0">
              <a:off x="0" y="0"/>
              <a:ext cx="2294272" cy="1960560"/>
            </a:xfrm>
            <a:custGeom>
              <a:avLst/>
              <a:gdLst/>
              <a:ahLst/>
              <a:cxnLst/>
              <a:rect r="r" b="b" t="t" l="l"/>
              <a:pathLst>
                <a:path h="1960560" w="2294272">
                  <a:moveTo>
                    <a:pt x="0" y="0"/>
                  </a:moveTo>
                  <a:lnTo>
                    <a:pt x="2294272" y="0"/>
                  </a:lnTo>
                  <a:lnTo>
                    <a:pt x="2294272" y="1960560"/>
                  </a:lnTo>
                  <a:lnTo>
                    <a:pt x="0" y="1960560"/>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grpSp>
      <p:grpSp>
        <p:nvGrpSpPr>
          <p:cNvPr name="Group 44" id="44"/>
          <p:cNvGrpSpPr/>
          <p:nvPr/>
        </p:nvGrpSpPr>
        <p:grpSpPr>
          <a:xfrm rot="0">
            <a:off x="11755958" y="3007457"/>
            <a:ext cx="2001433" cy="1554657"/>
            <a:chOff x="0" y="0"/>
            <a:chExt cx="2668577" cy="2072876"/>
          </a:xfrm>
        </p:grpSpPr>
        <p:sp>
          <p:nvSpPr>
            <p:cNvPr name="Freeform 45" id="45"/>
            <p:cNvSpPr/>
            <p:nvPr/>
          </p:nvSpPr>
          <p:spPr>
            <a:xfrm flipH="false" flipV="false" rot="0">
              <a:off x="107276" y="112317"/>
              <a:ext cx="2561301" cy="1960560"/>
            </a:xfrm>
            <a:custGeom>
              <a:avLst/>
              <a:gdLst/>
              <a:ahLst/>
              <a:cxnLst/>
              <a:rect r="r" b="b" t="t" l="l"/>
              <a:pathLst>
                <a:path h="1960560" w="2561301">
                  <a:moveTo>
                    <a:pt x="0" y="0"/>
                  </a:moveTo>
                  <a:lnTo>
                    <a:pt x="2561301" y="0"/>
                  </a:lnTo>
                  <a:lnTo>
                    <a:pt x="2561301" y="1960559"/>
                  </a:lnTo>
                  <a:lnTo>
                    <a:pt x="0" y="1960559"/>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46" id="46"/>
            <p:cNvSpPr/>
            <p:nvPr/>
          </p:nvSpPr>
          <p:spPr>
            <a:xfrm flipH="false" flipV="false" rot="0">
              <a:off x="0" y="0"/>
              <a:ext cx="2561301" cy="1960560"/>
            </a:xfrm>
            <a:custGeom>
              <a:avLst/>
              <a:gdLst/>
              <a:ahLst/>
              <a:cxnLst/>
              <a:rect r="r" b="b" t="t" l="l"/>
              <a:pathLst>
                <a:path h="1960560" w="2561301">
                  <a:moveTo>
                    <a:pt x="0" y="0"/>
                  </a:moveTo>
                  <a:lnTo>
                    <a:pt x="2561301" y="0"/>
                  </a:lnTo>
                  <a:lnTo>
                    <a:pt x="2561301" y="1960560"/>
                  </a:lnTo>
                  <a:lnTo>
                    <a:pt x="0" y="1960560"/>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grpSp>
      <p:grpSp>
        <p:nvGrpSpPr>
          <p:cNvPr name="Group 47" id="47"/>
          <p:cNvGrpSpPr/>
          <p:nvPr/>
        </p:nvGrpSpPr>
        <p:grpSpPr>
          <a:xfrm rot="0">
            <a:off x="2379788" y="6974081"/>
            <a:ext cx="1550877" cy="1554657"/>
            <a:chOff x="0" y="0"/>
            <a:chExt cx="2067836" cy="2072876"/>
          </a:xfrm>
        </p:grpSpPr>
        <p:sp>
          <p:nvSpPr>
            <p:cNvPr name="Freeform 48" id="48"/>
            <p:cNvSpPr/>
            <p:nvPr/>
          </p:nvSpPr>
          <p:spPr>
            <a:xfrm flipH="false" flipV="false" rot="0">
              <a:off x="107276" y="112317"/>
              <a:ext cx="1960560" cy="1960560"/>
            </a:xfrm>
            <a:custGeom>
              <a:avLst/>
              <a:gdLst/>
              <a:ahLst/>
              <a:cxnLst/>
              <a:rect r="r" b="b" t="t" l="l"/>
              <a:pathLst>
                <a:path h="1960560" w="1960560">
                  <a:moveTo>
                    <a:pt x="0" y="0"/>
                  </a:moveTo>
                  <a:lnTo>
                    <a:pt x="1960560" y="0"/>
                  </a:lnTo>
                  <a:lnTo>
                    <a:pt x="1960560" y="1960559"/>
                  </a:lnTo>
                  <a:lnTo>
                    <a:pt x="0" y="1960559"/>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49" id="49"/>
            <p:cNvSpPr/>
            <p:nvPr/>
          </p:nvSpPr>
          <p:spPr>
            <a:xfrm flipH="false" flipV="false" rot="0">
              <a:off x="0" y="0"/>
              <a:ext cx="1960560" cy="1960560"/>
            </a:xfrm>
            <a:custGeom>
              <a:avLst/>
              <a:gdLst/>
              <a:ahLst/>
              <a:cxnLst/>
              <a:rect r="r" b="b" t="t" l="l"/>
              <a:pathLst>
                <a:path h="1960560" w="1960560">
                  <a:moveTo>
                    <a:pt x="0" y="0"/>
                  </a:moveTo>
                  <a:lnTo>
                    <a:pt x="1960560" y="0"/>
                  </a:lnTo>
                  <a:lnTo>
                    <a:pt x="1960560" y="1960560"/>
                  </a:lnTo>
                  <a:lnTo>
                    <a:pt x="0" y="1960560"/>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grpSp>
      <p:grpSp>
        <p:nvGrpSpPr>
          <p:cNvPr name="Group 50" id="50"/>
          <p:cNvGrpSpPr/>
          <p:nvPr/>
        </p:nvGrpSpPr>
        <p:grpSpPr>
          <a:xfrm rot="0">
            <a:off x="7807461" y="6974081"/>
            <a:ext cx="1978886" cy="1554657"/>
            <a:chOff x="0" y="0"/>
            <a:chExt cx="2638515" cy="2072876"/>
          </a:xfrm>
        </p:grpSpPr>
        <p:sp>
          <p:nvSpPr>
            <p:cNvPr name="Freeform 51" id="51"/>
            <p:cNvSpPr/>
            <p:nvPr/>
          </p:nvSpPr>
          <p:spPr>
            <a:xfrm flipH="false" flipV="false" rot="0">
              <a:off x="107276" y="112317"/>
              <a:ext cx="2531239" cy="1960560"/>
            </a:xfrm>
            <a:custGeom>
              <a:avLst/>
              <a:gdLst/>
              <a:ahLst/>
              <a:cxnLst/>
              <a:rect r="r" b="b" t="t" l="l"/>
              <a:pathLst>
                <a:path h="1960560" w="2531239">
                  <a:moveTo>
                    <a:pt x="0" y="0"/>
                  </a:moveTo>
                  <a:lnTo>
                    <a:pt x="2531239" y="0"/>
                  </a:lnTo>
                  <a:lnTo>
                    <a:pt x="2531239" y="1960559"/>
                  </a:lnTo>
                  <a:lnTo>
                    <a:pt x="0" y="1960559"/>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52" id="52"/>
            <p:cNvSpPr/>
            <p:nvPr/>
          </p:nvSpPr>
          <p:spPr>
            <a:xfrm flipH="false" flipV="false" rot="0">
              <a:off x="0" y="0"/>
              <a:ext cx="2531239" cy="1960560"/>
            </a:xfrm>
            <a:custGeom>
              <a:avLst/>
              <a:gdLst/>
              <a:ahLst/>
              <a:cxnLst/>
              <a:rect r="r" b="b" t="t" l="l"/>
              <a:pathLst>
                <a:path h="1960560" w="2531239">
                  <a:moveTo>
                    <a:pt x="0" y="0"/>
                  </a:moveTo>
                  <a:lnTo>
                    <a:pt x="2531239" y="0"/>
                  </a:lnTo>
                  <a:lnTo>
                    <a:pt x="2531239" y="1960560"/>
                  </a:lnTo>
                  <a:lnTo>
                    <a:pt x="0" y="1960560"/>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grpSp>
      <p:grpSp>
        <p:nvGrpSpPr>
          <p:cNvPr name="Group 53" id="53"/>
          <p:cNvGrpSpPr/>
          <p:nvPr/>
        </p:nvGrpSpPr>
        <p:grpSpPr>
          <a:xfrm rot="0">
            <a:off x="4425319" y="6974081"/>
            <a:ext cx="783585" cy="1554657"/>
            <a:chOff x="0" y="0"/>
            <a:chExt cx="1044780" cy="2072876"/>
          </a:xfrm>
        </p:grpSpPr>
        <p:sp>
          <p:nvSpPr>
            <p:cNvPr name="Freeform 54" id="54"/>
            <p:cNvSpPr/>
            <p:nvPr/>
          </p:nvSpPr>
          <p:spPr>
            <a:xfrm flipH="false" flipV="false" rot="0">
              <a:off x="107276" y="112317"/>
              <a:ext cx="937504" cy="1960560"/>
            </a:xfrm>
            <a:custGeom>
              <a:avLst/>
              <a:gdLst/>
              <a:ahLst/>
              <a:cxnLst/>
              <a:rect r="r" b="b" t="t" l="l"/>
              <a:pathLst>
                <a:path h="1960560" w="937504">
                  <a:moveTo>
                    <a:pt x="0" y="0"/>
                  </a:moveTo>
                  <a:lnTo>
                    <a:pt x="937504" y="0"/>
                  </a:lnTo>
                  <a:lnTo>
                    <a:pt x="937504" y="1960559"/>
                  </a:lnTo>
                  <a:lnTo>
                    <a:pt x="0" y="1960559"/>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55" id="55"/>
            <p:cNvSpPr/>
            <p:nvPr/>
          </p:nvSpPr>
          <p:spPr>
            <a:xfrm flipH="false" flipV="false" rot="0">
              <a:off x="0" y="0"/>
              <a:ext cx="937504" cy="1960560"/>
            </a:xfrm>
            <a:custGeom>
              <a:avLst/>
              <a:gdLst/>
              <a:ahLst/>
              <a:cxnLst/>
              <a:rect r="r" b="b" t="t" l="l"/>
              <a:pathLst>
                <a:path h="1960560" w="937504">
                  <a:moveTo>
                    <a:pt x="0" y="0"/>
                  </a:moveTo>
                  <a:lnTo>
                    <a:pt x="937504" y="0"/>
                  </a:lnTo>
                  <a:lnTo>
                    <a:pt x="937504" y="1960560"/>
                  </a:lnTo>
                  <a:lnTo>
                    <a:pt x="0" y="1960560"/>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grpSp>
      <p:grpSp>
        <p:nvGrpSpPr>
          <p:cNvPr name="Group 56" id="56"/>
          <p:cNvGrpSpPr/>
          <p:nvPr/>
        </p:nvGrpSpPr>
        <p:grpSpPr>
          <a:xfrm rot="0">
            <a:off x="12951271" y="7098546"/>
            <a:ext cx="2694537" cy="1305726"/>
            <a:chOff x="0" y="0"/>
            <a:chExt cx="3592715" cy="1740967"/>
          </a:xfrm>
        </p:grpSpPr>
        <p:sp>
          <p:nvSpPr>
            <p:cNvPr name="Freeform 57" id="57"/>
            <p:cNvSpPr/>
            <p:nvPr/>
          </p:nvSpPr>
          <p:spPr>
            <a:xfrm flipH="false" flipV="false" rot="0">
              <a:off x="107276" y="112317"/>
              <a:ext cx="3485440" cy="1628651"/>
            </a:xfrm>
            <a:custGeom>
              <a:avLst/>
              <a:gdLst/>
              <a:ahLst/>
              <a:cxnLst/>
              <a:rect r="r" b="b" t="t" l="l"/>
              <a:pathLst>
                <a:path h="1628651" w="3485440">
                  <a:moveTo>
                    <a:pt x="0" y="0"/>
                  </a:moveTo>
                  <a:lnTo>
                    <a:pt x="3485439" y="0"/>
                  </a:lnTo>
                  <a:lnTo>
                    <a:pt x="3485439" y="1628650"/>
                  </a:lnTo>
                  <a:lnTo>
                    <a:pt x="0" y="1628650"/>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58" id="58"/>
            <p:cNvSpPr/>
            <p:nvPr/>
          </p:nvSpPr>
          <p:spPr>
            <a:xfrm flipH="false" flipV="false" rot="0">
              <a:off x="0" y="0"/>
              <a:ext cx="3485440" cy="1628651"/>
            </a:xfrm>
            <a:custGeom>
              <a:avLst/>
              <a:gdLst/>
              <a:ahLst/>
              <a:cxnLst/>
              <a:rect r="r" b="b" t="t" l="l"/>
              <a:pathLst>
                <a:path h="1628651" w="3485440">
                  <a:moveTo>
                    <a:pt x="0" y="0"/>
                  </a:moveTo>
                  <a:lnTo>
                    <a:pt x="3485440" y="0"/>
                  </a:lnTo>
                  <a:lnTo>
                    <a:pt x="3485440" y="1628651"/>
                  </a:lnTo>
                  <a:lnTo>
                    <a:pt x="0" y="1628651"/>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grpSp>
      <p:grpSp>
        <p:nvGrpSpPr>
          <p:cNvPr name="Group 59" id="59"/>
          <p:cNvGrpSpPr/>
          <p:nvPr/>
        </p:nvGrpSpPr>
        <p:grpSpPr>
          <a:xfrm rot="0">
            <a:off x="5703558" y="6974081"/>
            <a:ext cx="1609249" cy="1554657"/>
            <a:chOff x="0" y="0"/>
            <a:chExt cx="2145665" cy="2072876"/>
          </a:xfrm>
        </p:grpSpPr>
        <p:sp>
          <p:nvSpPr>
            <p:cNvPr name="Freeform 60" id="60"/>
            <p:cNvSpPr/>
            <p:nvPr/>
          </p:nvSpPr>
          <p:spPr>
            <a:xfrm flipH="false" flipV="false" rot="0">
              <a:off x="107276" y="112317"/>
              <a:ext cx="2038389" cy="1960560"/>
            </a:xfrm>
            <a:custGeom>
              <a:avLst/>
              <a:gdLst/>
              <a:ahLst/>
              <a:cxnLst/>
              <a:rect r="r" b="b" t="t" l="l"/>
              <a:pathLst>
                <a:path h="1960560" w="2038389">
                  <a:moveTo>
                    <a:pt x="0" y="0"/>
                  </a:moveTo>
                  <a:lnTo>
                    <a:pt x="2038389" y="0"/>
                  </a:lnTo>
                  <a:lnTo>
                    <a:pt x="2038389" y="1960559"/>
                  </a:lnTo>
                  <a:lnTo>
                    <a:pt x="0" y="1960559"/>
                  </a:lnTo>
                  <a:lnTo>
                    <a:pt x="0"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61" id="61"/>
            <p:cNvSpPr/>
            <p:nvPr/>
          </p:nvSpPr>
          <p:spPr>
            <a:xfrm flipH="false" flipV="false" rot="0">
              <a:off x="0" y="0"/>
              <a:ext cx="2038389" cy="1960560"/>
            </a:xfrm>
            <a:custGeom>
              <a:avLst/>
              <a:gdLst/>
              <a:ahLst/>
              <a:cxnLst/>
              <a:rect r="r" b="b" t="t" l="l"/>
              <a:pathLst>
                <a:path h="1960560" w="2038389">
                  <a:moveTo>
                    <a:pt x="0" y="0"/>
                  </a:moveTo>
                  <a:lnTo>
                    <a:pt x="2038389" y="0"/>
                  </a:lnTo>
                  <a:lnTo>
                    <a:pt x="2038389" y="1960560"/>
                  </a:lnTo>
                  <a:lnTo>
                    <a:pt x="0" y="1960560"/>
                  </a:lnTo>
                  <a:lnTo>
                    <a:pt x="0" y="0"/>
                  </a:lnTo>
                  <a:close/>
                </a:path>
              </a:pathLst>
            </a:custGeom>
            <a:blipFill>
              <a:blip r:embed="rId68">
                <a:extLst>
                  <a:ext uri="{96DAC541-7B7A-43D3-8B79-37D633B846F1}">
                    <asvg:svgBlip xmlns:asvg="http://schemas.microsoft.com/office/drawing/2016/SVG/main" r:embed="rId69"/>
                  </a:ext>
                </a:extLst>
              </a:blip>
              <a:stretch>
                <a:fillRect l="0" t="0" r="0" b="0"/>
              </a:stretch>
            </a:blipFill>
          </p:spPr>
        </p:sp>
      </p:grpSp>
      <p:grpSp>
        <p:nvGrpSpPr>
          <p:cNvPr name="Group 62" id="62"/>
          <p:cNvGrpSpPr/>
          <p:nvPr/>
        </p:nvGrpSpPr>
        <p:grpSpPr>
          <a:xfrm rot="0">
            <a:off x="10281002" y="6974081"/>
            <a:ext cx="2175615" cy="1554657"/>
            <a:chOff x="0" y="0"/>
            <a:chExt cx="2900820" cy="2072876"/>
          </a:xfrm>
        </p:grpSpPr>
        <p:sp>
          <p:nvSpPr>
            <p:cNvPr name="Freeform 63" id="63"/>
            <p:cNvSpPr/>
            <p:nvPr/>
          </p:nvSpPr>
          <p:spPr>
            <a:xfrm flipH="false" flipV="false" rot="0">
              <a:off x="107276" y="112317"/>
              <a:ext cx="2793544" cy="1960560"/>
            </a:xfrm>
            <a:custGeom>
              <a:avLst/>
              <a:gdLst/>
              <a:ahLst/>
              <a:cxnLst/>
              <a:rect r="r" b="b" t="t" l="l"/>
              <a:pathLst>
                <a:path h="1960560" w="2793544">
                  <a:moveTo>
                    <a:pt x="0" y="0"/>
                  </a:moveTo>
                  <a:lnTo>
                    <a:pt x="2793544" y="0"/>
                  </a:lnTo>
                  <a:lnTo>
                    <a:pt x="2793544" y="1960559"/>
                  </a:lnTo>
                  <a:lnTo>
                    <a:pt x="0" y="1960559"/>
                  </a:lnTo>
                  <a:lnTo>
                    <a:pt x="0" y="0"/>
                  </a:lnTo>
                  <a:close/>
                </a:path>
              </a:pathLst>
            </a:custGeom>
            <a:blipFill>
              <a:blip r:embed="rId70">
                <a:extLst>
                  <a:ext uri="{96DAC541-7B7A-43D3-8B79-37D633B846F1}">
                    <asvg:svgBlip xmlns:asvg="http://schemas.microsoft.com/office/drawing/2016/SVG/main" r:embed="rId71"/>
                  </a:ext>
                </a:extLst>
              </a:blip>
              <a:stretch>
                <a:fillRect l="0" t="0" r="0" b="0"/>
              </a:stretch>
            </a:blipFill>
          </p:spPr>
        </p:sp>
        <p:sp>
          <p:nvSpPr>
            <p:cNvPr name="Freeform 64" id="64"/>
            <p:cNvSpPr/>
            <p:nvPr/>
          </p:nvSpPr>
          <p:spPr>
            <a:xfrm flipH="false" flipV="false" rot="0">
              <a:off x="0" y="0"/>
              <a:ext cx="2793544" cy="1960560"/>
            </a:xfrm>
            <a:custGeom>
              <a:avLst/>
              <a:gdLst/>
              <a:ahLst/>
              <a:cxnLst/>
              <a:rect r="r" b="b" t="t" l="l"/>
              <a:pathLst>
                <a:path h="1960560" w="2793544">
                  <a:moveTo>
                    <a:pt x="0" y="0"/>
                  </a:moveTo>
                  <a:lnTo>
                    <a:pt x="2793544" y="0"/>
                  </a:lnTo>
                  <a:lnTo>
                    <a:pt x="2793544" y="1960560"/>
                  </a:lnTo>
                  <a:lnTo>
                    <a:pt x="0" y="1960560"/>
                  </a:lnTo>
                  <a:lnTo>
                    <a:pt x="0" y="0"/>
                  </a:lnTo>
                  <a:close/>
                </a:path>
              </a:pathLst>
            </a:custGeom>
            <a:blipFill>
              <a:blip r:embed="rId72">
                <a:extLst>
                  <a:ext uri="{96DAC541-7B7A-43D3-8B79-37D633B846F1}">
                    <asvg:svgBlip xmlns:asvg="http://schemas.microsoft.com/office/drawing/2016/SVG/main" r:embed="rId73"/>
                  </a:ext>
                </a:extLst>
              </a:blip>
              <a:stretch>
                <a:fillRect l="0" t="0" r="0" b="0"/>
              </a:stretch>
            </a:blipFill>
          </p:spPr>
        </p:sp>
      </p:grpSp>
      <p:sp>
        <p:nvSpPr>
          <p:cNvPr name="TextBox 65" id="65"/>
          <p:cNvSpPr txBox="true"/>
          <p:nvPr/>
        </p:nvSpPr>
        <p:spPr>
          <a:xfrm rot="0">
            <a:off x="3712729" y="1357667"/>
            <a:ext cx="10618615" cy="1221165"/>
          </a:xfrm>
          <a:prstGeom prst="rect">
            <a:avLst/>
          </a:prstGeom>
        </p:spPr>
        <p:txBody>
          <a:bodyPr anchor="t" rtlCol="false" tIns="0" lIns="0" bIns="0" rIns="0">
            <a:spAutoFit/>
          </a:bodyPr>
          <a:lstStyle/>
          <a:p>
            <a:pPr algn="ctr">
              <a:lnSpc>
                <a:spcPts val="9156"/>
              </a:lnSpc>
            </a:pPr>
            <a:r>
              <a:rPr lang="en-US" sz="9343" spc="-242">
                <a:solidFill>
                  <a:srgbClr val="272727"/>
                </a:solidFill>
                <a:latin typeface="Baloo Chettan"/>
                <a:ea typeface="Baloo Chettan"/>
                <a:cs typeface="Baloo Chettan"/>
                <a:sym typeface="Baloo Chettan"/>
              </a:rPr>
              <a:t>Resource Page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7300264" y="1947078"/>
            <a:ext cx="8707627" cy="1221165"/>
          </a:xfrm>
          <a:prstGeom prst="rect">
            <a:avLst/>
          </a:prstGeom>
        </p:spPr>
        <p:txBody>
          <a:bodyPr anchor="t" rtlCol="false" tIns="0" lIns="0" bIns="0" rIns="0">
            <a:spAutoFit/>
          </a:bodyPr>
          <a:lstStyle/>
          <a:p>
            <a:pPr algn="ctr">
              <a:lnSpc>
                <a:spcPts val="9156"/>
              </a:lnSpc>
            </a:pPr>
            <a:r>
              <a:rPr lang="en-US" sz="9343" spc="-242">
                <a:solidFill>
                  <a:srgbClr val="272727"/>
                </a:solidFill>
                <a:latin typeface="Baloo Chettan"/>
                <a:ea typeface="Baloo Chettan"/>
                <a:cs typeface="Baloo Chettan"/>
                <a:sym typeface="Baloo Chettan"/>
              </a:rPr>
              <a:t>Reja</a:t>
            </a:r>
          </a:p>
        </p:txBody>
      </p:sp>
      <p:sp>
        <p:nvSpPr>
          <p:cNvPr name="TextBox 12" id="12"/>
          <p:cNvSpPr txBox="true"/>
          <p:nvPr/>
        </p:nvSpPr>
        <p:spPr>
          <a:xfrm rot="0">
            <a:off x="8950186" y="3577143"/>
            <a:ext cx="7182149" cy="860643"/>
          </a:xfrm>
          <a:prstGeom prst="rect">
            <a:avLst/>
          </a:prstGeom>
        </p:spPr>
        <p:txBody>
          <a:bodyPr anchor="t" rtlCol="false" tIns="0" lIns="0" bIns="0" rIns="0">
            <a:spAutoFit/>
          </a:bodyPr>
          <a:lstStyle/>
          <a:p>
            <a:pPr algn="l">
              <a:lnSpc>
                <a:spcPts val="3487"/>
              </a:lnSpc>
              <a:spcBef>
                <a:spcPct val="0"/>
              </a:spcBef>
            </a:pPr>
            <a:r>
              <a:rPr lang="en-US" sz="2491">
                <a:solidFill>
                  <a:srgbClr val="000000"/>
                </a:solidFill>
                <a:latin typeface="Hero"/>
                <a:ea typeface="Hero"/>
                <a:cs typeface="Hero"/>
                <a:sym typeface="Hero"/>
              </a:rPr>
              <a:t>Yoshlar oʻrtasida kitobxonlik madaniyatini targʻib qilish borasidagi ishlar</a:t>
            </a:r>
          </a:p>
        </p:txBody>
      </p:sp>
      <p:sp>
        <p:nvSpPr>
          <p:cNvPr name="TextBox 13" id="13"/>
          <p:cNvSpPr txBox="true"/>
          <p:nvPr/>
        </p:nvSpPr>
        <p:spPr>
          <a:xfrm rot="0">
            <a:off x="7175820" y="3854717"/>
            <a:ext cx="1718455" cy="943671"/>
          </a:xfrm>
          <a:prstGeom prst="rect">
            <a:avLst/>
          </a:prstGeom>
        </p:spPr>
        <p:txBody>
          <a:bodyPr anchor="t" rtlCol="false" tIns="0" lIns="0" bIns="0" rIns="0">
            <a:spAutoFit/>
          </a:bodyPr>
          <a:lstStyle/>
          <a:p>
            <a:pPr algn="ctr">
              <a:lnSpc>
                <a:spcPts val="7061"/>
              </a:lnSpc>
            </a:pPr>
            <a:r>
              <a:rPr lang="en-US" sz="7205" spc="-187">
                <a:solidFill>
                  <a:srgbClr val="272727"/>
                </a:solidFill>
                <a:latin typeface="Baloo Chettan"/>
                <a:ea typeface="Baloo Chettan"/>
                <a:cs typeface="Baloo Chettan"/>
                <a:sym typeface="Baloo Chettan"/>
              </a:rPr>
              <a:t>1</a:t>
            </a:r>
          </a:p>
        </p:txBody>
      </p:sp>
      <p:sp>
        <p:nvSpPr>
          <p:cNvPr name="TextBox 14" id="14"/>
          <p:cNvSpPr txBox="true"/>
          <p:nvPr/>
        </p:nvSpPr>
        <p:spPr>
          <a:xfrm rot="0">
            <a:off x="8950186" y="5284837"/>
            <a:ext cx="7182149" cy="1298793"/>
          </a:xfrm>
          <a:prstGeom prst="rect">
            <a:avLst/>
          </a:prstGeom>
        </p:spPr>
        <p:txBody>
          <a:bodyPr anchor="t" rtlCol="false" tIns="0" lIns="0" bIns="0" rIns="0">
            <a:spAutoFit/>
          </a:bodyPr>
          <a:lstStyle/>
          <a:p>
            <a:pPr algn="l">
              <a:lnSpc>
                <a:spcPts val="3487"/>
              </a:lnSpc>
            </a:pPr>
          </a:p>
          <a:p>
            <a:pPr algn="l" marL="0" indent="0" lvl="0">
              <a:lnSpc>
                <a:spcPts val="3487"/>
              </a:lnSpc>
              <a:spcBef>
                <a:spcPct val="0"/>
              </a:spcBef>
            </a:pPr>
            <a:r>
              <a:rPr lang="en-US" sz="2491">
                <a:solidFill>
                  <a:srgbClr val="000000"/>
                </a:solidFill>
                <a:latin typeface="Hero"/>
                <a:ea typeface="Hero"/>
                <a:cs typeface="Hero"/>
                <a:sym typeface="Hero"/>
              </a:rPr>
              <a:t>Kitob mazmunini oʻzlashtirish darajasi boʻyicha oʻqish turlari</a:t>
            </a:r>
          </a:p>
        </p:txBody>
      </p:sp>
      <p:sp>
        <p:nvSpPr>
          <p:cNvPr name="TextBox 15" id="15"/>
          <p:cNvSpPr txBox="true"/>
          <p:nvPr/>
        </p:nvSpPr>
        <p:spPr>
          <a:xfrm rot="0">
            <a:off x="7175820" y="5564758"/>
            <a:ext cx="1718455" cy="943671"/>
          </a:xfrm>
          <a:prstGeom prst="rect">
            <a:avLst/>
          </a:prstGeom>
        </p:spPr>
        <p:txBody>
          <a:bodyPr anchor="t" rtlCol="false" tIns="0" lIns="0" bIns="0" rIns="0">
            <a:spAutoFit/>
          </a:bodyPr>
          <a:lstStyle/>
          <a:p>
            <a:pPr algn="ctr">
              <a:lnSpc>
                <a:spcPts val="7061"/>
              </a:lnSpc>
            </a:pPr>
            <a:r>
              <a:rPr lang="en-US" sz="7205" spc="-187">
                <a:solidFill>
                  <a:srgbClr val="272727"/>
                </a:solidFill>
                <a:latin typeface="Baloo Chettan"/>
                <a:ea typeface="Baloo Chettan"/>
                <a:cs typeface="Baloo Chettan"/>
                <a:sym typeface="Baloo Chettan"/>
              </a:rPr>
              <a:t>2</a:t>
            </a:r>
          </a:p>
        </p:txBody>
      </p:sp>
      <p:sp>
        <p:nvSpPr>
          <p:cNvPr name="TextBox 16" id="16"/>
          <p:cNvSpPr txBox="true"/>
          <p:nvPr/>
        </p:nvSpPr>
        <p:spPr>
          <a:xfrm rot="0">
            <a:off x="9144000" y="7431356"/>
            <a:ext cx="7182149" cy="422493"/>
          </a:xfrm>
          <a:prstGeom prst="rect">
            <a:avLst/>
          </a:prstGeom>
        </p:spPr>
        <p:txBody>
          <a:bodyPr anchor="t" rtlCol="false" tIns="0" lIns="0" bIns="0" rIns="0">
            <a:spAutoFit/>
          </a:bodyPr>
          <a:lstStyle/>
          <a:p>
            <a:pPr algn="l" marL="0" indent="0" lvl="0">
              <a:lnSpc>
                <a:spcPts val="3487"/>
              </a:lnSpc>
              <a:spcBef>
                <a:spcPct val="0"/>
              </a:spcBef>
            </a:pPr>
            <a:r>
              <a:rPr lang="en-US" sz="2491">
                <a:solidFill>
                  <a:srgbClr val="000000"/>
                </a:solidFill>
                <a:latin typeface="Hero"/>
                <a:ea typeface="Hero"/>
                <a:cs typeface="Hero"/>
                <a:sym typeface="Hero"/>
              </a:rPr>
              <a:t>Xulosa </a:t>
            </a:r>
          </a:p>
        </p:txBody>
      </p:sp>
      <p:sp>
        <p:nvSpPr>
          <p:cNvPr name="TextBox 17" id="17"/>
          <p:cNvSpPr txBox="true"/>
          <p:nvPr/>
        </p:nvSpPr>
        <p:spPr>
          <a:xfrm rot="0">
            <a:off x="7175820" y="7270430"/>
            <a:ext cx="1718455" cy="943671"/>
          </a:xfrm>
          <a:prstGeom prst="rect">
            <a:avLst/>
          </a:prstGeom>
        </p:spPr>
        <p:txBody>
          <a:bodyPr anchor="t" rtlCol="false" tIns="0" lIns="0" bIns="0" rIns="0">
            <a:spAutoFit/>
          </a:bodyPr>
          <a:lstStyle/>
          <a:p>
            <a:pPr algn="ctr">
              <a:lnSpc>
                <a:spcPts val="7061"/>
              </a:lnSpc>
            </a:pPr>
            <a:r>
              <a:rPr lang="en-US" sz="7205" spc="-187">
                <a:solidFill>
                  <a:srgbClr val="272727"/>
                </a:solidFill>
                <a:latin typeface="Baloo Chettan"/>
                <a:ea typeface="Baloo Chettan"/>
                <a:cs typeface="Baloo Chettan"/>
                <a:sym typeface="Baloo Chettan"/>
              </a:rPr>
              <a:t>3</a:t>
            </a:r>
          </a:p>
        </p:txBody>
      </p:sp>
      <p:grpSp>
        <p:nvGrpSpPr>
          <p:cNvPr name="Group 18" id="18"/>
          <p:cNvGrpSpPr/>
          <p:nvPr/>
        </p:nvGrpSpPr>
        <p:grpSpPr>
          <a:xfrm rot="0">
            <a:off x="2681110" y="1604663"/>
            <a:ext cx="3444373" cy="6833745"/>
            <a:chOff x="0" y="0"/>
            <a:chExt cx="4592497" cy="9111660"/>
          </a:xfrm>
        </p:grpSpPr>
        <p:sp>
          <p:nvSpPr>
            <p:cNvPr name="Freeform 19" id="19"/>
            <p:cNvSpPr/>
            <p:nvPr/>
          </p:nvSpPr>
          <p:spPr>
            <a:xfrm flipH="false" flipV="false" rot="0">
              <a:off x="471548" y="493705"/>
              <a:ext cx="4120949" cy="8617955"/>
            </a:xfrm>
            <a:custGeom>
              <a:avLst/>
              <a:gdLst/>
              <a:ahLst/>
              <a:cxnLst/>
              <a:rect r="r" b="b" t="t" l="l"/>
              <a:pathLst>
                <a:path h="8617955" w="4120949">
                  <a:moveTo>
                    <a:pt x="0" y="0"/>
                  </a:moveTo>
                  <a:lnTo>
                    <a:pt x="4120949" y="0"/>
                  </a:lnTo>
                  <a:lnTo>
                    <a:pt x="4120949" y="8617955"/>
                  </a:lnTo>
                  <a:lnTo>
                    <a:pt x="0" y="86179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0" id="20"/>
            <p:cNvSpPr/>
            <p:nvPr/>
          </p:nvSpPr>
          <p:spPr>
            <a:xfrm flipH="false" flipV="false" rot="0">
              <a:off x="0" y="0"/>
              <a:ext cx="4120949" cy="8617955"/>
            </a:xfrm>
            <a:custGeom>
              <a:avLst/>
              <a:gdLst/>
              <a:ahLst/>
              <a:cxnLst/>
              <a:rect r="r" b="b" t="t" l="l"/>
              <a:pathLst>
                <a:path h="8617955" w="4120949">
                  <a:moveTo>
                    <a:pt x="0" y="0"/>
                  </a:moveTo>
                  <a:lnTo>
                    <a:pt x="4120949" y="0"/>
                  </a:lnTo>
                  <a:lnTo>
                    <a:pt x="4120949" y="8617955"/>
                  </a:lnTo>
                  <a:lnTo>
                    <a:pt x="0" y="861795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1713812" y="1968658"/>
            <a:ext cx="9376480" cy="1221165"/>
          </a:xfrm>
          <a:prstGeom prst="rect">
            <a:avLst/>
          </a:prstGeom>
        </p:spPr>
        <p:txBody>
          <a:bodyPr anchor="t" rtlCol="false" tIns="0" lIns="0" bIns="0" rIns="0">
            <a:spAutoFit/>
          </a:bodyPr>
          <a:lstStyle/>
          <a:p>
            <a:pPr algn="ctr">
              <a:lnSpc>
                <a:spcPts val="9156"/>
              </a:lnSpc>
            </a:pPr>
            <a:r>
              <a:rPr lang="en-US" sz="9343" spc="-242">
                <a:solidFill>
                  <a:srgbClr val="272727"/>
                </a:solidFill>
                <a:latin typeface="Baloo Chettan"/>
                <a:ea typeface="Baloo Chettan"/>
                <a:cs typeface="Baloo Chettan"/>
                <a:sym typeface="Baloo Chettan"/>
              </a:rPr>
              <a:t>Kalit soʻzlar </a:t>
            </a:r>
          </a:p>
        </p:txBody>
      </p:sp>
      <p:sp>
        <p:nvSpPr>
          <p:cNvPr name="TextBox 12" id="12"/>
          <p:cNvSpPr txBox="true"/>
          <p:nvPr/>
        </p:nvSpPr>
        <p:spPr>
          <a:xfrm rot="0">
            <a:off x="2486339" y="3652331"/>
            <a:ext cx="7831427" cy="1298575"/>
          </a:xfrm>
          <a:prstGeom prst="rect">
            <a:avLst/>
          </a:prstGeom>
        </p:spPr>
        <p:txBody>
          <a:bodyPr anchor="t" rtlCol="false" tIns="0" lIns="0" bIns="0" rIns="0">
            <a:spAutoFit/>
          </a:bodyPr>
          <a:lstStyle/>
          <a:p>
            <a:pPr algn="ctr">
              <a:lnSpc>
                <a:spcPts val="3499"/>
              </a:lnSpc>
              <a:spcBef>
                <a:spcPct val="0"/>
              </a:spcBef>
            </a:pPr>
            <a:r>
              <a:rPr lang="en-US" sz="2499">
                <a:solidFill>
                  <a:srgbClr val="000000"/>
                </a:solidFill>
                <a:latin typeface="Hero"/>
                <a:ea typeface="Hero"/>
                <a:cs typeface="Hero"/>
                <a:sym typeface="Hero"/>
              </a:rPr>
              <a:t> kitobxonlik madaniyati, yoshlar, ta’lim, oila, zamonaviy texnologiyalar, intellektual rivojlanish, ma’naviyat.</a:t>
            </a:r>
          </a:p>
        </p:txBody>
      </p:sp>
      <p:grpSp>
        <p:nvGrpSpPr>
          <p:cNvPr name="Group 13" id="13"/>
          <p:cNvGrpSpPr/>
          <p:nvPr/>
        </p:nvGrpSpPr>
        <p:grpSpPr>
          <a:xfrm rot="-1018568">
            <a:off x="12464615" y="1492723"/>
            <a:ext cx="4121240" cy="3557214"/>
            <a:chOff x="0" y="0"/>
            <a:chExt cx="5494986" cy="4742952"/>
          </a:xfrm>
        </p:grpSpPr>
        <p:sp>
          <p:nvSpPr>
            <p:cNvPr name="Freeform 14" id="14"/>
            <p:cNvSpPr/>
            <p:nvPr/>
          </p:nvSpPr>
          <p:spPr>
            <a:xfrm flipH="false" flipV="false" rot="0">
              <a:off x="245458" y="256992"/>
              <a:ext cx="5249528" cy="4485961"/>
            </a:xfrm>
            <a:custGeom>
              <a:avLst/>
              <a:gdLst/>
              <a:ahLst/>
              <a:cxnLst/>
              <a:rect r="r" b="b" t="t" l="l"/>
              <a:pathLst>
                <a:path h="4485961" w="5249528">
                  <a:moveTo>
                    <a:pt x="0" y="0"/>
                  </a:moveTo>
                  <a:lnTo>
                    <a:pt x="5249528" y="0"/>
                  </a:lnTo>
                  <a:lnTo>
                    <a:pt x="5249528" y="4485960"/>
                  </a:lnTo>
                  <a:lnTo>
                    <a:pt x="0" y="44859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0" y="0"/>
              <a:ext cx="5249528" cy="4485961"/>
            </a:xfrm>
            <a:custGeom>
              <a:avLst/>
              <a:gdLst/>
              <a:ahLst/>
              <a:cxnLst/>
              <a:rect r="r" b="b" t="t" l="l"/>
              <a:pathLst>
                <a:path h="4485961" w="5249528">
                  <a:moveTo>
                    <a:pt x="0" y="0"/>
                  </a:moveTo>
                  <a:lnTo>
                    <a:pt x="5249528" y="0"/>
                  </a:lnTo>
                  <a:lnTo>
                    <a:pt x="5249528" y="4485961"/>
                  </a:lnTo>
                  <a:lnTo>
                    <a:pt x="0" y="44859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6" id="16"/>
          <p:cNvGrpSpPr/>
          <p:nvPr/>
        </p:nvGrpSpPr>
        <p:grpSpPr>
          <a:xfrm rot="0">
            <a:off x="11090293" y="4542908"/>
            <a:ext cx="5133217" cy="3987340"/>
            <a:chOff x="0" y="0"/>
            <a:chExt cx="6844289" cy="5316453"/>
          </a:xfrm>
        </p:grpSpPr>
        <p:sp>
          <p:nvSpPr>
            <p:cNvPr name="Freeform 17" id="17"/>
            <p:cNvSpPr/>
            <p:nvPr/>
          </p:nvSpPr>
          <p:spPr>
            <a:xfrm flipH="false" flipV="false" rot="0">
              <a:off x="275138" y="288066"/>
              <a:ext cx="6569151" cy="5028387"/>
            </a:xfrm>
            <a:custGeom>
              <a:avLst/>
              <a:gdLst/>
              <a:ahLst/>
              <a:cxnLst/>
              <a:rect r="r" b="b" t="t" l="l"/>
              <a:pathLst>
                <a:path h="5028387" w="6569151">
                  <a:moveTo>
                    <a:pt x="0" y="0"/>
                  </a:moveTo>
                  <a:lnTo>
                    <a:pt x="6569151" y="0"/>
                  </a:lnTo>
                  <a:lnTo>
                    <a:pt x="6569151" y="5028387"/>
                  </a:lnTo>
                  <a:lnTo>
                    <a:pt x="0" y="50283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0" y="0"/>
              <a:ext cx="6569151" cy="5028387"/>
            </a:xfrm>
            <a:custGeom>
              <a:avLst/>
              <a:gdLst/>
              <a:ahLst/>
              <a:cxnLst/>
              <a:rect r="r" b="b" t="t" l="l"/>
              <a:pathLst>
                <a:path h="5028387" w="6569151">
                  <a:moveTo>
                    <a:pt x="0" y="0"/>
                  </a:moveTo>
                  <a:lnTo>
                    <a:pt x="6569151" y="0"/>
                  </a:lnTo>
                  <a:lnTo>
                    <a:pt x="6569151" y="5028387"/>
                  </a:lnTo>
                  <a:lnTo>
                    <a:pt x="0" y="502838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1687431" y="2585431"/>
            <a:ext cx="11683452" cy="3489543"/>
          </a:xfrm>
          <a:prstGeom prst="rect">
            <a:avLst/>
          </a:prstGeom>
        </p:spPr>
        <p:txBody>
          <a:bodyPr anchor="t" rtlCol="false" tIns="0" lIns="0" bIns="0" rIns="0">
            <a:spAutoFit/>
          </a:bodyPr>
          <a:lstStyle/>
          <a:p>
            <a:pPr algn="l">
              <a:lnSpc>
                <a:spcPts val="3487"/>
              </a:lnSpc>
            </a:pPr>
            <a:r>
              <a:rPr lang="en-US" sz="2491">
                <a:solidFill>
                  <a:srgbClr val="000000"/>
                </a:solidFill>
                <a:latin typeface="Hero"/>
                <a:ea typeface="Hero"/>
                <a:cs typeface="Hero"/>
                <a:sym typeface="Hero"/>
              </a:rPr>
              <a:t>Kirish: Kitob insoniyatning asrlar davomida to‘plagan bilim va tajribasining eng muhim manbai hisoblanadi. Hozirgi globallashuv davrida yoshlarning intellektual va ma’naviy rivojlanishida kitobxonlikning ahamiyati tobora oshib bormoqda. Ammo bugungi raqamli texnologiyalar asrida kitobga bo‘lgan qiziqish va e’tiborning pasayib borayotgani tashvishlanarli holatdir. Shu sababli yoshlar orasida kitobxonlik madaniyatini shakllantirish dolzarb masala bo‘lib, bu borada har bir shaxs, oila va jamiyatning hissasi katta.</a:t>
            </a:r>
          </a:p>
          <a:p>
            <a:pPr algn="l">
              <a:lnSpc>
                <a:spcPts val="3487"/>
              </a:lnSpc>
              <a:spcBef>
                <a:spcPct val="0"/>
              </a:spcBef>
            </a:pPr>
          </a:p>
        </p:txBody>
      </p:sp>
      <p:grpSp>
        <p:nvGrpSpPr>
          <p:cNvPr name="Group 12" id="12"/>
          <p:cNvGrpSpPr/>
          <p:nvPr/>
        </p:nvGrpSpPr>
        <p:grpSpPr>
          <a:xfrm rot="0">
            <a:off x="13525146" y="1492707"/>
            <a:ext cx="3028707" cy="3528829"/>
            <a:chOff x="0" y="0"/>
            <a:chExt cx="4038276" cy="4705105"/>
          </a:xfrm>
        </p:grpSpPr>
        <p:sp>
          <p:nvSpPr>
            <p:cNvPr name="Freeform 13" id="13"/>
            <p:cNvSpPr/>
            <p:nvPr/>
          </p:nvSpPr>
          <p:spPr>
            <a:xfrm flipH="false" flipV="false" rot="0">
              <a:off x="243499" y="254941"/>
              <a:ext cx="3794776" cy="4450164"/>
            </a:xfrm>
            <a:custGeom>
              <a:avLst/>
              <a:gdLst/>
              <a:ahLst/>
              <a:cxnLst/>
              <a:rect r="r" b="b" t="t" l="l"/>
              <a:pathLst>
                <a:path h="4450164" w="3794776">
                  <a:moveTo>
                    <a:pt x="0" y="0"/>
                  </a:moveTo>
                  <a:lnTo>
                    <a:pt x="3794777" y="0"/>
                  </a:lnTo>
                  <a:lnTo>
                    <a:pt x="3794777" y="4450164"/>
                  </a:lnTo>
                  <a:lnTo>
                    <a:pt x="0" y="44501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3794776" cy="4450164"/>
            </a:xfrm>
            <a:custGeom>
              <a:avLst/>
              <a:gdLst/>
              <a:ahLst/>
              <a:cxnLst/>
              <a:rect r="r" b="b" t="t" l="l"/>
              <a:pathLst>
                <a:path h="4450164" w="3794776">
                  <a:moveTo>
                    <a:pt x="0" y="0"/>
                  </a:moveTo>
                  <a:lnTo>
                    <a:pt x="3794776" y="0"/>
                  </a:lnTo>
                  <a:lnTo>
                    <a:pt x="3794776" y="4450164"/>
                  </a:lnTo>
                  <a:lnTo>
                    <a:pt x="0" y="44501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5" id="15"/>
          <p:cNvGrpSpPr/>
          <p:nvPr/>
        </p:nvGrpSpPr>
        <p:grpSpPr>
          <a:xfrm rot="0">
            <a:off x="13370882" y="5304716"/>
            <a:ext cx="3337233" cy="3224022"/>
            <a:chOff x="0" y="0"/>
            <a:chExt cx="4449644" cy="4298696"/>
          </a:xfrm>
        </p:grpSpPr>
        <p:sp>
          <p:nvSpPr>
            <p:cNvPr name="Freeform 16" id="16"/>
            <p:cNvSpPr/>
            <p:nvPr/>
          </p:nvSpPr>
          <p:spPr>
            <a:xfrm flipH="false" flipV="false" rot="0">
              <a:off x="222467" y="232920"/>
              <a:ext cx="4227177" cy="4065776"/>
            </a:xfrm>
            <a:custGeom>
              <a:avLst/>
              <a:gdLst/>
              <a:ahLst/>
              <a:cxnLst/>
              <a:rect r="r" b="b" t="t" l="l"/>
              <a:pathLst>
                <a:path h="4065776" w="4227177">
                  <a:moveTo>
                    <a:pt x="0" y="0"/>
                  </a:moveTo>
                  <a:lnTo>
                    <a:pt x="4227177" y="0"/>
                  </a:lnTo>
                  <a:lnTo>
                    <a:pt x="4227177" y="4065776"/>
                  </a:lnTo>
                  <a:lnTo>
                    <a:pt x="0" y="40657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0" y="0"/>
              <a:ext cx="4227177" cy="4065776"/>
            </a:xfrm>
            <a:custGeom>
              <a:avLst/>
              <a:gdLst/>
              <a:ahLst/>
              <a:cxnLst/>
              <a:rect r="r" b="b" t="t" l="l"/>
              <a:pathLst>
                <a:path h="4065776" w="4227177">
                  <a:moveTo>
                    <a:pt x="0" y="0"/>
                  </a:moveTo>
                  <a:lnTo>
                    <a:pt x="4227177" y="0"/>
                  </a:lnTo>
                  <a:lnTo>
                    <a:pt x="4227177" y="4065776"/>
                  </a:lnTo>
                  <a:lnTo>
                    <a:pt x="0" y="406577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1647869" y="3463113"/>
            <a:ext cx="10811704" cy="2175093"/>
          </a:xfrm>
          <a:prstGeom prst="rect">
            <a:avLst/>
          </a:prstGeom>
        </p:spPr>
        <p:txBody>
          <a:bodyPr anchor="t" rtlCol="false" tIns="0" lIns="0" bIns="0" rIns="0">
            <a:spAutoFit/>
          </a:bodyPr>
          <a:lstStyle/>
          <a:p>
            <a:pPr algn="l">
              <a:lnSpc>
                <a:spcPts val="3487"/>
              </a:lnSpc>
            </a:pPr>
            <a:r>
              <a:rPr lang="en-US" sz="2491">
                <a:solidFill>
                  <a:srgbClr val="000000"/>
                </a:solidFill>
                <a:latin typeface="Hero"/>
                <a:ea typeface="Hero"/>
                <a:cs typeface="Hero"/>
                <a:sym typeface="Hero"/>
              </a:rPr>
              <a:t>Asosiy qism: </a:t>
            </a:r>
          </a:p>
          <a:p>
            <a:pPr algn="l">
              <a:lnSpc>
                <a:spcPts val="3487"/>
              </a:lnSpc>
              <a:spcBef>
                <a:spcPct val="0"/>
              </a:spcBef>
            </a:pPr>
            <a:r>
              <a:rPr lang="en-US" sz="2491">
                <a:solidFill>
                  <a:srgbClr val="000000"/>
                </a:solidFill>
                <a:latin typeface="Hero"/>
                <a:ea typeface="Hero"/>
                <a:cs typeface="Hero"/>
                <a:sym typeface="Hero"/>
              </a:rPr>
              <a:t>Yoshlarda kitobxonlik madaniyatini shakllantirish – ularning intellektual salohiyatini oshirish, ma'naviy va ma'rifiy rivojlanishiga zamin yaratish uchun muhimdir. Quyida ushbu jarayonni yo'lga qo'yish bo'yicha asosiy yo'nalishlar keltirilgan:</a:t>
            </a:r>
          </a:p>
        </p:txBody>
      </p:sp>
      <p:grpSp>
        <p:nvGrpSpPr>
          <p:cNvPr name="Group 12" id="12"/>
          <p:cNvGrpSpPr/>
          <p:nvPr/>
        </p:nvGrpSpPr>
        <p:grpSpPr>
          <a:xfrm rot="1816427">
            <a:off x="12456328" y="2197172"/>
            <a:ext cx="3974424" cy="2498378"/>
            <a:chOff x="0" y="0"/>
            <a:chExt cx="5299232" cy="3331170"/>
          </a:xfrm>
        </p:grpSpPr>
        <p:sp>
          <p:nvSpPr>
            <p:cNvPr name="Freeform 13" id="13"/>
            <p:cNvSpPr/>
            <p:nvPr/>
          </p:nvSpPr>
          <p:spPr>
            <a:xfrm flipH="false" flipV="false" rot="0">
              <a:off x="172395" y="180496"/>
              <a:ext cx="5126837" cy="3150674"/>
            </a:xfrm>
            <a:custGeom>
              <a:avLst/>
              <a:gdLst/>
              <a:ahLst/>
              <a:cxnLst/>
              <a:rect r="r" b="b" t="t" l="l"/>
              <a:pathLst>
                <a:path h="3150674" w="5126837">
                  <a:moveTo>
                    <a:pt x="0" y="0"/>
                  </a:moveTo>
                  <a:lnTo>
                    <a:pt x="5126837" y="0"/>
                  </a:lnTo>
                  <a:lnTo>
                    <a:pt x="5126837" y="3150674"/>
                  </a:lnTo>
                  <a:lnTo>
                    <a:pt x="0" y="31506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5126837" cy="3150674"/>
            </a:xfrm>
            <a:custGeom>
              <a:avLst/>
              <a:gdLst/>
              <a:ahLst/>
              <a:cxnLst/>
              <a:rect r="r" b="b" t="t" l="l"/>
              <a:pathLst>
                <a:path h="3150674" w="5126837">
                  <a:moveTo>
                    <a:pt x="0" y="0"/>
                  </a:moveTo>
                  <a:lnTo>
                    <a:pt x="5126837" y="0"/>
                  </a:lnTo>
                  <a:lnTo>
                    <a:pt x="5126837" y="3150674"/>
                  </a:lnTo>
                  <a:lnTo>
                    <a:pt x="0" y="31506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5" id="15"/>
          <p:cNvGrpSpPr/>
          <p:nvPr/>
        </p:nvGrpSpPr>
        <p:grpSpPr>
          <a:xfrm rot="-1069711">
            <a:off x="12455664" y="5154731"/>
            <a:ext cx="4262204" cy="3007687"/>
            <a:chOff x="0" y="0"/>
            <a:chExt cx="5682939" cy="4010249"/>
          </a:xfrm>
        </p:grpSpPr>
        <p:sp>
          <p:nvSpPr>
            <p:cNvPr name="Freeform 16" id="16"/>
            <p:cNvSpPr/>
            <p:nvPr/>
          </p:nvSpPr>
          <p:spPr>
            <a:xfrm flipH="false" flipV="false" rot="0">
              <a:off x="207539" y="217291"/>
              <a:ext cx="5475399" cy="3792958"/>
            </a:xfrm>
            <a:custGeom>
              <a:avLst/>
              <a:gdLst/>
              <a:ahLst/>
              <a:cxnLst/>
              <a:rect r="r" b="b" t="t" l="l"/>
              <a:pathLst>
                <a:path h="3792958" w="5475399">
                  <a:moveTo>
                    <a:pt x="0" y="0"/>
                  </a:moveTo>
                  <a:lnTo>
                    <a:pt x="5475400" y="0"/>
                  </a:lnTo>
                  <a:lnTo>
                    <a:pt x="5475400" y="3792958"/>
                  </a:lnTo>
                  <a:lnTo>
                    <a:pt x="0" y="37929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0" y="0"/>
              <a:ext cx="5475399" cy="3792958"/>
            </a:xfrm>
            <a:custGeom>
              <a:avLst/>
              <a:gdLst/>
              <a:ahLst/>
              <a:cxnLst/>
              <a:rect r="r" b="b" t="t" l="l"/>
              <a:pathLst>
                <a:path h="3792958" w="5475399">
                  <a:moveTo>
                    <a:pt x="0" y="0"/>
                  </a:moveTo>
                  <a:lnTo>
                    <a:pt x="5475399" y="0"/>
                  </a:lnTo>
                  <a:lnTo>
                    <a:pt x="5475399" y="3792958"/>
                  </a:lnTo>
                  <a:lnTo>
                    <a:pt x="0" y="37929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1514784" y="3535549"/>
            <a:ext cx="11073229" cy="2613243"/>
          </a:xfrm>
          <a:prstGeom prst="rect">
            <a:avLst/>
          </a:prstGeom>
        </p:spPr>
        <p:txBody>
          <a:bodyPr anchor="t" rtlCol="false" tIns="0" lIns="0" bIns="0" rIns="0">
            <a:spAutoFit/>
          </a:bodyPr>
          <a:lstStyle/>
          <a:p>
            <a:pPr algn="l">
              <a:lnSpc>
                <a:spcPts val="3487"/>
              </a:lnSpc>
            </a:pPr>
            <a:r>
              <a:rPr lang="en-US" sz="2491">
                <a:solidFill>
                  <a:srgbClr val="000000"/>
                </a:solidFill>
                <a:latin typeface="Hero"/>
                <a:ea typeface="Hero"/>
                <a:cs typeface="Hero"/>
                <a:sym typeface="Hero"/>
              </a:rPr>
              <a:t>Oilada kitobxonlik muhitini yaratish. Ota-onalar va katta avlod vakillari bolalar uchun namuna bo'lishlari kerak. Ular uyda o'qishga bo'lgan qiziqishni qo'llab-quvvatlashlari lozim. Uy kutubxonasini tashkil etish va qiziqarli kitoblarni uyda bo'lishi yoshlarning kitobga bo'lgan ishtiyoqini oshiradi.</a:t>
            </a:r>
          </a:p>
          <a:p>
            <a:pPr algn="l">
              <a:lnSpc>
                <a:spcPts val="3487"/>
              </a:lnSpc>
              <a:spcBef>
                <a:spcPct val="0"/>
              </a:spcBef>
            </a:pPr>
          </a:p>
        </p:txBody>
      </p:sp>
      <p:grpSp>
        <p:nvGrpSpPr>
          <p:cNvPr name="Group 12" id="12"/>
          <p:cNvGrpSpPr/>
          <p:nvPr/>
        </p:nvGrpSpPr>
        <p:grpSpPr>
          <a:xfrm rot="-843512">
            <a:off x="12313583" y="1843055"/>
            <a:ext cx="4351723" cy="3418811"/>
            <a:chOff x="0" y="0"/>
            <a:chExt cx="5802298" cy="4558415"/>
          </a:xfrm>
        </p:grpSpPr>
        <p:sp>
          <p:nvSpPr>
            <p:cNvPr name="Freeform 13" id="13"/>
            <p:cNvSpPr/>
            <p:nvPr/>
          </p:nvSpPr>
          <p:spPr>
            <a:xfrm flipH="false" flipV="false" rot="0">
              <a:off x="235908" y="246993"/>
              <a:ext cx="5566390" cy="4311422"/>
            </a:xfrm>
            <a:custGeom>
              <a:avLst/>
              <a:gdLst/>
              <a:ahLst/>
              <a:cxnLst/>
              <a:rect r="r" b="b" t="t" l="l"/>
              <a:pathLst>
                <a:path h="4311422" w="5566390">
                  <a:moveTo>
                    <a:pt x="0" y="0"/>
                  </a:moveTo>
                  <a:lnTo>
                    <a:pt x="5566390" y="0"/>
                  </a:lnTo>
                  <a:lnTo>
                    <a:pt x="5566390" y="4311422"/>
                  </a:lnTo>
                  <a:lnTo>
                    <a:pt x="0" y="43114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5566390" cy="4311422"/>
            </a:xfrm>
            <a:custGeom>
              <a:avLst/>
              <a:gdLst/>
              <a:ahLst/>
              <a:cxnLst/>
              <a:rect r="r" b="b" t="t" l="l"/>
              <a:pathLst>
                <a:path h="4311422" w="5566390">
                  <a:moveTo>
                    <a:pt x="0" y="0"/>
                  </a:moveTo>
                  <a:lnTo>
                    <a:pt x="5566390" y="0"/>
                  </a:lnTo>
                  <a:lnTo>
                    <a:pt x="5566390" y="4311422"/>
                  </a:lnTo>
                  <a:lnTo>
                    <a:pt x="0" y="431142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5" id="15"/>
          <p:cNvGrpSpPr/>
          <p:nvPr/>
        </p:nvGrpSpPr>
        <p:grpSpPr>
          <a:xfrm rot="-1672021">
            <a:off x="13006123" y="5603379"/>
            <a:ext cx="3835067" cy="2740474"/>
            <a:chOff x="0" y="0"/>
            <a:chExt cx="5113423" cy="3653965"/>
          </a:xfrm>
        </p:grpSpPr>
        <p:sp>
          <p:nvSpPr>
            <p:cNvPr name="Freeform 16" id="16"/>
            <p:cNvSpPr/>
            <p:nvPr/>
          </p:nvSpPr>
          <p:spPr>
            <a:xfrm flipH="false" flipV="false" rot="0">
              <a:off x="189101" y="197986"/>
              <a:ext cx="4924322" cy="3455979"/>
            </a:xfrm>
            <a:custGeom>
              <a:avLst/>
              <a:gdLst/>
              <a:ahLst/>
              <a:cxnLst/>
              <a:rect r="r" b="b" t="t" l="l"/>
              <a:pathLst>
                <a:path h="3455979" w="4924322">
                  <a:moveTo>
                    <a:pt x="0" y="0"/>
                  </a:moveTo>
                  <a:lnTo>
                    <a:pt x="4924322" y="0"/>
                  </a:lnTo>
                  <a:lnTo>
                    <a:pt x="4924322" y="3455979"/>
                  </a:lnTo>
                  <a:lnTo>
                    <a:pt x="0" y="345597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0" y="0"/>
              <a:ext cx="4924322" cy="3455979"/>
            </a:xfrm>
            <a:custGeom>
              <a:avLst/>
              <a:gdLst/>
              <a:ahLst/>
              <a:cxnLst/>
              <a:rect r="r" b="b" t="t" l="l"/>
              <a:pathLst>
                <a:path h="3455979" w="4924322">
                  <a:moveTo>
                    <a:pt x="0" y="0"/>
                  </a:moveTo>
                  <a:lnTo>
                    <a:pt x="4924322" y="0"/>
                  </a:lnTo>
                  <a:lnTo>
                    <a:pt x="4924322" y="3455979"/>
                  </a:lnTo>
                  <a:lnTo>
                    <a:pt x="0" y="345597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1723757" y="4358091"/>
            <a:ext cx="10685059" cy="2175093"/>
          </a:xfrm>
          <a:prstGeom prst="rect">
            <a:avLst/>
          </a:prstGeom>
        </p:spPr>
        <p:txBody>
          <a:bodyPr anchor="t" rtlCol="false" tIns="0" lIns="0" bIns="0" rIns="0">
            <a:spAutoFit/>
          </a:bodyPr>
          <a:lstStyle/>
          <a:p>
            <a:pPr algn="ctr">
              <a:lnSpc>
                <a:spcPts val="3487"/>
              </a:lnSpc>
            </a:pPr>
            <a:r>
              <a:rPr lang="en-US" sz="2491">
                <a:solidFill>
                  <a:srgbClr val="000000"/>
                </a:solidFill>
                <a:latin typeface="Hero"/>
                <a:ea typeface="Hero"/>
                <a:cs typeface="Hero"/>
                <a:sym typeface="Hero"/>
              </a:rPr>
              <a:t>Ta'lim muassasalaridagi kitobxonlik faoliyati. Maktab va kollej kutubxonalarida zamonaviy va tarixiy kitoblar to'plamini boyitish. Kitob o'qish bo'yicha musobaqalar, muhokamalar va kitob klublarini tashkil etish orqali o'quvchilarni kitobga qiziqtirish.</a:t>
            </a:r>
          </a:p>
          <a:p>
            <a:pPr algn="ctr">
              <a:lnSpc>
                <a:spcPts val="3487"/>
              </a:lnSpc>
              <a:spcBef>
                <a:spcPct val="0"/>
              </a:spcBef>
            </a:pPr>
          </a:p>
        </p:txBody>
      </p:sp>
      <p:grpSp>
        <p:nvGrpSpPr>
          <p:cNvPr name="Group 12" id="12"/>
          <p:cNvGrpSpPr/>
          <p:nvPr/>
        </p:nvGrpSpPr>
        <p:grpSpPr>
          <a:xfrm rot="0">
            <a:off x="12846954" y="4405716"/>
            <a:ext cx="3473361" cy="3868627"/>
            <a:chOff x="0" y="0"/>
            <a:chExt cx="4631147" cy="5158170"/>
          </a:xfrm>
        </p:grpSpPr>
        <p:sp>
          <p:nvSpPr>
            <p:cNvPr name="Freeform 13" id="13"/>
            <p:cNvSpPr/>
            <p:nvPr/>
          </p:nvSpPr>
          <p:spPr>
            <a:xfrm flipH="false" flipV="false" rot="0">
              <a:off x="266946" y="279490"/>
              <a:ext cx="4364201" cy="4878680"/>
            </a:xfrm>
            <a:custGeom>
              <a:avLst/>
              <a:gdLst/>
              <a:ahLst/>
              <a:cxnLst/>
              <a:rect r="r" b="b" t="t" l="l"/>
              <a:pathLst>
                <a:path h="4878680" w="4364201">
                  <a:moveTo>
                    <a:pt x="0" y="0"/>
                  </a:moveTo>
                  <a:lnTo>
                    <a:pt x="4364201" y="0"/>
                  </a:lnTo>
                  <a:lnTo>
                    <a:pt x="4364201" y="4878680"/>
                  </a:lnTo>
                  <a:lnTo>
                    <a:pt x="0" y="48786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4364201" cy="4878680"/>
            </a:xfrm>
            <a:custGeom>
              <a:avLst/>
              <a:gdLst/>
              <a:ahLst/>
              <a:cxnLst/>
              <a:rect r="r" b="b" t="t" l="l"/>
              <a:pathLst>
                <a:path h="4878680" w="4364201">
                  <a:moveTo>
                    <a:pt x="0" y="0"/>
                  </a:moveTo>
                  <a:lnTo>
                    <a:pt x="4364201" y="0"/>
                  </a:lnTo>
                  <a:lnTo>
                    <a:pt x="4364201" y="4878680"/>
                  </a:lnTo>
                  <a:lnTo>
                    <a:pt x="0" y="48786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sld>
</file>

<file path=ppt/slides/slide8.xml><?xml version="1.0" encoding="utf-8"?>
<p:sld xmlns:p="http://schemas.openxmlformats.org/presentationml/2006/main" xmlns:a="http://schemas.openxmlformats.org/drawingml/2006/main">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3444918" y="3201827"/>
            <a:ext cx="10385490" cy="3051393"/>
          </a:xfrm>
          <a:prstGeom prst="rect">
            <a:avLst/>
          </a:prstGeom>
        </p:spPr>
        <p:txBody>
          <a:bodyPr anchor="t" rtlCol="false" tIns="0" lIns="0" bIns="0" rIns="0">
            <a:spAutoFit/>
          </a:bodyPr>
          <a:lstStyle/>
          <a:p>
            <a:pPr algn="ctr">
              <a:lnSpc>
                <a:spcPts val="3487"/>
              </a:lnSpc>
            </a:pPr>
            <a:r>
              <a:rPr lang="en-US" sz="2491">
                <a:solidFill>
                  <a:srgbClr val="000000"/>
                </a:solidFill>
                <a:latin typeface="Hero"/>
                <a:ea typeface="Hero"/>
                <a:cs typeface="Hero"/>
                <a:sym typeface="Hero"/>
              </a:rPr>
              <a:t>Kitob tanlash madaniyatini rivojlantirish. Yoshlar o'z yoshiga va qiziqishlariga mos kitoblarni tanlash bo'yicha yo'naltirilishi lozim. Kitob do'konlarida kitoblarni tanishtirish tadbirlari va adabiy kechalar o'tkazish foydali bo'lishi mumkin.</a:t>
            </a:r>
          </a:p>
          <a:p>
            <a:pPr algn="ctr">
              <a:lnSpc>
                <a:spcPts val="3487"/>
              </a:lnSpc>
              <a:spcBef>
                <a:spcPct val="0"/>
              </a:spcBef>
            </a:pPr>
            <a:r>
              <a:rPr lang="en-US" sz="2491">
                <a:solidFill>
                  <a:srgbClr val="000000"/>
                </a:solidFill>
                <a:latin typeface="Hero"/>
                <a:ea typeface="Hero"/>
                <a:cs typeface="Hero"/>
                <a:sym typeface="Hero"/>
              </a:rPr>
              <a:t>Texnologiyalar imkoniyatlaridan foydalanish. Elektron kitoblar va audiokitoblardan foydalanishni rag'batlantirish. Yoshlar orasida o'qish ilovalarini ommalashtirish (masalan, Kindle, Pocketbook).</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CD4D42"/>
        </a:solidFill>
      </p:bgPr>
    </p:bg>
    <p:spTree>
      <p:nvGrpSpPr>
        <p:cNvPr id="1" name=""/>
        <p:cNvGrpSpPr/>
        <p:nvPr/>
      </p:nvGrpSpPr>
      <p:grpSpPr>
        <a:xfrm>
          <a:off x="0" y="0"/>
          <a:ext cx="0" cy="0"/>
          <a:chOff x="0" y="0"/>
          <a:chExt cx="0" cy="0"/>
        </a:xfrm>
      </p:grpSpPr>
      <p:grpSp>
        <p:nvGrpSpPr>
          <p:cNvPr name="Group 2" id="2"/>
          <p:cNvGrpSpPr/>
          <p:nvPr/>
        </p:nvGrpSpPr>
        <p:grpSpPr>
          <a:xfrm rot="0">
            <a:off x="-591201" y="-674510"/>
            <a:ext cx="19470402" cy="11636020"/>
            <a:chOff x="0" y="0"/>
            <a:chExt cx="1149350" cy="1149350"/>
          </a:xfrm>
        </p:grpSpPr>
        <p:sp>
          <p:nvSpPr>
            <p:cNvPr name="Freeform 3" id="3"/>
            <p:cNvSpPr/>
            <p:nvPr/>
          </p:nvSpPr>
          <p:spPr>
            <a:xfrm flipH="false" flipV="false" rot="0">
              <a:off x="0" y="0"/>
              <a:ext cx="13386153" cy="7999915"/>
            </a:xfrm>
            <a:custGeom>
              <a:avLst/>
              <a:gdLst/>
              <a:ahLst/>
              <a:cxnLst/>
              <a:rect r="r" b="b" t="t" l="l"/>
              <a:pathLst>
                <a:path h="7999915" w="13386153">
                  <a:moveTo>
                    <a:pt x="13386153" y="88397"/>
                  </a:moveTo>
                  <a:lnTo>
                    <a:pt x="13386153" y="0"/>
                  </a:lnTo>
                  <a:lnTo>
                    <a:pt x="73957" y="0"/>
                  </a:lnTo>
                  <a:lnTo>
                    <a:pt x="73957" y="44198"/>
                  </a:lnTo>
                  <a:lnTo>
                    <a:pt x="0" y="44198"/>
                  </a:lnTo>
                  <a:lnTo>
                    <a:pt x="0" y="7999915"/>
                  </a:lnTo>
                  <a:lnTo>
                    <a:pt x="147913" y="7999915"/>
                  </a:lnTo>
                  <a:lnTo>
                    <a:pt x="147913" y="6452970"/>
                  </a:lnTo>
                  <a:lnTo>
                    <a:pt x="2662439" y="6452970"/>
                  </a:lnTo>
                  <a:lnTo>
                    <a:pt x="2662439" y="7999915"/>
                  </a:lnTo>
                  <a:lnTo>
                    <a:pt x="2810353" y="7999915"/>
                  </a:lnTo>
                  <a:lnTo>
                    <a:pt x="2810353" y="6452970"/>
                  </a:lnTo>
                  <a:lnTo>
                    <a:pt x="5324879" y="6452970"/>
                  </a:lnTo>
                  <a:lnTo>
                    <a:pt x="5324879" y="7999915"/>
                  </a:lnTo>
                  <a:lnTo>
                    <a:pt x="5472792" y="7999915"/>
                  </a:lnTo>
                  <a:lnTo>
                    <a:pt x="5472792" y="6452970"/>
                  </a:lnTo>
                  <a:lnTo>
                    <a:pt x="7987318" y="6452970"/>
                  </a:lnTo>
                  <a:lnTo>
                    <a:pt x="7987318" y="7999915"/>
                  </a:lnTo>
                  <a:lnTo>
                    <a:pt x="8135231" y="7999915"/>
                  </a:lnTo>
                  <a:lnTo>
                    <a:pt x="8135231" y="6452970"/>
                  </a:lnTo>
                  <a:lnTo>
                    <a:pt x="10649758" y="6452970"/>
                  </a:lnTo>
                  <a:lnTo>
                    <a:pt x="10649758" y="7999915"/>
                  </a:lnTo>
                  <a:lnTo>
                    <a:pt x="10797670" y="7999915"/>
                  </a:lnTo>
                  <a:lnTo>
                    <a:pt x="10797670" y="6452970"/>
                  </a:lnTo>
                  <a:lnTo>
                    <a:pt x="13386153" y="6452970"/>
                  </a:lnTo>
                  <a:lnTo>
                    <a:pt x="13386153" y="6364573"/>
                  </a:lnTo>
                  <a:lnTo>
                    <a:pt x="10797670" y="6364573"/>
                  </a:lnTo>
                  <a:lnTo>
                    <a:pt x="10797670" y="4861826"/>
                  </a:lnTo>
                  <a:lnTo>
                    <a:pt x="13386153" y="4861826"/>
                  </a:lnTo>
                  <a:lnTo>
                    <a:pt x="13386153" y="4773430"/>
                  </a:lnTo>
                  <a:lnTo>
                    <a:pt x="10797670" y="4773430"/>
                  </a:lnTo>
                  <a:lnTo>
                    <a:pt x="10797670" y="3270683"/>
                  </a:lnTo>
                  <a:lnTo>
                    <a:pt x="13386153" y="3270683"/>
                  </a:lnTo>
                  <a:lnTo>
                    <a:pt x="13386153" y="3182286"/>
                  </a:lnTo>
                  <a:lnTo>
                    <a:pt x="10797670" y="3182286"/>
                  </a:lnTo>
                  <a:lnTo>
                    <a:pt x="10797670" y="1679540"/>
                  </a:lnTo>
                  <a:lnTo>
                    <a:pt x="13386153" y="1679540"/>
                  </a:lnTo>
                  <a:lnTo>
                    <a:pt x="13386153" y="1591143"/>
                  </a:lnTo>
                  <a:lnTo>
                    <a:pt x="10797670" y="1591143"/>
                  </a:lnTo>
                  <a:lnTo>
                    <a:pt x="10797670" y="88397"/>
                  </a:lnTo>
                  <a:lnTo>
                    <a:pt x="13386153" y="88397"/>
                  </a:lnTo>
                  <a:close/>
                  <a:moveTo>
                    <a:pt x="2810353" y="1591143"/>
                  </a:moveTo>
                  <a:lnTo>
                    <a:pt x="2810353" y="88397"/>
                  </a:lnTo>
                  <a:lnTo>
                    <a:pt x="5324879" y="88397"/>
                  </a:lnTo>
                  <a:lnTo>
                    <a:pt x="5324879" y="1591143"/>
                  </a:lnTo>
                  <a:lnTo>
                    <a:pt x="2810353" y="1591143"/>
                  </a:lnTo>
                  <a:close/>
                  <a:moveTo>
                    <a:pt x="5324879" y="1679540"/>
                  </a:moveTo>
                  <a:lnTo>
                    <a:pt x="5324879" y="3182286"/>
                  </a:lnTo>
                  <a:lnTo>
                    <a:pt x="2810353" y="3182286"/>
                  </a:lnTo>
                  <a:lnTo>
                    <a:pt x="2810353" y="1679540"/>
                  </a:lnTo>
                  <a:lnTo>
                    <a:pt x="5324879" y="1679540"/>
                  </a:lnTo>
                  <a:close/>
                  <a:moveTo>
                    <a:pt x="2662439" y="1591143"/>
                  </a:moveTo>
                  <a:lnTo>
                    <a:pt x="147913" y="1591143"/>
                  </a:lnTo>
                  <a:lnTo>
                    <a:pt x="147913" y="88397"/>
                  </a:lnTo>
                  <a:lnTo>
                    <a:pt x="2662439" y="88397"/>
                  </a:lnTo>
                  <a:lnTo>
                    <a:pt x="2662439" y="1591143"/>
                  </a:lnTo>
                  <a:close/>
                  <a:moveTo>
                    <a:pt x="2662439" y="1679540"/>
                  </a:moveTo>
                  <a:lnTo>
                    <a:pt x="2662439" y="3182286"/>
                  </a:lnTo>
                  <a:lnTo>
                    <a:pt x="147913" y="3182286"/>
                  </a:lnTo>
                  <a:lnTo>
                    <a:pt x="147913" y="1679540"/>
                  </a:lnTo>
                  <a:lnTo>
                    <a:pt x="2662439" y="1679540"/>
                  </a:lnTo>
                  <a:close/>
                  <a:moveTo>
                    <a:pt x="2662439" y="3270683"/>
                  </a:moveTo>
                  <a:lnTo>
                    <a:pt x="2662439" y="4773430"/>
                  </a:lnTo>
                  <a:lnTo>
                    <a:pt x="147913" y="4773430"/>
                  </a:lnTo>
                  <a:lnTo>
                    <a:pt x="147913" y="3270683"/>
                  </a:lnTo>
                  <a:lnTo>
                    <a:pt x="2662439" y="3270683"/>
                  </a:lnTo>
                  <a:close/>
                  <a:moveTo>
                    <a:pt x="2810353" y="3270683"/>
                  </a:moveTo>
                  <a:lnTo>
                    <a:pt x="5324879" y="3270683"/>
                  </a:lnTo>
                  <a:lnTo>
                    <a:pt x="5324879" y="4773430"/>
                  </a:lnTo>
                  <a:lnTo>
                    <a:pt x="2810353" y="4773430"/>
                  </a:lnTo>
                  <a:lnTo>
                    <a:pt x="2810353" y="3270683"/>
                  </a:lnTo>
                  <a:close/>
                  <a:moveTo>
                    <a:pt x="5472792" y="3270683"/>
                  </a:moveTo>
                  <a:lnTo>
                    <a:pt x="7987318" y="3270683"/>
                  </a:lnTo>
                  <a:lnTo>
                    <a:pt x="7987318" y="4773430"/>
                  </a:lnTo>
                  <a:lnTo>
                    <a:pt x="5472792" y="4773430"/>
                  </a:lnTo>
                  <a:lnTo>
                    <a:pt x="5472792" y="3270683"/>
                  </a:lnTo>
                  <a:close/>
                  <a:moveTo>
                    <a:pt x="5472792" y="3182286"/>
                  </a:moveTo>
                  <a:lnTo>
                    <a:pt x="5472792" y="1679540"/>
                  </a:lnTo>
                  <a:lnTo>
                    <a:pt x="7987318" y="1679540"/>
                  </a:lnTo>
                  <a:lnTo>
                    <a:pt x="7987318" y="3182286"/>
                  </a:lnTo>
                  <a:lnTo>
                    <a:pt x="5472792" y="3182286"/>
                  </a:lnTo>
                  <a:close/>
                  <a:moveTo>
                    <a:pt x="5472792" y="1591143"/>
                  </a:moveTo>
                  <a:lnTo>
                    <a:pt x="5472792" y="88397"/>
                  </a:lnTo>
                  <a:lnTo>
                    <a:pt x="7987318" y="88397"/>
                  </a:lnTo>
                  <a:lnTo>
                    <a:pt x="7987318" y="1591143"/>
                  </a:lnTo>
                  <a:lnTo>
                    <a:pt x="5472792" y="1591143"/>
                  </a:lnTo>
                  <a:close/>
                  <a:moveTo>
                    <a:pt x="147913" y="6364573"/>
                  </a:moveTo>
                  <a:lnTo>
                    <a:pt x="147913" y="4861826"/>
                  </a:lnTo>
                  <a:lnTo>
                    <a:pt x="2662439" y="4861826"/>
                  </a:lnTo>
                  <a:lnTo>
                    <a:pt x="2662439" y="6364573"/>
                  </a:lnTo>
                  <a:lnTo>
                    <a:pt x="147913" y="6364573"/>
                  </a:lnTo>
                  <a:close/>
                  <a:moveTo>
                    <a:pt x="2810353" y="6364573"/>
                  </a:moveTo>
                  <a:lnTo>
                    <a:pt x="2810353" y="4861826"/>
                  </a:lnTo>
                  <a:lnTo>
                    <a:pt x="5324879" y="4861826"/>
                  </a:lnTo>
                  <a:lnTo>
                    <a:pt x="5324879" y="6364573"/>
                  </a:lnTo>
                  <a:lnTo>
                    <a:pt x="2810353" y="6364573"/>
                  </a:lnTo>
                  <a:close/>
                  <a:moveTo>
                    <a:pt x="5472792" y="6364573"/>
                  </a:moveTo>
                  <a:lnTo>
                    <a:pt x="5472792" y="4861826"/>
                  </a:lnTo>
                  <a:lnTo>
                    <a:pt x="7987318" y="4861826"/>
                  </a:lnTo>
                  <a:lnTo>
                    <a:pt x="7987318" y="6364573"/>
                  </a:lnTo>
                  <a:lnTo>
                    <a:pt x="5472792" y="6364573"/>
                  </a:lnTo>
                  <a:close/>
                  <a:moveTo>
                    <a:pt x="10649758" y="6364573"/>
                  </a:moveTo>
                  <a:lnTo>
                    <a:pt x="8135231" y="6364573"/>
                  </a:lnTo>
                  <a:lnTo>
                    <a:pt x="8135231" y="4861826"/>
                  </a:lnTo>
                  <a:lnTo>
                    <a:pt x="10649758" y="4861826"/>
                  </a:lnTo>
                  <a:lnTo>
                    <a:pt x="10649758" y="6364573"/>
                  </a:lnTo>
                  <a:close/>
                  <a:moveTo>
                    <a:pt x="10649758" y="4773430"/>
                  </a:moveTo>
                  <a:lnTo>
                    <a:pt x="8135231" y="4773430"/>
                  </a:lnTo>
                  <a:lnTo>
                    <a:pt x="8135231" y="3270683"/>
                  </a:lnTo>
                  <a:lnTo>
                    <a:pt x="10649758" y="3270683"/>
                  </a:lnTo>
                  <a:lnTo>
                    <a:pt x="10649758" y="4773430"/>
                  </a:lnTo>
                  <a:close/>
                  <a:moveTo>
                    <a:pt x="10649758" y="3182286"/>
                  </a:moveTo>
                  <a:lnTo>
                    <a:pt x="8135231" y="3182286"/>
                  </a:lnTo>
                  <a:lnTo>
                    <a:pt x="8135231" y="1679540"/>
                  </a:lnTo>
                  <a:lnTo>
                    <a:pt x="10649758" y="1679540"/>
                  </a:lnTo>
                  <a:lnTo>
                    <a:pt x="10649758" y="3182286"/>
                  </a:lnTo>
                  <a:close/>
                  <a:moveTo>
                    <a:pt x="10649758" y="1591143"/>
                  </a:moveTo>
                  <a:lnTo>
                    <a:pt x="8135231" y="1591143"/>
                  </a:lnTo>
                  <a:lnTo>
                    <a:pt x="8135231" y="88397"/>
                  </a:lnTo>
                  <a:lnTo>
                    <a:pt x="10649758" y="88397"/>
                  </a:lnTo>
                  <a:lnTo>
                    <a:pt x="10649758" y="1591143"/>
                  </a:lnTo>
                  <a:close/>
                </a:path>
              </a:pathLst>
            </a:custGeom>
            <a:solidFill>
              <a:srgbClr val="000000">
                <a:alpha val="23922"/>
              </a:srgbClr>
            </a:solidFill>
          </p:spPr>
        </p:sp>
      </p:grpSp>
      <p:grpSp>
        <p:nvGrpSpPr>
          <p:cNvPr name="Group 4" id="4"/>
          <p:cNvGrpSpPr/>
          <p:nvPr/>
        </p:nvGrpSpPr>
        <p:grpSpPr>
          <a:xfrm rot="0">
            <a:off x="1028700" y="968577"/>
            <a:ext cx="16230600" cy="8349846"/>
            <a:chOff x="0" y="0"/>
            <a:chExt cx="21640800" cy="11133128"/>
          </a:xfrm>
        </p:grpSpPr>
        <p:grpSp>
          <p:nvGrpSpPr>
            <p:cNvPr name="Group 5" id="5"/>
            <p:cNvGrpSpPr/>
            <p:nvPr/>
          </p:nvGrpSpPr>
          <p:grpSpPr>
            <a:xfrm rot="0">
              <a:off x="325237" y="325237"/>
              <a:ext cx="21315563" cy="10807891"/>
              <a:chOff x="0" y="0"/>
              <a:chExt cx="4274726" cy="2167467"/>
            </a:xfrm>
          </p:grpSpPr>
          <p:sp>
            <p:nvSpPr>
              <p:cNvPr name="Freeform 6" id="6"/>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272727"/>
              </a:solidFill>
              <a:ln w="66675" cap="rnd">
                <a:solidFill>
                  <a:srgbClr val="272727"/>
                </a:solidFill>
                <a:prstDash val="solid"/>
                <a:round/>
              </a:ln>
            </p:spPr>
          </p:sp>
          <p:sp>
            <p:nvSpPr>
              <p:cNvPr name="TextBox 7" id="7"/>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nvGrpSpPr>
            <p:cNvPr name="Group 8" id="8"/>
            <p:cNvGrpSpPr/>
            <p:nvPr/>
          </p:nvGrpSpPr>
          <p:grpSpPr>
            <a:xfrm rot="0">
              <a:off x="0" y="0"/>
              <a:ext cx="21315563" cy="10807891"/>
              <a:chOff x="0" y="0"/>
              <a:chExt cx="4274726" cy="2167467"/>
            </a:xfrm>
          </p:grpSpPr>
          <p:sp>
            <p:nvSpPr>
              <p:cNvPr name="Freeform 9" id="9"/>
              <p:cNvSpPr/>
              <p:nvPr/>
            </p:nvSpPr>
            <p:spPr>
              <a:xfrm flipH="false" flipV="false" rot="0">
                <a:off x="0" y="0"/>
                <a:ext cx="4274726" cy="2167467"/>
              </a:xfrm>
              <a:custGeom>
                <a:avLst/>
                <a:gdLst/>
                <a:ahLst/>
                <a:cxnLst/>
                <a:rect r="r" b="b" t="t" l="l"/>
                <a:pathLst>
                  <a:path h="2167467" w="4274726">
                    <a:moveTo>
                      <a:pt x="24698" y="0"/>
                    </a:moveTo>
                    <a:lnTo>
                      <a:pt x="4250028" y="0"/>
                    </a:lnTo>
                    <a:cubicBezTo>
                      <a:pt x="4256578" y="0"/>
                      <a:pt x="4262860" y="2602"/>
                      <a:pt x="4267492" y="7234"/>
                    </a:cubicBezTo>
                    <a:cubicBezTo>
                      <a:pt x="4272124" y="11866"/>
                      <a:pt x="4274726" y="18148"/>
                      <a:pt x="4274726" y="24698"/>
                    </a:cubicBezTo>
                    <a:lnTo>
                      <a:pt x="4274726" y="2142769"/>
                    </a:lnTo>
                    <a:cubicBezTo>
                      <a:pt x="4274726" y="2149319"/>
                      <a:pt x="4272124" y="2155601"/>
                      <a:pt x="4267492" y="2160233"/>
                    </a:cubicBezTo>
                    <a:cubicBezTo>
                      <a:pt x="4262860" y="2164865"/>
                      <a:pt x="4256578" y="2167467"/>
                      <a:pt x="4250028" y="2167467"/>
                    </a:cubicBezTo>
                    <a:lnTo>
                      <a:pt x="24698" y="2167467"/>
                    </a:lnTo>
                    <a:cubicBezTo>
                      <a:pt x="18148" y="2167467"/>
                      <a:pt x="11866" y="2164865"/>
                      <a:pt x="7234" y="2160233"/>
                    </a:cubicBezTo>
                    <a:cubicBezTo>
                      <a:pt x="2602" y="2155601"/>
                      <a:pt x="0" y="2149319"/>
                      <a:pt x="0" y="2142769"/>
                    </a:cubicBezTo>
                    <a:lnTo>
                      <a:pt x="0" y="24698"/>
                    </a:lnTo>
                    <a:cubicBezTo>
                      <a:pt x="0" y="18148"/>
                      <a:pt x="2602" y="11866"/>
                      <a:pt x="7234" y="7234"/>
                    </a:cubicBezTo>
                    <a:cubicBezTo>
                      <a:pt x="11866" y="2602"/>
                      <a:pt x="18148" y="0"/>
                      <a:pt x="24698" y="0"/>
                    </a:cubicBezTo>
                    <a:close/>
                  </a:path>
                </a:pathLst>
              </a:custGeom>
              <a:solidFill>
                <a:srgbClr val="FFE5C8"/>
              </a:solidFill>
              <a:ln w="66675" cap="rnd">
                <a:solidFill>
                  <a:srgbClr val="1F244A"/>
                </a:solidFill>
                <a:prstDash val="solid"/>
                <a:round/>
              </a:ln>
            </p:spPr>
          </p:sp>
          <p:sp>
            <p:nvSpPr>
              <p:cNvPr name="TextBox 10" id="10"/>
              <p:cNvSpPr txBox="true"/>
              <p:nvPr/>
            </p:nvSpPr>
            <p:spPr>
              <a:xfrm>
                <a:off x="0" y="-38100"/>
                <a:ext cx="4274726" cy="2205567"/>
              </a:xfrm>
              <a:prstGeom prst="rect">
                <a:avLst/>
              </a:prstGeom>
            </p:spPr>
            <p:txBody>
              <a:bodyPr anchor="ctr" rtlCol="false" tIns="50037" lIns="50037" bIns="50037" rIns="50037"/>
              <a:lstStyle/>
              <a:p>
                <a:pPr algn="ctr">
                  <a:lnSpc>
                    <a:spcPts val="2659"/>
                  </a:lnSpc>
                  <a:spcBef>
                    <a:spcPct val="0"/>
                  </a:spcBef>
                </a:pPr>
              </a:p>
            </p:txBody>
          </p:sp>
        </p:grpSp>
      </p:grpSp>
      <p:sp>
        <p:nvSpPr>
          <p:cNvPr name="TextBox 11" id="11"/>
          <p:cNvSpPr txBox="true"/>
          <p:nvPr/>
        </p:nvSpPr>
        <p:spPr>
          <a:xfrm rot="0">
            <a:off x="2099872" y="3314155"/>
            <a:ext cx="10685059" cy="2613243"/>
          </a:xfrm>
          <a:prstGeom prst="rect">
            <a:avLst/>
          </a:prstGeom>
        </p:spPr>
        <p:txBody>
          <a:bodyPr anchor="t" rtlCol="false" tIns="0" lIns="0" bIns="0" rIns="0">
            <a:spAutoFit/>
          </a:bodyPr>
          <a:lstStyle/>
          <a:p>
            <a:pPr algn="ctr">
              <a:lnSpc>
                <a:spcPts val="3487"/>
              </a:lnSpc>
            </a:pPr>
            <a:r>
              <a:rPr lang="en-US" sz="2491">
                <a:solidFill>
                  <a:srgbClr val="000000"/>
                </a:solidFill>
                <a:latin typeface="Hero"/>
                <a:ea typeface="Hero"/>
                <a:cs typeface="Hero"/>
                <a:sym typeface="Hero"/>
              </a:rPr>
              <a:t>Ijtimoiy tarmoqlar va media vositalaridan foydalanish. Ijtimoiy tarmoqlarda kitobxonlikka bag‘ishlangan kontent yaratish (masalan, “O'qilgan kitob haqida qisqacha” mavzusidagi videolar). Yoshlar orasida kitobxonlikni targ‘ib qilish uchun bloger va ta'sir ko‘rsatuvchi shaxslarni jalb etish.</a:t>
            </a:r>
          </a:p>
          <a:p>
            <a:pPr algn="ctr">
              <a:lnSpc>
                <a:spcPts val="3487"/>
              </a:lnSpc>
              <a:spcBef>
                <a:spcPct val="0"/>
              </a:spcBef>
            </a:pPr>
          </a:p>
        </p:txBody>
      </p:sp>
      <p:grpSp>
        <p:nvGrpSpPr>
          <p:cNvPr name="Group 12" id="12"/>
          <p:cNvGrpSpPr/>
          <p:nvPr/>
        </p:nvGrpSpPr>
        <p:grpSpPr>
          <a:xfrm rot="0">
            <a:off x="12784931" y="4644589"/>
            <a:ext cx="3804221" cy="3283582"/>
            <a:chOff x="0" y="0"/>
            <a:chExt cx="5072295" cy="4378110"/>
          </a:xfrm>
        </p:grpSpPr>
        <p:sp>
          <p:nvSpPr>
            <p:cNvPr name="Freeform 13" id="13"/>
            <p:cNvSpPr/>
            <p:nvPr/>
          </p:nvSpPr>
          <p:spPr>
            <a:xfrm flipH="false" flipV="false" rot="0">
              <a:off x="226577" y="237223"/>
              <a:ext cx="4845719" cy="4140887"/>
            </a:xfrm>
            <a:custGeom>
              <a:avLst/>
              <a:gdLst/>
              <a:ahLst/>
              <a:cxnLst/>
              <a:rect r="r" b="b" t="t" l="l"/>
              <a:pathLst>
                <a:path h="4140887" w="4845719">
                  <a:moveTo>
                    <a:pt x="0" y="0"/>
                  </a:moveTo>
                  <a:lnTo>
                    <a:pt x="4845718" y="0"/>
                  </a:lnTo>
                  <a:lnTo>
                    <a:pt x="4845718" y="4140887"/>
                  </a:lnTo>
                  <a:lnTo>
                    <a:pt x="0" y="414088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0"/>
              <a:ext cx="4845719" cy="4140887"/>
            </a:xfrm>
            <a:custGeom>
              <a:avLst/>
              <a:gdLst/>
              <a:ahLst/>
              <a:cxnLst/>
              <a:rect r="r" b="b" t="t" l="l"/>
              <a:pathLst>
                <a:path h="4140887" w="4845719">
                  <a:moveTo>
                    <a:pt x="0" y="0"/>
                  </a:moveTo>
                  <a:lnTo>
                    <a:pt x="4845719" y="0"/>
                  </a:lnTo>
                  <a:lnTo>
                    <a:pt x="4845719" y="4140887"/>
                  </a:lnTo>
                  <a:lnTo>
                    <a:pt x="0" y="41408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DAGc1HI-C3Q</dc:identifier>
  <dcterms:modified xsi:type="dcterms:W3CDTF">2011-08-01T06:04:30Z</dcterms:modified>
  <cp:revision>1</cp:revision>
  <dc:title>Yoshlarda kitobxonlik madaniyatini toʻgʻri shakllantirish </dc:title>
</cp:coreProperties>
</file>