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6" r:id="rId3"/>
    <p:sldId id="265" r:id="rId4"/>
    <p:sldId id="257" r:id="rId5"/>
    <p:sldId id="258" r:id="rId6"/>
    <p:sldId id="259" r:id="rId7"/>
    <p:sldId id="260" r:id="rId8"/>
    <p:sldId id="261" r:id="rId9"/>
    <p:sldId id="262" r:id="rId10"/>
    <p:sldId id="263" r:id="rId11"/>
    <p:sldId id="264" r:id="rId12"/>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59"/>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rcRect b="3795"/>
          <a:stretch>
            <a:fillRect/>
          </a:stretch>
        </p:blipFill>
        <p:spPr>
          <a:xfrm>
            <a:off x="0" y="260350"/>
            <a:ext cx="12192000" cy="6597650"/>
          </a:xfrm>
          <a:prstGeom prst="rect">
            <a:avLst/>
          </a:prstGeom>
          <a:noFill/>
          <a:ln w="9525">
            <a:noFill/>
          </a:ln>
        </p:spPr>
      </p:pic>
      <p:sp>
        <p:nvSpPr>
          <p:cNvPr id="2051" name="Rectangle 3"/>
          <p:cNvSpPr>
            <a:spLocks noGrp="1" noChangeArrowheads="1"/>
          </p:cNvSpPr>
          <p:nvPr>
            <p:ph type="ctrTitle"/>
          </p:nvPr>
        </p:nvSpPr>
        <p:spPr>
          <a:xfrm>
            <a:off x="624417" y="620713"/>
            <a:ext cx="10943167" cy="1082675"/>
          </a:xfrm>
        </p:spPr>
        <p:txBody>
          <a:bodyPr/>
          <a:lstStyle>
            <a:lvl1pP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1843088"/>
            <a:ext cx="10949517" cy="981075"/>
          </a:xfrm>
        </p:spPr>
        <p:txBody>
          <a:bodyPr/>
          <a:lstStyle>
            <a:lvl1pPr marL="0" indent="0">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760FBDFE-C587-4B4C-A407-44438C67B59E}"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49AE70B2-8BF9-45C0-BB95-33D1B9D3A854}"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C4527FD-C22F-4528-B2BB-24ACAEFD76BE}"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Замещающая дата 4"/>
          <p:cNvSpPr>
            <a:spLocks noGrp="1"/>
          </p:cNvSpPr>
          <p:nvPr>
            <p:ph type="dt" sz="half" idx="10"/>
          </p:nvPr>
        </p:nvSpPr>
        <p:spPr/>
        <p:txBody>
          <a:bodyPr/>
          <a:p>
            <a:fld id="{760FBDFE-C587-4B4C-A407-44438C67B59E}" type="datetimeFigureOut">
              <a:rPr lang="en-US" smtClean="0"/>
            </a:fld>
            <a:endParaRPr lang="en-US"/>
          </a:p>
        </p:txBody>
      </p:sp>
      <p:sp>
        <p:nvSpPr>
          <p:cNvPr id="6" name="Замещающий нижний колонтитул 5"/>
          <p:cNvSpPr>
            <a:spLocks noGrp="1"/>
          </p:cNvSpPr>
          <p:nvPr>
            <p:ph type="ftr" sz="quarter" idx="11"/>
          </p:nvPr>
        </p:nvSpPr>
        <p:spPr/>
        <p:txBody>
          <a:bodyPr/>
          <a:p>
            <a:endParaRPr lang="en-US"/>
          </a:p>
        </p:txBody>
      </p:sp>
      <p:sp>
        <p:nvSpPr>
          <p:cNvPr id="7" name="Замещающий номер слайда 6"/>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Замещающая дата 6"/>
          <p:cNvSpPr>
            <a:spLocks noGrp="1"/>
          </p:cNvSpPr>
          <p:nvPr>
            <p:ph type="dt" sz="half" idx="10"/>
          </p:nvPr>
        </p:nvSpPr>
        <p:spPr/>
        <p:txBody>
          <a:bodyPr/>
          <a:p>
            <a:fld id="{760FBDFE-C587-4B4C-A407-44438C67B59E}" type="datetimeFigureOut">
              <a:rPr lang="en-US" smtClean="0"/>
            </a:fld>
            <a:endParaRPr lang="en-US"/>
          </a:p>
        </p:txBody>
      </p:sp>
      <p:sp>
        <p:nvSpPr>
          <p:cNvPr id="8" name="Замещающий нижний колонтитул 7"/>
          <p:cNvSpPr>
            <a:spLocks noGrp="1"/>
          </p:cNvSpPr>
          <p:nvPr>
            <p:ph type="ftr" sz="quarter" idx="11"/>
          </p:nvPr>
        </p:nvSpPr>
        <p:spPr/>
        <p:txBody>
          <a:bodyPr/>
          <a:p>
            <a:endParaRPr lang="en-US"/>
          </a:p>
        </p:txBody>
      </p:sp>
      <p:sp>
        <p:nvSpPr>
          <p:cNvPr id="9" name="Замещающий номер слайда 8"/>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p>
            <a:fld id="{760FBDFE-C587-4B4C-A407-44438C67B59E}" type="datetimeFigureOut">
              <a:rPr lang="en-US" smtClean="0"/>
            </a:fld>
            <a:endParaRPr lang="en-US"/>
          </a:p>
        </p:txBody>
      </p:sp>
      <p:sp>
        <p:nvSpPr>
          <p:cNvPr id="4" name="Замещающий нижний колонтитул 3"/>
          <p:cNvSpPr>
            <a:spLocks noGrp="1"/>
          </p:cNvSpPr>
          <p:nvPr>
            <p:ph type="ftr" sz="quarter" idx="11"/>
          </p:nvPr>
        </p:nvSpPr>
        <p:spPr/>
        <p:txBody>
          <a:bodyPr/>
          <a:p>
            <a:endParaRPr lang="en-US"/>
          </a:p>
        </p:txBody>
      </p:sp>
      <p:sp>
        <p:nvSpPr>
          <p:cNvPr id="5" name="Замещающий номер слайда 4"/>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fld id="{760FBDFE-C587-4B4C-A407-44438C67B59E}" type="datetimeFigureOut">
              <a:rPr lang="en-US" smtClean="0"/>
            </a:fld>
            <a:endParaRPr lang="en-US"/>
          </a:p>
        </p:txBody>
      </p:sp>
      <p:sp>
        <p:nvSpPr>
          <p:cNvPr id="3" name="Замещающий нижний колонтитул 2"/>
          <p:cNvSpPr>
            <a:spLocks noGrp="1"/>
          </p:cNvSpPr>
          <p:nvPr>
            <p:ph type="ftr" sz="quarter" idx="11"/>
          </p:nvPr>
        </p:nvSpPr>
        <p:spPr/>
        <p:txBody>
          <a:bodyPr/>
          <a:p>
            <a:endParaRPr lang="en-US"/>
          </a:p>
        </p:txBody>
      </p:sp>
      <p:sp>
        <p:nvSpPr>
          <p:cNvPr id="4" name="Замещающий номер слайда 3"/>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C4527FD-C22F-4528-B2BB-24ACAEFD76BE}"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fld id="{9EFD9D74-47D9-4702-A33C-335B63B48DBF}" type="datetimeFigureOut">
              <a:rPr lang="en-US" smtClean="0"/>
            </a:fld>
            <a:endParaRPr lang="en-US" dirty="0"/>
          </a:p>
        </p:txBody>
      </p:sp>
      <p:sp>
        <p:nvSpPr>
          <p:cNvPr id="6" name="Замещающий нижний колонтитул 5"/>
          <p:cNvSpPr>
            <a:spLocks noGrp="1"/>
          </p:cNvSpPr>
          <p:nvPr>
            <p:ph type="ftr" sz="quarter" idx="11"/>
          </p:nvPr>
        </p:nvSpPr>
        <p:spPr/>
        <p:txBody>
          <a:bodyPr/>
          <a:p>
            <a:endParaRPr lang="en-US" dirty="0"/>
          </a:p>
        </p:txBody>
      </p:sp>
      <p:sp>
        <p:nvSpPr>
          <p:cNvPr id="7" name="Замещающий номер слайда 6"/>
          <p:cNvSpPr>
            <a:spLocks noGrp="1"/>
          </p:cNvSpPr>
          <p:nvPr>
            <p:ph type="sldNum" sz="quarter" idx="12"/>
          </p:nvPr>
        </p:nvSpPr>
        <p:spPr/>
        <p:txBody>
          <a:bodyPr/>
          <a:p>
            <a:fld id="{FABC47A4-756D-490B-A52F-7D9E2C9FC05F}"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2"/>
          <p:cNvPicPr>
            <a:picLocks noChangeAspect="1"/>
          </p:cNvPicPr>
          <p:nvPr/>
        </p:nvPicPr>
        <p:blipFill>
          <a:blip r:embed="rId12"/>
          <a:stretch>
            <a:fillRect/>
          </a:stretch>
        </p:blipFill>
        <p:spPr>
          <a:xfrm>
            <a:off x="0" y="0"/>
            <a:ext cx="12192000"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760FBDFE-C587-4B4C-A407-44438C67B59E}" type="datetimeFigureOut">
              <a:rPr lang="en-US" smtClean="0"/>
            </a:fld>
            <a:endParaRPr lang="en-US" dirty="0"/>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ctrTitle"/>
          </p:nvPr>
        </p:nvSpPr>
        <p:spPr>
          <a:xfrm>
            <a:off x="757132" y="2641283"/>
            <a:ext cx="10943167" cy="1082675"/>
          </a:xfrm>
        </p:spPr>
        <p:txBody>
          <a:bodyPr/>
          <a:p>
            <a:pPr algn="ctr"/>
            <a:r>
              <a:rPr lang="en-US" altLang="en-US" sz="6600">
                <a:solidFill>
                  <a:schemeClr val="tx1"/>
                </a:solidFill>
                <a:effectLst>
                  <a:outerShdw blurRad="38100" dist="19050" dir="2700000" algn="tl" rotWithShape="0">
                    <a:schemeClr val="dk1">
                      <a:alpha val="40000"/>
                    </a:schemeClr>
                  </a:outerShdw>
                </a:effectLst>
                <a:latin typeface="Cooper Black" panose="0208090404030B020404" charset="0"/>
                <a:cs typeface="Cooper Black" panose="0208090404030B020404" charset="0"/>
              </a:rPr>
              <a:t>Yuvenil gingivit kechishi va uni davolash</a:t>
            </a:r>
            <a:endParaRPr lang="en-US" altLang="en-US" sz="6600">
              <a:solidFill>
                <a:schemeClr val="tx1"/>
              </a:solidFill>
              <a:effectLst>
                <a:outerShdw blurRad="38100" dist="19050" dir="2700000" algn="tl" rotWithShape="0">
                  <a:schemeClr val="dk1">
                    <a:alpha val="40000"/>
                  </a:schemeClr>
                </a:outerShdw>
              </a:effectLst>
              <a:latin typeface="Cooper Black" panose="0208090404030B020404" charset="0"/>
              <a:cs typeface="Cooper Black" panose="0208090404030B0204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Заголовок 3"/>
          <p:cNvSpPr>
            <a:spLocks noGrp="1"/>
          </p:cNvSpPr>
          <p:nvPr>
            <p:ph type="title"/>
          </p:nvPr>
        </p:nvSpPr>
        <p:spPr/>
        <p:txBody>
          <a:bodyPr/>
          <a:p>
            <a:r>
              <a:rPr lang="en-US" altLang="ru-RU"/>
              <a:t>etiboringiz uchun raxmat;)</a:t>
            </a:r>
            <a:endParaRPr lang="en-US" alt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t>Reja:</a:t>
            </a:r>
            <a:endParaRPr lang="en-US" altLang="ru-RU"/>
          </a:p>
        </p:txBody>
      </p:sp>
      <p:sp>
        <p:nvSpPr>
          <p:cNvPr id="3" name="Замещающее содержимое 2"/>
          <p:cNvSpPr>
            <a:spLocks noGrp="1"/>
          </p:cNvSpPr>
          <p:nvPr>
            <p:ph idx="1"/>
          </p:nvPr>
        </p:nvSpPr>
        <p:spPr/>
        <p:txBody>
          <a:bodyPr/>
          <a:p>
            <a:pPr>
              <a:lnSpc>
                <a:spcPct val="200000"/>
              </a:lnSpc>
            </a:pPr>
            <a:r>
              <a:rPr lang="en-US" altLang="ru-RU" sz="4400"/>
              <a:t>Gingivit nima</a:t>
            </a:r>
            <a:endParaRPr lang="en-US" altLang="ru-RU" sz="4400"/>
          </a:p>
          <a:p>
            <a:pPr>
              <a:lnSpc>
                <a:spcPct val="200000"/>
              </a:lnSpc>
            </a:pPr>
            <a:r>
              <a:rPr lang="en-US" altLang="ru-RU" sz="4400"/>
              <a:t>Yuvenil gingivit qanday kechadi</a:t>
            </a:r>
            <a:endParaRPr lang="en-US" altLang="ru-RU" sz="4400"/>
          </a:p>
          <a:p>
            <a:pPr>
              <a:lnSpc>
                <a:spcPct val="200000"/>
              </a:lnSpc>
            </a:pPr>
            <a:r>
              <a:rPr lang="en-US" altLang="ru-RU" sz="4400"/>
              <a:t>Klinik kechishi qanday?</a:t>
            </a:r>
            <a:endParaRPr lang="en-US" altLang="ru-RU" sz="4400"/>
          </a:p>
          <a:p>
            <a:endParaRPr lang="en-US" altLang="ru-RU" sz="4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sym typeface="+mn-ea"/>
              </a:rPr>
              <a:t>gingivit</a:t>
            </a:r>
            <a:endParaRPr lang="ru-RU" altLang="en-US"/>
          </a:p>
        </p:txBody>
      </p:sp>
      <p:sp>
        <p:nvSpPr>
          <p:cNvPr id="3" name="Замещающее содержимое 2"/>
          <p:cNvSpPr>
            <a:spLocks noGrp="1"/>
          </p:cNvSpPr>
          <p:nvPr>
            <p:ph idx="1"/>
          </p:nvPr>
        </p:nvSpPr>
        <p:spPr/>
        <p:txBody>
          <a:bodyPr/>
          <a:p>
            <a:pPr marL="0" indent="0">
              <a:buNone/>
            </a:pPr>
            <a:r>
              <a:rPr lang="ru-RU" altLang="en-US"/>
              <a:t>Gingivitning maxsus shakli ba'zan bolalarda prepubertal davrda (7 yoshdan 12 yoshgacha) va balog'at yoshida (qizlar uchun yosh davri 12 yoshdan 16 yoshgacha, o'g'il bolalar uchun 13 yoshdan 18 yoshgacha) uchraydi.Klinik ko'rinishda jag'ning frontal sohasida milk qirrasi to'qimalarining o'sishida namoyon bo'ladi tomchi shaklida chiqadigan gingival papillalar paydo bo'ladi.</a:t>
            </a:r>
            <a:endParaRPr lang="ru-RU"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sym typeface="+mn-ea"/>
              </a:rPr>
              <a:t>gingivit</a:t>
            </a:r>
            <a:endParaRPr lang="ru-RU" altLang="en-US"/>
          </a:p>
        </p:txBody>
      </p:sp>
      <p:sp>
        <p:nvSpPr>
          <p:cNvPr id="3" name="Замещающее содержимое 2"/>
          <p:cNvSpPr>
            <a:spLocks noGrp="1"/>
          </p:cNvSpPr>
          <p:nvPr>
            <p:ph idx="1"/>
          </p:nvPr>
        </p:nvSpPr>
        <p:spPr/>
        <p:txBody>
          <a:bodyPr/>
          <a:p>
            <a:pPr marL="0" indent="0">
              <a:buNone/>
            </a:pPr>
            <a:r>
              <a:rPr lang="ru-RU" altLang="en-US"/>
              <a:t>Ta'kidlanishicha, yoshi bilan gingivitning klinik ko'rinishlarining tarqalishi va intensivligi pasayadi. Bu tanadagi gormonal o'zgarishlar va o'smirlarning shaxsiy og'iz gigienasiga rioya qilishlari bilan bog'liq.Kengayish (tish </a:t>
            </a:r>
            <a:r>
              <a:rPr lang="en-US" altLang="ru-RU"/>
              <a:t>milk</a:t>
            </a:r>
            <a:r>
              <a:rPr lang="ru-RU" altLang="en-US"/>
              <a:t> to'qimalarining gipertrofiyasi) ko'pincha faqat bitta jag'ning old tishlari sohasida, ko'pincha pastki qismida sodir bo'ladi. Odatda milklar faqat vestibulyar yuzadan ta'sirlanadi, og'iz tish </a:t>
            </a:r>
            <a:r>
              <a:rPr lang="en-US" altLang="ru-RU"/>
              <a:t>milk</a:t>
            </a:r>
            <a:r>
              <a:rPr lang="ru-RU" altLang="en-US"/>
              <a:t> o'zgarishsiz qoladi.</a:t>
            </a:r>
            <a:endParaRPr lang="ru-RU"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t>ювенильный гингивит</a:t>
            </a:r>
            <a:endParaRPr lang="ru-RU" altLang="en-US"/>
          </a:p>
        </p:txBody>
      </p:sp>
      <p:pic>
        <p:nvPicPr>
          <p:cNvPr id="4" name="Замещающее содержимое 3" descr="2сл-1024x695"/>
          <p:cNvPicPr>
            <a:picLocks noChangeAspect="1"/>
          </p:cNvPicPr>
          <p:nvPr>
            <p:ph idx="1"/>
          </p:nvPr>
        </p:nvPicPr>
        <p:blipFill>
          <a:blip r:embed="rId1"/>
          <a:stretch>
            <a:fillRect/>
          </a:stretch>
        </p:blipFill>
        <p:spPr>
          <a:xfrm>
            <a:off x="609600" y="981710"/>
            <a:ext cx="10818495" cy="56832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ювенильный гингивит</a:t>
            </a:r>
            <a:endParaRPr lang="ru-RU" altLang="en-US"/>
          </a:p>
        </p:txBody>
      </p:sp>
      <p:pic>
        <p:nvPicPr>
          <p:cNvPr id="4" name="Замещающее содержимое 3" descr="гингивит1-1024x721"/>
          <p:cNvPicPr>
            <a:picLocks noChangeAspect="1"/>
          </p:cNvPicPr>
          <p:nvPr>
            <p:ph idx="1"/>
          </p:nvPr>
        </p:nvPicPr>
        <p:blipFill>
          <a:blip r:embed="rId1"/>
          <a:stretch>
            <a:fillRect/>
          </a:stretch>
        </p:blipFill>
        <p:spPr>
          <a:xfrm>
            <a:off x="609600" y="1174750"/>
            <a:ext cx="10973435" cy="51981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sym typeface="+mn-ea"/>
              </a:rPr>
              <a:t>gingivit</a:t>
            </a:r>
            <a:endParaRPr lang="ru-RU" altLang="en-US"/>
          </a:p>
        </p:txBody>
      </p:sp>
      <p:sp>
        <p:nvSpPr>
          <p:cNvPr id="3" name="Замещающее содержимое 2"/>
          <p:cNvSpPr>
            <a:spLocks noGrp="1"/>
          </p:cNvSpPr>
          <p:nvPr>
            <p:ph idx="1"/>
          </p:nvPr>
        </p:nvSpPr>
        <p:spPr/>
        <p:txBody>
          <a:bodyPr/>
          <a:p>
            <a:pPr marL="0" indent="0">
              <a:buNone/>
            </a:pPr>
            <a:r>
              <a:rPr lang="ru-RU" altLang="en-US"/>
              <a:t>Pubertal gingivitni davolash keng qamrovli bo'lishi kerak. Tish muolajalari og'iz bo'shlig'i gigienasini yaxshilashga, karioz</a:t>
            </a:r>
            <a:r>
              <a:rPr lang="en-US" altLang="ru-RU"/>
              <a:t>ni</a:t>
            </a:r>
            <a:r>
              <a:rPr lang="ru-RU" altLang="en-US"/>
              <a:t> yo'q qilishga va mahalliy tirnash xususiyati beruvchi ta'sirini istisno qiladigan parhezni saqlashga qaratilgan. Organizmga tizimli ta'sir qilish uchun askorbin kislotasini kurslarda qabul qilish tavsiya etiladi (mutaxassis bilan maslahatlashish talab etiladi!)</a:t>
            </a:r>
            <a:endParaRPr lang="ru-RU"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sym typeface="+mn-ea"/>
              </a:rPr>
              <a:t>gingivit</a:t>
            </a:r>
            <a:endParaRPr lang="ru-RU" altLang="en-US"/>
          </a:p>
        </p:txBody>
      </p:sp>
      <p:pic>
        <p:nvPicPr>
          <p:cNvPr id="4" name="Замещающее содержимое 3" descr="parodontit"/>
          <p:cNvPicPr>
            <a:picLocks noChangeAspect="1"/>
          </p:cNvPicPr>
          <p:nvPr>
            <p:ph idx="1"/>
          </p:nvPr>
        </p:nvPicPr>
        <p:blipFill>
          <a:blip r:embed="rId1"/>
          <a:stretch>
            <a:fillRect/>
          </a:stretch>
        </p:blipFill>
        <p:spPr>
          <a:xfrm>
            <a:off x="903605" y="1198245"/>
            <a:ext cx="10384790" cy="5247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en-US" altLang="ru-RU"/>
              <a:t>gingivit</a:t>
            </a:r>
            <a:endParaRPr lang="en-US" altLang="ru-RU"/>
          </a:p>
        </p:txBody>
      </p:sp>
      <p:pic>
        <p:nvPicPr>
          <p:cNvPr id="4" name="Замещающее содержимое 3" descr="pokrasnenie-dyosen-i-zdorovye-dyosny_s"/>
          <p:cNvPicPr>
            <a:picLocks noChangeAspect="1"/>
          </p:cNvPicPr>
          <p:nvPr>
            <p:ph idx="1"/>
          </p:nvPr>
        </p:nvPicPr>
        <p:blipFill>
          <a:blip r:embed="rId1"/>
          <a:stretch>
            <a:fillRect/>
          </a:stretch>
        </p:blipFill>
        <p:spPr>
          <a:xfrm>
            <a:off x="608965" y="1151255"/>
            <a:ext cx="10670540" cy="4803140"/>
          </a:xfrm>
          <a:prstGeom prst="rect">
            <a:avLst/>
          </a:prstGeom>
        </p:spPr>
      </p:pic>
    </p:spTree>
  </p:cSld>
  <p:clrMapOvr>
    <a:masterClrMapping/>
  </p:clrMapOvr>
</p:sld>
</file>

<file path=ppt/theme/theme1.xml><?xml version="1.0" encoding="utf-8"?>
<a:theme xmlns:a="http://schemas.openxmlformats.org/drawingml/2006/main" name="Orange Waves">
  <a:themeElements>
    <a:clrScheme name="Orange Waves 13">
      <a:dk1>
        <a:srgbClr val="000000"/>
      </a:dk1>
      <a:lt1>
        <a:srgbClr val="FFFFFF"/>
      </a:lt1>
      <a:dk2>
        <a:srgbClr val="000000"/>
      </a:dk2>
      <a:lt2>
        <a:srgbClr val="969696"/>
      </a:lt2>
      <a:accent1>
        <a:srgbClr val="C73109"/>
      </a:accent1>
      <a:accent2>
        <a:srgbClr val="FF5050"/>
      </a:accent2>
      <a:accent3>
        <a:srgbClr val="FFFFFF"/>
      </a:accent3>
      <a:accent4>
        <a:srgbClr val="000000"/>
      </a:accent4>
      <a:accent5>
        <a:srgbClr val="E0ADAA"/>
      </a:accent5>
      <a:accent6>
        <a:srgbClr val="E74848"/>
      </a:accent6>
      <a:hlink>
        <a:srgbClr val="4D4D4D"/>
      </a:hlink>
      <a:folHlink>
        <a:srgbClr val="777777"/>
      </a:folHlink>
    </a:clrScheme>
    <a:fontScheme name="Orang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Orang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rang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rang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rang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rang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rang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ang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rang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rang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rang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rang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rang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range Waves 13">
        <a:dk1>
          <a:srgbClr val="000000"/>
        </a:dk1>
        <a:lt1>
          <a:srgbClr val="FFFFFF"/>
        </a:lt1>
        <a:dk2>
          <a:srgbClr val="000000"/>
        </a:dk2>
        <a:lt2>
          <a:srgbClr val="969696"/>
        </a:lt2>
        <a:accent1>
          <a:srgbClr val="C73109"/>
        </a:accent1>
        <a:accent2>
          <a:srgbClr val="FF5050"/>
        </a:accent2>
        <a:accent3>
          <a:srgbClr val="FFFFFF"/>
        </a:accent3>
        <a:accent4>
          <a:srgbClr val="000000"/>
        </a:accent4>
        <a:accent5>
          <a:srgbClr val="E0ADAA"/>
        </a:accent5>
        <a:accent6>
          <a:srgbClr val="E74848"/>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1431</Words>
  <Application>WPS Presentation</Application>
  <PresentationFormat>宽屏</PresentationFormat>
  <Paragraphs>31</Paragraphs>
  <Slides>10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10</vt:i4>
      </vt:variant>
    </vt:vector>
  </HeadingPairs>
  <TitlesOfParts>
    <vt:vector size="17" baseType="lpstr">
      <vt:lpstr>Arial</vt:lpstr>
      <vt:lpstr>SimSun</vt:lpstr>
      <vt:lpstr>Wingdings</vt:lpstr>
      <vt:lpstr>Microsoft YaHei</vt:lpstr>
      <vt:lpstr>Arial Unicode MS</vt:lpstr>
      <vt:lpstr>Cooper Black</vt:lpstr>
      <vt:lpstr>Orange Waves</vt:lpstr>
      <vt:lpstr>Yuvenil gingivit kechishi davolash</vt:lpstr>
      <vt:lpstr>PowerPoint 演示文稿</vt:lpstr>
      <vt:lpstr>gingivit</vt:lpstr>
      <vt:lpstr>gingivit</vt:lpstr>
      <vt:lpstr>ювенильный гингивит</vt:lpstr>
      <vt:lpstr>ювенильный гингивит</vt:lpstr>
      <vt:lpstr>gingivit</vt:lpstr>
      <vt:lpstr>gingivit</vt:lpstr>
      <vt:lpstr>gingivit</vt:lpstr>
      <vt:lpstr>etiboringiz uchun raxmat;)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E-MaxPCShop</cp:lastModifiedBy>
  <cp:revision>3</cp:revision>
  <dcterms:created xsi:type="dcterms:W3CDTF">2024-01-31T05:37:00Z</dcterms:created>
  <dcterms:modified xsi:type="dcterms:W3CDTF">2025-01-23T13:58:11Z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1049-12.2.0.19805</vt:lpwstr>
  </property>
  <property fmtid="{D5CDD505-2E9C-101B-9397-08002B2CF9AE}" pid="3" name="ICV">
    <vt:lpwstr>0E0358C9CF114B61A68F7694BFB39960_13</vt:lpwstr>
  </property>
</Properties>
</file>