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80" r:id="rId1"/>
  </p:sldMasterIdLst>
  <p:notesMasterIdLst>
    <p:notesMasterId r:id="rId17"/>
  </p:notesMasterIdLst>
  <p:sldIdLst>
    <p:sldId id="272" r:id="rId2"/>
    <p:sldId id="274" r:id="rId3"/>
    <p:sldId id="256" r:id="rId4"/>
    <p:sldId id="257" r:id="rId5"/>
    <p:sldId id="266" r:id="rId6"/>
    <p:sldId id="259" r:id="rId7"/>
    <p:sldId id="260" r:id="rId8"/>
    <p:sldId id="267" r:id="rId9"/>
    <p:sldId id="268" r:id="rId10"/>
    <p:sldId id="269" r:id="rId11"/>
    <p:sldId id="262" r:id="rId12"/>
    <p:sldId id="270" r:id="rId13"/>
    <p:sldId id="271" r:id="rId14"/>
    <p:sldId id="264" r:id="rId15"/>
    <p:sldId id="273" r:id="rId16"/>
  </p:sldIdLst>
  <p:sldSz cx="14630400" cy="8229600"/>
  <p:notesSz cx="8229600" cy="14630400"/>
  <p:embeddedFontLs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Roboto" panose="020B0604020202020204" charset="0"/>
      <p:regular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Roboto Slab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Wingdings 3" panose="05040102010807070707" pitchFamily="18" charset="2"/>
      <p:regular r:id="rId3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162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946" y="1737361"/>
            <a:ext cx="10590790" cy="3995497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946" y="5732856"/>
            <a:ext cx="10590790" cy="1033704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06391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8" y="5760704"/>
            <a:ext cx="10590788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85946" y="822960"/>
            <a:ext cx="10590790" cy="436879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7" y="6440790"/>
            <a:ext cx="10590787" cy="592454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59681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5" y="1737360"/>
            <a:ext cx="10590791" cy="2377440"/>
          </a:xfrm>
        </p:spPr>
        <p:txBody>
          <a:bodyPr/>
          <a:lstStyle>
            <a:lvl1pPr>
              <a:defRPr sz="57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4389120"/>
            <a:ext cx="10590791" cy="2834640"/>
          </a:xfrm>
        </p:spPr>
        <p:txBody>
          <a:bodyPr anchor="ctr">
            <a:normAutofit/>
          </a:bodyPr>
          <a:lstStyle>
            <a:lvl1pPr marL="0" indent="0">
              <a:buNone/>
              <a:defRPr sz="216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11366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762" y="1737360"/>
            <a:ext cx="9599178" cy="2788049"/>
          </a:xfrm>
        </p:spPr>
        <p:txBody>
          <a:bodyPr/>
          <a:lstStyle>
            <a:lvl1pPr>
              <a:defRPr sz="57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316481" y="4525409"/>
            <a:ext cx="8735579" cy="410609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68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5220788"/>
            <a:ext cx="10590791" cy="2011680"/>
          </a:xfrm>
        </p:spPr>
        <p:txBody>
          <a:bodyPr anchor="ctr">
            <a:normAutofit/>
          </a:bodyPr>
          <a:lstStyle>
            <a:lvl1pPr marL="0" indent="0">
              <a:buNone/>
              <a:defRPr sz="216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77954" y="1165504"/>
            <a:ext cx="962294" cy="234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464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96588" y="3136545"/>
            <a:ext cx="962294" cy="234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464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036753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5" y="3749041"/>
            <a:ext cx="10590792" cy="1983816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5945" y="5732857"/>
            <a:ext cx="10590791" cy="1032480"/>
          </a:xfrm>
        </p:spPr>
        <p:txBody>
          <a:bodyPr anchor="t"/>
          <a:lstStyle>
            <a:lvl1pPr marL="0" indent="0" algn="l">
              <a:buNone/>
              <a:defRPr sz="24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85922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0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9537" y="2377440"/>
            <a:ext cx="3536239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782956" y="3200400"/>
            <a:ext cx="3512820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0392" y="2377440"/>
            <a:ext cx="3523489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647727" y="3200400"/>
            <a:ext cx="3536153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549640" y="2377440"/>
            <a:ext cx="351853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8549640" y="3200400"/>
            <a:ext cx="3518536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71370" y="2560320"/>
            <a:ext cx="0" cy="475488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354672" y="2560320"/>
            <a:ext cx="0" cy="476025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65813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0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956" y="5101139"/>
            <a:ext cx="3528060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82956" y="2651760"/>
            <a:ext cx="3528060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782956" y="5792654"/>
            <a:ext cx="3528060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7251" y="5101139"/>
            <a:ext cx="3516630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667249" y="2651760"/>
            <a:ext cx="3516630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665627" y="5792653"/>
            <a:ext cx="3521287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549640" y="5101139"/>
            <a:ext cx="351853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549639" y="2651760"/>
            <a:ext cx="3518536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8549491" y="5792650"/>
            <a:ext cx="3523196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471370" y="2560320"/>
            <a:ext cx="0" cy="475488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354672" y="2560320"/>
            <a:ext cx="0" cy="476025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31331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8113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65055" y="516256"/>
            <a:ext cx="2103121" cy="699135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2956" y="1064897"/>
            <a:ext cx="8907779" cy="64427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41223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2397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880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91922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9245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2247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5222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53392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4326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46959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8143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8" y="3434080"/>
            <a:ext cx="10590788" cy="2298776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5946" y="5732857"/>
            <a:ext cx="10590790" cy="1032480"/>
          </a:xfrm>
        </p:spPr>
        <p:txBody>
          <a:bodyPr anchor="t"/>
          <a:lstStyle>
            <a:lvl1pPr marL="0" indent="0" algn="l">
              <a:buNone/>
              <a:defRPr sz="24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49135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3975" y="2472690"/>
            <a:ext cx="5275607" cy="503491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5392" y="2467311"/>
            <a:ext cx="5275609" cy="5040294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9094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3975" y="2286000"/>
            <a:ext cx="527560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23975" y="3017520"/>
            <a:ext cx="5275607" cy="449008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5395" y="2286000"/>
            <a:ext cx="5275607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5395" y="3017520"/>
            <a:ext cx="5275607" cy="449008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85692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77560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0266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4" y="1737360"/>
            <a:ext cx="4081277" cy="1737360"/>
          </a:xfrm>
        </p:spPr>
        <p:txBody>
          <a:bodyPr anchor="b"/>
          <a:lstStyle>
            <a:lvl1pPr algn="l">
              <a:defRPr sz="288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540" y="1737360"/>
            <a:ext cx="6235196" cy="5486400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160"/>
            </a:lvl2pPr>
            <a:lvl3pPr>
              <a:defRPr sz="192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4" y="3755137"/>
            <a:ext cx="4081276" cy="3474719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10874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689" y="2225030"/>
            <a:ext cx="6111487" cy="1889770"/>
          </a:xfrm>
        </p:spPr>
        <p:txBody>
          <a:bodyPr anchor="b">
            <a:normAutofit/>
          </a:bodyPr>
          <a:lstStyle>
            <a:lvl1pPr algn="l">
              <a:defRPr sz="432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39455" y="1371600"/>
            <a:ext cx="3840480" cy="548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4389120"/>
            <a:ext cx="6101975" cy="1645920"/>
          </a:xfrm>
        </p:spPr>
        <p:txBody>
          <a:bodyPr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48924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203623"/>
            <a:ext cx="4844414" cy="50259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470817"/>
            <a:ext cx="1826894" cy="2838544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0330814" y="2011680"/>
            <a:ext cx="3383280" cy="338328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9599295" y="1"/>
            <a:ext cx="1924064" cy="13696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0327054" y="7315200"/>
            <a:ext cx="1192481" cy="9144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525374" y="0"/>
            <a:ext cx="822960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5334" y="543262"/>
            <a:ext cx="11285668" cy="16806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3975" y="2463502"/>
            <a:ext cx="10735849" cy="503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2186767" y="2148842"/>
            <a:ext cx="1188719" cy="3657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32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0741888" y="3870357"/>
            <a:ext cx="4631754" cy="36576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32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2423049" y="354876"/>
            <a:ext cx="1005839" cy="9212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36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153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504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6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2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0072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6.slac.stanford.edu/" TargetMode="External"/><Relationship Id="rId2" Type="http://schemas.openxmlformats.org/officeDocument/2006/relationships/hyperlink" Target="https://www.fnal.gov/" TargetMode="Externa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uz.wikipedia.org/wiki/Zarracha_tezlatkich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57599" y="1975153"/>
            <a:ext cx="78452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Fan: </a:t>
            </a:r>
            <a:r>
              <a:rPr lang="en-US" sz="3200" dirty="0" err="1" smtClean="0"/>
              <a:t>Tezlatgichlar</a:t>
            </a:r>
            <a:r>
              <a:rPr lang="en-US" sz="3200" dirty="0" smtClean="0"/>
              <a:t> </a:t>
            </a:r>
            <a:r>
              <a:rPr lang="en-US" sz="3200" dirty="0" err="1" smtClean="0"/>
              <a:t>Fizikasi</a:t>
            </a:r>
            <a:endParaRPr lang="en-US" sz="3200" dirty="0" smtClean="0"/>
          </a:p>
          <a:p>
            <a:r>
              <a:rPr lang="en-US" sz="3200" b="1" dirty="0" err="1" smtClean="0"/>
              <a:t>Mavzu</a:t>
            </a:r>
            <a:r>
              <a:rPr lang="en-US" sz="3200" b="1" dirty="0"/>
              <a:t>: </a:t>
            </a:r>
            <a:r>
              <a:rPr lang="en-US" sz="3200" dirty="0" err="1"/>
              <a:t>Tezlatkichlarni</a:t>
            </a:r>
            <a:r>
              <a:rPr lang="en-US" sz="3200" dirty="0"/>
              <a:t> </a:t>
            </a:r>
            <a:r>
              <a:rPr lang="en-US" sz="3200" dirty="0" err="1"/>
              <a:t>tavsiflovchi</a:t>
            </a:r>
            <a:r>
              <a:rPr lang="en-US" sz="3200" dirty="0"/>
              <a:t> </a:t>
            </a:r>
            <a:r>
              <a:rPr lang="en-US" sz="3200" dirty="0" err="1"/>
              <a:t>kattaliklar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ularni</a:t>
            </a:r>
            <a:r>
              <a:rPr lang="en-US" sz="3200" dirty="0"/>
              <a:t> </a:t>
            </a:r>
            <a:r>
              <a:rPr lang="en-US" sz="3200" dirty="0" err="1" smtClean="0"/>
              <a:t>oʻlchash</a:t>
            </a:r>
            <a:endParaRPr lang="en-US" sz="3200" dirty="0" smtClean="0"/>
          </a:p>
          <a:p>
            <a:r>
              <a:rPr lang="en-US" sz="3200" b="1" dirty="0" err="1" smtClean="0"/>
              <a:t>Guruh</a:t>
            </a:r>
            <a:r>
              <a:rPr lang="en-US" sz="3200" b="1" dirty="0"/>
              <a:t>: </a:t>
            </a:r>
            <a:r>
              <a:rPr lang="en-US" sz="3200" dirty="0" err="1"/>
              <a:t>Tibbiyot</a:t>
            </a:r>
            <a:r>
              <a:rPr lang="en-US" sz="3200" dirty="0"/>
              <a:t> </a:t>
            </a:r>
            <a:r>
              <a:rPr lang="en-US" sz="3200" dirty="0" err="1"/>
              <a:t>Fizikasi</a:t>
            </a:r>
            <a:r>
              <a:rPr lang="en-US" sz="3200" dirty="0"/>
              <a:t> 2301-Guruhi</a:t>
            </a:r>
          </a:p>
          <a:p>
            <a:r>
              <a:rPr lang="en-US" sz="3200" b="1" dirty="0" err="1"/>
              <a:t>Tayyorladi</a:t>
            </a:r>
            <a:r>
              <a:rPr lang="en-US" sz="3200" b="1" dirty="0"/>
              <a:t>: </a:t>
            </a:r>
            <a:r>
              <a:rPr lang="en-US" sz="3200" dirty="0" err="1" smtClean="0"/>
              <a:t>Fayzullayev</a:t>
            </a:r>
            <a:r>
              <a:rPr lang="en-US" sz="3200" dirty="0" smtClean="0"/>
              <a:t> </a:t>
            </a:r>
            <a:r>
              <a:rPr lang="en-US" sz="3200" dirty="0" err="1" smtClean="0"/>
              <a:t>Muhammadqodir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91248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9394" y="606864"/>
            <a:ext cx="97385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Tezlatgichlarning</a:t>
            </a:r>
            <a:r>
              <a:rPr lang="en-US" sz="3600" dirty="0" smtClean="0"/>
              <a:t> </a:t>
            </a:r>
            <a:r>
              <a:rPr lang="en-US" sz="3600" dirty="0" err="1" smtClean="0"/>
              <a:t>afzalliklari</a:t>
            </a:r>
            <a:r>
              <a:rPr lang="en-US" sz="3600" dirty="0" smtClean="0"/>
              <a:t> </a:t>
            </a:r>
            <a:r>
              <a:rPr lang="en-US" sz="3600" dirty="0" err="1" smtClean="0"/>
              <a:t>va</a:t>
            </a:r>
            <a:r>
              <a:rPr lang="en-US" sz="3600" dirty="0" smtClean="0"/>
              <a:t> </a:t>
            </a:r>
            <a:r>
              <a:rPr lang="en-US" sz="3600" dirty="0" err="1" smtClean="0"/>
              <a:t>kamchiliklari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29394" y="1781126"/>
            <a:ext cx="496956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Afzalliklari</a:t>
            </a:r>
            <a:r>
              <a:rPr lang="en-US" sz="2400" b="1" dirty="0" smtClean="0"/>
              <a:t>: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Ilm</a:t>
            </a:r>
            <a:r>
              <a:rPr lang="en-US" sz="2000" b="1" dirty="0" smtClean="0"/>
              <a:t>-fan </a:t>
            </a:r>
            <a:r>
              <a:rPr lang="en-US" sz="2000" b="1" dirty="0" err="1" smtClean="0"/>
              <a:t>rivoji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uchun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muhim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Koinotning</a:t>
            </a:r>
            <a:r>
              <a:rPr lang="en-US" sz="2000" dirty="0" smtClean="0"/>
              <a:t> </a:t>
            </a:r>
            <a:r>
              <a:rPr lang="en-US" sz="2000" dirty="0" err="1" smtClean="0"/>
              <a:t>asosiy</a:t>
            </a:r>
            <a:r>
              <a:rPr lang="en-US" sz="2000" dirty="0" smtClean="0"/>
              <a:t> </a:t>
            </a:r>
            <a:r>
              <a:rPr lang="en-US" sz="2000" dirty="0" err="1" smtClean="0"/>
              <a:t>zarrachalari</a:t>
            </a:r>
            <a:r>
              <a:rPr lang="en-US" sz="2000" dirty="0" smtClean="0"/>
              <a:t> </a:t>
            </a:r>
            <a:r>
              <a:rPr lang="en-US" sz="2000" dirty="0" err="1" smtClean="0"/>
              <a:t>o‘rganiladi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Yangi</a:t>
            </a:r>
            <a:r>
              <a:rPr lang="en-US" sz="2000" dirty="0" smtClean="0"/>
              <a:t> </a:t>
            </a:r>
            <a:r>
              <a:rPr lang="en-US" sz="2000" dirty="0" err="1" smtClean="0"/>
              <a:t>fizik</a:t>
            </a:r>
            <a:r>
              <a:rPr lang="en-US" sz="2000" dirty="0" smtClean="0"/>
              <a:t> </a:t>
            </a:r>
            <a:r>
              <a:rPr lang="en-US" sz="2000" dirty="0" err="1" smtClean="0"/>
              <a:t>qonuniyatlar</a:t>
            </a:r>
            <a:r>
              <a:rPr lang="en-US" sz="2000" dirty="0" smtClean="0"/>
              <a:t> </a:t>
            </a:r>
            <a:r>
              <a:rPr lang="en-US" sz="2000" dirty="0" err="1" smtClean="0"/>
              <a:t>aniqlanadi</a:t>
            </a:r>
            <a:endParaRPr lang="en-US" sz="2000" dirty="0" smtClean="0"/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Tibbiyotda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qo‘llaniladi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Saraton</a:t>
            </a:r>
            <a:r>
              <a:rPr lang="en-US" sz="2000" dirty="0" smtClean="0"/>
              <a:t> </a:t>
            </a:r>
            <a:r>
              <a:rPr lang="en-US" sz="2000" dirty="0" err="1" smtClean="0"/>
              <a:t>kasalligini</a:t>
            </a:r>
            <a:r>
              <a:rPr lang="en-US" sz="2000" dirty="0" smtClean="0"/>
              <a:t> </a:t>
            </a:r>
            <a:r>
              <a:rPr lang="en-US" sz="2000" dirty="0" err="1" smtClean="0"/>
              <a:t>davolashda</a:t>
            </a:r>
            <a:r>
              <a:rPr lang="en-US" sz="2000" dirty="0" smtClean="0"/>
              <a:t> (proton </a:t>
            </a:r>
            <a:r>
              <a:rPr lang="en-US" sz="2000" dirty="0" err="1" smtClean="0"/>
              <a:t>terapiya</a:t>
            </a:r>
            <a:r>
              <a:rPr lang="en-US" sz="2000" dirty="0" smtClean="0"/>
              <a:t>)</a:t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Diagnostikada</a:t>
            </a:r>
            <a:r>
              <a:rPr lang="en-US" sz="2000" dirty="0" smtClean="0"/>
              <a:t> (</a:t>
            </a:r>
            <a:r>
              <a:rPr lang="en-US" sz="2000" dirty="0" err="1" smtClean="0"/>
              <a:t>radioaktiv</a:t>
            </a:r>
            <a:r>
              <a:rPr lang="en-US" sz="2000" dirty="0" smtClean="0"/>
              <a:t> </a:t>
            </a:r>
            <a:r>
              <a:rPr lang="en-US" sz="2000" dirty="0" err="1" smtClean="0"/>
              <a:t>izotoplar</a:t>
            </a:r>
            <a:r>
              <a:rPr lang="en-US" sz="2000" dirty="0" smtClean="0"/>
              <a:t>)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Sanoat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texnologiyada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foydali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Materiallarni</a:t>
            </a:r>
            <a:r>
              <a:rPr lang="en-US" sz="2000" dirty="0" smtClean="0"/>
              <a:t> </a:t>
            </a:r>
            <a:r>
              <a:rPr lang="en-US" sz="2000" dirty="0" err="1" smtClean="0"/>
              <a:t>tahlil</a:t>
            </a:r>
            <a:r>
              <a:rPr lang="en-US" sz="2000" dirty="0" smtClean="0"/>
              <a:t> </a:t>
            </a:r>
            <a:r>
              <a:rPr lang="en-US" sz="2000" dirty="0" err="1" smtClean="0"/>
              <a:t>qilish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Yangi</a:t>
            </a:r>
            <a:r>
              <a:rPr lang="en-US" sz="2000" dirty="0" smtClean="0"/>
              <a:t> </a:t>
            </a:r>
            <a:r>
              <a:rPr lang="en-US" sz="2000" dirty="0" err="1" smtClean="0"/>
              <a:t>moddalarning</a:t>
            </a:r>
            <a:r>
              <a:rPr lang="en-US" sz="2000" dirty="0" smtClean="0"/>
              <a:t> </a:t>
            </a:r>
            <a:r>
              <a:rPr lang="en-US" sz="2000" dirty="0" err="1" smtClean="0"/>
              <a:t>fizik</a:t>
            </a:r>
            <a:r>
              <a:rPr lang="en-US" sz="2000" dirty="0" smtClean="0"/>
              <a:t> </a:t>
            </a:r>
            <a:r>
              <a:rPr lang="en-US" sz="2000" dirty="0" err="1" smtClean="0"/>
              <a:t>xossalarini</a:t>
            </a:r>
            <a:r>
              <a:rPr lang="en-US" sz="2000" dirty="0" smtClean="0"/>
              <a:t> </a:t>
            </a:r>
            <a:r>
              <a:rPr lang="en-US" sz="2000" dirty="0" err="1" smtClean="0"/>
              <a:t>o‘rganish</a:t>
            </a:r>
            <a:endParaRPr lang="en-US" sz="2000" dirty="0" smtClean="0"/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Yadro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xavfsizligi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ekologiya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Zarraviy</a:t>
            </a:r>
            <a:r>
              <a:rPr lang="en-US" sz="2000" dirty="0" smtClean="0"/>
              <a:t> </a:t>
            </a:r>
            <a:r>
              <a:rPr lang="en-US" sz="2000" dirty="0" err="1" smtClean="0"/>
              <a:t>nazorat</a:t>
            </a:r>
            <a:r>
              <a:rPr lang="en-US" sz="2000" dirty="0" smtClean="0"/>
              <a:t> </a:t>
            </a:r>
            <a:r>
              <a:rPr lang="en-US" sz="2000" dirty="0" err="1" smtClean="0"/>
              <a:t>orqali</a:t>
            </a:r>
            <a:r>
              <a:rPr lang="en-US" sz="2000" dirty="0" smtClean="0"/>
              <a:t> </a:t>
            </a:r>
            <a:r>
              <a:rPr lang="en-US" sz="2000" dirty="0" err="1" smtClean="0"/>
              <a:t>ifloslanish</a:t>
            </a:r>
            <a:r>
              <a:rPr lang="en-US" sz="2000" dirty="0" smtClean="0"/>
              <a:t> </a:t>
            </a:r>
            <a:r>
              <a:rPr lang="en-US" sz="2000" dirty="0" err="1" smtClean="0"/>
              <a:t>darajasini</a:t>
            </a:r>
            <a:r>
              <a:rPr lang="en-US" sz="2000" dirty="0" smtClean="0"/>
              <a:t> </a:t>
            </a:r>
            <a:r>
              <a:rPr lang="en-US" sz="2000" dirty="0" err="1" smtClean="0"/>
              <a:t>aniqlash</a:t>
            </a:r>
            <a:endParaRPr lang="en-US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9714" y="1653929"/>
            <a:ext cx="496839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Kamchiliklari</a:t>
            </a:r>
            <a:r>
              <a:rPr lang="en-US" sz="2400" b="1" dirty="0" smtClean="0"/>
              <a:t>: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Juda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qimmat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loyihalar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Qurilish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ishlatish</a:t>
            </a:r>
            <a:r>
              <a:rPr lang="en-US" sz="2000" dirty="0" smtClean="0"/>
              <a:t> </a:t>
            </a:r>
            <a:r>
              <a:rPr lang="en-US" sz="2000" dirty="0" err="1" smtClean="0"/>
              <a:t>xarajatlari</a:t>
            </a:r>
            <a:r>
              <a:rPr lang="en-US" sz="2000" dirty="0" smtClean="0"/>
              <a:t> </a:t>
            </a:r>
            <a:r>
              <a:rPr lang="en-US" sz="2000" dirty="0" err="1" smtClean="0"/>
              <a:t>juda</a:t>
            </a:r>
            <a:r>
              <a:rPr lang="en-US" sz="2000" dirty="0" smtClean="0"/>
              <a:t> </a:t>
            </a:r>
            <a:r>
              <a:rPr lang="en-US" sz="2000" dirty="0" err="1" smtClean="0"/>
              <a:t>katta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Katta</a:t>
            </a:r>
            <a:r>
              <a:rPr lang="en-US" sz="2000" dirty="0" smtClean="0"/>
              <a:t> </a:t>
            </a:r>
            <a:r>
              <a:rPr lang="en-US" sz="2000" dirty="0" err="1" smtClean="0"/>
              <a:t>texnik</a:t>
            </a:r>
            <a:r>
              <a:rPr lang="en-US" sz="2000" dirty="0" smtClean="0"/>
              <a:t> </a:t>
            </a:r>
            <a:r>
              <a:rPr lang="en-US" sz="2000" dirty="0" err="1" smtClean="0"/>
              <a:t>xizmat</a:t>
            </a:r>
            <a:r>
              <a:rPr lang="en-US" sz="2000" dirty="0" smtClean="0"/>
              <a:t> </a:t>
            </a:r>
            <a:r>
              <a:rPr lang="en-US" sz="2000" dirty="0" err="1" smtClean="0"/>
              <a:t>ko‘rsatish</a:t>
            </a:r>
            <a:r>
              <a:rPr lang="en-US" sz="2000" dirty="0" smtClean="0"/>
              <a:t> </a:t>
            </a:r>
            <a:r>
              <a:rPr lang="en-US" sz="2000" dirty="0" err="1" smtClean="0"/>
              <a:t>talab</a:t>
            </a:r>
            <a:r>
              <a:rPr lang="en-US" sz="2000" dirty="0" smtClean="0"/>
              <a:t> </a:t>
            </a:r>
            <a:r>
              <a:rPr lang="en-US" sz="2000" dirty="0" err="1" smtClean="0"/>
              <a:t>etiladi</a:t>
            </a:r>
            <a:endParaRPr lang="en-US" sz="2000" dirty="0" smtClean="0"/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Katta</a:t>
            </a:r>
            <a:r>
              <a:rPr lang="en-US" sz="2000" b="1" dirty="0" smtClean="0"/>
              <a:t> joy </a:t>
            </a:r>
            <a:r>
              <a:rPr lang="en-US" sz="2000" b="1" dirty="0" err="1" smtClean="0"/>
              <a:t>talab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qiladi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Aksariyat</a:t>
            </a:r>
            <a:r>
              <a:rPr lang="en-US" sz="2000" dirty="0" smtClean="0"/>
              <a:t> </a:t>
            </a:r>
            <a:r>
              <a:rPr lang="en-US" sz="2000" dirty="0" err="1" smtClean="0"/>
              <a:t>tezlatgichlar</a:t>
            </a:r>
            <a:r>
              <a:rPr lang="en-US" sz="2000" dirty="0" smtClean="0"/>
              <a:t> </a:t>
            </a:r>
            <a:r>
              <a:rPr lang="en-US" sz="2000" dirty="0" err="1" smtClean="0"/>
              <a:t>katta</a:t>
            </a:r>
            <a:r>
              <a:rPr lang="en-US" sz="2000" dirty="0" smtClean="0"/>
              <a:t> </a:t>
            </a:r>
            <a:r>
              <a:rPr lang="en-US" sz="2000" dirty="0" err="1" smtClean="0"/>
              <a:t>binolar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infratuzilma</a:t>
            </a:r>
            <a:r>
              <a:rPr lang="en-US" sz="2000" dirty="0" smtClean="0"/>
              <a:t> </a:t>
            </a:r>
            <a:r>
              <a:rPr lang="en-US" sz="2000" dirty="0" err="1" smtClean="0"/>
              <a:t>talab</a:t>
            </a:r>
            <a:r>
              <a:rPr lang="en-US" sz="2000" dirty="0" smtClean="0"/>
              <a:t> </a:t>
            </a:r>
            <a:r>
              <a:rPr lang="en-US" sz="2000" dirty="0" err="1" smtClean="0"/>
              <a:t>qiladi</a:t>
            </a:r>
            <a:r>
              <a:rPr lang="en-US" sz="2000" dirty="0" smtClean="0"/>
              <a:t> (</a:t>
            </a:r>
            <a:r>
              <a:rPr lang="en-US" sz="2000" dirty="0" err="1" smtClean="0"/>
              <a:t>masalan</a:t>
            </a:r>
            <a:r>
              <a:rPr lang="en-US" sz="2000" dirty="0" smtClean="0"/>
              <a:t>, LHC)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Yuqori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energiya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iste'moli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Ishlash</a:t>
            </a:r>
            <a:r>
              <a:rPr lang="en-US" sz="2000" dirty="0" smtClean="0"/>
              <a:t> </a:t>
            </a:r>
            <a:r>
              <a:rPr lang="en-US" sz="2000" dirty="0" err="1" smtClean="0"/>
              <a:t>davomida</a:t>
            </a:r>
            <a:r>
              <a:rPr lang="en-US" sz="2000" dirty="0" smtClean="0"/>
              <a:t> </a:t>
            </a:r>
            <a:r>
              <a:rPr lang="en-US" sz="2000" dirty="0" err="1" smtClean="0"/>
              <a:t>ko‘p</a:t>
            </a:r>
            <a:r>
              <a:rPr lang="en-US" sz="2000" dirty="0" smtClean="0"/>
              <a:t> </a:t>
            </a:r>
            <a:r>
              <a:rPr lang="en-US" sz="2000" dirty="0" err="1" smtClean="0"/>
              <a:t>elektr</a:t>
            </a:r>
            <a:r>
              <a:rPr lang="en-US" sz="2000" dirty="0" smtClean="0"/>
              <a:t> </a:t>
            </a:r>
            <a:r>
              <a:rPr lang="en-US" sz="2000" dirty="0" err="1" smtClean="0"/>
              <a:t>energiyasi</a:t>
            </a:r>
            <a:r>
              <a:rPr lang="en-US" sz="2000" dirty="0" smtClean="0"/>
              <a:t> </a:t>
            </a:r>
            <a:r>
              <a:rPr lang="en-US" sz="2000" dirty="0" err="1" smtClean="0"/>
              <a:t>talab</a:t>
            </a:r>
            <a:r>
              <a:rPr lang="en-US" sz="2000" dirty="0" smtClean="0"/>
              <a:t> </a:t>
            </a:r>
            <a:r>
              <a:rPr lang="en-US" sz="2000" dirty="0" err="1" smtClean="0"/>
              <a:t>qilinadi</a:t>
            </a:r>
            <a:endParaRPr lang="en-US" sz="2000" dirty="0" smtClean="0"/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Radiatsiya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xavfi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Ishlash</a:t>
            </a:r>
            <a:r>
              <a:rPr lang="en-US" sz="2000" dirty="0" smtClean="0"/>
              <a:t> </a:t>
            </a:r>
            <a:r>
              <a:rPr lang="en-US" sz="2000" dirty="0" err="1" smtClean="0"/>
              <a:t>vaqtida</a:t>
            </a:r>
            <a:r>
              <a:rPr lang="en-US" sz="2000" dirty="0" smtClean="0"/>
              <a:t> </a:t>
            </a:r>
            <a:r>
              <a:rPr lang="en-US" sz="2000" dirty="0" err="1" smtClean="0"/>
              <a:t>ionlovchi</a:t>
            </a:r>
            <a:r>
              <a:rPr lang="en-US" sz="2000" dirty="0" smtClean="0"/>
              <a:t> </a:t>
            </a:r>
            <a:r>
              <a:rPr lang="en-US" sz="2000" dirty="0" err="1" smtClean="0"/>
              <a:t>nurlanish</a:t>
            </a:r>
            <a:r>
              <a:rPr lang="en-US" sz="2000" dirty="0" smtClean="0"/>
              <a:t> </a:t>
            </a:r>
            <a:r>
              <a:rPr lang="en-US" sz="2000" dirty="0" err="1" smtClean="0"/>
              <a:t>hosil</a:t>
            </a:r>
            <a:r>
              <a:rPr lang="en-US" sz="2000" dirty="0" smtClean="0"/>
              <a:t> </a:t>
            </a:r>
            <a:r>
              <a:rPr lang="en-US" sz="2000" dirty="0" err="1" smtClean="0"/>
              <a:t>bo‘ladi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– </a:t>
            </a:r>
            <a:r>
              <a:rPr lang="en-US" sz="2000" dirty="0" err="1" smtClean="0"/>
              <a:t>Xodimlar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xavfsizlik</a:t>
            </a:r>
            <a:r>
              <a:rPr lang="en-US" sz="2000" dirty="0" smtClean="0"/>
              <a:t> </a:t>
            </a:r>
            <a:r>
              <a:rPr lang="en-US" sz="2000" dirty="0" err="1" smtClean="0"/>
              <a:t>choralarini</a:t>
            </a:r>
            <a:r>
              <a:rPr lang="en-US" sz="2000" dirty="0" smtClean="0"/>
              <a:t> </a:t>
            </a:r>
            <a:r>
              <a:rPr lang="en-US" sz="2000" dirty="0" err="1" smtClean="0"/>
              <a:t>talab</a:t>
            </a:r>
            <a:r>
              <a:rPr lang="en-US" sz="2000" dirty="0" smtClean="0"/>
              <a:t> </a:t>
            </a:r>
            <a:r>
              <a:rPr lang="en-US" sz="2000" dirty="0" err="1" smtClean="0"/>
              <a:t>qiladi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2605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100331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O'lchash Usullari: Energiya va Impuls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Magnit spektrometr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Zarrachani magnit maydonda burish orqali o'lchash.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Kalorimetrlar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578310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Elektromagnit kalorimetr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332928" y="5020508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Hadron kalorimetr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9872067" y="3997166"/>
            <a:ext cx="397811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Vaqt va Cherenkov detektorlari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872067" y="4932640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Zarracha tezligini va turini aniqlaydi.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9242" y="167623"/>
            <a:ext cx="59458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Dunyodagi</a:t>
            </a:r>
            <a:r>
              <a:rPr lang="en-US" sz="2800" b="1" dirty="0"/>
              <a:t> </a:t>
            </a:r>
            <a:r>
              <a:rPr lang="en-US" sz="2800" b="1" dirty="0" err="1"/>
              <a:t>mashhur</a:t>
            </a:r>
            <a:r>
              <a:rPr lang="en-US" sz="2800" b="1" dirty="0"/>
              <a:t> </a:t>
            </a:r>
            <a:r>
              <a:rPr lang="en-US" sz="2800" b="1" dirty="0" err="1"/>
              <a:t>tezlatgichlar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12695" y="1143127"/>
            <a:ext cx="50225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Katta</a:t>
            </a:r>
            <a:r>
              <a:rPr lang="en-US" sz="2000" b="1" dirty="0"/>
              <a:t> Hadron </a:t>
            </a:r>
            <a:r>
              <a:rPr lang="en-US" sz="2000" b="1" dirty="0" err="1"/>
              <a:t>Kollayderi</a:t>
            </a:r>
            <a:r>
              <a:rPr lang="en-US" sz="2000" b="1" dirty="0"/>
              <a:t> (LHC)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Joylashuvi</a:t>
            </a:r>
            <a:r>
              <a:rPr lang="en-US" sz="2000" dirty="0"/>
              <a:t>: CERN, </a:t>
            </a:r>
            <a:r>
              <a:rPr lang="en-US" sz="2000" dirty="0" err="1"/>
              <a:t>Shveytsariya-Fransiya</a:t>
            </a:r>
            <a:r>
              <a:rPr lang="en-US" sz="2000" dirty="0"/>
              <a:t> </a:t>
            </a:r>
            <a:r>
              <a:rPr lang="en-US" sz="2000" dirty="0" err="1"/>
              <a:t>chegarasida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Uzunligi</a:t>
            </a:r>
            <a:r>
              <a:rPr lang="en-US" sz="2000" dirty="0"/>
              <a:t>: 27 km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Maqsadi</a:t>
            </a:r>
            <a:r>
              <a:rPr lang="en-US" sz="2000" dirty="0"/>
              <a:t>: </a:t>
            </a:r>
            <a:r>
              <a:rPr lang="en-US" sz="2000" dirty="0" err="1"/>
              <a:t>Protonlar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boshqa</a:t>
            </a:r>
            <a:r>
              <a:rPr lang="en-US" sz="2000" dirty="0"/>
              <a:t> </a:t>
            </a:r>
            <a:r>
              <a:rPr lang="en-US" sz="2000" dirty="0" err="1"/>
              <a:t>zarrachalarni</a:t>
            </a:r>
            <a:r>
              <a:rPr lang="en-US" sz="2000" dirty="0"/>
              <a:t> </a:t>
            </a:r>
            <a:r>
              <a:rPr lang="en-US" sz="2000" dirty="0" err="1"/>
              <a:t>to‘qnashuvga</a:t>
            </a:r>
            <a:r>
              <a:rPr lang="en-US" sz="2000" dirty="0"/>
              <a:t> </a:t>
            </a:r>
            <a:r>
              <a:rPr lang="en-US" sz="2000" dirty="0" err="1"/>
              <a:t>keltirib</a:t>
            </a:r>
            <a:r>
              <a:rPr lang="en-US" sz="2000" dirty="0"/>
              <a:t>, </a:t>
            </a:r>
            <a:r>
              <a:rPr lang="en-US" sz="2000" dirty="0" err="1"/>
              <a:t>yangi</a:t>
            </a:r>
            <a:r>
              <a:rPr lang="en-US" sz="2000" dirty="0"/>
              <a:t> </a:t>
            </a:r>
            <a:r>
              <a:rPr lang="en-US" sz="2000" dirty="0" err="1"/>
              <a:t>fizik</a:t>
            </a:r>
            <a:r>
              <a:rPr lang="en-US" sz="2000" dirty="0"/>
              <a:t> </a:t>
            </a:r>
            <a:r>
              <a:rPr lang="en-US" sz="2000" dirty="0" err="1"/>
              <a:t>qonuniyatlarni</a:t>
            </a:r>
            <a:r>
              <a:rPr lang="en-US" sz="2000" dirty="0"/>
              <a:t> </a:t>
            </a:r>
            <a:r>
              <a:rPr lang="en-US" sz="2000" dirty="0" err="1"/>
              <a:t>o‘rganish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Yutuqlar</a:t>
            </a:r>
            <a:r>
              <a:rPr lang="en-US" sz="2000" dirty="0"/>
              <a:t>: Higgs </a:t>
            </a:r>
            <a:r>
              <a:rPr lang="en-US" sz="2000" dirty="0" err="1"/>
              <a:t>bozonining</a:t>
            </a:r>
            <a:r>
              <a:rPr lang="en-US" sz="2000" dirty="0"/>
              <a:t> </a:t>
            </a:r>
            <a:r>
              <a:rPr lang="en-US" sz="2000" dirty="0" err="1"/>
              <a:t>kashf</a:t>
            </a:r>
            <a:r>
              <a:rPr lang="en-US" sz="2000" dirty="0"/>
              <a:t> </a:t>
            </a:r>
            <a:r>
              <a:rPr lang="en-US" sz="2000" dirty="0" err="1"/>
              <a:t>qilinishi</a:t>
            </a:r>
            <a:r>
              <a:rPr lang="en-US" sz="2000" dirty="0"/>
              <a:t> (2012)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0925" y="5559318"/>
            <a:ext cx="48105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SLAC – Stanford </a:t>
            </a:r>
            <a:r>
              <a:rPr lang="en-US" sz="2000" b="1" dirty="0" err="1"/>
              <a:t>chiziqli</a:t>
            </a:r>
            <a:r>
              <a:rPr lang="en-US" sz="2000" b="1" dirty="0"/>
              <a:t> </a:t>
            </a:r>
            <a:r>
              <a:rPr lang="en-US" sz="2000" b="1" dirty="0" err="1"/>
              <a:t>tezlatgichi</a:t>
            </a:r>
            <a:r>
              <a:rPr lang="en-US" sz="2000" b="1" dirty="0"/>
              <a:t> (</a:t>
            </a:r>
            <a:r>
              <a:rPr lang="en-US" sz="2000" b="1" dirty="0" err="1"/>
              <a:t>AQSh</a:t>
            </a:r>
            <a:r>
              <a:rPr lang="en-US" sz="2000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Uzunligi</a:t>
            </a:r>
            <a:r>
              <a:rPr lang="en-US" sz="2000" dirty="0"/>
              <a:t>: 3.2 km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Dunyodagi</a:t>
            </a:r>
            <a:r>
              <a:rPr lang="en-US" sz="2000" dirty="0"/>
              <a:t> </a:t>
            </a:r>
            <a:r>
              <a:rPr lang="en-US" sz="2000" dirty="0" err="1"/>
              <a:t>eng</a:t>
            </a:r>
            <a:r>
              <a:rPr lang="en-US" sz="2000" dirty="0"/>
              <a:t> </a:t>
            </a:r>
            <a:r>
              <a:rPr lang="en-US" sz="2000" dirty="0" err="1"/>
              <a:t>uzun</a:t>
            </a:r>
            <a:r>
              <a:rPr lang="en-US" sz="2000" dirty="0"/>
              <a:t> </a:t>
            </a:r>
            <a:r>
              <a:rPr lang="en-US" sz="2000" dirty="0" err="1"/>
              <a:t>chiziqli</a:t>
            </a:r>
            <a:r>
              <a:rPr lang="en-US" sz="2000" dirty="0"/>
              <a:t> </a:t>
            </a:r>
            <a:r>
              <a:rPr lang="en-US" sz="2000" dirty="0" err="1"/>
              <a:t>tezlatgich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Asosan</a:t>
            </a:r>
            <a:r>
              <a:rPr lang="en-US" sz="2000" dirty="0"/>
              <a:t> </a:t>
            </a:r>
            <a:r>
              <a:rPr lang="en-US" sz="2000" dirty="0" err="1"/>
              <a:t>elektronlar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positronlarni</a:t>
            </a:r>
            <a:r>
              <a:rPr lang="en-US" sz="2000" dirty="0"/>
              <a:t> </a:t>
            </a:r>
            <a:r>
              <a:rPr lang="en-US" sz="2000" dirty="0" err="1"/>
              <a:t>tezlashtirishda</a:t>
            </a:r>
            <a:r>
              <a:rPr lang="en-US" sz="2000" dirty="0"/>
              <a:t> </a:t>
            </a:r>
            <a:r>
              <a:rPr lang="en-US" sz="2000" dirty="0" err="1"/>
              <a:t>ishlatiladi</a:t>
            </a:r>
            <a:endParaRPr lang="en-US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59759" y="5559318"/>
            <a:ext cx="51815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J-PARC (</a:t>
            </a:r>
            <a:r>
              <a:rPr lang="en-US" sz="2000" b="1" dirty="0" err="1"/>
              <a:t>Yaponiya</a:t>
            </a:r>
            <a:r>
              <a:rPr lang="en-US" sz="2000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Neytronlar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protonlar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tajribalar</a:t>
            </a:r>
            <a:r>
              <a:rPr lang="en-US" sz="2000" dirty="0"/>
              <a:t> </a:t>
            </a:r>
            <a:r>
              <a:rPr lang="en-US" sz="2000" dirty="0" err="1"/>
              <a:t>o‘tkaziladi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Asosan</a:t>
            </a:r>
            <a:r>
              <a:rPr lang="en-US" sz="2000" dirty="0"/>
              <a:t> </a:t>
            </a:r>
            <a:r>
              <a:rPr lang="en-US" sz="2000" dirty="0" err="1"/>
              <a:t>materialshunoslik</a:t>
            </a:r>
            <a:r>
              <a:rPr lang="en-US" sz="2000" dirty="0"/>
              <a:t>, </a:t>
            </a:r>
            <a:r>
              <a:rPr lang="en-US" sz="2000" dirty="0" err="1"/>
              <a:t>biologiya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yadro</a:t>
            </a:r>
            <a:r>
              <a:rPr lang="en-US" sz="2000" dirty="0"/>
              <a:t> </a:t>
            </a:r>
            <a:r>
              <a:rPr lang="en-US" sz="2000" dirty="0" err="1"/>
              <a:t>fizikasi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ishlatiladi</a:t>
            </a:r>
            <a:endParaRPr lang="en-US" sz="2000" dirty="0"/>
          </a:p>
        </p:txBody>
      </p:sp>
      <p:pic>
        <p:nvPicPr>
          <p:cNvPr id="1028" name="Picture 4" descr="Лаборатория ЦЕРН откажется от работы с 500 специалистами, связанными с  Россией: Новости: Наука и технологии — Ferra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84" y="925077"/>
            <a:ext cx="7822233" cy="440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236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0490" y="408489"/>
            <a:ext cx="74895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Tezlatgichlar</a:t>
            </a:r>
            <a:r>
              <a:rPr lang="en-US" sz="2800" dirty="0"/>
              <a:t> </a:t>
            </a:r>
            <a:r>
              <a:rPr lang="en-US" sz="2800" dirty="0" err="1"/>
              <a:t>sohasida</a:t>
            </a:r>
            <a:r>
              <a:rPr lang="en-US" sz="2800" dirty="0"/>
              <a:t> </a:t>
            </a:r>
            <a:r>
              <a:rPr lang="en-US" sz="2800" dirty="0" err="1"/>
              <a:t>istiqbolli</a:t>
            </a:r>
            <a:r>
              <a:rPr lang="en-US" sz="2800" dirty="0"/>
              <a:t> </a:t>
            </a:r>
            <a:r>
              <a:rPr lang="en-US" sz="2800" dirty="0" err="1"/>
              <a:t>yo‘nalishlar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1473801"/>
            <a:ext cx="73152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 smtClean="0"/>
              <a:t>Kompakt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energiyatejamkor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tizimlar</a:t>
            </a:r>
            <a:endParaRPr lang="en-US" sz="24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 smtClean="0"/>
              <a:t>Katta</a:t>
            </a:r>
            <a:r>
              <a:rPr lang="en-US" sz="2000" dirty="0" smtClean="0"/>
              <a:t> </a:t>
            </a:r>
            <a:r>
              <a:rPr lang="en-US" sz="2000" dirty="0" err="1" smtClean="0"/>
              <a:t>hajmli</a:t>
            </a:r>
            <a:r>
              <a:rPr lang="en-US" sz="2000" dirty="0" smtClean="0"/>
              <a:t> </a:t>
            </a:r>
            <a:r>
              <a:rPr lang="en-US" sz="2000" dirty="0" err="1" smtClean="0"/>
              <a:t>tezlatgichlar</a:t>
            </a:r>
            <a:r>
              <a:rPr lang="en-US" sz="2000" dirty="0" smtClean="0"/>
              <a:t> </a:t>
            </a:r>
            <a:r>
              <a:rPr lang="en-US" sz="2000" dirty="0" err="1" smtClean="0"/>
              <a:t>o‘rniga</a:t>
            </a:r>
            <a:r>
              <a:rPr lang="en-US" sz="2000" dirty="0" smtClean="0"/>
              <a:t> </a:t>
            </a:r>
            <a:r>
              <a:rPr lang="en-US" sz="2000" dirty="0" err="1" smtClean="0"/>
              <a:t>kichik</a:t>
            </a:r>
            <a:r>
              <a:rPr lang="en-US" sz="2000" dirty="0" smtClean="0"/>
              <a:t>, </a:t>
            </a:r>
            <a:r>
              <a:rPr lang="en-US" sz="2000" dirty="0" err="1" smtClean="0"/>
              <a:t>samarali</a:t>
            </a:r>
            <a:r>
              <a:rPr lang="en-US" sz="2000" dirty="0" smtClean="0"/>
              <a:t> </a:t>
            </a:r>
            <a:r>
              <a:rPr lang="en-US" sz="2000" dirty="0" err="1" smtClean="0"/>
              <a:t>qurilmalar</a:t>
            </a:r>
            <a:r>
              <a:rPr lang="en-US" sz="2000" dirty="0" smtClean="0"/>
              <a:t> </a:t>
            </a:r>
            <a:r>
              <a:rPr lang="en-US" sz="2000" dirty="0" err="1" smtClean="0"/>
              <a:t>ishlab</a:t>
            </a:r>
            <a:r>
              <a:rPr lang="en-US" sz="2000" dirty="0" smtClean="0"/>
              <a:t> </a:t>
            </a:r>
            <a:r>
              <a:rPr lang="en-US" sz="2000" dirty="0" err="1" smtClean="0"/>
              <a:t>chiqilmoqda</a:t>
            </a:r>
            <a:endParaRPr lang="en-U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 smtClean="0"/>
              <a:t>Masalan</a:t>
            </a:r>
            <a:r>
              <a:rPr lang="en-US" sz="2000" dirty="0" smtClean="0"/>
              <a:t>: </a:t>
            </a:r>
            <a:r>
              <a:rPr lang="en-US" sz="2000" dirty="0" err="1" smtClean="0"/>
              <a:t>Stol</a:t>
            </a:r>
            <a:r>
              <a:rPr lang="en-US" sz="2000" dirty="0" smtClean="0"/>
              <a:t> </a:t>
            </a:r>
            <a:r>
              <a:rPr lang="en-US" sz="2000" dirty="0" err="1" smtClean="0"/>
              <a:t>usti</a:t>
            </a:r>
            <a:r>
              <a:rPr lang="en-US" sz="2000" dirty="0" smtClean="0"/>
              <a:t> </a:t>
            </a:r>
            <a:r>
              <a:rPr lang="en-US" sz="2000" dirty="0" err="1" smtClean="0"/>
              <a:t>o‘lchamidagi</a:t>
            </a:r>
            <a:r>
              <a:rPr lang="en-US" sz="2000" dirty="0" smtClean="0"/>
              <a:t> </a:t>
            </a:r>
            <a:r>
              <a:rPr lang="en-US" sz="2000" dirty="0" err="1" smtClean="0"/>
              <a:t>lazer-plazma</a:t>
            </a:r>
            <a:r>
              <a:rPr lang="en-US" sz="2000" dirty="0" smtClean="0"/>
              <a:t> </a:t>
            </a:r>
            <a:r>
              <a:rPr lang="en-US" sz="2000" dirty="0" err="1" smtClean="0"/>
              <a:t>tezlatgichlar</a:t>
            </a:r>
            <a:endParaRPr lang="en-US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3216222"/>
            <a:ext cx="73152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/>
              <a:t>Yuqori</a:t>
            </a:r>
            <a:r>
              <a:rPr lang="en-US" sz="2400" b="1" dirty="0"/>
              <a:t> </a:t>
            </a:r>
            <a:r>
              <a:rPr lang="en-US" sz="2400" b="1" dirty="0" err="1"/>
              <a:t>aniqlikdagi</a:t>
            </a:r>
            <a:r>
              <a:rPr lang="en-US" sz="2400" b="1" dirty="0"/>
              <a:t> </a:t>
            </a:r>
            <a:r>
              <a:rPr lang="en-US" sz="2400" b="1" dirty="0" err="1"/>
              <a:t>zarracha</a:t>
            </a:r>
            <a:r>
              <a:rPr lang="en-US" sz="2400" b="1" dirty="0"/>
              <a:t> </a:t>
            </a:r>
            <a:r>
              <a:rPr lang="en-US" sz="2400" b="1" dirty="0" err="1"/>
              <a:t>terapiyasi</a:t>
            </a:r>
            <a:endParaRPr lang="en-US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Tibbiy</a:t>
            </a:r>
            <a:r>
              <a:rPr lang="en-US" sz="2000" dirty="0"/>
              <a:t> </a:t>
            </a:r>
            <a:r>
              <a:rPr lang="en-US" sz="2000" dirty="0" err="1"/>
              <a:t>sohada</a:t>
            </a:r>
            <a:r>
              <a:rPr lang="en-US" sz="2000" dirty="0"/>
              <a:t> </a:t>
            </a:r>
            <a:r>
              <a:rPr lang="en-US" sz="2000" b="1" dirty="0"/>
              <a:t>proton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og‘ir</a:t>
            </a:r>
            <a:r>
              <a:rPr lang="en-US" sz="2000" b="1" dirty="0"/>
              <a:t> ion </a:t>
            </a:r>
            <a:r>
              <a:rPr lang="en-US" sz="2000" b="1" dirty="0" err="1"/>
              <a:t>terapiyasi</a:t>
            </a:r>
            <a:r>
              <a:rPr lang="en-US" sz="2000" dirty="0"/>
              <a:t> </a:t>
            </a:r>
            <a:r>
              <a:rPr lang="en-US" sz="2000" dirty="0" err="1"/>
              <a:t>yanada</a:t>
            </a:r>
            <a:r>
              <a:rPr lang="en-US" sz="2000" dirty="0"/>
              <a:t> </a:t>
            </a:r>
            <a:r>
              <a:rPr lang="en-US" sz="2000" dirty="0" err="1"/>
              <a:t>takomillashmoqda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Kasalliklarni</a:t>
            </a:r>
            <a:r>
              <a:rPr lang="en-US" sz="2000" dirty="0"/>
              <a:t> </a:t>
            </a:r>
            <a:r>
              <a:rPr lang="en-US" sz="2000" dirty="0" err="1"/>
              <a:t>aniq</a:t>
            </a:r>
            <a:r>
              <a:rPr lang="en-US" sz="2000" dirty="0"/>
              <a:t> </a:t>
            </a:r>
            <a:r>
              <a:rPr lang="en-US" sz="2000" dirty="0" err="1"/>
              <a:t>nishonga</a:t>
            </a:r>
            <a:r>
              <a:rPr lang="en-US" sz="2000" dirty="0"/>
              <a:t> </a:t>
            </a:r>
            <a:r>
              <a:rPr lang="en-US" sz="2000" dirty="0" err="1"/>
              <a:t>olib</a:t>
            </a:r>
            <a:r>
              <a:rPr lang="en-US" sz="2000" dirty="0"/>
              <a:t> </a:t>
            </a:r>
            <a:r>
              <a:rPr lang="en-US" sz="2000" dirty="0" err="1"/>
              <a:t>davolash</a:t>
            </a:r>
            <a:r>
              <a:rPr lang="en-US" sz="2000" dirty="0"/>
              <a:t> </a:t>
            </a:r>
            <a:r>
              <a:rPr lang="en-US" sz="2000" dirty="0" err="1"/>
              <a:t>imkoniyati</a:t>
            </a:r>
            <a:r>
              <a:rPr lang="en-US" sz="2000" dirty="0"/>
              <a:t> </a:t>
            </a:r>
            <a:r>
              <a:rPr lang="en-US" sz="2000" dirty="0" err="1"/>
              <a:t>ortmoqda</a:t>
            </a:r>
            <a:endParaRPr lang="en-US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109403"/>
            <a:ext cx="73152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/>
              <a:t>Xalqaro</a:t>
            </a:r>
            <a:r>
              <a:rPr lang="en-US" sz="2400" b="1" dirty="0"/>
              <a:t> </a:t>
            </a:r>
            <a:r>
              <a:rPr lang="en-US" sz="2400" b="1" dirty="0" err="1"/>
              <a:t>hamkorlik</a:t>
            </a:r>
            <a:r>
              <a:rPr lang="en-US" sz="2400" b="1" dirty="0"/>
              <a:t> </a:t>
            </a:r>
            <a:r>
              <a:rPr lang="en-US" sz="2400" b="1" dirty="0" err="1"/>
              <a:t>loyihalari</a:t>
            </a:r>
            <a:endParaRPr lang="en-US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CERN, ILC (International Linear Collider), CLIC </a:t>
            </a:r>
            <a:r>
              <a:rPr lang="en-US" sz="2000" dirty="0" err="1"/>
              <a:t>kabi</a:t>
            </a:r>
            <a:r>
              <a:rPr lang="en-US" sz="2000" dirty="0"/>
              <a:t> </a:t>
            </a:r>
            <a:r>
              <a:rPr lang="en-US" sz="2000" dirty="0" err="1"/>
              <a:t>loyihalarda</a:t>
            </a:r>
            <a:r>
              <a:rPr lang="en-US" sz="2000" dirty="0"/>
              <a:t> </a:t>
            </a:r>
            <a:r>
              <a:rPr lang="en-US" sz="2000" dirty="0" err="1"/>
              <a:t>ko‘plab</a:t>
            </a:r>
            <a:r>
              <a:rPr lang="en-US" sz="2000" dirty="0"/>
              <a:t> </a:t>
            </a:r>
            <a:r>
              <a:rPr lang="en-US" sz="2000" dirty="0" err="1"/>
              <a:t>davlatlar</a:t>
            </a:r>
            <a:r>
              <a:rPr lang="en-US" sz="2000" dirty="0"/>
              <a:t> </a:t>
            </a:r>
            <a:r>
              <a:rPr lang="en-US" sz="2000" dirty="0" err="1"/>
              <a:t>hamkorlik</a:t>
            </a:r>
            <a:r>
              <a:rPr lang="en-US" sz="2000" dirty="0"/>
              <a:t> </a:t>
            </a:r>
            <a:r>
              <a:rPr lang="en-US" sz="2000" dirty="0" err="1"/>
              <a:t>qilmoqda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Yadro</a:t>
            </a:r>
            <a:r>
              <a:rPr lang="en-US" sz="2000" dirty="0"/>
              <a:t> </a:t>
            </a:r>
            <a:r>
              <a:rPr lang="en-US" sz="2000" dirty="0" err="1"/>
              <a:t>fizikasi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fundamental </a:t>
            </a:r>
            <a:r>
              <a:rPr lang="en-US" sz="2000" dirty="0" err="1"/>
              <a:t>zarrachalarni</a:t>
            </a:r>
            <a:r>
              <a:rPr lang="en-US" sz="2000" dirty="0"/>
              <a:t> </a:t>
            </a:r>
            <a:r>
              <a:rPr lang="en-US" sz="2000" dirty="0" err="1"/>
              <a:t>chuqur</a:t>
            </a:r>
            <a:r>
              <a:rPr lang="en-US" sz="2000" dirty="0"/>
              <a:t> </a:t>
            </a:r>
            <a:r>
              <a:rPr lang="en-US" sz="2000" dirty="0" err="1"/>
              <a:t>o‘rganish</a:t>
            </a:r>
            <a:r>
              <a:rPr lang="en-US" sz="2000" dirty="0"/>
              <a:t> </a:t>
            </a:r>
            <a:r>
              <a:rPr lang="en-US" sz="2000" dirty="0" err="1"/>
              <a:t>maqsad</a:t>
            </a:r>
            <a:r>
              <a:rPr lang="en-US" sz="2000" dirty="0"/>
              <a:t> </a:t>
            </a:r>
            <a:r>
              <a:rPr lang="en-US" sz="2000" dirty="0" err="1"/>
              <a:t>qilinmoqda</a:t>
            </a:r>
            <a:endParaRPr lang="en-US" sz="2000" dirty="0"/>
          </a:p>
        </p:txBody>
      </p:sp>
      <p:pic>
        <p:nvPicPr>
          <p:cNvPr id="2050" name="Picture 2" descr="Ukraynada CERN-in guya Rusiya alimləri ilə işlədiyini bildirdilər |  İCTİMAİ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041" y="1079969"/>
            <a:ext cx="6046272" cy="448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848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7551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Diagnostika va Monitoring Tizimlari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033236"/>
            <a:ext cx="3664863" cy="2387084"/>
          </a:xfrm>
          <a:prstGeom prst="roundRect">
            <a:avLst>
              <a:gd name="adj" fmla="val 1425"/>
            </a:avLst>
          </a:prstGeom>
          <a:solidFill>
            <a:srgbClr val="3F4652"/>
          </a:solidFill>
          <a:ln/>
        </p:spPr>
      </p:sp>
      <p:sp>
        <p:nvSpPr>
          <p:cNvPr id="5" name="Text 2"/>
          <p:cNvSpPr/>
          <p:nvPr/>
        </p:nvSpPr>
        <p:spPr>
          <a:xfrm>
            <a:off x="1020604" y="3260050"/>
            <a:ext cx="321123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Nurlanish diagnostikasi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4104799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Magnit va zarracha holatini aniqlash vositalari.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3033236"/>
            <a:ext cx="3664863" cy="2387084"/>
          </a:xfrm>
          <a:prstGeom prst="roundRect">
            <a:avLst>
              <a:gd name="adj" fmla="val 1425"/>
            </a:avLst>
          </a:prstGeom>
          <a:solidFill>
            <a:srgbClr val="3F4652"/>
          </a:solidFill>
          <a:ln/>
        </p:spPr>
      </p:sp>
      <p:sp>
        <p:nvSpPr>
          <p:cNvPr id="8" name="Text 5"/>
          <p:cNvSpPr/>
          <p:nvPr/>
        </p:nvSpPr>
        <p:spPr>
          <a:xfrm>
            <a:off x="4912281" y="3260050"/>
            <a:ext cx="321123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Zarrachalar yo'li kuzatuvi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2281" y="4104799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To'qnashuv paytida zarrachalarning harakatini monitor qiladi.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647134"/>
            <a:ext cx="7556421" cy="1306949"/>
          </a:xfrm>
          <a:prstGeom prst="roundRect">
            <a:avLst>
              <a:gd name="adj" fmla="val 2603"/>
            </a:avLst>
          </a:prstGeom>
          <a:solidFill>
            <a:srgbClr val="3F4652"/>
          </a:solidFill>
          <a:ln/>
        </p:spPr>
      </p:sp>
      <p:sp>
        <p:nvSpPr>
          <p:cNvPr id="11" name="Text 8"/>
          <p:cNvSpPr/>
          <p:nvPr/>
        </p:nvSpPr>
        <p:spPr>
          <a:xfrm>
            <a:off x="1020604" y="5873948"/>
            <a:ext cx="398395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Vakuum va sovutish tizimlari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6364367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Qo'llab-quvvatlovchi jarayonlarning normal ishlashi.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5148" y="1343116"/>
            <a:ext cx="7315200" cy="48570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3600" b="1" dirty="0" err="1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ru-RU" sz="3600" b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endParaRPr lang="ru-RU" sz="2000" b="1" dirty="0"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Omonov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O.M.,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Xamdamov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M.K. </a:t>
            </a:r>
            <a:r>
              <a:rPr lang="ru-RU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fizikasi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texnologiyalari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Toshkent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Fan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nashriyoti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Abdullayev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A.A.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fizikasi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asoslari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Toshkent: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O‘zbekiston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Milliy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Universiteti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nashriyoti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"How particle accelerators work", CERN https://home.cern/science/accelerators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"Accelerators and Beams", Fermi National Accelerator Laboratory 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https://www.fnal.gov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"Linear Particle Accelerators", Stanford Linear Accelerator Center (SLAC) 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u="sng" dirty="0" smtClean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www6.slac.stanford.edu</a:t>
            </a:r>
            <a:endParaRPr lang="en-US" u="sng" dirty="0" smtClean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u="sng" dirty="0">
                <a:hlinkClick r:id="rId4"/>
              </a:rPr>
              <a:t>https://uz.wikipedia.org/wiki/Zarracha_tezlatkichi</a:t>
            </a:r>
            <a:endParaRPr lang="ru-RU" dirty="0"/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/>
              <a:t>https://</a:t>
            </a:r>
            <a:r>
              <a:rPr lang="en-US" dirty="0" smtClean="0"/>
              <a:t>kompy.info/i-bob-tezlatgichlar-va-ularning-turlari.html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2487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9625" y="2073151"/>
            <a:ext cx="1180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/>
              <a:t>Reja</a:t>
            </a:r>
            <a:r>
              <a:rPr lang="en-US" sz="3200" b="1" dirty="0" smtClean="0"/>
              <a:t>: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29625" y="2758180"/>
            <a:ext cx="716414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err="1" smtClean="0"/>
              <a:t>Tezlatgichlar</a:t>
            </a:r>
            <a:r>
              <a:rPr lang="en-US" sz="2800" dirty="0" smtClean="0"/>
              <a:t> </a:t>
            </a:r>
            <a:r>
              <a:rPr lang="en-US" sz="2800" dirty="0" err="1" smtClean="0"/>
              <a:t>xaqida</a:t>
            </a:r>
            <a:r>
              <a:rPr lang="en-US" sz="2800" dirty="0" smtClean="0"/>
              <a:t> </a:t>
            </a:r>
            <a:r>
              <a:rPr lang="en-US" sz="2800" dirty="0" err="1" smtClean="0"/>
              <a:t>umumiy</a:t>
            </a:r>
            <a:r>
              <a:rPr lang="en-US" sz="2800" dirty="0" smtClean="0"/>
              <a:t> </a:t>
            </a:r>
            <a:r>
              <a:rPr lang="en-US" sz="2800" dirty="0" err="1" smtClean="0"/>
              <a:t>malumot</a:t>
            </a:r>
            <a:endParaRPr lang="en-US" sz="2800" dirty="0" smtClean="0"/>
          </a:p>
          <a:p>
            <a:pPr marL="342900" indent="-342900">
              <a:buAutoNum type="arabicPeriod"/>
            </a:pPr>
            <a:r>
              <a:rPr lang="en-US" sz="2800" dirty="0" err="1" smtClean="0"/>
              <a:t>Tezlatgichlar</a:t>
            </a:r>
            <a:r>
              <a:rPr lang="en-US" sz="2800" dirty="0" smtClean="0"/>
              <a:t> </a:t>
            </a:r>
            <a:r>
              <a:rPr lang="en-US" sz="2800" dirty="0" err="1" smtClean="0"/>
              <a:t>Turlari</a:t>
            </a:r>
            <a:endParaRPr lang="en-US" sz="2800" dirty="0" smtClean="0"/>
          </a:p>
          <a:p>
            <a:pPr marL="342900" indent="-342900">
              <a:buAutoNum type="arabicPeriod"/>
            </a:pPr>
            <a:r>
              <a:rPr lang="en-US" sz="2800" dirty="0" err="1" smtClean="0"/>
              <a:t>Qo`llanilishi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Mashhur</a:t>
            </a:r>
            <a:r>
              <a:rPr lang="en-US" sz="2800" dirty="0" smtClean="0"/>
              <a:t> </a:t>
            </a:r>
            <a:r>
              <a:rPr lang="en-US" sz="2800" dirty="0" err="1" smtClean="0"/>
              <a:t>tezlatgichlar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72763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79321" y="22958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Tezlatkichlar: Asosiy Tushunchalar va Tavsiflar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1231113" y="1651024"/>
            <a:ext cx="6216609" cy="36007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b="1" dirty="0" err="1" smtClean="0">
                <a:latin typeface="Roboto" panose="020B0604020202020204" charset="0"/>
                <a:ea typeface="Roboto" panose="020B0604020202020204" charset="0"/>
              </a:rPr>
              <a:t>Tezlatgich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—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bu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elektr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zarralarni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(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masalan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,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elektron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, proton, ion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va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boshqalarni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)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yuqori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tezlikka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(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yuqori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energiyaga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)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yetkazish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uchun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mo‘ljallangan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maxsus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qurilmadir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.</a:t>
            </a:r>
            <a:br>
              <a:rPr lang="en-US" sz="2000" dirty="0" smtClean="0">
                <a:latin typeface="Roboto" panose="020B0604020202020204" charset="0"/>
                <a:ea typeface="Roboto" panose="020B0604020202020204" charset="0"/>
              </a:rPr>
            </a:b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Ular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elektromagnit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maydonlar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yordamida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zarralarning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harakatini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boshqaradi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va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ularni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yuqori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energiyali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to‘qnashuvlar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yoki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turli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tibbiy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va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texnik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tadbiqlarda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ishlatish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uchun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tezlatadi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.</a:t>
            </a:r>
            <a:endParaRPr lang="en-US" sz="20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58896" y="4845696"/>
            <a:ext cx="71972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Roboto" panose="020B0604020202020204" charset="0"/>
                <a:ea typeface="Roboto" panose="020B0604020202020204" charset="0"/>
              </a:rPr>
              <a:t>Asosiy</a:t>
            </a:r>
            <a:r>
              <a:rPr lang="en-US" sz="2000" b="1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b="1" dirty="0" err="1" smtClean="0">
                <a:latin typeface="Roboto" panose="020B0604020202020204" charset="0"/>
                <a:ea typeface="Roboto" panose="020B0604020202020204" charset="0"/>
              </a:rPr>
              <a:t>xususiyatlari</a:t>
            </a:r>
            <a:r>
              <a:rPr lang="en-US" sz="2000" b="1" dirty="0" smtClean="0">
                <a:latin typeface="Roboto" panose="020B0604020202020204" charset="0"/>
                <a:ea typeface="Roboto" panose="020B0604020202020204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Zarralarga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kinetik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energiya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beradi</a:t>
            </a:r>
            <a:endParaRPr lang="en-US" sz="2000" dirty="0" smtClean="0">
              <a:latin typeface="Roboto" panose="020B0604020202020204" charset="0"/>
              <a:ea typeface="Roboto" panose="020B060402020202020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Turli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xil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shakllarda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bo‘ladi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: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chiziqli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(linear)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yoki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aylanma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(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doiraviy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Fundamental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ilmiy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tadqiqotlar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(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masalan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,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elementar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zarrachalar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fizikasi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)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uchun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muhim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ahamiyatga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ega</a:t>
            </a:r>
            <a:endParaRPr lang="en-US" sz="2000" dirty="0" smtClean="0">
              <a:latin typeface="Roboto" panose="020B0604020202020204" charset="0"/>
              <a:ea typeface="Roboto" panose="020B060402020202020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Tibbiyotda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,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sanoatda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va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yadroviy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tadqiqotlarda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</a:rPr>
              <a:t>qo‘llaniladi</a:t>
            </a:r>
            <a:endParaRPr lang="en-US" sz="2000" dirty="0">
              <a:latin typeface="Roboto" panose="020B0604020202020204" charset="0"/>
              <a:ea typeface="Roboto" panose="020B0604020202020204" charset="0"/>
            </a:endParaRPr>
          </a:p>
        </p:txBody>
      </p:sp>
      <p:pic>
        <p:nvPicPr>
          <p:cNvPr id="2050" name="Picture 2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368" y="1060174"/>
            <a:ext cx="4472608" cy="670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01915"/>
            <a:ext cx="838402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Zarracha Energiyasi va Impulsi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952143"/>
            <a:ext cx="397811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Relativistik energiya va impuls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89" y="3794522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Energiya va impuls LHC kabi tezlatkichlarda zarrachalarning holatini tavsiflaydi.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29966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O'lchov birliklari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271147" y="3794522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Elektron-volt (eV) va uning kattaliklari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271147" y="4561403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keV, MeV, GeV, TeV birliklari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5271147" y="5082897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LHC proton energiyasi: 13 TeV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872067" y="29833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Misol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964832" y="3790763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GeV protonning tezligi va impulsi misol keltiriladi.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9113" y="1675189"/>
            <a:ext cx="73152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 smtClean="0">
                <a:latin typeface="Roboto" panose="020B0604020202020204" charset="0"/>
                <a:ea typeface="Roboto" panose="020B0604020202020204" charset="0"/>
              </a:rPr>
              <a:t>Chiziqli</a:t>
            </a:r>
            <a:r>
              <a:rPr lang="en-US" sz="2400" b="1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sz="2400" b="1" dirty="0" err="1" smtClean="0">
                <a:latin typeface="Roboto" panose="020B0604020202020204" charset="0"/>
                <a:ea typeface="Roboto" panose="020B0604020202020204" charset="0"/>
              </a:rPr>
              <a:t>tezlatgich</a:t>
            </a:r>
            <a:r>
              <a:rPr lang="en-US" sz="2400" b="1" dirty="0" smtClean="0">
                <a:latin typeface="Roboto" panose="020B0604020202020204" charset="0"/>
                <a:ea typeface="Roboto" panose="020B0604020202020204" charset="0"/>
              </a:rPr>
              <a:t> (LINAC)</a:t>
            </a:r>
          </a:p>
          <a:p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Zarralar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to‘g‘ri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chiziq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bo‘ylab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harakat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qiladi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va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ketma-ket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joylashgan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elektrodlar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orqali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energiya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oladi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.</a:t>
            </a:r>
            <a:br>
              <a:rPr lang="en-US" dirty="0" smtClean="0">
                <a:latin typeface="Roboto" panose="020B0604020202020204" charset="0"/>
                <a:ea typeface="Roboto" panose="020B0604020202020204" charset="0"/>
              </a:rPr>
            </a:b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➡️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Ilmiy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tajribalar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va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tibbiy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qurilmalarda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keng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qo‘llaniladi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9113" y="3333825"/>
            <a:ext cx="73152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 smtClean="0">
                <a:latin typeface="Roboto" panose="020B0604020202020204" charset="0"/>
                <a:ea typeface="Roboto" panose="020B0604020202020204" charset="0"/>
              </a:rPr>
              <a:t>Siklotron</a:t>
            </a:r>
            <a:endParaRPr lang="en-US" sz="2400" b="1" dirty="0" smtClean="0">
              <a:latin typeface="Roboto" panose="020B0604020202020204" charset="0"/>
              <a:ea typeface="Roboto" panose="020B0604020202020204" charset="0"/>
            </a:endParaRPr>
          </a:p>
          <a:p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Zarralar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magnit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maydon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ta’sirida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aylana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trayektoriya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bo‘ylab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harakat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qiladi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va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har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bir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aylanishda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energiyasi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ortadi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.</a:t>
            </a:r>
            <a:br>
              <a:rPr lang="en-US" dirty="0" smtClean="0">
                <a:latin typeface="Roboto" panose="020B0604020202020204" charset="0"/>
                <a:ea typeface="Roboto" panose="020B0604020202020204" charset="0"/>
              </a:rPr>
            </a:b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➡️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Izotoplar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ishlab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chiqarish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va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tibbiy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muolajalar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uchun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ishlatiladi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.</a:t>
            </a:r>
            <a:endParaRPr lang="en-US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9113" y="4938980"/>
            <a:ext cx="73152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 smtClean="0">
                <a:latin typeface="Roboto" panose="020B0604020202020204" charset="0"/>
                <a:ea typeface="Roboto" panose="020B0604020202020204" charset="0"/>
              </a:rPr>
              <a:t>Sinkrotron</a:t>
            </a:r>
            <a:endParaRPr lang="en-US" sz="2400" b="1" dirty="0" smtClean="0">
              <a:latin typeface="Roboto" panose="020B0604020202020204" charset="0"/>
              <a:ea typeface="Roboto" panose="020B0604020202020204" charset="0"/>
            </a:endParaRPr>
          </a:p>
          <a:p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Zarrachalar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tezligi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ortib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borishiga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qarab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magnit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maydon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kuchi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sinxron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ravishda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o‘zgaradi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.</a:t>
            </a:r>
            <a:br>
              <a:rPr lang="en-US" dirty="0" smtClean="0">
                <a:latin typeface="Roboto" panose="020B0604020202020204" charset="0"/>
                <a:ea typeface="Roboto" panose="020B0604020202020204" charset="0"/>
              </a:rPr>
            </a:b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➡️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Juda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katta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energiyalar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uchun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qo‘llaniladi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,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masalan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Katta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Hadron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Kollayderi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(LHC).</a:t>
            </a:r>
            <a:endParaRPr lang="en-US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04313" y="1628969"/>
            <a:ext cx="63325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Roboto" panose="020B0604020202020204" charset="0"/>
                <a:ea typeface="Roboto" panose="020B0604020202020204" charset="0"/>
              </a:rPr>
              <a:t>Betatron</a:t>
            </a:r>
            <a:endParaRPr lang="en-US" sz="2400" b="1" dirty="0" smtClean="0">
              <a:latin typeface="Roboto" panose="020B0604020202020204" charset="0"/>
              <a:ea typeface="Roboto" panose="020B0604020202020204" charset="0"/>
            </a:endParaRPr>
          </a:p>
          <a:p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Elektronlarni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aylana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bo‘ylab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magnit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induksiya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orqali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tezlashtiradi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.</a:t>
            </a:r>
            <a:br>
              <a:rPr lang="en-US" dirty="0" smtClean="0">
                <a:latin typeface="Roboto" panose="020B0604020202020204" charset="0"/>
                <a:ea typeface="Roboto" panose="020B0604020202020204" charset="0"/>
              </a:rPr>
            </a:b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➡️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Rentgen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nurlari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ishlab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chiqarishda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va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materialshunoslikda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ishlatiladi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.</a:t>
            </a:r>
            <a:endParaRPr lang="en-US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02054" y="3740622"/>
            <a:ext cx="599136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Van de </a:t>
            </a:r>
            <a:r>
              <a:rPr lang="en-US" sz="2400" b="1" dirty="0" err="1" smtClean="0"/>
              <a:t>Graaff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tezlatgichi</a:t>
            </a:r>
            <a:endParaRPr lang="en-US" sz="2400" b="1" dirty="0" smtClean="0"/>
          </a:p>
          <a:p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Yuqori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kuchlanishni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statik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elektr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zaryadi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orqali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hosil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qilib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zarralarni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tezlatadi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.</a:t>
            </a:r>
            <a:br>
              <a:rPr lang="en-US" dirty="0" smtClean="0">
                <a:latin typeface="Roboto" panose="020B0604020202020204" charset="0"/>
                <a:ea typeface="Roboto" panose="020B0604020202020204" charset="0"/>
              </a:rPr>
            </a:b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➡️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Asosan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tajriba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laboratoriyalarida</a:t>
            </a:r>
            <a:r>
              <a:rPr lang="en-US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dirty="0" err="1" smtClean="0">
                <a:latin typeface="Roboto" panose="020B0604020202020204" charset="0"/>
                <a:ea typeface="Roboto" panose="020B0604020202020204" charset="0"/>
              </a:rPr>
              <a:t>foydalaniladi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40252" y="490476"/>
            <a:ext cx="95690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</a:rPr>
              <a:t>Tezlatgichlarning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turlari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876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820910" y="341665"/>
            <a:ext cx="5916454" cy="804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360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Nurlanish Intensivligi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8503469" y="15363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Intensivlik ta'rifi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369484" y="1945308"/>
            <a:ext cx="5250982" cy="876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 zarrachalar </a:t>
            </a:r>
            <a:r>
              <a:rPr lang="en-US" sz="2000" dirty="0" err="1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oqimining</a:t>
            </a:r>
            <a:r>
              <a:rPr lang="en-US" sz="200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o'lchovi</a:t>
            </a:r>
            <a:r>
              <a:rPr lang="en-US" sz="200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r>
              <a:rPr lang="en-US" sz="2000" dirty="0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zarrachalar</a:t>
            </a:r>
            <a:r>
              <a:rPr lang="en-US" sz="200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en-US" sz="2000" dirty="0" smtClean="0">
              <a:solidFill>
                <a:srgbClr val="D6E5E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000" dirty="0" err="1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soni</a:t>
            </a:r>
            <a:r>
              <a:rPr lang="en-US" sz="2000" dirty="0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/</a:t>
            </a:r>
            <a:r>
              <a:rPr lang="en-US" sz="2000" dirty="0" err="1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sekund</a:t>
            </a:r>
            <a:r>
              <a:rPr lang="en-US" sz="200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749129" y="33408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Birliklari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8369484" y="3775134"/>
            <a:ext cx="4558650" cy="5162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zarracha/s bilan o'lchanadi.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7662237" y="5164595"/>
            <a:ext cx="313158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Kollayderlarda oshirish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558640" y="5674151"/>
            <a:ext cx="6819305" cy="718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Intensivlikni magnitlar va to'qnashuv </a:t>
            </a:r>
            <a:r>
              <a:rPr lang="en-US" sz="2000" dirty="0" err="1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strategiyalari</a:t>
            </a:r>
            <a:r>
              <a:rPr lang="en-US" sz="200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orqali</a:t>
            </a:r>
            <a:endParaRPr lang="en-US" sz="2000" dirty="0" smtClean="0">
              <a:solidFill>
                <a:srgbClr val="D6E5E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000" dirty="0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oshirish.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999547" y="4959208"/>
            <a:ext cx="314944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Synchrotron nurlanishi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39335" y="5649319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Misol sifatida bu turdagi nurlanish </a:t>
            </a:r>
            <a:r>
              <a:rPr lang="en-US" sz="2000" dirty="0" err="1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intensivligi</a:t>
            </a:r>
            <a:r>
              <a:rPr lang="en-US" sz="200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ko'rsatiladi</a:t>
            </a:r>
            <a:r>
              <a:rPr lang="en-US" sz="1750" dirty="0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750" dirty="0"/>
          </a:p>
        </p:txBody>
      </p:sp>
      <p:pic>
        <p:nvPicPr>
          <p:cNvPr id="1026" name="Picture 2" descr="Kosmik nurlanish. Yer yuzasining barcha qismi radiatsiyaga uchraydi, ammo  radiatsiya yer yuzasi bo'ylab bir tekis taqsimlanmagan. Kosmik  nurlanishning intensivligi quyosh faolligiga, geografik joylashuviga,  shuningdek dengiz sathidan qanday balandlikda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50" y="341665"/>
            <a:ext cx="7818493" cy="437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5805" y="656716"/>
            <a:ext cx="585978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76B9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Betatron Funksiyalari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362232" y="40962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β-funksiyalar roli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66245" y="4536380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Energetik </a:t>
            </a:r>
            <a:r>
              <a:rPr lang="en-US" sz="1750" dirty="0" err="1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zarrachalar</a:t>
            </a: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err="1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trayektoriyasining</a:t>
            </a:r>
            <a:r>
              <a:rPr lang="en-US" sz="1750" dirty="0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err="1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stabilizatsiyasi</a:t>
            </a: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965101" y="57619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Magnit fokuslovchi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65101" y="6306474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Tebranishni kamaytiradi va zarrachalarni markazlashtiradi.</a:t>
            </a:r>
            <a:endParaRPr lang="en-US" sz="1750" dirty="0"/>
          </a:p>
        </p:txBody>
      </p:sp>
      <p:sp>
        <p:nvSpPr>
          <p:cNvPr id="13" name="Text 9"/>
          <p:cNvSpPr/>
          <p:nvPr/>
        </p:nvSpPr>
        <p:spPr>
          <a:xfrm>
            <a:off x="9134120" y="37418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Betatron tebranishi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9134120" y="4417473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Zarrachalar to'lqin shaklida tebranadi, </a:t>
            </a:r>
            <a:r>
              <a:rPr lang="en-US" sz="1750" dirty="0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err="1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</a:t>
            </a:r>
            <a:r>
              <a:rPr lang="en-US" sz="1750" dirty="0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err="1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</a:t>
            </a:r>
            <a:r>
              <a:rPr lang="en-US" sz="1750" dirty="0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err="1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o'tishda</a:t>
            </a:r>
            <a:r>
              <a:rPr lang="en-US" sz="1750" dirty="0" smtClean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kuzatiladi.</a:t>
            </a:r>
            <a:endParaRPr lang="en-US" sz="1750" dirty="0"/>
          </a:p>
        </p:txBody>
      </p:sp>
      <p:sp>
        <p:nvSpPr>
          <p:cNvPr id="18" name="Text 13"/>
          <p:cNvSpPr/>
          <p:nvPr/>
        </p:nvSpPr>
        <p:spPr>
          <a:xfrm>
            <a:off x="9058337" y="1788515"/>
            <a:ext cx="298680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Nurlanish barqarorligi</a:t>
            </a:r>
            <a:endParaRPr lang="en-US" sz="2200" dirty="0"/>
          </a:p>
        </p:txBody>
      </p:sp>
      <p:sp>
        <p:nvSpPr>
          <p:cNvPr id="19" name="Text 14"/>
          <p:cNvSpPr/>
          <p:nvPr/>
        </p:nvSpPr>
        <p:spPr>
          <a:xfrm>
            <a:off x="8374085" y="2270483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β-funksiyalar barqaror energiyalashni ta'minlaydi.</a:t>
            </a:r>
            <a:endParaRPr lang="en-US" sz="175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93790" y="1829760"/>
            <a:ext cx="73152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Betatron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(</a:t>
            </a:r>
            <a:r>
              <a:rPr lang="en-US" sz="2000" i="1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beta + </a:t>
            </a:r>
            <a:r>
              <a:rPr lang="en-US" sz="2000" i="1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elektrondan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) —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bu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aylanishli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elektr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maydoni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yordamida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tezlanish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sodir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bo‘ladigan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barqaror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muvozanat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orbitasiga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ega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bo‘lgan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tsiklik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, ammo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rezonanssiz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elektron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tezlatgich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Betatronda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erishish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mumkin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bo‘lgan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maksimal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energiya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Times New Roman" panose="02020603050405020304" pitchFamily="18" charset="0"/>
              </a:rPr>
              <a:t>: ≤ 300 MeV.</a:t>
            </a:r>
            <a:endParaRPr lang="en-US" sz="2000" dirty="0">
              <a:latin typeface="Roboto" panose="020B0604020202020204" charset="0"/>
              <a:ea typeface="Roboto" panose="020B060402020202020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5200" y="1051393"/>
            <a:ext cx="73152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/>
              <a:t>Elektrostatik</a:t>
            </a:r>
            <a:r>
              <a:rPr lang="en-US" b="1" dirty="0" smtClean="0"/>
              <a:t> </a:t>
            </a:r>
            <a:r>
              <a:rPr lang="en-US" b="1" dirty="0" err="1" smtClean="0"/>
              <a:t>va</a:t>
            </a:r>
            <a:r>
              <a:rPr lang="en-US" b="1" dirty="0" smtClean="0"/>
              <a:t> </a:t>
            </a:r>
            <a:r>
              <a:rPr lang="en-US" b="1" dirty="0" err="1" smtClean="0"/>
              <a:t>elektromagnit</a:t>
            </a:r>
            <a:r>
              <a:rPr lang="en-US" b="1" dirty="0" smtClean="0"/>
              <a:t> </a:t>
            </a:r>
            <a:r>
              <a:rPr lang="en-US" b="1" dirty="0" err="1" smtClean="0"/>
              <a:t>kuchlar</a:t>
            </a:r>
            <a:endParaRPr lang="en-US" b="1" dirty="0" smtClean="0"/>
          </a:p>
          <a:p>
            <a:r>
              <a:rPr lang="en-US" dirty="0" err="1" smtClean="0"/>
              <a:t>Tezlatgichlar</a:t>
            </a:r>
            <a:r>
              <a:rPr lang="en-US" dirty="0" smtClean="0"/>
              <a:t> </a:t>
            </a:r>
            <a:r>
              <a:rPr lang="en-US" dirty="0" err="1" smtClean="0"/>
              <a:t>zarralarga</a:t>
            </a:r>
            <a:r>
              <a:rPr lang="en-US" dirty="0" smtClean="0"/>
              <a:t> </a:t>
            </a:r>
            <a:r>
              <a:rPr lang="en-US" dirty="0" err="1" smtClean="0"/>
              <a:t>elektr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elektromagnit</a:t>
            </a:r>
            <a:r>
              <a:rPr lang="en-US" dirty="0" smtClean="0"/>
              <a:t> </a:t>
            </a:r>
            <a:r>
              <a:rPr lang="en-US" dirty="0" err="1" smtClean="0"/>
              <a:t>maydon</a:t>
            </a:r>
            <a:r>
              <a:rPr lang="en-US" dirty="0" smtClean="0"/>
              <a:t>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ta’sir</a:t>
            </a:r>
            <a:r>
              <a:rPr lang="en-US" dirty="0" smtClean="0"/>
              <a:t> </a:t>
            </a:r>
            <a:r>
              <a:rPr lang="en-US" dirty="0" err="1" smtClean="0"/>
              <a:t>qilib</a:t>
            </a:r>
            <a:r>
              <a:rPr lang="en-US" dirty="0" smtClean="0"/>
              <a:t> </a:t>
            </a:r>
            <a:r>
              <a:rPr lang="en-US" dirty="0" err="1" smtClean="0"/>
              <a:t>ularni</a:t>
            </a:r>
            <a:r>
              <a:rPr lang="en-US" dirty="0" smtClean="0"/>
              <a:t> </a:t>
            </a:r>
            <a:r>
              <a:rPr lang="en-US" dirty="0" err="1" smtClean="0"/>
              <a:t>tezlashtiradi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➡️ </a:t>
            </a:r>
            <a:r>
              <a:rPr lang="en-US" dirty="0" err="1" smtClean="0"/>
              <a:t>Elektr</a:t>
            </a:r>
            <a:r>
              <a:rPr lang="en-US" dirty="0" smtClean="0"/>
              <a:t> </a:t>
            </a:r>
            <a:r>
              <a:rPr lang="en-US" dirty="0" err="1" smtClean="0"/>
              <a:t>kuchi</a:t>
            </a:r>
            <a:r>
              <a:rPr lang="en-US" dirty="0" smtClean="0"/>
              <a:t> – </a:t>
            </a:r>
            <a:r>
              <a:rPr lang="en-US" dirty="0" err="1" smtClean="0"/>
              <a:t>zarrachani</a:t>
            </a:r>
            <a:r>
              <a:rPr lang="en-US" dirty="0" smtClean="0"/>
              <a:t> </a:t>
            </a:r>
            <a:r>
              <a:rPr lang="en-US" dirty="0" err="1" smtClean="0"/>
              <a:t>to‘g‘ri</a:t>
            </a:r>
            <a:r>
              <a:rPr lang="en-US" dirty="0" smtClean="0"/>
              <a:t> </a:t>
            </a:r>
            <a:r>
              <a:rPr lang="en-US" dirty="0" err="1" smtClean="0"/>
              <a:t>chiziq</a:t>
            </a:r>
            <a:r>
              <a:rPr lang="en-US" dirty="0" smtClean="0"/>
              <a:t> </a:t>
            </a:r>
            <a:r>
              <a:rPr lang="en-US" dirty="0" err="1" smtClean="0"/>
              <a:t>bo‘ylab</a:t>
            </a:r>
            <a:r>
              <a:rPr lang="en-US" dirty="0" smtClean="0"/>
              <a:t> </a:t>
            </a:r>
            <a:r>
              <a:rPr lang="en-US" dirty="0" err="1" smtClean="0"/>
              <a:t>harakatlantiradi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➡️ </a:t>
            </a:r>
            <a:r>
              <a:rPr lang="en-US" dirty="0" err="1" smtClean="0"/>
              <a:t>Magnit</a:t>
            </a:r>
            <a:r>
              <a:rPr lang="en-US" dirty="0" smtClean="0"/>
              <a:t> </a:t>
            </a:r>
            <a:r>
              <a:rPr lang="en-US" dirty="0" err="1" smtClean="0"/>
              <a:t>kuchi</a:t>
            </a:r>
            <a:r>
              <a:rPr lang="en-US" dirty="0" smtClean="0"/>
              <a:t> – </a:t>
            </a:r>
            <a:r>
              <a:rPr lang="en-US" dirty="0" err="1" smtClean="0"/>
              <a:t>zarrachani</a:t>
            </a:r>
            <a:r>
              <a:rPr lang="en-US" dirty="0" smtClean="0"/>
              <a:t> </a:t>
            </a:r>
            <a:r>
              <a:rPr lang="en-US" dirty="0" err="1" smtClean="0"/>
              <a:t>aylantiradi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yo‘nalishini</a:t>
            </a:r>
            <a:r>
              <a:rPr lang="en-US" dirty="0" smtClean="0"/>
              <a:t> </a:t>
            </a:r>
            <a:r>
              <a:rPr lang="en-US" dirty="0" err="1" smtClean="0"/>
              <a:t>o‘zgartiradi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15200" y="3312185"/>
            <a:ext cx="73152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/>
              <a:t>Zarralarning</a:t>
            </a:r>
            <a:r>
              <a:rPr lang="en-US" b="1" dirty="0" smtClean="0"/>
              <a:t> </a:t>
            </a:r>
            <a:r>
              <a:rPr lang="en-US" b="1" dirty="0" err="1" smtClean="0"/>
              <a:t>energiyasi</a:t>
            </a:r>
            <a:r>
              <a:rPr lang="en-US" b="1" dirty="0" smtClean="0"/>
              <a:t> </a:t>
            </a:r>
            <a:r>
              <a:rPr lang="en-US" b="1" dirty="0" err="1" smtClean="0"/>
              <a:t>va</a:t>
            </a:r>
            <a:r>
              <a:rPr lang="en-US" b="1" dirty="0" smtClean="0"/>
              <a:t> </a:t>
            </a:r>
            <a:r>
              <a:rPr lang="en-US" b="1" dirty="0" err="1" smtClean="0"/>
              <a:t>tezligi</a:t>
            </a:r>
            <a:endParaRPr lang="en-US" b="1" dirty="0" smtClean="0"/>
          </a:p>
          <a:p>
            <a:r>
              <a:rPr lang="en-US" dirty="0" err="1" smtClean="0"/>
              <a:t>Zarra</a:t>
            </a:r>
            <a:r>
              <a:rPr lang="en-US" dirty="0" smtClean="0"/>
              <a:t> </a:t>
            </a:r>
            <a:r>
              <a:rPr lang="en-US" dirty="0" err="1" smtClean="0"/>
              <a:t>qancha</a:t>
            </a:r>
            <a:r>
              <a:rPr lang="en-US" dirty="0" smtClean="0"/>
              <a:t> </a:t>
            </a:r>
            <a:r>
              <a:rPr lang="en-US" dirty="0" err="1" smtClean="0"/>
              <a:t>ko‘p</a:t>
            </a:r>
            <a:r>
              <a:rPr lang="en-US" dirty="0" smtClean="0"/>
              <a:t> </a:t>
            </a:r>
            <a:r>
              <a:rPr lang="en-US" dirty="0" err="1" smtClean="0"/>
              <a:t>energiya</a:t>
            </a:r>
            <a:r>
              <a:rPr lang="en-US" dirty="0" smtClean="0"/>
              <a:t> </a:t>
            </a:r>
            <a:r>
              <a:rPr lang="en-US" dirty="0" err="1" smtClean="0"/>
              <a:t>olsa</a:t>
            </a:r>
            <a:r>
              <a:rPr lang="en-US" dirty="0" smtClean="0"/>
              <a:t>, </a:t>
            </a:r>
            <a:r>
              <a:rPr lang="en-US" dirty="0" err="1" smtClean="0"/>
              <a:t>shuncha</a:t>
            </a:r>
            <a:r>
              <a:rPr lang="en-US" dirty="0" smtClean="0"/>
              <a:t> </a:t>
            </a:r>
            <a:r>
              <a:rPr lang="en-US" dirty="0" err="1" smtClean="0"/>
              <a:t>tez</a:t>
            </a:r>
            <a:r>
              <a:rPr lang="en-US" dirty="0" smtClean="0"/>
              <a:t> </a:t>
            </a:r>
            <a:r>
              <a:rPr lang="en-US" dirty="0" err="1" smtClean="0"/>
              <a:t>harakat</a:t>
            </a:r>
            <a:r>
              <a:rPr lang="en-US" dirty="0" smtClean="0"/>
              <a:t> </a:t>
            </a:r>
            <a:r>
              <a:rPr lang="en-US" dirty="0" err="1" smtClean="0"/>
              <a:t>qiladi</a:t>
            </a:r>
            <a:r>
              <a:rPr lang="en-US" dirty="0" smtClean="0"/>
              <a:t>. Bu </a:t>
            </a:r>
            <a:r>
              <a:rPr lang="en-US" dirty="0" err="1" smtClean="0"/>
              <a:t>energiya</a:t>
            </a:r>
            <a:r>
              <a:rPr lang="en-US" dirty="0" smtClean="0"/>
              <a:t> </a:t>
            </a:r>
            <a:r>
              <a:rPr lang="en-US" dirty="0" err="1" smtClean="0"/>
              <a:t>odatda</a:t>
            </a:r>
            <a:r>
              <a:rPr lang="en-US" dirty="0" smtClean="0"/>
              <a:t> </a:t>
            </a:r>
            <a:r>
              <a:rPr lang="en-US" b="1" dirty="0" err="1" smtClean="0"/>
              <a:t>elektr</a:t>
            </a:r>
            <a:r>
              <a:rPr lang="en-US" b="1" dirty="0" smtClean="0"/>
              <a:t> </a:t>
            </a:r>
            <a:r>
              <a:rPr lang="en-US" b="1" dirty="0" err="1" smtClean="0"/>
              <a:t>kuchi</a:t>
            </a:r>
            <a:r>
              <a:rPr lang="en-US" b="1" dirty="0" smtClean="0"/>
              <a:t> (</a:t>
            </a:r>
            <a:r>
              <a:rPr lang="en-US" b="1" dirty="0" err="1" smtClean="0"/>
              <a:t>qU</a:t>
            </a:r>
            <a:r>
              <a:rPr lang="en-US" b="1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beriladi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ru-RU" dirty="0" smtClean="0"/>
              <a:t>📌 </a:t>
            </a:r>
            <a:r>
              <a:rPr lang="en-US" b="1" dirty="0" smtClean="0"/>
              <a:t>E = q × 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Bu </a:t>
            </a:r>
            <a:r>
              <a:rPr lang="en-US" dirty="0" err="1" smtClean="0"/>
              <a:t>yerda</a:t>
            </a:r>
            <a:r>
              <a:rPr lang="en-US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 smtClean="0"/>
              <a:t>E</a:t>
            </a:r>
            <a:r>
              <a:rPr lang="en-US" dirty="0" smtClean="0"/>
              <a:t> — </a:t>
            </a:r>
            <a:r>
              <a:rPr lang="en-US" dirty="0" err="1" smtClean="0"/>
              <a:t>kinetik</a:t>
            </a:r>
            <a:r>
              <a:rPr lang="en-US" dirty="0" smtClean="0"/>
              <a:t> </a:t>
            </a:r>
            <a:r>
              <a:rPr lang="en-US" dirty="0" err="1" smtClean="0"/>
              <a:t>energiya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 smtClean="0"/>
              <a:t>q</a:t>
            </a:r>
            <a:r>
              <a:rPr lang="en-US" dirty="0" smtClean="0"/>
              <a:t> — </a:t>
            </a:r>
            <a:r>
              <a:rPr lang="en-US" dirty="0" err="1" smtClean="0"/>
              <a:t>zarraning</a:t>
            </a:r>
            <a:r>
              <a:rPr lang="en-US" dirty="0" smtClean="0"/>
              <a:t> </a:t>
            </a:r>
            <a:r>
              <a:rPr lang="en-US" dirty="0" err="1" smtClean="0"/>
              <a:t>zaryadi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 smtClean="0"/>
              <a:t>U</a:t>
            </a:r>
            <a:r>
              <a:rPr lang="en-US" dirty="0" smtClean="0"/>
              <a:t> — </a:t>
            </a:r>
            <a:r>
              <a:rPr lang="en-US" dirty="0" err="1" smtClean="0"/>
              <a:t>kuchlanish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1391" y="5620509"/>
            <a:ext cx="73152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/>
              <a:t>Rezonnans</a:t>
            </a:r>
            <a:r>
              <a:rPr lang="en-US" b="1" dirty="0" smtClean="0"/>
              <a:t> </a:t>
            </a:r>
            <a:r>
              <a:rPr lang="en-US" b="1" dirty="0" err="1" smtClean="0"/>
              <a:t>va</a:t>
            </a:r>
            <a:r>
              <a:rPr lang="en-US" b="1" dirty="0" smtClean="0"/>
              <a:t> </a:t>
            </a:r>
            <a:r>
              <a:rPr lang="en-US" b="1" dirty="0" err="1" smtClean="0"/>
              <a:t>fazaga</a:t>
            </a:r>
            <a:r>
              <a:rPr lang="en-US" b="1" dirty="0" smtClean="0"/>
              <a:t> </a:t>
            </a:r>
            <a:r>
              <a:rPr lang="en-US" b="1" dirty="0" err="1" smtClean="0"/>
              <a:t>sinxronlash</a:t>
            </a:r>
            <a:endParaRPr lang="en-US" b="1" dirty="0" smtClean="0"/>
          </a:p>
          <a:p>
            <a:r>
              <a:rPr lang="en-US" dirty="0" err="1" smtClean="0"/>
              <a:t>Aylana</a:t>
            </a:r>
            <a:r>
              <a:rPr lang="en-US" dirty="0" smtClean="0"/>
              <a:t> </a:t>
            </a:r>
            <a:r>
              <a:rPr lang="en-US" dirty="0" err="1" smtClean="0"/>
              <a:t>shaklidagi</a:t>
            </a:r>
            <a:r>
              <a:rPr lang="en-US" dirty="0" smtClean="0"/>
              <a:t> </a:t>
            </a:r>
            <a:r>
              <a:rPr lang="en-US" dirty="0" err="1" smtClean="0"/>
              <a:t>tezlatgichlarda</a:t>
            </a:r>
            <a:r>
              <a:rPr lang="en-US" dirty="0" smtClean="0"/>
              <a:t> (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siklotron</a:t>
            </a:r>
            <a:r>
              <a:rPr lang="en-US" dirty="0" smtClean="0"/>
              <a:t>, </a:t>
            </a:r>
            <a:r>
              <a:rPr lang="en-US" dirty="0" err="1" smtClean="0"/>
              <a:t>sinkrotron</a:t>
            </a:r>
            <a:r>
              <a:rPr lang="en-US" dirty="0" smtClean="0"/>
              <a:t>) </a:t>
            </a:r>
            <a:r>
              <a:rPr lang="en-US" dirty="0" err="1" smtClean="0"/>
              <a:t>zarraning</a:t>
            </a:r>
            <a:r>
              <a:rPr lang="en-US" dirty="0" smtClean="0"/>
              <a:t> </a:t>
            </a:r>
            <a:r>
              <a:rPr lang="en-US" dirty="0" err="1" smtClean="0"/>
              <a:t>harakati</a:t>
            </a:r>
            <a:r>
              <a:rPr lang="en-US" dirty="0" smtClean="0"/>
              <a:t> </a:t>
            </a:r>
            <a:r>
              <a:rPr lang="en-US" b="1" dirty="0" err="1" smtClean="0"/>
              <a:t>rezonans</a:t>
            </a:r>
            <a:r>
              <a:rPr lang="en-US" dirty="0" smtClean="0"/>
              <a:t> </a:t>
            </a:r>
            <a:r>
              <a:rPr lang="en-US" dirty="0" err="1" smtClean="0"/>
              <a:t>holatida</a:t>
            </a:r>
            <a:r>
              <a:rPr lang="en-US" dirty="0" smtClean="0"/>
              <a:t> </a:t>
            </a:r>
            <a:r>
              <a:rPr lang="en-US" dirty="0" err="1" smtClean="0"/>
              <a:t>bo‘ladi</a:t>
            </a:r>
            <a:r>
              <a:rPr lang="en-US" dirty="0" smtClean="0"/>
              <a:t>, </a:t>
            </a:r>
            <a:r>
              <a:rPr lang="en-US" dirty="0" err="1" smtClean="0"/>
              <a:t>ya'ni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➡️ </a:t>
            </a:r>
            <a:r>
              <a:rPr lang="en-US" dirty="0" err="1" smtClean="0"/>
              <a:t>Elektromagnit</a:t>
            </a:r>
            <a:r>
              <a:rPr lang="en-US" dirty="0" smtClean="0"/>
              <a:t> </a:t>
            </a:r>
            <a:r>
              <a:rPr lang="en-US" dirty="0" err="1" smtClean="0"/>
              <a:t>maydon</a:t>
            </a:r>
            <a:r>
              <a:rPr lang="en-US" dirty="0" smtClean="0"/>
              <a:t> </a:t>
            </a:r>
            <a:r>
              <a:rPr lang="en-US" dirty="0" err="1" smtClean="0"/>
              <a:t>zarraning</a:t>
            </a:r>
            <a:r>
              <a:rPr lang="en-US" dirty="0" smtClean="0"/>
              <a:t> </a:t>
            </a:r>
            <a:r>
              <a:rPr lang="en-US" dirty="0" err="1" smtClean="0"/>
              <a:t>aylanishiga</a:t>
            </a:r>
            <a:r>
              <a:rPr lang="en-US" dirty="0" smtClean="0"/>
              <a:t> </a:t>
            </a:r>
            <a:r>
              <a:rPr lang="en-US" dirty="0" err="1" smtClean="0"/>
              <a:t>mos</a:t>
            </a:r>
            <a:r>
              <a:rPr lang="en-US" dirty="0" smtClean="0"/>
              <a:t> </a:t>
            </a:r>
            <a:r>
              <a:rPr lang="en-US" dirty="0" err="1" smtClean="0"/>
              <a:t>ravishda</a:t>
            </a:r>
            <a:r>
              <a:rPr lang="en-US" dirty="0" smtClean="0"/>
              <a:t> </a:t>
            </a:r>
            <a:r>
              <a:rPr lang="en-US" dirty="0" err="1" smtClean="0"/>
              <a:t>o‘zgarib</a:t>
            </a:r>
            <a:r>
              <a:rPr lang="en-US" dirty="0" smtClean="0"/>
              <a:t> </a:t>
            </a:r>
            <a:r>
              <a:rPr lang="en-US" dirty="0" err="1" smtClean="0"/>
              <a:t>turadi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Bu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zarra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aylanishda</a:t>
            </a:r>
            <a:r>
              <a:rPr lang="en-US" dirty="0" smtClean="0"/>
              <a:t> </a:t>
            </a:r>
            <a:r>
              <a:rPr lang="en-US" dirty="0" err="1" smtClean="0"/>
              <a:t>kerakli</a:t>
            </a:r>
            <a:r>
              <a:rPr lang="en-US" dirty="0" smtClean="0"/>
              <a:t> </a:t>
            </a:r>
            <a:r>
              <a:rPr lang="en-US" dirty="0" err="1" smtClean="0"/>
              <a:t>energiyani</a:t>
            </a:r>
            <a:r>
              <a:rPr lang="en-US" dirty="0" smtClean="0"/>
              <a:t> </a:t>
            </a:r>
            <a:r>
              <a:rPr lang="en-US" dirty="0" err="1" smtClean="0"/>
              <a:t>oladi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074" name="Picture 2" descr="Chiziqli tezlatgi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24" y="1342576"/>
            <a:ext cx="6565778" cy="369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1391" y="403548"/>
            <a:ext cx="91200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/>
              <a:t>Tezlatgichlarning</a:t>
            </a:r>
            <a:r>
              <a:rPr lang="en-US" sz="3600" dirty="0" smtClean="0"/>
              <a:t> </a:t>
            </a:r>
            <a:r>
              <a:rPr lang="en-US" sz="3600" dirty="0" err="1" smtClean="0"/>
              <a:t>ishlash</a:t>
            </a:r>
            <a:r>
              <a:rPr lang="en-US" sz="3600" dirty="0" smtClean="0"/>
              <a:t> </a:t>
            </a:r>
            <a:r>
              <a:rPr lang="en-US" sz="3600" dirty="0" err="1" smtClean="0"/>
              <a:t>prinsiplari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17311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8549" y="471317"/>
            <a:ext cx="91154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/>
              <a:t>Tezlatgichlar</a:t>
            </a:r>
            <a:r>
              <a:rPr lang="en-US" sz="3600" dirty="0" smtClean="0"/>
              <a:t> </a:t>
            </a:r>
            <a:r>
              <a:rPr lang="en-US" sz="3600" dirty="0" err="1" smtClean="0"/>
              <a:t>qayerda</a:t>
            </a:r>
            <a:r>
              <a:rPr lang="en-US" sz="3600" dirty="0" smtClean="0"/>
              <a:t> </a:t>
            </a:r>
            <a:r>
              <a:rPr lang="en-US" sz="3600" dirty="0" err="1" smtClean="0"/>
              <a:t>qo‘llaniladi</a:t>
            </a:r>
            <a:r>
              <a:rPr lang="en-US" sz="3600" dirty="0"/>
              <a:t>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1878" y="1898808"/>
            <a:ext cx="73152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/>
              <a:t>Ilmiy</a:t>
            </a:r>
            <a:r>
              <a:rPr lang="en-US" b="1" dirty="0" smtClean="0"/>
              <a:t> </a:t>
            </a:r>
            <a:r>
              <a:rPr lang="en-US" b="1" dirty="0" err="1" smtClean="0"/>
              <a:t>tadqiqotlarda</a:t>
            </a:r>
            <a:endParaRPr lang="en-US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Zarralar</a:t>
            </a:r>
            <a:r>
              <a:rPr lang="en-US" dirty="0" smtClean="0"/>
              <a:t> </a:t>
            </a:r>
            <a:r>
              <a:rPr lang="en-US" dirty="0" err="1" smtClean="0"/>
              <a:t>fizikasi</a:t>
            </a:r>
            <a:r>
              <a:rPr lang="en-US" dirty="0" smtClean="0"/>
              <a:t> (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kvarklar</a:t>
            </a:r>
            <a:r>
              <a:rPr lang="en-US" dirty="0" smtClean="0"/>
              <a:t>, </a:t>
            </a:r>
            <a:r>
              <a:rPr lang="en-US" dirty="0" err="1" smtClean="0"/>
              <a:t>leptonlar</a:t>
            </a:r>
            <a:r>
              <a:rPr lang="en-US" dirty="0" smtClean="0"/>
              <a:t> </a:t>
            </a:r>
            <a:r>
              <a:rPr lang="en-US" dirty="0" err="1" smtClean="0"/>
              <a:t>o‘rganiladi</a:t>
            </a:r>
            <a:r>
              <a:rPr lang="en-US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Katta</a:t>
            </a:r>
            <a:r>
              <a:rPr lang="en-US" dirty="0" smtClean="0"/>
              <a:t> Hadron </a:t>
            </a:r>
            <a:r>
              <a:rPr lang="en-US" dirty="0" err="1" smtClean="0"/>
              <a:t>Kollayderi</a:t>
            </a:r>
            <a:r>
              <a:rPr lang="en-US" dirty="0" smtClean="0"/>
              <a:t> (LHC) – </a:t>
            </a:r>
            <a:r>
              <a:rPr lang="en-US" dirty="0" err="1" smtClean="0"/>
              <a:t>dunyodagi</a:t>
            </a:r>
            <a:r>
              <a:rPr lang="en-US" dirty="0" smtClean="0"/>
              <a:t> </a:t>
            </a:r>
            <a:r>
              <a:rPr lang="en-US" dirty="0" err="1" smtClean="0"/>
              <a:t>eng</a:t>
            </a:r>
            <a:r>
              <a:rPr lang="en-US" dirty="0" smtClean="0"/>
              <a:t> </a:t>
            </a:r>
            <a:r>
              <a:rPr lang="en-US" dirty="0" err="1" smtClean="0"/>
              <a:t>katta</a:t>
            </a:r>
            <a:r>
              <a:rPr lang="en-US" dirty="0" smtClean="0"/>
              <a:t> </a:t>
            </a:r>
            <a:r>
              <a:rPr lang="en-US" dirty="0" err="1" smtClean="0"/>
              <a:t>tezlatgich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Materiya</a:t>
            </a:r>
            <a:r>
              <a:rPr lang="en-US" dirty="0" smtClean="0"/>
              <a:t> </a:t>
            </a:r>
            <a:r>
              <a:rPr lang="en-US" dirty="0" err="1" smtClean="0"/>
              <a:t>tuzilishini</a:t>
            </a:r>
            <a:r>
              <a:rPr lang="en-US" dirty="0" smtClean="0"/>
              <a:t> </a:t>
            </a:r>
            <a:r>
              <a:rPr lang="en-US" dirty="0" err="1" smtClean="0"/>
              <a:t>chuqur</a:t>
            </a:r>
            <a:r>
              <a:rPr lang="en-US" dirty="0" smtClean="0"/>
              <a:t> </a:t>
            </a:r>
            <a:r>
              <a:rPr lang="en-US" dirty="0" err="1" smtClean="0"/>
              <a:t>o‘rganish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1878" y="3707441"/>
            <a:ext cx="73152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/>
              <a:t>Tibbiyotda</a:t>
            </a:r>
            <a:endParaRPr lang="en-US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 smtClean="0"/>
              <a:t>Radioterapiya</a:t>
            </a:r>
            <a:r>
              <a:rPr lang="en-US" dirty="0" smtClean="0"/>
              <a:t>: </a:t>
            </a:r>
            <a:r>
              <a:rPr lang="en-US" dirty="0" err="1" smtClean="0"/>
              <a:t>Saraton</a:t>
            </a:r>
            <a:r>
              <a:rPr lang="en-US" dirty="0" smtClean="0"/>
              <a:t> </a:t>
            </a:r>
            <a:r>
              <a:rPr lang="en-US" dirty="0" err="1" smtClean="0"/>
              <a:t>hujayralarini</a:t>
            </a:r>
            <a:r>
              <a:rPr lang="en-US" dirty="0" smtClean="0"/>
              <a:t> </a:t>
            </a:r>
            <a:r>
              <a:rPr lang="en-US" dirty="0" err="1" smtClean="0"/>
              <a:t>nurlantirib</a:t>
            </a:r>
            <a:r>
              <a:rPr lang="en-US" dirty="0" smtClean="0"/>
              <a:t> </a:t>
            </a:r>
            <a:r>
              <a:rPr lang="en-US" dirty="0" err="1" smtClean="0"/>
              <a:t>davolash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 smtClean="0"/>
              <a:t>Izotop</a:t>
            </a:r>
            <a:r>
              <a:rPr lang="en-US" b="1" dirty="0" smtClean="0"/>
              <a:t> </a:t>
            </a:r>
            <a:r>
              <a:rPr lang="en-US" b="1" dirty="0" err="1" smtClean="0"/>
              <a:t>ishlab</a:t>
            </a:r>
            <a:r>
              <a:rPr lang="en-US" b="1" dirty="0" smtClean="0"/>
              <a:t> </a:t>
            </a:r>
            <a:r>
              <a:rPr lang="en-US" b="1" dirty="0" err="1" smtClean="0"/>
              <a:t>chiqarish</a:t>
            </a:r>
            <a:r>
              <a:rPr lang="en-US" dirty="0" smtClean="0"/>
              <a:t>: </a:t>
            </a:r>
            <a:r>
              <a:rPr lang="en-US" dirty="0" err="1" smtClean="0"/>
              <a:t>Diagnostika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davolashda</a:t>
            </a:r>
            <a:r>
              <a:rPr lang="en-US" dirty="0" smtClean="0"/>
              <a:t> </a:t>
            </a:r>
            <a:r>
              <a:rPr lang="en-US" dirty="0" err="1" smtClean="0"/>
              <a:t>qo‘llaniladigan</a:t>
            </a:r>
            <a:r>
              <a:rPr lang="en-US" dirty="0" smtClean="0"/>
              <a:t> </a:t>
            </a:r>
            <a:r>
              <a:rPr lang="en-US" dirty="0" err="1" smtClean="0"/>
              <a:t>radioizotoplar</a:t>
            </a:r>
            <a:r>
              <a:rPr lang="en-US" dirty="0" smtClean="0"/>
              <a:t> (</a:t>
            </a:r>
            <a:r>
              <a:rPr lang="en-US" dirty="0" err="1" smtClean="0"/>
              <a:t>masalan</a:t>
            </a:r>
            <a:r>
              <a:rPr lang="en-US" dirty="0" smtClean="0"/>
              <a:t>, PET)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 smtClean="0"/>
              <a:t>Zarraviy</a:t>
            </a:r>
            <a:r>
              <a:rPr lang="en-US" b="1" dirty="0" smtClean="0"/>
              <a:t> </a:t>
            </a:r>
            <a:r>
              <a:rPr lang="en-US" b="1" dirty="0" err="1" smtClean="0"/>
              <a:t>nurlantirish</a:t>
            </a:r>
            <a:r>
              <a:rPr lang="en-US" b="1" dirty="0" smtClean="0"/>
              <a:t> </a:t>
            </a:r>
            <a:r>
              <a:rPr lang="en-US" b="1" dirty="0" err="1" smtClean="0"/>
              <a:t>terapiyasi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74643" y="5516074"/>
            <a:ext cx="73152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/>
              <a:t>Sanoatda</a:t>
            </a:r>
            <a:endParaRPr lang="en-US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Materiallarni</a:t>
            </a:r>
            <a:r>
              <a:rPr lang="en-US" dirty="0" smtClean="0"/>
              <a:t> </a:t>
            </a:r>
            <a:r>
              <a:rPr lang="en-US" dirty="0" err="1" smtClean="0"/>
              <a:t>modifikatsiya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 (</a:t>
            </a:r>
            <a:r>
              <a:rPr lang="en-US" dirty="0" err="1" smtClean="0"/>
              <a:t>polimerlar</a:t>
            </a:r>
            <a:r>
              <a:rPr lang="en-US" dirty="0" smtClean="0"/>
              <a:t>, </a:t>
            </a:r>
            <a:r>
              <a:rPr lang="en-US" dirty="0" err="1" smtClean="0"/>
              <a:t>qoplamalar</a:t>
            </a:r>
            <a:r>
              <a:rPr lang="en-US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Yadro</a:t>
            </a:r>
            <a:r>
              <a:rPr lang="en-US" dirty="0" smtClean="0"/>
              <a:t> </a:t>
            </a:r>
            <a:r>
              <a:rPr lang="en-US" dirty="0" err="1" smtClean="0"/>
              <a:t>yoqilg‘ilarini</a:t>
            </a:r>
            <a:r>
              <a:rPr lang="en-US" dirty="0" smtClean="0"/>
              <a:t> </a:t>
            </a:r>
            <a:r>
              <a:rPr lang="en-US" dirty="0" err="1" smtClean="0"/>
              <a:t>tekshirish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Metall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plastmassalarni</a:t>
            </a:r>
            <a:r>
              <a:rPr lang="en-US" dirty="0" smtClean="0"/>
              <a:t> </a:t>
            </a:r>
            <a:r>
              <a:rPr lang="en-US" dirty="0" err="1" smtClean="0"/>
              <a:t>tahlil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endParaRPr lang="en-US" dirty="0"/>
          </a:p>
        </p:txBody>
      </p:sp>
      <p:pic>
        <p:nvPicPr>
          <p:cNvPr id="4098" name="Picture 2" descr="Yadroviy tibbiyotning asosiy radioterapevtik usullariga doir ma'lumotlar |  Статья в журнале «Молодой ученый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608" y="2246864"/>
            <a:ext cx="6186789" cy="402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352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122</TotalTime>
  <Words>806</Words>
  <Application>Microsoft Office PowerPoint</Application>
  <PresentationFormat>Произвольный</PresentationFormat>
  <Paragraphs>142</Paragraphs>
  <Slides>15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Century Gothic</vt:lpstr>
      <vt:lpstr>Times New Roman</vt:lpstr>
      <vt:lpstr>Roboto</vt:lpstr>
      <vt:lpstr>Calibri Light</vt:lpstr>
      <vt:lpstr>Roboto Slab</vt:lpstr>
      <vt:lpstr>Calibri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lenovo</cp:lastModifiedBy>
  <cp:revision>9</cp:revision>
  <dcterms:created xsi:type="dcterms:W3CDTF">2025-05-10T14:40:29Z</dcterms:created>
  <dcterms:modified xsi:type="dcterms:W3CDTF">2025-05-13T04:48:38Z</dcterms:modified>
</cp:coreProperties>
</file>