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3" r:id="rId17"/>
    <p:sldId id="272" r:id="rId18"/>
    <p:sldId id="271" r:id="rId19"/>
  </p:sldIdLst>
  <p:sldSz cx="12192000" cy="6858000"/>
  <p:notesSz cx="6858000" cy="9144000"/>
  <p:defaultTextStyle>
    <a:defPPr>
      <a:defRPr lang="uz-Latn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 sla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AB537BBB-6DEF-9231-9071-A6068A629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gsarlavha 2">
            <a:extLst>
              <a:ext uri="{FF2B5EF4-FFF2-40B4-BE49-F238E27FC236}">
                <a16:creationId xmlns:a16="http://schemas.microsoft.com/office/drawing/2014/main" id="{D92D2E60-7725-FDD5-F667-94E54CBB8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z-Latn-UZ"/>
              <a:t>Taglavha namunasini tahrirlash uchun bosing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2C5BAFCC-DB26-F376-B993-A31AFE64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9B73350E-A6C4-4258-9DE2-E3818AD5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4AD31C76-741A-E247-0579-39D77B9D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787913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B2FC3D92-6E0F-778A-9ADA-BF4DC92B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Vertikal matn 2">
            <a:extLst>
              <a:ext uri="{FF2B5EF4-FFF2-40B4-BE49-F238E27FC236}">
                <a16:creationId xmlns:a16="http://schemas.microsoft.com/office/drawing/2014/main" id="{8F3BBC7A-A4BF-7304-98B4-D3DD726CC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D555E37A-EF94-EEBB-F44D-A84F48A2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1B018D37-D030-A23E-BE93-8ACD1A05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5E08CF30-3821-D60E-965D-54319810E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68991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 sarlavha 1">
            <a:extLst>
              <a:ext uri="{FF2B5EF4-FFF2-40B4-BE49-F238E27FC236}">
                <a16:creationId xmlns:a16="http://schemas.microsoft.com/office/drawing/2014/main" id="{1ACE4541-4AE8-C3FA-47B1-5BAA1D2CA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Vertikal matn 2">
            <a:extLst>
              <a:ext uri="{FF2B5EF4-FFF2-40B4-BE49-F238E27FC236}">
                <a16:creationId xmlns:a16="http://schemas.microsoft.com/office/drawing/2014/main" id="{40C1C3AC-D8D0-80A4-B710-34C0C3282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C18C005D-F949-07DE-8294-A022333EE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C3994CF4-09A9-52A5-218A-4143413AF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22B1A0C4-6862-F696-012E-E35D6307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16996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4FFDF311-4507-E00C-CC20-F2800F6B8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52E3B59D-F02D-C3F9-88B1-F4D7BB7F9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E38A4B84-EA41-3CF3-B4D3-FA16AAEC4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A24DDE83-F2C6-808A-B5EE-C35FB0F6E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A8358069-A7C5-7CC2-87F2-C6BAE698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176032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87B05109-B4B7-0F95-43B0-008ADC5C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Matn 2">
            <a:extLst>
              <a:ext uri="{FF2B5EF4-FFF2-40B4-BE49-F238E27FC236}">
                <a16:creationId xmlns:a16="http://schemas.microsoft.com/office/drawing/2014/main" id="{5C03EE07-03CC-0EE3-F4A1-EDC5DA826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B0C2ED8F-D6EB-5B4C-0B72-29C39077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DD353B14-B7D3-A28F-AE68-4404CAC64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ACCC3D02-E731-C642-EE22-779070AB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43834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3DCB8A7A-C5F6-7538-2E0B-84CFD350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A05CAA73-67CF-510C-E7F0-0C66DDA17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Tarkibi 3">
            <a:extLst>
              <a:ext uri="{FF2B5EF4-FFF2-40B4-BE49-F238E27FC236}">
                <a16:creationId xmlns:a16="http://schemas.microsoft.com/office/drawing/2014/main" id="{88BFA865-2F24-A2B0-119B-A5CEAEF0B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5" name="Sana 4">
            <a:extLst>
              <a:ext uri="{FF2B5EF4-FFF2-40B4-BE49-F238E27FC236}">
                <a16:creationId xmlns:a16="http://schemas.microsoft.com/office/drawing/2014/main" id="{AAE574F3-8C3B-DA29-045A-606245855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6" name="Pastki kolontitul 5">
            <a:extLst>
              <a:ext uri="{FF2B5EF4-FFF2-40B4-BE49-F238E27FC236}">
                <a16:creationId xmlns:a16="http://schemas.microsoft.com/office/drawing/2014/main" id="{151C6152-572A-361C-269C-76DE7271B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ayd raqami 6">
            <a:extLst>
              <a:ext uri="{FF2B5EF4-FFF2-40B4-BE49-F238E27FC236}">
                <a16:creationId xmlns:a16="http://schemas.microsoft.com/office/drawing/2014/main" id="{13232467-878D-3DFE-3023-69A9B5456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146026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4BF6C7B-4BE8-3D54-2414-54A0D1BF6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Matn 2">
            <a:extLst>
              <a:ext uri="{FF2B5EF4-FFF2-40B4-BE49-F238E27FC236}">
                <a16:creationId xmlns:a16="http://schemas.microsoft.com/office/drawing/2014/main" id="{73EA0633-1747-6882-5769-CF2398871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Tarkibi 3">
            <a:extLst>
              <a:ext uri="{FF2B5EF4-FFF2-40B4-BE49-F238E27FC236}">
                <a16:creationId xmlns:a16="http://schemas.microsoft.com/office/drawing/2014/main" id="{13701B19-179F-08C4-CAC3-DAE59F123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5" name="Matn 4">
            <a:extLst>
              <a:ext uri="{FF2B5EF4-FFF2-40B4-BE49-F238E27FC236}">
                <a16:creationId xmlns:a16="http://schemas.microsoft.com/office/drawing/2014/main" id="{E13105C3-5003-62EB-1D7F-18EE78628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Tarkibi 5">
            <a:extLst>
              <a:ext uri="{FF2B5EF4-FFF2-40B4-BE49-F238E27FC236}">
                <a16:creationId xmlns:a16="http://schemas.microsoft.com/office/drawing/2014/main" id="{6F8FF586-CA5D-CBDE-1264-AC9B93199F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7" name="Sana 6">
            <a:extLst>
              <a:ext uri="{FF2B5EF4-FFF2-40B4-BE49-F238E27FC236}">
                <a16:creationId xmlns:a16="http://schemas.microsoft.com/office/drawing/2014/main" id="{BD3C8C3A-2777-ABEA-247D-2CFFAB3D6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8" name="Pastki kolontitul 7">
            <a:extLst>
              <a:ext uri="{FF2B5EF4-FFF2-40B4-BE49-F238E27FC236}">
                <a16:creationId xmlns:a16="http://schemas.microsoft.com/office/drawing/2014/main" id="{33F821C8-B85C-76C1-51F5-5CD9E3E4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9" name="Slayd raqami 8">
            <a:extLst>
              <a:ext uri="{FF2B5EF4-FFF2-40B4-BE49-F238E27FC236}">
                <a16:creationId xmlns:a16="http://schemas.microsoft.com/office/drawing/2014/main" id="{30B80212-67D5-F827-78F3-97772864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03612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5305100F-240C-E3FD-9AAB-CDACFDA8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Sana 2">
            <a:extLst>
              <a:ext uri="{FF2B5EF4-FFF2-40B4-BE49-F238E27FC236}">
                <a16:creationId xmlns:a16="http://schemas.microsoft.com/office/drawing/2014/main" id="{F89D81F7-2C22-20FC-0501-1A78C67A7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4" name="Pastki kolontitul 3">
            <a:extLst>
              <a:ext uri="{FF2B5EF4-FFF2-40B4-BE49-F238E27FC236}">
                <a16:creationId xmlns:a16="http://schemas.microsoft.com/office/drawing/2014/main" id="{F822681A-777A-AFBD-AEF6-55AD9EBD0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5" name="Slayd raqami 4">
            <a:extLst>
              <a:ext uri="{FF2B5EF4-FFF2-40B4-BE49-F238E27FC236}">
                <a16:creationId xmlns:a16="http://schemas.microsoft.com/office/drawing/2014/main" id="{DBF0C85A-AB64-58D0-98ED-C0A957802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06970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na 1">
            <a:extLst>
              <a:ext uri="{FF2B5EF4-FFF2-40B4-BE49-F238E27FC236}">
                <a16:creationId xmlns:a16="http://schemas.microsoft.com/office/drawing/2014/main" id="{389AEB52-8917-80A7-A9E9-B692E44E4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3" name="Pastki kolontitul 2">
            <a:extLst>
              <a:ext uri="{FF2B5EF4-FFF2-40B4-BE49-F238E27FC236}">
                <a16:creationId xmlns:a16="http://schemas.microsoft.com/office/drawing/2014/main" id="{19968FD7-B007-0673-078D-34218DFF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4" name="Slayd raqami 3">
            <a:extLst>
              <a:ext uri="{FF2B5EF4-FFF2-40B4-BE49-F238E27FC236}">
                <a16:creationId xmlns:a16="http://schemas.microsoft.com/office/drawing/2014/main" id="{4040415D-2576-33F3-AE4B-E340419D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252650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D080ABDD-CD84-F82E-2FA3-143E5563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E67BFE66-6D14-5D42-6527-215278CD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Matn 3">
            <a:extLst>
              <a:ext uri="{FF2B5EF4-FFF2-40B4-BE49-F238E27FC236}">
                <a16:creationId xmlns:a16="http://schemas.microsoft.com/office/drawing/2014/main" id="{EFAADCDC-FF39-B585-F810-28D02B1CA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Sana 4">
            <a:extLst>
              <a:ext uri="{FF2B5EF4-FFF2-40B4-BE49-F238E27FC236}">
                <a16:creationId xmlns:a16="http://schemas.microsoft.com/office/drawing/2014/main" id="{E6D67538-3276-E294-0234-0C08CCBE6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6" name="Pastki kolontitul 5">
            <a:extLst>
              <a:ext uri="{FF2B5EF4-FFF2-40B4-BE49-F238E27FC236}">
                <a16:creationId xmlns:a16="http://schemas.microsoft.com/office/drawing/2014/main" id="{7D77BDAD-EFF2-90FF-9E87-4D7F02FB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ayd raqami 6">
            <a:extLst>
              <a:ext uri="{FF2B5EF4-FFF2-40B4-BE49-F238E27FC236}">
                <a16:creationId xmlns:a16="http://schemas.microsoft.com/office/drawing/2014/main" id="{3A3B3548-FD41-70F4-4DCA-EB835DE2F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73853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8D8E09F-6B6C-EB86-4924-676813119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Rasm 2">
            <a:extLst>
              <a:ext uri="{FF2B5EF4-FFF2-40B4-BE49-F238E27FC236}">
                <a16:creationId xmlns:a16="http://schemas.microsoft.com/office/drawing/2014/main" id="{366938A9-0BD5-A1DE-8463-083DBB0EB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Latn-UZ"/>
          </a:p>
        </p:txBody>
      </p:sp>
      <p:sp>
        <p:nvSpPr>
          <p:cNvPr id="4" name="Matn 3">
            <a:extLst>
              <a:ext uri="{FF2B5EF4-FFF2-40B4-BE49-F238E27FC236}">
                <a16:creationId xmlns:a16="http://schemas.microsoft.com/office/drawing/2014/main" id="{66FC6B1B-3D05-A763-2E52-CECF27A94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Sana 4">
            <a:extLst>
              <a:ext uri="{FF2B5EF4-FFF2-40B4-BE49-F238E27FC236}">
                <a16:creationId xmlns:a16="http://schemas.microsoft.com/office/drawing/2014/main" id="{4E8BE0AE-C6D8-B2D7-B962-19C2D605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6" name="Pastki kolontitul 5">
            <a:extLst>
              <a:ext uri="{FF2B5EF4-FFF2-40B4-BE49-F238E27FC236}">
                <a16:creationId xmlns:a16="http://schemas.microsoft.com/office/drawing/2014/main" id="{E7646A6F-651F-FEF9-6D16-3343BD56B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ayd raqami 6">
            <a:extLst>
              <a:ext uri="{FF2B5EF4-FFF2-40B4-BE49-F238E27FC236}">
                <a16:creationId xmlns:a16="http://schemas.microsoft.com/office/drawing/2014/main" id="{2D83289A-44B3-AB17-524F-B1F7C63E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79688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C37D9A29-3639-CA0E-F194-A4803F47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Matn 2">
            <a:extLst>
              <a:ext uri="{FF2B5EF4-FFF2-40B4-BE49-F238E27FC236}">
                <a16:creationId xmlns:a16="http://schemas.microsoft.com/office/drawing/2014/main" id="{FD259EA4-6F84-7361-45CC-8B378D2EB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A43EF1C7-C896-2BAD-B588-87024CF79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0509CD-D713-9F4D-9E78-85464929A249}" type="datetimeFigureOut">
              <a:rPr lang="uz-Latn-UZ" smtClean="0"/>
              <a:t>22/04/2026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AAAC2C41-C102-BEFC-D4A6-B89AFFA9A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82DDD137-F7AD-1322-8F59-2AC0D6508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EA69B5-EF4E-B744-9D63-C8D629AE510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42406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Latn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gpt.com/c/69b39e38-b5f4-832a-9e95-40f3d9d50445" TargetMode="External"/><Relationship Id="rId2" Type="http://schemas.openxmlformats.org/officeDocument/2006/relationships/hyperlink" Target="https://uz.wikipedia.org/wiki/Gamma-nurlanish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1347D5D1-3A0F-17DF-648D-541F792E0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586" y="100382"/>
            <a:ext cx="9144000" cy="2387600"/>
          </a:xfrm>
        </p:spPr>
        <p:txBody>
          <a:bodyPr/>
          <a:lstStyle/>
          <a:p>
            <a:r>
              <a:rPr lang="en-US" dirty="0"/>
              <a:t>Gamma </a:t>
            </a:r>
            <a:r>
              <a:rPr lang="en-US" dirty="0" err="1"/>
              <a:t>nurlarning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oʻzaro</a:t>
            </a:r>
            <a:r>
              <a:rPr lang="en-US" dirty="0"/>
              <a:t> </a:t>
            </a:r>
            <a:r>
              <a:rPr lang="en-US" dirty="0" err="1"/>
              <a:t>ta‘siri</a:t>
            </a:r>
            <a:r>
              <a:rPr lang="en-US" dirty="0"/>
              <a:t>.</a:t>
            </a:r>
            <a:endParaRPr lang="uz-Latn-UZ" dirty="0"/>
          </a:p>
        </p:txBody>
      </p:sp>
      <p:sp>
        <p:nvSpPr>
          <p:cNvPr id="3" name="Tagsarlavha 2">
            <a:extLst>
              <a:ext uri="{FF2B5EF4-FFF2-40B4-BE49-F238E27FC236}">
                <a16:creationId xmlns:a16="http://schemas.microsoft.com/office/drawing/2014/main" id="{369B9D54-AF3B-DDC6-7547-E53AA7A8A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8457" y="5182216"/>
            <a:ext cx="4870824" cy="808597"/>
          </a:xfrm>
        </p:spPr>
        <p:txBody>
          <a:bodyPr>
            <a:noAutofit/>
          </a:bodyPr>
          <a:lstStyle/>
          <a:p>
            <a:r>
              <a:rPr lang="en-US" dirty="0" err="1"/>
              <a:t>Bajardi:Umarov</a:t>
            </a:r>
            <a:r>
              <a:rPr lang="en-US" dirty="0"/>
              <a:t> </a:t>
            </a:r>
            <a:r>
              <a:rPr lang="en-US" dirty="0" err="1"/>
              <a:t>Ixtiyorjon</a:t>
            </a:r>
            <a:r>
              <a:rPr lang="en-US" dirty="0"/>
              <a:t> </a:t>
            </a:r>
          </a:p>
          <a:p>
            <a:r>
              <a:rPr lang="en-US" dirty="0" err="1"/>
              <a:t>Tekshirdi:Xoshimjonov</a:t>
            </a:r>
            <a:r>
              <a:rPr lang="en-US" dirty="0"/>
              <a:t> </a:t>
            </a:r>
            <a:r>
              <a:rPr lang="en-US" dirty="0" err="1"/>
              <a:t>Xurshid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34349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21A64-F4A3-BF91-47B2-936D8314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89823"/>
            <a:ext cx="5021826" cy="500114"/>
          </a:xfrm>
        </p:spPr>
        <p:txBody>
          <a:bodyPr>
            <a:noAutofit/>
          </a:bodyPr>
          <a:lstStyle/>
          <a:p>
            <a:r>
              <a:rPr lang="en-US" sz="3200" b="1" dirty="0" err="1"/>
              <a:t>Juft</a:t>
            </a:r>
            <a:r>
              <a:rPr lang="en-US" sz="3200" b="1" dirty="0"/>
              <a:t> </a:t>
            </a:r>
            <a:r>
              <a:rPr lang="en-US" sz="3200" b="1" dirty="0" err="1"/>
              <a:t>hosil</a:t>
            </a:r>
            <a:r>
              <a:rPr lang="en-US" sz="3200" b="1" dirty="0"/>
              <a:t> </a:t>
            </a:r>
            <a:r>
              <a:rPr lang="en-US" sz="3200" b="1" dirty="0" err="1"/>
              <a:t>qilish</a:t>
            </a:r>
            <a:r>
              <a:rPr lang="en-US" sz="3200" b="1" dirty="0"/>
              <a:t> </a:t>
            </a:r>
            <a:r>
              <a:rPr lang="en-US" sz="3200" b="1" dirty="0" err="1"/>
              <a:t>mexanizmi</a:t>
            </a:r>
            <a:r>
              <a:rPr lang="en-US" sz="3200" b="1" dirty="0"/>
              <a:t>.</a:t>
            </a:r>
            <a:endParaRPr lang="uz-Latn-UZ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E1841B-1F06-5E7E-8E6F-157821D16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29" y="589937"/>
            <a:ext cx="1117092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  <a:r>
              <a:rPr lang="en-US" sz="2400" dirty="0"/>
              <a:t>Gamma-</a:t>
            </a:r>
            <a:r>
              <a:rPr lang="en-US" sz="2400" dirty="0" err="1"/>
              <a:t>kvantlarning</a:t>
            </a:r>
            <a:r>
              <a:rPr lang="en-US" sz="2400" dirty="0"/>
              <a:t>   </a:t>
            </a:r>
            <a:r>
              <a:rPr lang="en-US" sz="2400" dirty="0" err="1"/>
              <a:t>yetarlicha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energiyalarida</a:t>
            </a:r>
            <a:r>
              <a:rPr lang="en-US" sz="2400" dirty="0"/>
              <a:t> ( E&gt;2m</a:t>
            </a:r>
            <a:r>
              <a:rPr lang="en-US" sz="2400" baseline="-25000" dirty="0"/>
              <a:t>e</a:t>
            </a:r>
            <a:r>
              <a:rPr lang="en-US" sz="2400" dirty="0"/>
              <a:t>c</a:t>
            </a:r>
            <a:r>
              <a:rPr lang="en-US" sz="2400" baseline="30000" dirty="0"/>
              <a:t>2</a:t>
            </a:r>
            <a:r>
              <a:rPr lang="en-US" sz="2400" dirty="0"/>
              <a:t>) </a:t>
            </a:r>
            <a:r>
              <a:rPr lang="en-US" sz="2400" dirty="0" err="1"/>
              <a:t>fotoeffekt</a:t>
            </a:r>
            <a:r>
              <a:rPr lang="en-US" sz="2400" dirty="0"/>
              <a:t> 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Kompton</a:t>
            </a:r>
            <a:r>
              <a:rPr lang="en-US" sz="2400" dirty="0"/>
              <a:t> </a:t>
            </a:r>
            <a:r>
              <a:rPr lang="en-US" sz="2400" dirty="0" err="1"/>
              <a:t>ekkekti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qatorda</a:t>
            </a:r>
            <a:r>
              <a:rPr lang="en-US" sz="2400" dirty="0"/>
              <a:t> </a:t>
            </a:r>
            <a:r>
              <a:rPr lang="en-US" sz="2400" dirty="0" err="1"/>
              <a:t>uchinchi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jarayon</a:t>
            </a:r>
            <a:r>
              <a:rPr lang="en-US" sz="2400" dirty="0"/>
              <a:t> , </a:t>
            </a:r>
            <a:r>
              <a:rPr lang="en-US" sz="2400" dirty="0" err="1"/>
              <a:t>ya’ni</a:t>
            </a:r>
            <a:r>
              <a:rPr lang="en-US" sz="2400" dirty="0"/>
              <a:t> g-</a:t>
            </a:r>
            <a:r>
              <a:rPr lang="en-US" sz="2400" dirty="0" err="1"/>
              <a:t>kvantlarning</a:t>
            </a:r>
            <a:r>
              <a:rPr lang="en-US" sz="2400" dirty="0"/>
              <a:t>  </a:t>
            </a:r>
            <a:r>
              <a:rPr lang="en-US" sz="2400" dirty="0" err="1"/>
              <a:t>modda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o’zaro</a:t>
            </a:r>
            <a:r>
              <a:rPr lang="en-US" sz="2400" dirty="0"/>
              <a:t> </a:t>
            </a:r>
            <a:r>
              <a:rPr lang="en-US" sz="2400" dirty="0" err="1"/>
              <a:t>ta’sirlashishi</a:t>
            </a:r>
            <a:r>
              <a:rPr lang="en-US" sz="2400" dirty="0"/>
              <a:t> </a:t>
            </a:r>
            <a:r>
              <a:rPr lang="en-US" sz="2400" dirty="0" err="1"/>
              <a:t>natijasida</a:t>
            </a:r>
            <a:r>
              <a:rPr lang="en-US" sz="2400" dirty="0"/>
              <a:t>  electron-</a:t>
            </a:r>
            <a:r>
              <a:rPr lang="en-US" sz="2400" dirty="0" err="1"/>
              <a:t>pozitron</a:t>
            </a:r>
            <a:r>
              <a:rPr lang="en-US" sz="2400" dirty="0"/>
              <a:t> </a:t>
            </a:r>
            <a:r>
              <a:rPr lang="en-US" sz="2400" dirty="0" err="1"/>
              <a:t>juftining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bo’lish</a:t>
            </a:r>
            <a:r>
              <a:rPr lang="en-US" sz="2400" dirty="0"/>
              <a:t> </a:t>
            </a:r>
            <a:r>
              <a:rPr lang="en-US" sz="2400" dirty="0" err="1"/>
              <a:t>jarayoni</a:t>
            </a:r>
            <a:r>
              <a:rPr lang="en-US" sz="2400" dirty="0"/>
              <a:t> </a:t>
            </a:r>
            <a:r>
              <a:rPr lang="en-US" sz="2400" dirty="0" err="1"/>
              <a:t>yuz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 </a:t>
            </a:r>
            <a:r>
              <a:rPr lang="en-US" sz="2400" dirty="0" err="1"/>
              <a:t>Juftlarning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bo’lish</a:t>
            </a:r>
            <a:r>
              <a:rPr lang="en-US" sz="2400" dirty="0"/>
              <a:t> </a:t>
            </a:r>
            <a:r>
              <a:rPr lang="en-US" sz="2400" dirty="0" err="1"/>
              <a:t>jarayoni</a:t>
            </a:r>
            <a:r>
              <a:rPr lang="en-US" sz="2400" dirty="0"/>
              <a:t> </a:t>
            </a:r>
            <a:r>
              <a:rPr lang="en-US" sz="2400" dirty="0" err="1"/>
              <a:t>faqat</a:t>
            </a:r>
            <a:r>
              <a:rPr lang="en-US" sz="2400" dirty="0"/>
              <a:t> </a:t>
            </a:r>
            <a:r>
              <a:rPr lang="en-US" sz="2400" dirty="0" err="1"/>
              <a:t>fotonlar</a:t>
            </a:r>
            <a:r>
              <a:rPr lang="en-US" sz="2400" dirty="0"/>
              <a:t> </a:t>
            </a:r>
            <a:r>
              <a:rPr lang="en-US" sz="2400" dirty="0" err="1"/>
              <a:t>energiyalari</a:t>
            </a:r>
            <a:r>
              <a:rPr lang="en-US" sz="2400" dirty="0"/>
              <a:t> electron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pozitronning</a:t>
            </a:r>
            <a:r>
              <a:rPr lang="en-US" sz="2400" dirty="0"/>
              <a:t> </a:t>
            </a:r>
            <a:r>
              <a:rPr lang="en-US" sz="2400" dirty="0" err="1"/>
              <a:t>tinchlikdagi</a:t>
            </a:r>
            <a:r>
              <a:rPr lang="en-US" sz="2400" dirty="0"/>
              <a:t> </a:t>
            </a:r>
            <a:r>
              <a:rPr lang="en-US" sz="2400" dirty="0" err="1"/>
              <a:t>energiyalari</a:t>
            </a:r>
            <a:r>
              <a:rPr lang="en-US" sz="2400" dirty="0"/>
              <a:t> </a:t>
            </a:r>
            <a:r>
              <a:rPr lang="en-US" sz="2400" dirty="0" err="1"/>
              <a:t>yig’indisidan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bo’lgan</a:t>
            </a:r>
            <a:r>
              <a:rPr lang="en-US" sz="2400" dirty="0"/>
              <a:t> </a:t>
            </a:r>
            <a:r>
              <a:rPr lang="en-US" sz="2400" dirty="0" err="1"/>
              <a:t>holatdagina</a:t>
            </a:r>
            <a:r>
              <a:rPr lang="en-US" sz="2400" dirty="0"/>
              <a:t> </a:t>
            </a:r>
            <a:r>
              <a:rPr lang="en-US" sz="2400" dirty="0" err="1"/>
              <a:t>sodir</a:t>
            </a:r>
            <a:r>
              <a:rPr lang="en-US" sz="2400" dirty="0"/>
              <a:t> </a:t>
            </a:r>
            <a:r>
              <a:rPr lang="en-US" sz="2400" dirty="0" err="1"/>
              <a:t>bo’lishi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, </a:t>
            </a:r>
            <a:r>
              <a:rPr lang="en-US" sz="2400" dirty="0" err="1"/>
              <a:t>ya’ni</a:t>
            </a:r>
            <a:r>
              <a:rPr lang="en-US" sz="2400" dirty="0"/>
              <a:t> ( E&gt;2m</a:t>
            </a:r>
            <a:r>
              <a:rPr lang="en-US" sz="2400" baseline="-25000" dirty="0"/>
              <a:t>e</a:t>
            </a:r>
            <a:r>
              <a:rPr lang="en-US" sz="2400" dirty="0"/>
              <a:t>c</a:t>
            </a:r>
            <a:r>
              <a:rPr lang="en-US" sz="2400" baseline="30000" dirty="0"/>
              <a:t>2</a:t>
            </a:r>
            <a:r>
              <a:rPr lang="en-US" sz="2400" dirty="0"/>
              <a:t>) .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err="1"/>
              <a:t>Bo’shliqda</a:t>
            </a:r>
            <a:r>
              <a:rPr lang="en-US" sz="2400" dirty="0"/>
              <a:t> </a:t>
            </a:r>
            <a:r>
              <a:rPr lang="en-US" sz="2400" dirty="0" err="1"/>
              <a:t>bitta</a:t>
            </a:r>
            <a:r>
              <a:rPr lang="en-US" sz="2400" dirty="0"/>
              <a:t> </a:t>
            </a:r>
            <a:r>
              <a:rPr lang="en-US" sz="2400" dirty="0" err="1"/>
              <a:t>fotondan</a:t>
            </a:r>
            <a:r>
              <a:rPr lang="en-US" sz="2400" dirty="0"/>
              <a:t> electron-positron </a:t>
            </a:r>
            <a:r>
              <a:rPr lang="en-US" sz="2400" dirty="0" err="1"/>
              <a:t>jufti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bo’lmaydi</a:t>
            </a:r>
            <a:r>
              <a:rPr lang="en-US" sz="2400" dirty="0"/>
              <a:t>. Bu </a:t>
            </a:r>
            <a:r>
              <a:rPr lang="en-US" sz="2400" dirty="0" err="1"/>
              <a:t>jarayon</a:t>
            </a:r>
            <a:r>
              <a:rPr lang="en-US" sz="2400" dirty="0"/>
              <a:t>  </a:t>
            </a:r>
            <a:r>
              <a:rPr lang="en-US" sz="2400" dirty="0" err="1"/>
              <a:t>energiya</a:t>
            </a:r>
            <a:r>
              <a:rPr lang="en-US" sz="2400" dirty="0"/>
              <a:t> </a:t>
            </a:r>
            <a:r>
              <a:rPr lang="en-US" sz="2400" dirty="0" err="1"/>
              <a:t>saqlanish</a:t>
            </a:r>
            <a:r>
              <a:rPr lang="en-US" sz="2400" dirty="0"/>
              <a:t> </a:t>
            </a:r>
            <a:r>
              <a:rPr lang="en-US" sz="2400" dirty="0" err="1"/>
              <a:t>qonuni</a:t>
            </a:r>
            <a:r>
              <a:rPr lang="en-US" sz="2400" dirty="0"/>
              <a:t> </a:t>
            </a:r>
            <a:r>
              <a:rPr lang="en-US" sz="2400" dirty="0" err="1"/>
              <a:t>bo’yicha</a:t>
            </a:r>
            <a:r>
              <a:rPr lang="en-US" sz="2400" dirty="0"/>
              <a:t> </a:t>
            </a:r>
            <a:r>
              <a:rPr lang="en-US" sz="2400" dirty="0" err="1"/>
              <a:t>taqiqlangan</a:t>
            </a:r>
            <a:r>
              <a:rPr lang="en-US" sz="2400" dirty="0"/>
              <a:t> </a:t>
            </a:r>
            <a:r>
              <a:rPr lang="en-US" sz="2400" dirty="0" err="1"/>
              <a:t>bo’lib</a:t>
            </a:r>
            <a:r>
              <a:rPr lang="en-US" sz="2400" dirty="0"/>
              <a:t>, u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electron </a:t>
            </a:r>
            <a:r>
              <a:rPr lang="en-US" sz="2400" dirty="0" err="1"/>
              <a:t>maydonida</a:t>
            </a:r>
            <a:r>
              <a:rPr lang="en-US" sz="2400" dirty="0"/>
              <a:t> </a:t>
            </a:r>
            <a:r>
              <a:rPr lang="en-US" sz="2400" dirty="0" err="1"/>
              <a:t>sodir</a:t>
            </a:r>
            <a:r>
              <a:rPr lang="en-US" sz="2400" dirty="0"/>
              <a:t> </a:t>
            </a:r>
            <a:r>
              <a:rPr lang="en-US" sz="2400" dirty="0" err="1"/>
              <a:t>bo’lishi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C4898A-840A-24A5-CDC0-A4F60A3B5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90" y="3499878"/>
            <a:ext cx="4531033" cy="320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62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8C7F071-637E-A038-F581-B5E3675CD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8964" y="240664"/>
                <a:ext cx="11190584" cy="661733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600" dirty="0"/>
                  <a:t>Yadroning </a:t>
                </a:r>
                <a:r>
                  <a:rPr lang="en-US" sz="2600" dirty="0" err="1"/>
                  <a:t>kulon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maydonida</a:t>
                </a:r>
                <a:r>
                  <a:rPr lang="en-US" sz="2600" dirty="0"/>
                  <a:t> electron-positron </a:t>
                </a:r>
                <a:r>
                  <a:rPr lang="en-US" sz="2600" dirty="0" err="1"/>
                  <a:t>juftlarining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bo’lishi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uchun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quyidagi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shart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bajarilishi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lozim</a:t>
                </a:r>
                <a:r>
                  <a:rPr lang="en-US" sz="2600" dirty="0"/>
                  <a:t>:</a:t>
                </a:r>
              </a:p>
              <a:p>
                <a:pPr marL="0" indent="0">
                  <a:buNone/>
                </a:pPr>
                <a:r>
                  <a:rPr lang="en-US" sz="2600" dirty="0"/>
                  <a:t>                                                        E&gt;2m</a:t>
                </a:r>
                <a:r>
                  <a:rPr lang="en-US" sz="2600" baseline="-25000" dirty="0"/>
                  <a:t>e</a:t>
                </a:r>
                <a:r>
                  <a:rPr lang="en-US" sz="2600" dirty="0"/>
                  <a:t>c</a:t>
                </a:r>
                <a:r>
                  <a:rPr lang="en-US" sz="2600" baseline="30000" dirty="0"/>
                  <a:t>2</a:t>
                </a:r>
                <a:r>
                  <a:rPr lang="en-US" sz="2600" dirty="0"/>
                  <a:t>= 1,02 MeV</a:t>
                </a:r>
              </a:p>
              <a:p>
                <a:pPr marL="0" indent="0">
                  <a:buNone/>
                </a:pPr>
                <a:r>
                  <a:rPr lang="en-US" sz="2600" dirty="0"/>
                  <a:t>Agar atom </a:t>
                </a:r>
                <a:r>
                  <a:rPr lang="en-US" sz="2600" dirty="0" err="1"/>
                  <a:t>qobig’idagi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elektronlarning</a:t>
                </a:r>
                <a:r>
                  <a:rPr lang="en-US" sz="2600" dirty="0"/>
                  <a:t>  Kulon </a:t>
                </a:r>
                <a:r>
                  <a:rPr lang="en-US" sz="2600" dirty="0" err="1"/>
                  <a:t>maydonida</a:t>
                </a:r>
                <a:r>
                  <a:rPr lang="en-US" sz="2600" dirty="0"/>
                  <a:t> electron-positron </a:t>
                </a:r>
                <a:r>
                  <a:rPr lang="en-US" sz="2600" dirty="0" err="1"/>
                  <a:t>juftining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bo’lishi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uchun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quyidagi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shart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bajarilishi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kerak</a:t>
                </a:r>
                <a:r>
                  <a:rPr lang="en-US" sz="2600" dirty="0"/>
                  <a:t>: </a:t>
                </a:r>
              </a:p>
              <a:p>
                <a:pPr marL="0" indent="0">
                  <a:buNone/>
                </a:pPr>
                <a:r>
                  <a:rPr lang="en-US" sz="2600" dirty="0"/>
                  <a:t>                                                            E=4mc</a:t>
                </a:r>
                <a:r>
                  <a:rPr lang="en-US" sz="2600" baseline="30000" dirty="0"/>
                  <a:t>2</a:t>
                </a:r>
                <a:r>
                  <a:rPr lang="en-US" sz="2600" dirty="0"/>
                  <a:t>= 2,04 MeV</a:t>
                </a:r>
              </a:p>
              <a:p>
                <a:pPr marL="0" indent="0">
                  <a:buNone/>
                </a:pPr>
                <a:r>
                  <a:rPr lang="en-US" sz="2600" dirty="0" err="1"/>
                  <a:t>Elektron</a:t>
                </a:r>
                <a:r>
                  <a:rPr lang="en-US" sz="2600" dirty="0"/>
                  <a:t>-positron </a:t>
                </a:r>
                <a:r>
                  <a:rPr lang="en-US" sz="2600" dirty="0" err="1"/>
                  <a:t>juftining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bo’lish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kesimi</a:t>
                </a:r>
                <a:r>
                  <a:rPr lang="en-US" sz="2600" dirty="0"/>
                  <a:t> g-</a:t>
                </a:r>
                <a:r>
                  <a:rPr lang="en-US" sz="2600" dirty="0" err="1"/>
                  <a:t>kvantlarning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energiyasiga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murakkab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bog’langan</a:t>
                </a:r>
                <a:r>
                  <a:rPr lang="en-US" sz="2600" dirty="0"/>
                  <a:t>. Agar </a:t>
                </a:r>
                <a:r>
                  <a:rPr lang="en-US" sz="2600" dirty="0" err="1"/>
                  <a:t>elektronlarning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ekranlovchi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ta’sirini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hisobga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olmaganda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ya’ni</a:t>
                </a:r>
                <a:r>
                  <a:rPr lang="en-US" sz="2600" dirty="0"/>
                  <a:t> electron </a:t>
                </a:r>
                <a:r>
                  <a:rPr lang="en-US" sz="2600" dirty="0" err="1"/>
                  <a:t>qobiqlarsiz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yadro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bo’lgan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holda</a:t>
                </a:r>
                <a:r>
                  <a:rPr lang="en-US" sz="2600" dirty="0"/>
                  <a:t>,   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≪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≪137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2600" dirty="0"/>
              </a:p>
              <a:p>
                <a:pPr marL="0" indent="0">
                  <a:buNone/>
                </a:pPr>
                <a:endParaRPr lang="en-US" sz="2600" dirty="0"/>
              </a:p>
              <a:p>
                <a:pPr marL="0" indent="0">
                  <a:buNone/>
                </a:pPr>
                <a:r>
                  <a:rPr lang="en-US" sz="2600" dirty="0"/>
                  <a:t>  </a:t>
                </a:r>
                <a:r>
                  <a:rPr lang="en-US" sz="2600" dirty="0" err="1"/>
                  <a:t>energiyalar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sohasi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uchun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elektron-pozitron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jufti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bo’lish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kesimi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quyidagiga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teng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bo’ladi</a:t>
                </a:r>
                <a:r>
                  <a:rPr lang="en-US" sz="2600" dirty="0"/>
                  <a:t>:</a:t>
                </a:r>
              </a:p>
              <a:p>
                <a:pPr marL="0" indent="0">
                  <a:buNone/>
                </a:pPr>
                <a:r>
                  <a:rPr lang="en-US" sz="2600" dirty="0"/>
                  <a:t>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𝑗𝑢𝑓𝑡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137</m:t>
                        </m:r>
                      </m:den>
                    </m:f>
                    <m:sSubSup>
                      <m:sSub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func>
                      <m:func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128</m:t>
                        </m:r>
                      </m:num>
                      <m:den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600" dirty="0"/>
              </a:p>
              <a:p>
                <a:pPr marL="0" indent="0">
                  <a:buNone/>
                </a:pPr>
                <a:r>
                  <a:rPr lang="en-US" sz="2600" dirty="0"/>
                  <a:t>               </a:t>
                </a:r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8C7F071-637E-A038-F581-B5E3675CD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8964" y="240664"/>
                <a:ext cx="11190584" cy="6617335"/>
              </a:xfrm>
              <a:blipFill>
                <a:blip r:embed="rId2"/>
                <a:stretch>
                  <a:fillRect l="-981" t="-1842" r="-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420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E70971-7B36-9EE1-236C-5FD0FDD146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7136" y="141030"/>
                <a:ext cx="11994864" cy="573865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Ekranlovchi </a:t>
                </a:r>
                <a:r>
                  <a:rPr lang="en-US" sz="2400" dirty="0" err="1"/>
                  <a:t>ta’sirni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hisobga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olganda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~137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    </a:t>
                </a:r>
                <a:r>
                  <a:rPr lang="en-US" sz="2400" dirty="0" err="1"/>
                  <a:t>energiyalar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sohasida</a:t>
                </a:r>
                <a:r>
                  <a:rPr lang="en-US" sz="2400" dirty="0"/>
                  <a:t>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24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𝑗𝑢𝑓𝑡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137</m:t>
                          </m:r>
                        </m:den>
                      </m:f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400" i="1">
                          <a:latin typeface="Cambria Math" panose="02040503050406030204" pitchFamily="18" charset="0"/>
                        </a:rPr>
                        <m:t>[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183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 Kichik </a:t>
                </a:r>
                <a:r>
                  <a:rPr lang="en-US" sz="2400" dirty="0" err="1"/>
                  <a:t>energiya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katta</a:t>
                </a:r>
                <a:r>
                  <a:rPr lang="en-US" sz="2400" dirty="0"/>
                  <a:t> Z </a:t>
                </a:r>
                <a:r>
                  <a:rPr lang="en-US" sz="2400" dirty="0" err="1"/>
                  <a:t>larda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elektron-pozitron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juftining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yadro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maydonida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hosil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bo’lish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kesimi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uning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elektron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maydonida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hosil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bo’lish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kesimidan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taxminan</a:t>
                </a:r>
                <a:r>
                  <a:rPr lang="en-US" sz="2400" dirty="0"/>
                  <a:t> 1000 </a:t>
                </a:r>
                <a:r>
                  <a:rPr lang="en-US" sz="2400" dirty="0" err="1"/>
                  <a:t>marta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katta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bo’ladi</a:t>
                </a:r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E70971-7B36-9EE1-236C-5FD0FDD146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7136" y="141030"/>
                <a:ext cx="11994864" cy="5738659"/>
              </a:xfrm>
              <a:blipFill>
                <a:blip r:embed="rId2"/>
                <a:stretch>
                  <a:fillRect l="-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9E41E0-2F00-AD84-3DFD-5D361398B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973" y="3592334"/>
            <a:ext cx="6763694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08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FB500-9712-300D-BCAF-2C5914251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640" y="0"/>
            <a:ext cx="11079480" cy="661035"/>
          </a:xfrm>
        </p:spPr>
        <p:txBody>
          <a:bodyPr>
            <a:normAutofit/>
          </a:bodyPr>
          <a:lstStyle/>
          <a:p>
            <a:r>
              <a:rPr lang="en-US" sz="3200" b="1" dirty="0"/>
              <a:t>Gamma-</a:t>
            </a:r>
            <a:r>
              <a:rPr lang="en-US" sz="3200" b="1" dirty="0" err="1"/>
              <a:t>kvantlarning</a:t>
            </a:r>
            <a:r>
              <a:rPr lang="en-US" sz="3200" b="1" dirty="0"/>
              <a:t> </a:t>
            </a:r>
            <a:r>
              <a:rPr lang="en-US" sz="3200" b="1" dirty="0" err="1"/>
              <a:t>yutilish</a:t>
            </a:r>
            <a:r>
              <a:rPr lang="en-US" sz="3200" b="1" dirty="0"/>
              <a:t> </a:t>
            </a:r>
            <a:r>
              <a:rPr lang="en-US" sz="3200" b="1" dirty="0" err="1"/>
              <a:t>koefitsienti</a:t>
            </a:r>
            <a:r>
              <a:rPr lang="en-US" sz="3200" b="1" dirty="0"/>
              <a:t> </a:t>
            </a:r>
            <a:r>
              <a:rPr lang="en-US" sz="3200" b="1" dirty="0" err="1"/>
              <a:t>va</a:t>
            </a:r>
            <a:r>
              <a:rPr lang="en-US" sz="3200" b="1" dirty="0"/>
              <a:t> </a:t>
            </a:r>
            <a:r>
              <a:rPr lang="en-US" sz="3200" b="1" dirty="0" err="1"/>
              <a:t>kesimi</a:t>
            </a:r>
            <a:r>
              <a:rPr lang="en-US" sz="3200" b="1" dirty="0"/>
              <a:t>.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BA5FF1E-B00E-B956-80A3-0A9EF69C39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3720" y="870584"/>
                <a:ext cx="11353800" cy="5599041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2600" dirty="0"/>
                  <a:t>Gamma-</a:t>
                </a:r>
                <a:r>
                  <a:rPr lang="en-US" sz="2600" dirty="0" err="1"/>
                  <a:t>kvantlar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modda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orqali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o'tganda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fotoeffekt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Komplon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effekt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elektron-pozitron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jufti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bo'lish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effektlariga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energiyasini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sarflaydi</a:t>
                </a:r>
                <a:r>
                  <a:rPr lang="en-US" sz="2600" dirty="0"/>
                  <a:t>. Gamma-</a:t>
                </a:r>
                <a:r>
                  <a:rPr lang="en-US" sz="2600" dirty="0" err="1"/>
                  <a:t>kvantlarning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moddada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to'liq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yutilish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koeffitsienti</a:t>
                </a:r>
                <a:r>
                  <a:rPr lang="en-US" sz="2600" dirty="0"/>
                  <a:t>  </a:t>
                </a:r>
                <a:r>
                  <a:rPr lang="en-US" sz="2600" dirty="0" err="1"/>
                  <a:t>yuqorida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ko’rib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chiqilgan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uch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jarayon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yutilish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koeffitsientlari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yig’indisiga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teng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ya’ni</a:t>
                </a:r>
                <a:r>
                  <a:rPr lang="en-US" sz="2600" dirty="0"/>
                  <a:t>:                                        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𝑘𝑜𝑚𝑝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𝑗𝑢𝑓𝑡</m:t>
                        </m:r>
                      </m:sub>
                    </m:sSub>
                  </m:oMath>
                </a14:m>
                <a:br>
                  <a:rPr lang="en-US" sz="2600" dirty="0"/>
                </a:br>
                <a:endParaRPr lang="en-US" sz="26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2600" dirty="0" err="1"/>
                  <a:t>yoki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ushbu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jarayonlarni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yuz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berish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kesim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lari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orqali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ifodalasak</a:t>
                </a:r>
                <a:r>
                  <a:rPr lang="en-US" sz="2600" dirty="0"/>
                  <a:t>:   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𝑘𝑜𝑚𝑝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𝑗𝑢𝑓𝑡</m:t>
                        </m:r>
                      </m:sub>
                    </m:sSub>
                  </m:oMath>
                </a14:m>
                <a:endParaRPr lang="en-US" sz="26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2600" dirty="0"/>
                  <a:t>Kichik </a:t>
                </a:r>
                <a:r>
                  <a:rPr lang="en-US" sz="2600" dirty="0" err="1"/>
                  <a:t>energiyalar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sohasida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foloeffckt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jarayoni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ustunlik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qiladi</a:t>
                </a:r>
                <a:r>
                  <a:rPr lang="en-US" sz="2600" dirty="0"/>
                  <a:t>. </a:t>
                </a:r>
                <a:r>
                  <a:rPr lang="en-US" sz="2600" dirty="0" err="1"/>
                  <a:t>O'rta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yuqori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energiyalar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sohasida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esa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Kompton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effektining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yuz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berish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kesimi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oshib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boradi</a:t>
                </a:r>
                <a:r>
                  <a:rPr lang="en-US" sz="2600" dirty="0"/>
                  <a:t>. </a:t>
                </a:r>
                <a:r>
                  <a:rPr lang="en-US" sz="2600" dirty="0" err="1"/>
                  <a:t>foloeffekt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kesimi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esa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kamaya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boradi</a:t>
                </a:r>
                <a:r>
                  <a:rPr lang="en-US" sz="2600" dirty="0"/>
                  <a:t>,  E&gt;2m</a:t>
                </a:r>
                <a:r>
                  <a:rPr lang="en-US" sz="2600" baseline="-25000" dirty="0"/>
                  <a:t>e</a:t>
                </a:r>
                <a:r>
                  <a:rPr lang="en-US" sz="2600" dirty="0"/>
                  <a:t>c</a:t>
                </a:r>
                <a:r>
                  <a:rPr lang="en-US" sz="2600" baseline="30000" dirty="0"/>
                  <a:t>2</a:t>
                </a:r>
                <a:r>
                  <a:rPr lang="en-US" sz="2600" dirty="0"/>
                  <a:t>= 1,02 MeV  </a:t>
                </a:r>
                <a:r>
                  <a:rPr lang="en-US" sz="2600" dirty="0" err="1"/>
                  <a:t>energiyalardan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boshlab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elektron-pozitron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jufti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jarayoni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boshlanadi</a:t>
                </a:r>
                <a:r>
                  <a:rPr lang="en-US" sz="2600" dirty="0"/>
                  <a:t>. </a:t>
                </a:r>
                <a:r>
                  <a:rPr lang="en-US" sz="2600" dirty="0" err="1"/>
                  <a:t>Yuqori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energiyalar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sohasida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asosan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Kompton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elektron-pozitronlar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juftining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hosil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bolish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jarayonlari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yuz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beradi</a:t>
                </a:r>
                <a:r>
                  <a:rPr lang="en-US" sz="2600" dirty="0"/>
                  <a:t>.                                    </a:t>
                </a:r>
                <a:endParaRPr lang="ru-RU" sz="2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BA5FF1E-B00E-B956-80A3-0A9EF69C39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3720" y="870584"/>
                <a:ext cx="11353800" cy="5599041"/>
              </a:xfrm>
              <a:blipFill>
                <a:blip r:embed="rId2"/>
                <a:stretch>
                  <a:fillRect l="-698" t="-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22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125A520-E7DD-3E97-B9AE-7DB4FAE7B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560" y="0"/>
            <a:ext cx="7833359" cy="644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28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687672-53E6-45BE-E9EA-AD96E827A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2508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Gamma-</a:t>
            </a:r>
            <a:r>
              <a:rPr lang="en-US" sz="2400" dirty="0" err="1"/>
              <a:t>kvantlar</a:t>
            </a:r>
            <a:r>
              <a:rPr lang="en-US" sz="2400" dirty="0"/>
              <a:t> </a:t>
            </a:r>
            <a:r>
              <a:rPr lang="en-US" sz="2400" dirty="0" err="1"/>
              <a:t>modda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o’tganda</a:t>
            </a:r>
            <a:r>
              <a:rPr lang="en-US" sz="2400" dirty="0"/>
              <a:t> </a:t>
            </a:r>
            <a:r>
              <a:rPr lang="en-US" sz="2400" dirty="0" err="1"/>
              <a:t>sodir</a:t>
            </a:r>
            <a:r>
              <a:rPr lang="en-US" sz="2400" dirty="0"/>
              <a:t> </a:t>
            </a:r>
            <a:r>
              <a:rPr lang="en-US" sz="2400" dirty="0" err="1"/>
              <a:t>boladigan</a:t>
            </a:r>
            <a:r>
              <a:rPr lang="en-US" sz="2400" dirty="0"/>
              <a:t> </a:t>
            </a:r>
            <a:r>
              <a:rPr lang="en-US" sz="2400" dirty="0" err="1"/>
              <a:t>uchta</a:t>
            </a:r>
            <a:r>
              <a:rPr lang="en-US" sz="2400" dirty="0"/>
              <a:t> ja- </a:t>
            </a:r>
            <a:r>
              <a:rPr lang="en-US" sz="2400" dirty="0" err="1"/>
              <a:t>rayonning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ustunlik</a:t>
            </a:r>
            <a:r>
              <a:rPr lang="en-US" sz="2400" dirty="0"/>
              <a:t> </a:t>
            </a:r>
            <a:r>
              <a:rPr lang="en-US" sz="2400" dirty="0" err="1"/>
              <a:t>qiladigan</a:t>
            </a:r>
            <a:r>
              <a:rPr lang="en-US" sz="2400" dirty="0"/>
              <a:t> </a:t>
            </a:r>
            <a:r>
              <a:rPr lang="en-US" sz="2400" dirty="0" err="1"/>
              <a:t>energiyalar</a:t>
            </a:r>
            <a:r>
              <a:rPr lang="en-US" sz="2400" dirty="0"/>
              <a:t> </a:t>
            </a:r>
            <a:r>
              <a:rPr lang="en-US" sz="2400" dirty="0" err="1"/>
              <a:t>diapazoni</a:t>
            </a:r>
            <a:r>
              <a:rPr lang="en-US" sz="2400" dirty="0"/>
              <a:t> </a:t>
            </a:r>
            <a:r>
              <a:rPr lang="en-US" sz="2400" dirty="0" err="1"/>
              <a:t>ma’lum</a:t>
            </a:r>
            <a:r>
              <a:rPr lang="en-US" sz="2400" dirty="0"/>
              <a:t> </a:t>
            </a:r>
            <a:r>
              <a:rPr lang="en-US" sz="2400" dirty="0" err="1"/>
              <a:t>bìr</a:t>
            </a:r>
            <a:r>
              <a:rPr lang="en-US" sz="2400" dirty="0"/>
              <a:t> </a:t>
            </a:r>
            <a:r>
              <a:rPr lang="en-US" sz="2400" dirty="0" err="1"/>
              <a:t>moddalar</a:t>
            </a:r>
            <a:r>
              <a:rPr lang="en-US" sz="2400" dirty="0"/>
              <a:t>, </a:t>
            </a:r>
            <a:r>
              <a:rPr lang="en-US" sz="2400" dirty="0" err="1"/>
              <a:t>ya’ni</a:t>
            </a:r>
            <a:r>
              <a:rPr lang="en-US" sz="2400" dirty="0"/>
              <a:t> </a:t>
            </a:r>
            <a:r>
              <a:rPr lang="en-US" sz="2400" dirty="0" err="1"/>
              <a:t>havo,aluminiy</a:t>
            </a:r>
            <a:r>
              <a:rPr lang="en-US" sz="2400" dirty="0"/>
              <a:t>, temir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qo’rg’oshinlar</a:t>
            </a:r>
            <a:r>
              <a:rPr lang="en-US" sz="2400" dirty="0"/>
              <a:t> </a:t>
            </a:r>
            <a:r>
              <a:rPr lang="en-US" sz="2400" dirty="0" err="1"/>
              <a:t>misolida</a:t>
            </a:r>
            <a:r>
              <a:rPr lang="en-US" sz="2400" dirty="0"/>
              <a:t> </a:t>
            </a:r>
            <a:r>
              <a:rPr lang="en-US" sz="2400" dirty="0" err="1"/>
              <a:t>keltirilgan</a:t>
            </a:r>
            <a:r>
              <a:rPr lang="en-US" sz="2400" dirty="0"/>
              <a:t>. </a:t>
            </a:r>
            <a:r>
              <a:rPr lang="en-US" sz="2400" dirty="0" err="1"/>
              <a:t>Yuqorida</a:t>
            </a:r>
            <a:r>
              <a:rPr lang="en-US" sz="2400" dirty="0"/>
              <a:t> </a:t>
            </a:r>
            <a:r>
              <a:rPr lang="en-US" sz="2400" dirty="0" err="1"/>
              <a:t>bayon</a:t>
            </a:r>
            <a:r>
              <a:rPr lang="en-US" sz="2400" dirty="0"/>
              <a:t> </a:t>
            </a:r>
            <a:r>
              <a:rPr lang="en-US" sz="2400" dirty="0" err="1"/>
              <a:t>qilingan</a:t>
            </a:r>
            <a:r>
              <a:rPr lang="en-US" sz="2400" dirty="0"/>
              <a:t> </a:t>
            </a:r>
            <a:r>
              <a:rPr lang="en-US" sz="2400" dirty="0" err="1"/>
              <a:t>uchta</a:t>
            </a:r>
            <a:r>
              <a:rPr lang="en-US" sz="2400" dirty="0"/>
              <a:t> </a:t>
            </a:r>
            <a:r>
              <a:rPr lang="en-US" sz="2400" dirty="0" err="1"/>
              <a:t>ozaro</a:t>
            </a:r>
            <a:r>
              <a:rPr lang="en-US" sz="2400" dirty="0"/>
              <a:t> </a:t>
            </a:r>
            <a:r>
              <a:rPr lang="en-US" sz="2400" dirty="0" err="1"/>
              <a:t>ta'sir</a:t>
            </a:r>
            <a:r>
              <a:rPr lang="en-US" sz="2400" dirty="0"/>
              <a:t> </a:t>
            </a:r>
            <a:r>
              <a:rPr lang="en-US" sz="2400" dirty="0" err="1"/>
              <a:t>jarayoni</a:t>
            </a:r>
            <a:r>
              <a:rPr lang="en-US" sz="2400" dirty="0"/>
              <a:t> </a:t>
            </a:r>
            <a:r>
              <a:rPr lang="en-US" sz="2400" dirty="0" err="1"/>
              <a:t>to’liq</a:t>
            </a:r>
            <a:r>
              <a:rPr lang="en-US" sz="2400" dirty="0"/>
              <a:t> </a:t>
            </a:r>
            <a:r>
              <a:rPr lang="en-US" sz="2400" dirty="0" err="1"/>
              <a:t>massaviy</a:t>
            </a:r>
            <a:r>
              <a:rPr lang="en-US" sz="2400" dirty="0"/>
              <a:t> </a:t>
            </a:r>
            <a:r>
              <a:rPr lang="en-US" sz="2400" dirty="0" err="1"/>
              <a:t>yutilish</a:t>
            </a:r>
            <a:r>
              <a:rPr lang="en-US" sz="2400" dirty="0"/>
              <a:t> </a:t>
            </a:r>
            <a:r>
              <a:rPr lang="en-US" sz="2400" dirty="0" err="1"/>
              <a:t>koeffitsientiga</a:t>
            </a:r>
            <a:r>
              <a:rPr lang="en-US" sz="2400" dirty="0"/>
              <a:t> </a:t>
            </a:r>
            <a:r>
              <a:rPr lang="en-US" sz="2400" dirty="0" err="1"/>
              <a:t>o'z</a:t>
            </a:r>
            <a:r>
              <a:rPr lang="en-US" sz="2400" dirty="0"/>
              <a:t> </a:t>
            </a:r>
            <a:r>
              <a:rPr lang="en-US" sz="2400" dirty="0" err="1"/>
              <a:t>hissasini</a:t>
            </a:r>
            <a:r>
              <a:rPr lang="en-US" sz="2400" dirty="0"/>
              <a:t> </a:t>
            </a:r>
            <a:r>
              <a:rPr lang="en-US" sz="2400" dirty="0" err="1"/>
              <a:t>qo’shadi</a:t>
            </a:r>
            <a:r>
              <a:rPr lang="en-US" sz="2400" dirty="0"/>
              <a:t>. Bu </a:t>
            </a:r>
            <a:r>
              <a:rPr lang="en-US" sz="2400" dirty="0" err="1"/>
              <a:t>uchta</a:t>
            </a:r>
            <a:r>
              <a:rPr lang="en-US" sz="2400" dirty="0"/>
              <a:t> </a:t>
            </a:r>
            <a:r>
              <a:rPr lang="en-US" sz="2400" dirty="0" err="1"/>
              <a:t>jarayoning</a:t>
            </a:r>
            <a:r>
              <a:rPr lang="en-US" sz="2400" dirty="0"/>
              <a:t> </a:t>
            </a:r>
            <a:r>
              <a:rPr lang="en-US" sz="2400" dirty="0" err="1"/>
              <a:t>nisbiy</a:t>
            </a:r>
            <a:r>
              <a:rPr lang="en-US" sz="2400" dirty="0"/>
              <a:t> </a:t>
            </a:r>
            <a:r>
              <a:rPr lang="en-US" sz="2400" dirty="0" err="1"/>
              <a:t>ulishi</a:t>
            </a:r>
            <a:r>
              <a:rPr lang="en-US" sz="2400" dirty="0"/>
              <a:t> g-</a:t>
            </a:r>
            <a:r>
              <a:rPr lang="en-US" sz="2400" dirty="0" err="1"/>
              <a:t>kvantlar</a:t>
            </a:r>
            <a:r>
              <a:rPr lang="en-US" sz="2400" dirty="0"/>
              <a:t> </a:t>
            </a:r>
            <a:r>
              <a:rPr lang="en-US" sz="2400" dirty="0" err="1"/>
              <a:t>energiyasiga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moddaning</a:t>
            </a:r>
            <a:r>
              <a:rPr lang="en-US" sz="2400" dirty="0"/>
              <a:t> atom </a:t>
            </a:r>
            <a:r>
              <a:rPr lang="en-US" sz="2400" dirty="0" err="1"/>
              <a:t>raqamiga</a:t>
            </a:r>
            <a:r>
              <a:rPr lang="en-US" sz="2400" dirty="0"/>
              <a:t> </a:t>
            </a:r>
            <a:r>
              <a:rPr lang="en-US" sz="2400" dirty="0" err="1"/>
              <a:t>bog’liq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53A152-A752-5C6A-63A8-32E6DD3A9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619" y="2370556"/>
            <a:ext cx="8377241" cy="446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23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3FFDA-76B9-3A56-ED5B-6B2517B50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5" y="109487"/>
            <a:ext cx="7597878" cy="686926"/>
          </a:xfrm>
        </p:spPr>
        <p:txBody>
          <a:bodyPr>
            <a:normAutofit/>
          </a:bodyPr>
          <a:lstStyle/>
          <a:p>
            <a:r>
              <a:rPr lang="en-US" sz="3200" b="1" dirty="0"/>
              <a:t>Gamma </a:t>
            </a:r>
            <a:r>
              <a:rPr lang="en-US" sz="3200" b="1" dirty="0" err="1"/>
              <a:t>nurlarning</a:t>
            </a:r>
            <a:r>
              <a:rPr lang="en-US" sz="3200" b="1" dirty="0"/>
              <a:t> </a:t>
            </a:r>
            <a:r>
              <a:rPr lang="en-US" sz="3200" b="1" dirty="0" err="1"/>
              <a:t>intensivligi</a:t>
            </a:r>
            <a:r>
              <a:rPr lang="en-US" sz="3200" b="1" dirty="0"/>
              <a:t> </a:t>
            </a:r>
            <a:r>
              <a:rPr lang="en-US" sz="3200" b="1" dirty="0" err="1"/>
              <a:t>o’zgarishi</a:t>
            </a:r>
            <a:r>
              <a:rPr lang="en-US" sz="3200" b="1" dirty="0"/>
              <a:t>.</a:t>
            </a:r>
            <a:endParaRPr lang="ru-R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72DD74-48B7-FE4B-8662-7EE1D154FE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7928" y="894735"/>
                <a:ext cx="11501284" cy="567321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400" dirty="0"/>
                  <a:t>Gamma-</a:t>
                </a:r>
                <a:r>
                  <a:rPr lang="en-US" sz="2400" dirty="0" err="1"/>
                  <a:t>kvanti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zaryadga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rga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bo’lmagani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uchun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muhit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atomlarini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bevosita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iinlashtira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olmaydi</a:t>
                </a:r>
                <a:r>
                  <a:rPr lang="en-US" sz="2400" dirty="0"/>
                  <a:t>. Gamma- </a:t>
                </a:r>
                <a:r>
                  <a:rPr lang="en-US" sz="2400" dirty="0" err="1"/>
                  <a:t>kvantlar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dastasi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modda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orqali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o’tganda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eksponensional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qonun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bo’yicha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kamayadi</a:t>
                </a:r>
                <a:r>
                  <a:rPr lang="en-US" sz="2400" dirty="0"/>
                  <a:t>.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     Gamma-</a:t>
                </a:r>
                <a:r>
                  <a:rPr lang="en-US" sz="2400" dirty="0" err="1"/>
                  <a:t>kvantlar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r>
                  <a:rPr lang="en-US" sz="2400" dirty="0"/>
                  <a:t> :    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400" dirty="0" err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err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400" dirty="0" err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400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dirty="0" err="1">
                            <a:latin typeface="Cambria Math" panose="02040503050406030204" pitchFamily="18" charset="0"/>
                          </a:rPr>
                          <m:t>ⅇ</m:t>
                        </m:r>
                      </m:e>
                      <m:sup>
                        <m:r>
                          <a:rPr lang="en-US" sz="2400" dirty="0" err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 dirty="0" err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sz="2400" i="1" dirty="0" err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     Gamma-</a:t>
                </a:r>
                <a:r>
                  <a:rPr lang="en-US" sz="2400" dirty="0" err="1"/>
                  <a:t>kvantlarning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: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ru-RU" sz="2400" i="0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ru-RU" sz="2400" i="0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ru-RU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0" dirty="0">
                            <a:latin typeface="Cambria Math" panose="02040503050406030204" pitchFamily="18" charset="0"/>
                          </a:rPr>
                          <m:t>ⅇ</m:t>
                        </m:r>
                      </m:e>
                      <m:sup>
                        <m:r>
                          <a:rPr lang="ru-RU" sz="2400" i="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  </a:t>
                </a:r>
                <a:r>
                  <a:rPr lang="en-US" sz="2400" dirty="0" err="1"/>
                  <a:t>bu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yerda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err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400" dirty="0" err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ru-RU" sz="2400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- </a:t>
                </a:r>
                <a:r>
                  <a:rPr lang="en-US" sz="2400" dirty="0" err="1"/>
                  <a:t>qalinligi</a:t>
                </a:r>
                <a:r>
                  <a:rPr lang="en-US" sz="2400" dirty="0"/>
                  <a:t> x </a:t>
                </a:r>
                <a:r>
                  <a:rPr lang="en-US" sz="2400" dirty="0" err="1"/>
                  <a:t>bo’lgan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modda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qatlamiga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kelib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tushayotgan</a:t>
                </a:r>
                <a:r>
                  <a:rPr lang="en-US" sz="2400" dirty="0"/>
                  <a:t> gamma-</a:t>
                </a:r>
                <a:r>
                  <a:rPr lang="en-US" sz="2400" dirty="0" err="1"/>
                  <a:t>kvantlarning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 ; N, I- </a:t>
                </a:r>
                <a:r>
                  <a:rPr lang="en-US" sz="2400" dirty="0" err="1"/>
                  <a:t>ushbu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qatlamdan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o’tgan</a:t>
                </a:r>
                <a:r>
                  <a:rPr lang="en-US" sz="2400" dirty="0"/>
                  <a:t> gamma-</a:t>
                </a:r>
                <a:r>
                  <a:rPr lang="en-US" sz="2400" dirty="0" err="1"/>
                  <a:t>kvantlarning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 ;  </a:t>
                </a:r>
                <a:r>
                  <a:rPr lang="el-GR" sz="2400" dirty="0"/>
                  <a:t>μ</a:t>
                </a:r>
                <a:r>
                  <a:rPr lang="en-US" sz="2400" dirty="0"/>
                  <a:t>- </a:t>
                </a:r>
                <a:r>
                  <a:rPr lang="en-US" sz="2400" dirty="0" err="1"/>
                  <a:t>chiziqli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yutilish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koefitsienti</a:t>
                </a:r>
                <a:r>
                  <a:rPr lang="en-US" sz="2400" dirty="0"/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2400" dirty="0"/>
                  <a:t> - </a:t>
                </a:r>
                <a:r>
                  <a:rPr lang="en-US" sz="2400" dirty="0" err="1"/>
                  <a:t>kattalik</a:t>
                </a:r>
                <a:r>
                  <a:rPr lang="en-US" sz="2400" dirty="0"/>
                  <a:t> gamma </a:t>
                </a:r>
                <a:r>
                  <a:rPr lang="en-US" sz="2400" dirty="0" err="1"/>
                  <a:t>nurlarning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o’rtacha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yugurish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yo’li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deyiladi</a:t>
                </a:r>
                <a:r>
                  <a:rPr lang="en-US" sz="2400" dirty="0"/>
                  <a:t>. Gamma-</a:t>
                </a:r>
                <a:r>
                  <a:rPr lang="en-US" sz="2400" dirty="0" err="1"/>
                  <a:t>kavantlar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moddada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2400" dirty="0"/>
                  <a:t>  </a:t>
                </a:r>
                <a:r>
                  <a:rPr lang="en-US" sz="2400" dirty="0" err="1"/>
                  <a:t>masofani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bosib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o’tganda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ularning</a:t>
                </a:r>
                <a:r>
                  <a:rPr lang="en-US" sz="2400" dirty="0"/>
                  <a:t>  </a:t>
                </a:r>
                <a:r>
                  <a:rPr lang="en-US" sz="2400" dirty="0" err="1"/>
                  <a:t>sono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 e </a:t>
                </a:r>
                <a:r>
                  <a:rPr lang="en-US" sz="2400" dirty="0" err="1"/>
                  <a:t>marta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kamayadi</a:t>
                </a:r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72DD74-48B7-FE4B-8662-7EE1D154FE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7928" y="894735"/>
                <a:ext cx="11501284" cy="5673213"/>
              </a:xfrm>
              <a:blipFill>
                <a:blip r:embed="rId2"/>
                <a:stretch>
                  <a:fillRect l="-848" t="-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2355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8D7E0-B610-A089-4FF6-F6A615B86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3" y="0"/>
            <a:ext cx="10515600" cy="1011391"/>
          </a:xfrm>
        </p:spPr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C10376-FE49-EC17-BA7D-67CA20443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967" y="1592826"/>
            <a:ext cx="11788878" cy="458413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 ’’Amaliy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’’  </a:t>
            </a:r>
            <a:r>
              <a:rPr lang="en-US" dirty="0" err="1"/>
              <a:t>Yuldashev.B</a:t>
            </a:r>
            <a:r>
              <a:rPr lang="en-US" dirty="0"/>
              <a:t>, </a:t>
            </a:r>
            <a:r>
              <a:rPr lang="en-US" dirty="0" err="1"/>
              <a:t>Polvonov.S</a:t>
            </a:r>
            <a:r>
              <a:rPr lang="en-US" dirty="0"/>
              <a:t>, </a:t>
            </a:r>
            <a:r>
              <a:rPr lang="en-US" dirty="0" err="1"/>
              <a:t>Bozorov.E</a:t>
            </a:r>
            <a:r>
              <a:rPr lang="en-US" dirty="0"/>
              <a:t> – Toshkent, ‘’</a:t>
            </a:r>
            <a:r>
              <a:rPr lang="en-US" dirty="0" err="1"/>
              <a:t>Donishmand</a:t>
            </a:r>
            <a:r>
              <a:rPr lang="en-US" dirty="0"/>
              <a:t> </a:t>
            </a:r>
            <a:r>
              <a:rPr lang="en-US" dirty="0" err="1"/>
              <a:t>ziyosi</a:t>
            </a:r>
            <a:r>
              <a:rPr lang="en-US" dirty="0"/>
              <a:t>’’ MCHJ,2020-yil  (125-130 </a:t>
            </a:r>
            <a:r>
              <a:rPr lang="en-US" dirty="0" err="1"/>
              <a:t>betlar</a:t>
            </a:r>
            <a:r>
              <a:rPr lang="en-US" dirty="0"/>
              <a:t>)</a:t>
            </a:r>
          </a:p>
          <a:p>
            <a:pPr marL="514350" indent="-514350">
              <a:buAutoNum type="arabicPeriod" startAt="2"/>
            </a:pPr>
            <a:r>
              <a:rPr lang="en-US" dirty="0">
                <a:hlinkClick r:id="rId2"/>
              </a:rPr>
              <a:t>https://uz.wikipedia.org/wiki/Gamma-nurlanish</a:t>
            </a:r>
            <a:endParaRPr lang="en-US" dirty="0"/>
          </a:p>
          <a:p>
            <a:pPr marL="514350" indent="-514350">
              <a:buAutoNum type="arabicPeriod" startAt="2"/>
            </a:pPr>
            <a:r>
              <a:rPr lang="en-US" dirty="0">
                <a:hlinkClick r:id="rId3"/>
              </a:rPr>
              <a:t>https://chatgpt.com/c/69b39e38-b5f4-832a-9e95-40f3d9d50445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388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1E23E-85E8-B353-D8C1-A028F2082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600" y="1970405"/>
            <a:ext cx="10515600" cy="1325563"/>
          </a:xfrm>
        </p:spPr>
        <p:txBody>
          <a:bodyPr/>
          <a:lstStyle/>
          <a:p>
            <a:r>
              <a:rPr lang="en-US" dirty="0"/>
              <a:t>E’TIBORINGIZ UCHUN RAXMAT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20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F702CC5-37B8-7412-2D7E-1B600F80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082" y="344599"/>
            <a:ext cx="2233706" cy="1284381"/>
          </a:xfrm>
        </p:spPr>
        <p:txBody>
          <a:bodyPr>
            <a:normAutofit/>
          </a:bodyPr>
          <a:lstStyle/>
          <a:p>
            <a:r>
              <a:rPr lang="en-US" sz="4000" dirty="0" err="1"/>
              <a:t>Reja</a:t>
            </a:r>
            <a:r>
              <a:rPr lang="en-US" sz="4000" dirty="0"/>
              <a:t>:</a:t>
            </a:r>
            <a:endParaRPr lang="uz-Latn-UZ" sz="4000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C742D375-8839-B71D-F468-4211BD10C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452" y="1742341"/>
            <a:ext cx="4887259" cy="2429622"/>
          </a:xfrm>
        </p:spPr>
        <p:txBody>
          <a:bodyPr/>
          <a:lstStyle/>
          <a:p>
            <a:r>
              <a:rPr lang="en-US" dirty="0"/>
              <a:t>Gamma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</a:t>
            </a:r>
          </a:p>
          <a:p>
            <a:r>
              <a:rPr lang="en-US" dirty="0" err="1"/>
              <a:t>Fotoelektrik</a:t>
            </a:r>
            <a:r>
              <a:rPr lang="en-US" dirty="0"/>
              <a:t> </a:t>
            </a:r>
            <a:r>
              <a:rPr lang="en-US" dirty="0" err="1"/>
              <a:t>effekt</a:t>
            </a:r>
            <a:r>
              <a:rPr lang="en-US" dirty="0"/>
              <a:t>.</a:t>
            </a:r>
          </a:p>
          <a:p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</a:t>
            </a:r>
            <a:r>
              <a:rPr lang="en-US" dirty="0"/>
              <a:t>.</a:t>
            </a:r>
          </a:p>
          <a:p>
            <a:r>
              <a:rPr lang="en-US" dirty="0" err="1"/>
              <a:t>Juft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mexanizmi</a:t>
            </a:r>
            <a:r>
              <a:rPr lang="en-US" dirty="0"/>
              <a:t>.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2191305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D87F75A-8168-AC13-E18A-7E0FDB4B8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897" y="104281"/>
            <a:ext cx="4110318" cy="698687"/>
          </a:xfrm>
        </p:spPr>
        <p:txBody>
          <a:bodyPr>
            <a:normAutofit/>
          </a:bodyPr>
          <a:lstStyle/>
          <a:p>
            <a:r>
              <a:rPr lang="en-US" sz="3600" b="1" dirty="0"/>
              <a:t>Gamma </a:t>
            </a:r>
            <a:r>
              <a:rPr lang="en-US" sz="3600" b="1" dirty="0" err="1"/>
              <a:t>nurlar</a:t>
            </a:r>
            <a:r>
              <a:rPr lang="en-US" sz="3600" b="1" dirty="0"/>
              <a:t>.</a:t>
            </a:r>
            <a:endParaRPr lang="uz-Latn-UZ" sz="3600" b="1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3BD0E7EE-3EA3-3E1D-B21A-90CD20979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897" y="924829"/>
            <a:ext cx="10817412" cy="5828890"/>
          </a:xfrm>
        </p:spPr>
        <p:txBody>
          <a:bodyPr anchor="t"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500" dirty="0"/>
              <a:t>Gamma </a:t>
            </a:r>
            <a:r>
              <a:rPr lang="en-US" sz="3500" dirty="0" err="1"/>
              <a:t>nurlar</a:t>
            </a:r>
            <a:r>
              <a:rPr lang="en-US" sz="3500" dirty="0"/>
              <a:t> — </a:t>
            </a:r>
            <a:r>
              <a:rPr lang="en-US" sz="3500" dirty="0" err="1"/>
              <a:t>yadroviy</a:t>
            </a:r>
            <a:r>
              <a:rPr lang="en-US" sz="3500" dirty="0"/>
              <a:t> </a:t>
            </a:r>
            <a:r>
              <a:rPr lang="en-US" sz="3500" dirty="0" err="1"/>
              <a:t>parchalanish</a:t>
            </a:r>
            <a:r>
              <a:rPr lang="en-US" sz="3500" dirty="0"/>
              <a:t> </a:t>
            </a:r>
            <a:r>
              <a:rPr lang="en-US" sz="3500" dirty="0" err="1"/>
              <a:t>natijasida</a:t>
            </a:r>
            <a:r>
              <a:rPr lang="en-US" sz="3500" dirty="0"/>
              <a:t> </a:t>
            </a:r>
            <a:r>
              <a:rPr lang="en-US" sz="3500" dirty="0" err="1"/>
              <a:t>ajralib</a:t>
            </a:r>
            <a:r>
              <a:rPr lang="en-US" sz="3500" dirty="0"/>
              <a:t> </a:t>
            </a:r>
            <a:r>
              <a:rPr lang="en-US" sz="3500" dirty="0" err="1"/>
              <a:t>chiqadigan</a:t>
            </a:r>
            <a:r>
              <a:rPr lang="en-US" sz="3500" dirty="0"/>
              <a:t>, </a:t>
            </a:r>
            <a:r>
              <a:rPr lang="en-US" sz="3500" dirty="0" err="1"/>
              <a:t>juda</a:t>
            </a:r>
            <a:r>
              <a:rPr lang="en-US" sz="3500" dirty="0"/>
              <a:t> </a:t>
            </a:r>
            <a:r>
              <a:rPr lang="en-US" sz="3500" dirty="0" err="1"/>
              <a:t>yuqori</a:t>
            </a:r>
            <a:r>
              <a:rPr lang="en-US" sz="3500" dirty="0"/>
              <a:t> </a:t>
            </a:r>
            <a:r>
              <a:rPr lang="en-US" sz="3500" dirty="0" err="1"/>
              <a:t>energiyali</a:t>
            </a:r>
            <a:r>
              <a:rPr lang="en-US" sz="3500" dirty="0"/>
              <a:t>, </a:t>
            </a:r>
            <a:r>
              <a:rPr lang="en-US" sz="3500" dirty="0" err="1"/>
              <a:t>to‘lqin</a:t>
            </a:r>
            <a:r>
              <a:rPr lang="en-US" sz="3500" dirty="0"/>
              <a:t> </a:t>
            </a:r>
            <a:r>
              <a:rPr lang="en-US" sz="3500" dirty="0" err="1"/>
              <a:t>uzunligi</a:t>
            </a:r>
            <a:r>
              <a:rPr lang="en-US" sz="3500" dirty="0"/>
              <a:t> </a:t>
            </a:r>
            <a:r>
              <a:rPr lang="en-US" sz="3500" dirty="0" err="1"/>
              <a:t>qisqa</a:t>
            </a:r>
            <a:r>
              <a:rPr lang="en-US" sz="3500" dirty="0"/>
              <a:t> (</a:t>
            </a:r>
            <a:r>
              <a:rPr lang="en-US" sz="3500" dirty="0" err="1"/>
              <a:t>elektromagnit</a:t>
            </a:r>
            <a:r>
              <a:rPr lang="en-US" sz="3500" dirty="0"/>
              <a:t> </a:t>
            </a:r>
            <a:r>
              <a:rPr lang="en-US" sz="3500" dirty="0" err="1"/>
              <a:t>nurlanish</a:t>
            </a:r>
            <a:r>
              <a:rPr lang="en-US" sz="3500" dirty="0"/>
              <a:t>) </a:t>
            </a:r>
            <a:r>
              <a:rPr lang="en-US" sz="3500" dirty="0" err="1"/>
              <a:t>turi</a:t>
            </a:r>
            <a:r>
              <a:rPr lang="en-US" sz="3500" dirty="0"/>
              <a:t>. </a:t>
            </a:r>
            <a:r>
              <a:rPr lang="en-US" sz="3500" dirty="0" err="1"/>
              <a:t>Ular</a:t>
            </a:r>
            <a:r>
              <a:rPr lang="en-US" sz="3500" dirty="0"/>
              <a:t> </a:t>
            </a:r>
            <a:r>
              <a:rPr lang="en-US" sz="3500" dirty="0" err="1"/>
              <a:t>o‘ta</a:t>
            </a:r>
            <a:r>
              <a:rPr lang="en-US" sz="3500" dirty="0"/>
              <a:t> </a:t>
            </a:r>
            <a:r>
              <a:rPr lang="en-US" sz="3500" dirty="0" err="1"/>
              <a:t>yuqori</a:t>
            </a:r>
            <a:r>
              <a:rPr lang="en-US" sz="3500" dirty="0"/>
              <a:t> </a:t>
            </a:r>
            <a:r>
              <a:rPr lang="en-US" sz="3500" dirty="0" err="1"/>
              <a:t>o‘tish</a:t>
            </a:r>
            <a:r>
              <a:rPr lang="en-US" sz="3500" dirty="0"/>
              <a:t> </a:t>
            </a:r>
            <a:r>
              <a:rPr lang="en-US" sz="3500" dirty="0" err="1"/>
              <a:t>qobiliyatiga</a:t>
            </a:r>
            <a:r>
              <a:rPr lang="en-US" sz="3500" dirty="0"/>
              <a:t> </a:t>
            </a:r>
            <a:r>
              <a:rPr lang="en-US" sz="3500" dirty="0" err="1"/>
              <a:t>ega</a:t>
            </a:r>
            <a:r>
              <a:rPr lang="en-US" sz="3500" dirty="0"/>
              <a:t> </a:t>
            </a:r>
            <a:r>
              <a:rPr lang="en-US" sz="3500" dirty="0" err="1"/>
              <a:t>bo‘lib</a:t>
            </a:r>
            <a:r>
              <a:rPr lang="en-US" sz="3500" dirty="0"/>
              <a:t>, </a:t>
            </a:r>
            <a:r>
              <a:rPr lang="en-US" sz="3500" dirty="0" err="1"/>
              <a:t>to‘qimalar</a:t>
            </a:r>
            <a:r>
              <a:rPr lang="en-US" sz="3500" dirty="0"/>
              <a:t> </a:t>
            </a:r>
            <a:r>
              <a:rPr lang="en-US" sz="3500" dirty="0" err="1"/>
              <a:t>va</a:t>
            </a:r>
            <a:r>
              <a:rPr lang="en-US" sz="3500" dirty="0"/>
              <a:t> </a:t>
            </a:r>
            <a:r>
              <a:rPr lang="en-US" sz="3500" dirty="0" err="1"/>
              <a:t>ichki</a:t>
            </a:r>
            <a:r>
              <a:rPr lang="en-US" sz="3500" dirty="0"/>
              <a:t> </a:t>
            </a:r>
            <a:r>
              <a:rPr lang="en-US" sz="3500" dirty="0" err="1"/>
              <a:t>organlarga</a:t>
            </a:r>
            <a:r>
              <a:rPr lang="en-US" sz="3500" dirty="0"/>
              <a:t> </a:t>
            </a:r>
            <a:r>
              <a:rPr lang="en-US" sz="3500" dirty="0" err="1"/>
              <a:t>zarar</a:t>
            </a:r>
            <a:r>
              <a:rPr lang="en-US" sz="3500" dirty="0"/>
              <a:t> </a:t>
            </a:r>
            <a:r>
              <a:rPr lang="en-US" sz="3500" dirty="0" err="1"/>
              <a:t>yetkazuvchi</a:t>
            </a:r>
            <a:r>
              <a:rPr lang="en-US" sz="3500" dirty="0"/>
              <a:t> </a:t>
            </a:r>
            <a:r>
              <a:rPr lang="en-US" sz="3500" dirty="0" err="1"/>
              <a:t>xavfli</a:t>
            </a:r>
            <a:r>
              <a:rPr lang="en-US" sz="3500" dirty="0"/>
              <a:t> </a:t>
            </a:r>
            <a:r>
              <a:rPr lang="en-US" sz="3500" dirty="0" err="1"/>
              <a:t>ionlashtiruvchi</a:t>
            </a:r>
            <a:r>
              <a:rPr lang="en-US" sz="3500" dirty="0"/>
              <a:t> </a:t>
            </a:r>
            <a:r>
              <a:rPr lang="en-US" sz="3500" dirty="0" err="1"/>
              <a:t>nurlanish</a:t>
            </a:r>
            <a:r>
              <a:rPr lang="en-US" sz="3500" dirty="0"/>
              <a:t> </a:t>
            </a:r>
            <a:r>
              <a:rPr lang="en-US" sz="3500" dirty="0" err="1"/>
              <a:t>hisoblanadi</a:t>
            </a:r>
            <a:r>
              <a:rPr lang="en-US" sz="3500" dirty="0"/>
              <a:t>. </a:t>
            </a:r>
            <a:r>
              <a:rPr lang="en-US" sz="3500" dirty="0" err="1"/>
              <a:t>Himoya</a:t>
            </a:r>
            <a:r>
              <a:rPr lang="en-US" sz="3500" dirty="0"/>
              <a:t> </a:t>
            </a:r>
            <a:r>
              <a:rPr lang="en-US" sz="3500" dirty="0" err="1"/>
              <a:t>qilish</a:t>
            </a:r>
            <a:r>
              <a:rPr lang="en-US" sz="3500" dirty="0"/>
              <a:t> </a:t>
            </a:r>
            <a:r>
              <a:rPr lang="en-US" sz="3500" dirty="0" err="1"/>
              <a:t>uchun</a:t>
            </a:r>
            <a:r>
              <a:rPr lang="en-US" sz="3500" dirty="0"/>
              <a:t> </a:t>
            </a:r>
            <a:r>
              <a:rPr lang="en-US" sz="3500" dirty="0" err="1"/>
              <a:t>qo‘rg‘oshin</a:t>
            </a:r>
            <a:r>
              <a:rPr lang="en-US" sz="3500" dirty="0"/>
              <a:t> </a:t>
            </a:r>
            <a:r>
              <a:rPr lang="en-US" sz="3500" dirty="0" err="1"/>
              <a:t>yoki</a:t>
            </a:r>
            <a:r>
              <a:rPr lang="en-US" sz="3500" dirty="0"/>
              <a:t> </a:t>
            </a:r>
            <a:r>
              <a:rPr lang="en-US" sz="3500" dirty="0" err="1"/>
              <a:t>qalin</a:t>
            </a:r>
            <a:r>
              <a:rPr lang="en-US" sz="3500" dirty="0"/>
              <a:t> </a:t>
            </a:r>
            <a:r>
              <a:rPr lang="en-US" sz="3500" dirty="0" err="1"/>
              <a:t>beton</a:t>
            </a:r>
            <a:r>
              <a:rPr lang="en-US" sz="3500" dirty="0"/>
              <a:t> </a:t>
            </a:r>
            <a:r>
              <a:rPr lang="en-US" sz="3500" dirty="0" err="1"/>
              <a:t>devorlar</a:t>
            </a:r>
            <a:r>
              <a:rPr lang="en-US" sz="3500" dirty="0"/>
              <a:t> </a:t>
            </a:r>
            <a:r>
              <a:rPr lang="en-US" sz="3500" dirty="0" err="1"/>
              <a:t>talab</a:t>
            </a:r>
            <a:r>
              <a:rPr lang="en-US" sz="3500" dirty="0"/>
              <a:t> </a:t>
            </a:r>
            <a:r>
              <a:rPr lang="en-US" sz="3500" dirty="0" err="1"/>
              <a:t>etiladi</a:t>
            </a:r>
            <a:r>
              <a:rPr lang="en-US" sz="3500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500" dirty="0"/>
              <a:t>   </a:t>
            </a:r>
            <a:r>
              <a:rPr lang="en-US" sz="3500" dirty="0" err="1"/>
              <a:t>Asosiy</a:t>
            </a:r>
            <a:r>
              <a:rPr lang="en-US" sz="3500" dirty="0"/>
              <a:t> </a:t>
            </a:r>
            <a:r>
              <a:rPr lang="en-US" sz="3500" dirty="0" err="1"/>
              <a:t>xususiyatlari</a:t>
            </a:r>
            <a:r>
              <a:rPr lang="en-US" sz="3500" dirty="0"/>
              <a:t>:</a:t>
            </a:r>
          </a:p>
          <a:p>
            <a:pPr>
              <a:lnSpc>
                <a:spcPct val="120000"/>
              </a:lnSpc>
            </a:pPr>
            <a:r>
              <a:rPr lang="en-US" sz="3500" dirty="0" err="1"/>
              <a:t>Tabiati</a:t>
            </a:r>
            <a:r>
              <a:rPr lang="en-US" sz="3500" dirty="0"/>
              <a:t>: </a:t>
            </a:r>
            <a:r>
              <a:rPr lang="en-US" sz="3500" dirty="0" err="1"/>
              <a:t>Yuqori</a:t>
            </a:r>
            <a:r>
              <a:rPr lang="en-US" sz="3500" dirty="0"/>
              <a:t> </a:t>
            </a:r>
            <a:r>
              <a:rPr lang="en-US" sz="3500" dirty="0" err="1"/>
              <a:t>chastotali</a:t>
            </a:r>
            <a:r>
              <a:rPr lang="en-US" sz="3500" dirty="0"/>
              <a:t> </a:t>
            </a:r>
            <a:r>
              <a:rPr lang="en-US" sz="3500" dirty="0" err="1"/>
              <a:t>elektromagnit</a:t>
            </a:r>
            <a:r>
              <a:rPr lang="en-US" sz="3500" dirty="0"/>
              <a:t> </a:t>
            </a:r>
            <a:r>
              <a:rPr lang="en-US" sz="3500" dirty="0" err="1"/>
              <a:t>to‘lqinlar</a:t>
            </a:r>
            <a:r>
              <a:rPr lang="en-US" sz="3500" dirty="0"/>
              <a:t> (</a:t>
            </a:r>
            <a:r>
              <a:rPr lang="en-US" sz="3500" dirty="0" err="1"/>
              <a:t>fotonlar</a:t>
            </a:r>
            <a:r>
              <a:rPr lang="en-US" sz="3500" dirty="0"/>
              <a:t>), </a:t>
            </a:r>
            <a:r>
              <a:rPr lang="en-US" sz="3500" dirty="0" err="1"/>
              <a:t>massa</a:t>
            </a:r>
            <a:r>
              <a:rPr lang="en-US" sz="3500" dirty="0"/>
              <a:t> </a:t>
            </a:r>
            <a:r>
              <a:rPr lang="en-US" sz="3500" dirty="0" err="1"/>
              <a:t>va</a:t>
            </a:r>
            <a:r>
              <a:rPr lang="en-US" sz="3500" dirty="0"/>
              <a:t> </a:t>
            </a:r>
            <a:r>
              <a:rPr lang="en-US" sz="3500" dirty="0" err="1"/>
              <a:t>zaryadga</a:t>
            </a:r>
            <a:r>
              <a:rPr lang="en-US" sz="3500" dirty="0"/>
              <a:t> </a:t>
            </a:r>
            <a:r>
              <a:rPr lang="en-US" sz="3500" dirty="0" err="1"/>
              <a:t>ega</a:t>
            </a:r>
            <a:r>
              <a:rPr lang="en-US" sz="3500" dirty="0"/>
              <a:t> </a:t>
            </a:r>
            <a:r>
              <a:rPr lang="en-US" sz="3500" dirty="0" err="1"/>
              <a:t>emas</a:t>
            </a:r>
            <a:r>
              <a:rPr lang="en-US" sz="35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3500" dirty="0" err="1"/>
              <a:t>Xavfliligi</a:t>
            </a:r>
            <a:r>
              <a:rPr lang="en-US" sz="3500" dirty="0"/>
              <a:t>: Alfa </a:t>
            </a:r>
            <a:r>
              <a:rPr lang="en-US" sz="3500" dirty="0" err="1"/>
              <a:t>va</a:t>
            </a:r>
            <a:r>
              <a:rPr lang="en-US" sz="3500" dirty="0"/>
              <a:t> beta </a:t>
            </a:r>
            <a:r>
              <a:rPr lang="en-US" sz="3500" dirty="0" err="1"/>
              <a:t>nurlariga</a:t>
            </a:r>
            <a:r>
              <a:rPr lang="en-US" sz="3500" dirty="0"/>
              <a:t> </a:t>
            </a:r>
            <a:r>
              <a:rPr lang="en-US" sz="3500" dirty="0" err="1"/>
              <a:t>qaraganda</a:t>
            </a:r>
            <a:r>
              <a:rPr lang="en-US" sz="3500" dirty="0"/>
              <a:t> </a:t>
            </a:r>
            <a:r>
              <a:rPr lang="en-US" sz="3500" dirty="0" err="1"/>
              <a:t>tanadan</a:t>
            </a:r>
            <a:r>
              <a:rPr lang="en-US" sz="3500" dirty="0"/>
              <a:t> </a:t>
            </a:r>
            <a:r>
              <a:rPr lang="en-US" sz="3500" dirty="0" err="1"/>
              <a:t>osongina</a:t>
            </a:r>
            <a:r>
              <a:rPr lang="en-US" sz="3500" dirty="0"/>
              <a:t> </a:t>
            </a:r>
            <a:r>
              <a:rPr lang="en-US" sz="3500" dirty="0" err="1"/>
              <a:t>o‘tib</a:t>
            </a:r>
            <a:r>
              <a:rPr lang="en-US" sz="3500" dirty="0"/>
              <a:t>, </a:t>
            </a:r>
            <a:r>
              <a:rPr lang="en-US" sz="3500" dirty="0" err="1"/>
              <a:t>suyak</a:t>
            </a:r>
            <a:r>
              <a:rPr lang="en-US" sz="3500" dirty="0"/>
              <a:t> </a:t>
            </a:r>
            <a:r>
              <a:rPr lang="en-US" sz="3500" dirty="0" err="1"/>
              <a:t>iligi</a:t>
            </a:r>
            <a:r>
              <a:rPr lang="en-US" sz="3500" dirty="0"/>
              <a:t> </a:t>
            </a:r>
            <a:r>
              <a:rPr lang="en-US" sz="3500" dirty="0" err="1"/>
              <a:t>va</a:t>
            </a:r>
            <a:r>
              <a:rPr lang="en-US" sz="3500" dirty="0"/>
              <a:t> </a:t>
            </a:r>
            <a:r>
              <a:rPr lang="en-US" sz="3500" dirty="0" err="1"/>
              <a:t>ichki</a:t>
            </a:r>
            <a:r>
              <a:rPr lang="en-US" sz="3500" dirty="0"/>
              <a:t> </a:t>
            </a:r>
            <a:r>
              <a:rPr lang="en-US" sz="3500" dirty="0" err="1"/>
              <a:t>organlarga</a:t>
            </a:r>
            <a:r>
              <a:rPr lang="en-US" sz="3500" dirty="0"/>
              <a:t> </a:t>
            </a:r>
            <a:r>
              <a:rPr lang="en-US" sz="3500" dirty="0" err="1"/>
              <a:t>kuchli</a:t>
            </a:r>
            <a:r>
              <a:rPr lang="en-US" sz="3500" dirty="0"/>
              <a:t> </a:t>
            </a:r>
            <a:r>
              <a:rPr lang="en-US" sz="3500" dirty="0" err="1"/>
              <a:t>zarar</a:t>
            </a:r>
            <a:r>
              <a:rPr lang="en-US" sz="3500" dirty="0"/>
              <a:t> </a:t>
            </a:r>
            <a:r>
              <a:rPr lang="en-US" sz="3500" dirty="0" err="1"/>
              <a:t>yetkazadi</a:t>
            </a:r>
            <a:r>
              <a:rPr lang="en-US" sz="35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3500" dirty="0" err="1"/>
              <a:t>Manbalari</a:t>
            </a:r>
            <a:r>
              <a:rPr lang="en-US" sz="3500" dirty="0"/>
              <a:t>: </a:t>
            </a:r>
            <a:r>
              <a:rPr lang="en-US" sz="3500" dirty="0" err="1"/>
              <a:t>Radioaktiv</a:t>
            </a:r>
            <a:r>
              <a:rPr lang="en-US" sz="3500" dirty="0"/>
              <a:t> </a:t>
            </a:r>
            <a:r>
              <a:rPr lang="en-US" sz="3500" dirty="0" err="1"/>
              <a:t>izotoplar</a:t>
            </a:r>
            <a:r>
              <a:rPr lang="en-US" sz="3500" dirty="0"/>
              <a:t>, </a:t>
            </a:r>
            <a:r>
              <a:rPr lang="en-US" sz="3500" dirty="0" err="1"/>
              <a:t>yadro</a:t>
            </a:r>
            <a:r>
              <a:rPr lang="en-US" sz="3500" dirty="0"/>
              <a:t> </a:t>
            </a:r>
            <a:r>
              <a:rPr lang="en-US" sz="3500" dirty="0" err="1"/>
              <a:t>reaksiyalari</a:t>
            </a:r>
            <a:r>
              <a:rPr lang="en-US" sz="3500" dirty="0"/>
              <a:t>, </a:t>
            </a:r>
            <a:r>
              <a:rPr lang="en-US" sz="3500" dirty="0" err="1"/>
              <a:t>yulduzlararo</a:t>
            </a:r>
            <a:r>
              <a:rPr lang="en-US" sz="3500" dirty="0"/>
              <a:t> </a:t>
            </a:r>
            <a:r>
              <a:rPr lang="en-US" sz="3500" dirty="0" err="1"/>
              <a:t>jarayonlar</a:t>
            </a:r>
            <a:r>
              <a:rPr lang="en-US" sz="3500" dirty="0"/>
              <a:t> </a:t>
            </a:r>
            <a:r>
              <a:rPr lang="en-US" sz="3500" dirty="0" err="1"/>
              <a:t>va</a:t>
            </a:r>
            <a:r>
              <a:rPr lang="en-US" sz="3500" dirty="0"/>
              <a:t> </a:t>
            </a:r>
            <a:r>
              <a:rPr lang="en-US" sz="3500" dirty="0" err="1"/>
              <a:t>kosmik</a:t>
            </a:r>
            <a:r>
              <a:rPr lang="en-US" sz="3500" dirty="0"/>
              <a:t> </a:t>
            </a:r>
            <a:r>
              <a:rPr lang="en-US" sz="3500" dirty="0" err="1"/>
              <a:t>portlashlar</a:t>
            </a:r>
            <a:r>
              <a:rPr lang="en-US" sz="35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3500" dirty="0" err="1"/>
              <a:t>Qo‘llanilishi</a:t>
            </a:r>
            <a:r>
              <a:rPr lang="en-US" sz="3500" dirty="0"/>
              <a:t>: </a:t>
            </a:r>
            <a:r>
              <a:rPr lang="en-US" sz="3500" dirty="0" err="1"/>
              <a:t>Tibbiyotda</a:t>
            </a:r>
            <a:r>
              <a:rPr lang="en-US" sz="3500" dirty="0"/>
              <a:t> (</a:t>
            </a:r>
            <a:r>
              <a:rPr lang="en-US" sz="3500" dirty="0" err="1"/>
              <a:t>saratonni</a:t>
            </a:r>
            <a:r>
              <a:rPr lang="en-US" sz="3500" dirty="0"/>
              <a:t> </a:t>
            </a:r>
            <a:r>
              <a:rPr lang="en-US" sz="3500" dirty="0" err="1"/>
              <a:t>davolash</a:t>
            </a:r>
            <a:r>
              <a:rPr lang="en-US" sz="3500" dirty="0"/>
              <a:t>, </a:t>
            </a:r>
            <a:r>
              <a:rPr lang="en-US" sz="3500" dirty="0" err="1"/>
              <a:t>nurlash</a:t>
            </a:r>
            <a:r>
              <a:rPr lang="en-US" sz="3500" dirty="0"/>
              <a:t>), </a:t>
            </a:r>
            <a:r>
              <a:rPr lang="en-US" sz="3500" dirty="0" err="1"/>
              <a:t>sanoatda</a:t>
            </a:r>
            <a:r>
              <a:rPr lang="en-US" sz="3500" dirty="0"/>
              <a:t> (</a:t>
            </a:r>
            <a:r>
              <a:rPr lang="en-US" sz="3500" dirty="0" err="1"/>
              <a:t>materiallar</a:t>
            </a:r>
            <a:r>
              <a:rPr lang="en-US" sz="3500" dirty="0"/>
              <a:t> </a:t>
            </a:r>
            <a:r>
              <a:rPr lang="en-US" sz="3500" dirty="0" err="1"/>
              <a:t>strukturasi</a:t>
            </a:r>
            <a:r>
              <a:rPr lang="en-US" sz="3500" dirty="0"/>
              <a:t> </a:t>
            </a:r>
            <a:r>
              <a:rPr lang="en-US" sz="3500" dirty="0" err="1"/>
              <a:t>nazorati</a:t>
            </a:r>
            <a:r>
              <a:rPr lang="en-US" sz="3500" dirty="0"/>
              <a:t>) </a:t>
            </a:r>
            <a:r>
              <a:rPr lang="en-US" sz="3500" dirty="0" err="1"/>
              <a:t>va</a:t>
            </a:r>
            <a:r>
              <a:rPr lang="en-US" sz="3500" dirty="0"/>
              <a:t> </a:t>
            </a:r>
            <a:r>
              <a:rPr lang="en-US" sz="3500" dirty="0" err="1"/>
              <a:t>ilmiy</a:t>
            </a:r>
            <a:r>
              <a:rPr lang="en-US" sz="3500" dirty="0"/>
              <a:t> </a:t>
            </a:r>
            <a:r>
              <a:rPr lang="en-US" sz="3500" dirty="0" err="1"/>
              <a:t>tadqiqotlarda</a:t>
            </a:r>
            <a:r>
              <a:rPr lang="en-US" sz="3500" dirty="0"/>
              <a:t> (</a:t>
            </a:r>
            <a:r>
              <a:rPr lang="en-US" sz="3500" dirty="0" err="1"/>
              <a:t>astronomiya</a:t>
            </a:r>
            <a:r>
              <a:rPr lang="en-US" sz="3500" dirty="0"/>
              <a:t>) </a:t>
            </a:r>
            <a:r>
              <a:rPr lang="en-US" sz="3500" dirty="0" err="1"/>
              <a:t>keng</a:t>
            </a:r>
            <a:r>
              <a:rPr lang="en-US" sz="3500" dirty="0"/>
              <a:t> </a:t>
            </a:r>
            <a:r>
              <a:rPr lang="en-US" sz="3500" dirty="0" err="1"/>
              <a:t>qo‘llaniladi</a:t>
            </a:r>
            <a:r>
              <a:rPr lang="en-US" sz="3500" dirty="0"/>
              <a:t>. </a:t>
            </a:r>
          </a:p>
          <a:p>
            <a:endParaRPr lang="en-US" sz="3500" dirty="0"/>
          </a:p>
          <a:p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230420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E2165E2F-A5D4-30EC-D14F-B4B29EFD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87" y="0"/>
            <a:ext cx="4875306" cy="758451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Fotoelektrik</a:t>
            </a:r>
            <a:r>
              <a:rPr lang="en-US" sz="3600" b="1" dirty="0"/>
              <a:t> </a:t>
            </a:r>
            <a:r>
              <a:rPr lang="en-US" sz="3600" b="1" dirty="0" err="1"/>
              <a:t>effekt</a:t>
            </a:r>
            <a:r>
              <a:rPr lang="en-US" sz="3600" b="1" dirty="0"/>
              <a:t>.</a:t>
            </a:r>
            <a:endParaRPr lang="uz-Latn-UZ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kibi 2">
                <a:extLst>
                  <a:ext uri="{FF2B5EF4-FFF2-40B4-BE49-F238E27FC236}">
                    <a16:creationId xmlns:a16="http://schemas.microsoft.com/office/drawing/2014/main" id="{5D7CD246-1D1F-B72F-804D-F9BB79AC35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81" y="872564"/>
                <a:ext cx="11461377" cy="5474447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Fotoelektrik </a:t>
                </a:r>
                <a:r>
                  <a:rPr lang="en-US" dirty="0" err="1"/>
                  <a:t>effekt</a:t>
                </a:r>
                <a:r>
                  <a:rPr lang="en-US" dirty="0"/>
                  <a:t> – </a:t>
                </a:r>
                <a:r>
                  <a:rPr lang="en-US" dirty="0" err="1"/>
                  <a:t>bu</a:t>
                </a:r>
                <a:r>
                  <a:rPr lang="en-US" dirty="0"/>
                  <a:t> </a:t>
                </a:r>
                <a:r>
                  <a:rPr lang="en-US" dirty="0" err="1"/>
                  <a:t>tushayotgan</a:t>
                </a:r>
                <a:r>
                  <a:rPr lang="en-US" dirty="0"/>
                  <a:t> </a:t>
                </a:r>
                <a:r>
                  <a:rPr lang="en-US" dirty="0" err="1"/>
                  <a:t>foton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atom </a:t>
                </a:r>
                <a:r>
                  <a:rPr lang="en-US" dirty="0" err="1"/>
                  <a:t>tomonidan</a:t>
                </a:r>
                <a:r>
                  <a:rPr lang="en-US" dirty="0"/>
                  <a:t> </a:t>
                </a:r>
                <a:r>
                  <a:rPr lang="en-US" dirty="0" err="1"/>
                  <a:t>yutilishiga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atomning</a:t>
                </a:r>
                <a:r>
                  <a:rPr lang="en-US" dirty="0"/>
                  <a:t> </a:t>
                </a:r>
                <a:r>
                  <a:rPr lang="en-US" dirty="0" err="1"/>
                  <a:t>elektronlaridan</a:t>
                </a:r>
                <a:r>
                  <a:rPr lang="en-US" dirty="0"/>
                  <a:t> </a:t>
                </a:r>
                <a:r>
                  <a:rPr lang="en-US" dirty="0" err="1"/>
                  <a:t>biri</a:t>
                </a:r>
                <a:r>
                  <a:rPr lang="en-US" dirty="0"/>
                  <a:t> </a:t>
                </a:r>
                <a:r>
                  <a:rPr lang="en-US" dirty="0" err="1"/>
                  <a:t>ajralib</a:t>
                </a:r>
                <a:r>
                  <a:rPr lang="en-US" dirty="0"/>
                  <a:t> </a:t>
                </a:r>
                <a:r>
                  <a:rPr lang="en-US" dirty="0" err="1"/>
                  <a:t>chiqishiga</a:t>
                </a:r>
                <a:r>
                  <a:rPr lang="en-US" dirty="0"/>
                  <a:t> </a:t>
                </a:r>
                <a:r>
                  <a:rPr lang="en-US" dirty="0" err="1"/>
                  <a:t>olib</a:t>
                </a:r>
                <a:r>
                  <a:rPr lang="en-US" dirty="0"/>
                  <a:t> </a:t>
                </a:r>
                <a:r>
                  <a:rPr lang="en-US" dirty="0" err="1"/>
                  <a:t>keladigan</a:t>
                </a:r>
                <a:r>
                  <a:rPr lang="en-US" dirty="0"/>
                  <a:t> </a:t>
                </a:r>
                <a:r>
                  <a:rPr lang="en-US" dirty="0" err="1"/>
                  <a:t>jarayon</a:t>
                </a:r>
                <a:r>
                  <a:rPr lang="en-US" dirty="0"/>
                  <a:t> </a:t>
                </a:r>
                <a:r>
                  <a:rPr lang="en-US" dirty="0" err="1"/>
                  <a:t>bo’lib</a:t>
                </a:r>
                <a:r>
                  <a:rPr lang="en-US" dirty="0"/>
                  <a:t>, </a:t>
                </a:r>
                <a:r>
                  <a:rPr lang="en-US" dirty="0" err="1"/>
                  <a:t>natijada</a:t>
                </a:r>
                <a:r>
                  <a:rPr lang="en-US" dirty="0"/>
                  <a:t> </a:t>
                </a:r>
                <a:r>
                  <a:rPr lang="en-US" dirty="0" err="1"/>
                  <a:t>musbat</a:t>
                </a:r>
                <a:r>
                  <a:rPr lang="en-US" dirty="0"/>
                  <a:t> ion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erkin</a:t>
                </a:r>
                <a:r>
                  <a:rPr lang="en-US" dirty="0"/>
                  <a:t> </a:t>
                </a:r>
                <a:r>
                  <a:rPr lang="en-US" dirty="0" err="1"/>
                  <a:t>elektron</a:t>
                </a:r>
                <a:r>
                  <a:rPr lang="en-US" dirty="0"/>
                  <a:t> </a:t>
                </a:r>
                <a:r>
                  <a:rPr lang="en-US" dirty="0" err="1"/>
                  <a:t>hosil</a:t>
                </a:r>
                <a:r>
                  <a:rPr lang="en-US" dirty="0"/>
                  <a:t> </a:t>
                </a:r>
                <a:r>
                  <a:rPr lang="en-US" dirty="0" err="1"/>
                  <a:t>bo’ladi</a:t>
                </a:r>
                <a:r>
                  <a:rPr lang="en-US" dirty="0"/>
                  <a:t>. </a:t>
                </a:r>
                <a:r>
                  <a:rPr lang="en-US" dirty="0" err="1"/>
                  <a:t>Fotoelektrik</a:t>
                </a:r>
                <a:r>
                  <a:rPr lang="en-US" dirty="0"/>
                  <a:t> </a:t>
                </a:r>
                <a:r>
                  <a:rPr lang="en-US" dirty="0" err="1"/>
                  <a:t>yutish</a:t>
                </a:r>
                <a:r>
                  <a:rPr lang="en-US" dirty="0"/>
                  <a:t> </a:t>
                </a:r>
                <a:r>
                  <a:rPr lang="en-US" dirty="0" err="1"/>
                  <a:t>tushayotgan</a:t>
                </a:r>
                <a:r>
                  <a:rPr lang="en-US" dirty="0"/>
                  <a:t> </a:t>
                </a:r>
                <a:r>
                  <a:rPr lang="en-US" dirty="0" err="1"/>
                  <a:t>foton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elektron</a:t>
                </a:r>
                <a:r>
                  <a:rPr lang="en-US" dirty="0"/>
                  <a:t> </a:t>
                </a:r>
                <a:r>
                  <a:rPr lang="en-US" dirty="0" err="1"/>
                  <a:t>qobig’ining</a:t>
                </a:r>
                <a:r>
                  <a:rPr lang="en-US" dirty="0"/>
                  <a:t> </a:t>
                </a:r>
                <a:r>
                  <a:rPr lang="en-US" dirty="0" err="1"/>
                  <a:t>bog’lanish</a:t>
                </a:r>
                <a:r>
                  <a:rPr lang="en-US" dirty="0"/>
                  <a:t> </a:t>
                </a:r>
                <a:r>
                  <a:rPr lang="en-US" dirty="0" err="1"/>
                  <a:t>energiyasidan</a:t>
                </a:r>
                <a:r>
                  <a:rPr lang="en-US" dirty="0"/>
                  <a:t> </a:t>
                </a:r>
                <a:r>
                  <a:rPr lang="en-US" dirty="0" err="1"/>
                  <a:t>kattaroq</a:t>
                </a:r>
                <a:r>
                  <a:rPr lang="en-US" dirty="0"/>
                  <a:t> </a:t>
                </a:r>
                <a:r>
                  <a:rPr lang="en-US" dirty="0" err="1"/>
                  <a:t>bo’lganda</a:t>
                </a:r>
                <a:r>
                  <a:rPr lang="en-US" dirty="0"/>
                  <a:t> </a:t>
                </a:r>
                <a:r>
                  <a:rPr lang="en-US" dirty="0" err="1"/>
                  <a:t>sodir</a:t>
                </a:r>
                <a:r>
                  <a:rPr lang="en-US" dirty="0"/>
                  <a:t> </a:t>
                </a:r>
                <a:r>
                  <a:rPr lang="en-US" dirty="0" err="1"/>
                  <a:t>bo’lishi</a:t>
                </a:r>
                <a:r>
                  <a:rPr lang="en-US" dirty="0"/>
                  <a:t> </a:t>
                </a:r>
                <a:r>
                  <a:rPr lang="en-US" dirty="0" err="1"/>
                  <a:t>mumkin</a:t>
                </a:r>
                <a:r>
                  <a:rPr lang="en-US" dirty="0"/>
                  <a:t>. </a:t>
                </a:r>
                <a:r>
                  <a:rPr lang="en-US" dirty="0" err="1"/>
                  <a:t>Elektron</a:t>
                </a:r>
                <a:r>
                  <a:rPr lang="en-US" dirty="0"/>
                  <a:t> atom </a:t>
                </a:r>
                <a:r>
                  <a:rPr lang="en-US" dirty="0" err="1"/>
                  <a:t>qobig’idan</a:t>
                </a:r>
                <a:r>
                  <a:rPr lang="en-US" dirty="0"/>
                  <a:t> </a:t>
                </a:r>
                <a:r>
                  <a:rPr lang="en-US" dirty="0" err="1"/>
                  <a:t>chiqariladi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kinetik</a:t>
                </a:r>
                <a:r>
                  <a:rPr lang="en-US" dirty="0"/>
                  <a:t> </a:t>
                </a:r>
                <a:r>
                  <a:rPr lang="en-US" dirty="0" err="1"/>
                  <a:t>energiyaga</a:t>
                </a:r>
                <a:r>
                  <a:rPr lang="en-US" dirty="0"/>
                  <a:t> </a:t>
                </a:r>
                <a:r>
                  <a:rPr lang="en-US" dirty="0" err="1"/>
                  <a:t>ega</a:t>
                </a:r>
                <a:r>
                  <a:rPr lang="en-US" dirty="0"/>
                  <a:t> </a:t>
                </a:r>
                <a:r>
                  <a:rPr lang="en-US" dirty="0" err="1"/>
                  <a:t>boʻladi</a:t>
                </a:r>
                <a:r>
                  <a:rPr lang="en-US" dirty="0"/>
                  <a:t>. </a:t>
                </a:r>
                <a:r>
                  <a:rPr lang="en-US" dirty="0" err="1"/>
                  <a:t>Uning</a:t>
                </a:r>
                <a:r>
                  <a:rPr lang="en-US" dirty="0"/>
                  <a:t> </a:t>
                </a:r>
                <a:r>
                  <a:rPr lang="en-US" dirty="0" err="1"/>
                  <a:t>formulasi</a:t>
                </a:r>
                <a:r>
                  <a:rPr lang="en-US" dirty="0"/>
                  <a:t> </a:t>
                </a:r>
                <a:r>
                  <a:rPr lang="en-US" dirty="0" err="1"/>
                  <a:t>quyidagicha</a:t>
                </a:r>
                <a:r>
                  <a:rPr lang="en-US" dirty="0"/>
                  <a:t>: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𝑐h𝑖𝑞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Bu </a:t>
                </a:r>
                <a:r>
                  <a:rPr lang="en-US" dirty="0" err="1"/>
                  <a:t>yerda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h𝑣</m:t>
                    </m:r>
                  </m:oMath>
                </a14:m>
                <a:r>
                  <a:rPr lang="en-US" dirty="0"/>
                  <a:t>- </a:t>
                </a:r>
                <a:r>
                  <a:rPr lang="en-US" dirty="0" err="1"/>
                  <a:t>tushayotgan</a:t>
                </a:r>
                <a:r>
                  <a:rPr lang="en-US" dirty="0"/>
                  <a:t> </a:t>
                </a:r>
                <a:r>
                  <a:rPr lang="en-US" dirty="0" err="1"/>
                  <a:t>foton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𝑐h𝑖𝑞</m:t>
                        </m:r>
                      </m:sub>
                    </m:sSub>
                  </m:oMath>
                </a14:m>
                <a:r>
                  <a:rPr lang="ru-RU" dirty="0"/>
                  <a:t>-</a:t>
                </a:r>
                <a:r>
                  <a:rPr lang="en-US" dirty="0" err="1"/>
                  <a:t>elektronning</a:t>
                </a:r>
                <a:r>
                  <a:rPr lang="en-US" dirty="0"/>
                  <a:t> </a:t>
                </a:r>
                <a:r>
                  <a:rPr lang="en-US" dirty="0" err="1"/>
                  <a:t>chiqish</a:t>
                </a:r>
                <a:r>
                  <a:rPr lang="en-US" dirty="0"/>
                  <a:t> </a:t>
                </a:r>
                <a:r>
                  <a:rPr lang="en-US" dirty="0" err="1"/>
                  <a:t>ishi</a:t>
                </a:r>
                <a:r>
                  <a:rPr lang="en-US" dirty="0"/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ru-RU" dirty="0"/>
                  <a:t>-</a:t>
                </a:r>
                <a:r>
                  <a:rPr lang="en-US" dirty="0" err="1"/>
                  <a:t>elektroning</a:t>
                </a:r>
                <a:r>
                  <a:rPr lang="en-US" dirty="0"/>
                  <a:t> </a:t>
                </a:r>
                <a:r>
                  <a:rPr lang="en-US" dirty="0" err="1"/>
                  <a:t>olgan</a:t>
                </a:r>
                <a:r>
                  <a:rPr lang="en-US" dirty="0"/>
                  <a:t> </a:t>
                </a:r>
                <a:r>
                  <a:rPr lang="en-US" dirty="0" err="1"/>
                  <a:t>kinetik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.      </a:t>
                </a:r>
                <a:endParaRPr lang="uz-Latn-UZ" dirty="0"/>
              </a:p>
            </p:txBody>
          </p:sp>
        </mc:Choice>
        <mc:Fallback xmlns="">
          <p:sp>
            <p:nvSpPr>
              <p:cNvPr id="3" name="Tarkibi 2">
                <a:extLst>
                  <a:ext uri="{FF2B5EF4-FFF2-40B4-BE49-F238E27FC236}">
                    <a16:creationId xmlns:a16="http://schemas.microsoft.com/office/drawing/2014/main" id="{5D7CD246-1D1F-B72F-804D-F9BB79AC35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81" y="872564"/>
                <a:ext cx="11461377" cy="5474447"/>
              </a:xfrm>
              <a:blipFill>
                <a:blip r:embed="rId2"/>
                <a:stretch>
                  <a:fillRect l="-1064" t="-1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909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63EC6204-8869-C268-800C-A903B4166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888" y="65016"/>
            <a:ext cx="5090459" cy="889934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Fotoelektrik</a:t>
            </a:r>
            <a:r>
              <a:rPr lang="en-US" sz="3600" b="1" dirty="0"/>
              <a:t> </a:t>
            </a:r>
            <a:r>
              <a:rPr lang="en-US" sz="3600" b="1" dirty="0" err="1"/>
              <a:t>effekt</a:t>
            </a:r>
            <a:r>
              <a:rPr lang="en-US" sz="3600" b="1" dirty="0"/>
              <a:t> </a:t>
            </a:r>
            <a:endParaRPr lang="uz-Latn-UZ" sz="3600" b="1" dirty="0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630596C6-A650-1B78-4AFE-2B3E1D023C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698" y="787802"/>
            <a:ext cx="8261217" cy="591407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F35AFB-4602-F48E-0FA3-EC541CF85FAA}"/>
              </a:ext>
            </a:extLst>
          </p:cNvPr>
          <p:cNvSpPr/>
          <p:nvPr/>
        </p:nvSpPr>
        <p:spPr>
          <a:xfrm>
            <a:off x="2202426" y="1730477"/>
            <a:ext cx="2418735" cy="4227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FOTON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D4903D-8E9A-E7E1-84D9-E6DFB4E8F773}"/>
              </a:ext>
            </a:extLst>
          </p:cNvPr>
          <p:cNvSpPr/>
          <p:nvPr/>
        </p:nvSpPr>
        <p:spPr>
          <a:xfrm>
            <a:off x="7924800" y="4562168"/>
            <a:ext cx="1612490" cy="3637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ELEKTRON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6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07445EEA-A535-57D5-206E-F3E5DBE3B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639" y="0"/>
            <a:ext cx="4823012" cy="782357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Kompton</a:t>
            </a:r>
            <a:r>
              <a:rPr lang="en-US" sz="3600" b="1" dirty="0"/>
              <a:t> </a:t>
            </a:r>
            <a:r>
              <a:rPr lang="en-US" sz="3600" b="1" dirty="0" err="1"/>
              <a:t>sochilishi</a:t>
            </a:r>
            <a:r>
              <a:rPr lang="en-US" sz="3600" b="1" dirty="0"/>
              <a:t>.</a:t>
            </a:r>
            <a:endParaRPr lang="uz-Latn-UZ" sz="3600" b="1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C56CDAC7-7294-DF12-25B9-E9895301A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0" y="1029213"/>
            <a:ext cx="1133413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 err="1"/>
              <a:t>Kompton</a:t>
            </a:r>
            <a:r>
              <a:rPr lang="en-US" sz="2400" dirty="0"/>
              <a:t> </a:t>
            </a:r>
            <a:r>
              <a:rPr lang="en-US" sz="2400" dirty="0" err="1"/>
              <a:t>effekti</a:t>
            </a:r>
            <a:r>
              <a:rPr lang="en-US" sz="2400" dirty="0"/>
              <a:t> — </a:t>
            </a:r>
            <a:r>
              <a:rPr lang="en-US" sz="2400" dirty="0" err="1"/>
              <a:t>fotonlarning</a:t>
            </a:r>
            <a:r>
              <a:rPr lang="en-US" sz="2400" dirty="0"/>
              <a:t>  </a:t>
            </a:r>
            <a:r>
              <a:rPr lang="en-US" sz="2400" dirty="0" err="1"/>
              <a:t>elektronlarda</a:t>
            </a:r>
            <a:r>
              <a:rPr lang="en-US" sz="2400" dirty="0"/>
              <a:t> </a:t>
            </a:r>
            <a:r>
              <a:rPr lang="en-US" sz="2400" dirty="0" err="1"/>
              <a:t>elastik</a:t>
            </a:r>
            <a:r>
              <a:rPr lang="en-US" sz="2400" dirty="0"/>
              <a:t> </a:t>
            </a:r>
            <a:r>
              <a:rPr lang="en-US" sz="2400" dirty="0" err="1"/>
              <a:t>sochilishi</a:t>
            </a:r>
            <a:r>
              <a:rPr lang="en-US" sz="2400" dirty="0"/>
              <a:t> </a:t>
            </a:r>
            <a:r>
              <a:rPr lang="en-US" sz="2400" dirty="0" err="1"/>
              <a:t>natijasida</a:t>
            </a:r>
            <a:r>
              <a:rPr lang="en-US" sz="2400" dirty="0"/>
              <a:t> </a:t>
            </a:r>
            <a:r>
              <a:rPr lang="en-US" sz="2400" dirty="0" err="1"/>
              <a:t>fotonlar</a:t>
            </a:r>
            <a:r>
              <a:rPr lang="en-US" sz="2400" dirty="0"/>
              <a:t> </a:t>
            </a:r>
            <a:r>
              <a:rPr lang="en-US" sz="2400" dirty="0" err="1"/>
              <a:t>to’lqin</a:t>
            </a:r>
            <a:r>
              <a:rPr lang="en-US" sz="2400" dirty="0"/>
              <a:t> </a:t>
            </a:r>
            <a:r>
              <a:rPr lang="en-US" sz="2400" dirty="0" err="1"/>
              <a:t>uzunligining</a:t>
            </a:r>
            <a:r>
              <a:rPr lang="en-US" sz="2400" dirty="0"/>
              <a:t> </a:t>
            </a:r>
            <a:r>
              <a:rPr lang="en-US" sz="2400" dirty="0" err="1"/>
              <a:t>o’zgarishi</a:t>
            </a:r>
            <a:r>
              <a:rPr lang="en-US" sz="2400" dirty="0"/>
              <a:t> </a:t>
            </a:r>
            <a:r>
              <a:rPr lang="en-US" sz="2400" dirty="0" err="1"/>
              <a:t>hodisasiga</a:t>
            </a:r>
            <a:r>
              <a:rPr lang="en-US" sz="2400" dirty="0"/>
              <a:t> </a:t>
            </a:r>
            <a:r>
              <a:rPr lang="en-US" sz="2400" dirty="0" err="1"/>
              <a:t>aytiladi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/>
              <a:t>Hodisaning</a:t>
            </a:r>
            <a:r>
              <a:rPr lang="en-US" sz="2400" dirty="0"/>
              <a:t> </a:t>
            </a:r>
            <a:r>
              <a:rPr lang="en-US" sz="2400" dirty="0" err="1"/>
              <a:t>mohiyati</a:t>
            </a:r>
            <a:r>
              <a:rPr lang="en-US" sz="2400" dirty="0"/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1. Gamma </a:t>
            </a:r>
            <a:r>
              <a:rPr lang="en-US" sz="2400" dirty="0" err="1"/>
              <a:t>nurlar</a:t>
            </a:r>
            <a:r>
              <a:rPr lang="en-US" sz="2400" dirty="0"/>
              <a:t> electron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to’qnashadi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2. U </a:t>
            </a:r>
            <a:r>
              <a:rPr lang="en-US" sz="2400" dirty="0" err="1"/>
              <a:t>energiyasining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qismini</a:t>
            </a:r>
            <a:r>
              <a:rPr lang="en-US" sz="2400" dirty="0"/>
              <a:t> </a:t>
            </a:r>
            <a:r>
              <a:rPr lang="en-US" sz="2400" dirty="0" err="1"/>
              <a:t>elektronga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3. </a:t>
            </a:r>
            <a:r>
              <a:rPr lang="en-US" sz="2400" dirty="0" err="1"/>
              <a:t>Natijada</a:t>
            </a:r>
            <a:r>
              <a:rPr lang="en-US" sz="2400" dirty="0"/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  -</a:t>
            </a:r>
            <a:r>
              <a:rPr lang="en-US" sz="2400" dirty="0" err="1"/>
              <a:t>Elektron</a:t>
            </a:r>
            <a:r>
              <a:rPr lang="en-US" sz="2400" dirty="0"/>
              <a:t> </a:t>
            </a:r>
            <a:r>
              <a:rPr lang="en-US" sz="2400" dirty="0" err="1"/>
              <a:t>harakatga</a:t>
            </a:r>
            <a:r>
              <a:rPr lang="en-US" sz="2400" dirty="0"/>
              <a:t> </a:t>
            </a:r>
            <a:r>
              <a:rPr lang="en-US" sz="2400" dirty="0" err="1"/>
              <a:t>keladi</a:t>
            </a:r>
            <a:r>
              <a:rPr lang="en-US" sz="2400" dirty="0"/>
              <a:t> (</a:t>
            </a:r>
            <a:r>
              <a:rPr lang="en-US" sz="2400" dirty="0" err="1"/>
              <a:t>kinetik</a:t>
            </a:r>
            <a:r>
              <a:rPr lang="en-US" sz="2400" dirty="0"/>
              <a:t> </a:t>
            </a:r>
            <a:r>
              <a:rPr lang="en-US" sz="2400" dirty="0" err="1"/>
              <a:t>energiya</a:t>
            </a:r>
            <a:r>
              <a:rPr lang="en-US" sz="2400" dirty="0"/>
              <a:t> </a:t>
            </a:r>
            <a:r>
              <a:rPr lang="en-US" sz="2400" dirty="0" err="1"/>
              <a:t>oladi</a:t>
            </a:r>
            <a:r>
              <a:rPr lang="en-US" sz="2400" dirty="0"/>
              <a:t>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  -Foton </a:t>
            </a:r>
            <a:r>
              <a:rPr lang="en-US" sz="2400" dirty="0" err="1"/>
              <a:t>esa</a:t>
            </a:r>
            <a:r>
              <a:rPr lang="en-US" sz="2400" dirty="0"/>
              <a:t> </a:t>
            </a:r>
            <a:r>
              <a:rPr lang="en-US" sz="2400" dirty="0" err="1"/>
              <a:t>energiyasini</a:t>
            </a:r>
            <a:r>
              <a:rPr lang="en-US" sz="2400" dirty="0"/>
              <a:t> </a:t>
            </a:r>
            <a:r>
              <a:rPr lang="en-US" sz="2400" dirty="0" err="1"/>
              <a:t>yo‘qotib</a:t>
            </a:r>
            <a:r>
              <a:rPr lang="en-US" sz="2400" dirty="0"/>
              <a:t>, </a:t>
            </a:r>
            <a:r>
              <a:rPr lang="en-US" sz="2400" dirty="0" err="1"/>
              <a:t>to‘lqin</a:t>
            </a:r>
            <a:r>
              <a:rPr lang="en-US" sz="2400" dirty="0"/>
              <a:t> </a:t>
            </a:r>
            <a:r>
              <a:rPr lang="en-US" sz="2400" dirty="0" err="1"/>
              <a:t>uzunligi</a:t>
            </a:r>
            <a:r>
              <a:rPr lang="en-US" sz="2400" dirty="0"/>
              <a:t> </a:t>
            </a:r>
            <a:r>
              <a:rPr lang="en-US" sz="2400" dirty="0" err="1"/>
              <a:t>ortadi</a:t>
            </a:r>
            <a:r>
              <a:rPr lang="en-US" sz="2400" dirty="0"/>
              <a:t> (</a:t>
            </a:r>
            <a:r>
              <a:rPr lang="en-US" sz="2400" dirty="0" err="1"/>
              <a:t>ya'ni</a:t>
            </a:r>
            <a:r>
              <a:rPr lang="en-US" sz="2400" dirty="0"/>
              <a:t> </a:t>
            </a:r>
            <a:r>
              <a:rPr lang="en-US" sz="2400" dirty="0" err="1"/>
              <a:t>chastotasi</a:t>
            </a:r>
            <a:r>
              <a:rPr lang="en-US" sz="2400" dirty="0"/>
              <a:t> </a:t>
            </a:r>
            <a:r>
              <a:rPr lang="en-US" sz="2400" dirty="0" err="1"/>
              <a:t>kamayadi</a:t>
            </a:r>
            <a:r>
              <a:rPr lang="en-US" sz="2400" dirty="0"/>
              <a:t>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Demak, </a:t>
            </a:r>
            <a:r>
              <a:rPr lang="en-US" sz="2400" dirty="0" err="1"/>
              <a:t>sochilgan</a:t>
            </a:r>
            <a:r>
              <a:rPr lang="en-US" sz="2400" dirty="0"/>
              <a:t> </a:t>
            </a:r>
            <a:r>
              <a:rPr lang="en-US" sz="2400" dirty="0" err="1"/>
              <a:t>nurning</a:t>
            </a:r>
            <a:r>
              <a:rPr lang="en-US" sz="2400" dirty="0"/>
              <a:t> </a:t>
            </a:r>
            <a:r>
              <a:rPr lang="en-US" sz="2400" dirty="0" err="1"/>
              <a:t>to‘lqin</a:t>
            </a:r>
            <a:r>
              <a:rPr lang="en-US" sz="2400" dirty="0"/>
              <a:t> </a:t>
            </a:r>
            <a:r>
              <a:rPr lang="en-US" sz="2400" dirty="0" err="1"/>
              <a:t>uzunligi</a:t>
            </a:r>
            <a:r>
              <a:rPr lang="en-US" sz="2400" dirty="0"/>
              <a:t> </a:t>
            </a:r>
            <a:r>
              <a:rPr lang="en-US" sz="2400" dirty="0" err="1"/>
              <a:t>kattaroq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/>
              <a:t>.</a:t>
            </a:r>
          </a:p>
          <a:p>
            <a:pPr marL="457200" indent="-457200">
              <a:buAutoNum type="arabicPeriod"/>
            </a:pPr>
            <a:endParaRPr lang="uz-Latn-UZ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639EED-970C-5F21-79FF-C3C77EA07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-26066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9C2E8B7-0FF9-1DCE-738E-B0122570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-898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DAF37DE-17D3-65B8-A56B-30350B5A5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8080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288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C82B401F-EE0F-C3C4-AE56-CA28E53BB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88423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1026" name="Picture 2" descr="Комптон тарааж байна">
            <a:extLst>
              <a:ext uri="{FF2B5EF4-FFF2-40B4-BE49-F238E27FC236}">
                <a16:creationId xmlns:a16="http://schemas.microsoft.com/office/drawing/2014/main" id="{8E46A300-7D2C-5B52-72C8-EC89C23A0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097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02E90F-51CE-66DD-62CA-A8560670D737}"/>
              </a:ext>
            </a:extLst>
          </p:cNvPr>
          <p:cNvSpPr/>
          <p:nvPr/>
        </p:nvSpPr>
        <p:spPr>
          <a:xfrm>
            <a:off x="9999406" y="3726426"/>
            <a:ext cx="1956620" cy="30381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421FE2-5CBE-3477-A770-3DF912F8CCD6}"/>
              </a:ext>
            </a:extLst>
          </p:cNvPr>
          <p:cNvSpPr/>
          <p:nvPr/>
        </p:nvSpPr>
        <p:spPr>
          <a:xfrm>
            <a:off x="609600" y="5840361"/>
            <a:ext cx="3136490" cy="9242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797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72A07F78-BFA2-4F61-40CD-D4E82BCFB4A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-244476"/>
                <a:ext cx="10515600" cy="50229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400" dirty="0"/>
                  <a:t>   Gamma-</a:t>
                </a:r>
                <a:r>
                  <a:rPr lang="en-US" sz="2400" dirty="0" err="1"/>
                  <a:t>kvanti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erkin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kuchsiz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boglangan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elektron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bilan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o`zaro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ta'sirlashganda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energiyasining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faqat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qismini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elektronga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beradi</a:t>
                </a:r>
                <a:r>
                  <a:rPr lang="en-US" sz="2400" dirty="0"/>
                  <a:t>. Bunda </a:t>
                </a:r>
                <a:r>
                  <a:rPr lang="en-US" sz="2400" dirty="0" err="1"/>
                  <a:t>sochilish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burchagiga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qarab</a:t>
                </a:r>
                <a:r>
                  <a:rPr lang="en-US" sz="2400" dirty="0"/>
                  <a:t>, electron </a:t>
                </a:r>
                <a:r>
                  <a:rPr lang="en-US" sz="2400" dirty="0" err="1"/>
                  <a:t>noldan</a:t>
                </a:r>
                <a:r>
                  <a:rPr lang="en-US" sz="2400" dirty="0"/>
                  <a:t>  </a:t>
                </a:r>
                <a:r>
                  <a:rPr lang="en-US" sz="2400" dirty="0" err="1"/>
                  <a:t>boshlab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maksimal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qiymatlardagi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oralig’ini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qabul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qilishi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mumkin</a:t>
                </a:r>
                <a:r>
                  <a:rPr lang="en-US" sz="2400" dirty="0"/>
                  <a:t>:</a:t>
                </a:r>
                <a:br>
                  <a:rPr lang="en-US" sz="2400" dirty="0"/>
                </a:br>
                <a:r>
                  <a:rPr lang="en-US" sz="2400" dirty="0"/>
                  <a:t>                                </a:t>
                </a:r>
                <a:r>
                  <a:rPr lang="ru-RU" sz="2400" dirty="0"/>
                  <a:t>                                         </a:t>
                </a:r>
                <a:r>
                  <a:rPr lang="en-US" sz="2400" dirty="0"/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br>
                  <a:rPr lang="en-US" sz="2400" dirty="0"/>
                </a:br>
                <a:br>
                  <a:rPr lang="en-US" sz="2400" dirty="0"/>
                </a:br>
                <a:r>
                  <a:rPr lang="en-US" sz="2400" dirty="0" err="1"/>
                  <a:t>bu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yerda</a:t>
                </a:r>
                <a:r>
                  <a:rPr lang="en-US" sz="2400" dirty="0"/>
                  <a:t> m</a:t>
                </a:r>
                <a:r>
                  <a:rPr lang="en-US" sz="2400" baseline="-25000" dirty="0"/>
                  <a:t>0</a:t>
                </a:r>
                <a:r>
                  <a:rPr lang="en-US" sz="2400" dirty="0"/>
                  <a:t>-elektronning </a:t>
                </a:r>
                <a:r>
                  <a:rPr lang="en-US" sz="2400" dirty="0" err="1"/>
                  <a:t>tinchlikdagi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</a:t>
                </a:r>
                <a:r>
                  <a:rPr lang="en-US" sz="2400" dirty="0"/>
                  <a:t>, c- </a:t>
                </a:r>
                <a:r>
                  <a:rPr lang="en-US" sz="2400" dirty="0" err="1"/>
                  <a:t>yorug’lik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tezligi</a:t>
                </a:r>
                <a:r>
                  <a:rPr lang="en-US" sz="2400" dirty="0"/>
                  <a:t> 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400" dirty="0"/>
                  <a:t>-</a:t>
                </a:r>
                <a:r>
                  <a:rPr lang="en-US" sz="2400" dirty="0" err="1"/>
                  <a:t>tushayotgan</a:t>
                </a:r>
                <a:r>
                  <a:rPr lang="en-US" sz="2400" dirty="0"/>
                  <a:t> gamma </a:t>
                </a:r>
                <a:r>
                  <a:rPr lang="en-US" sz="2400" dirty="0" err="1"/>
                  <a:t>kvant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</a:t>
                </a:r>
                <a:r>
                  <a:rPr lang="en-US" sz="2400" dirty="0"/>
                  <a:t>.</a:t>
                </a:r>
                <a:br>
                  <a:rPr lang="en-US" sz="2400" dirty="0"/>
                </a:br>
                <a:br>
                  <a:rPr lang="en-US" sz="2400" dirty="0"/>
                </a:br>
                <a:br>
                  <a:rPr lang="en-US" sz="2400" baseline="-25000" dirty="0"/>
                </a:br>
                <a:endParaRPr lang="ru-RU" sz="2400" baseline="-25000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72A07F78-BFA2-4F61-40CD-D4E82BCFB4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-244476"/>
                <a:ext cx="10515600" cy="5022952"/>
              </a:xfrm>
              <a:blipFill>
                <a:blip r:embed="rId2"/>
                <a:stretch>
                  <a:fillRect l="-928" r="-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oShape 6" descr="{\displaystyle \theta }">
            <a:extLst>
              <a:ext uri="{FF2B5EF4-FFF2-40B4-BE49-F238E27FC236}">
                <a16:creationId xmlns:a16="http://schemas.microsoft.com/office/drawing/2014/main" id="{236392F3-8FB3-5753-F6E4-7F8914EED6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42F833-C6AD-79FC-722D-606160671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398" y="3902756"/>
            <a:ext cx="9354856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88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A63E4BE-C1AB-8FCC-AE44-9EB26CB607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1445" y="471947"/>
                <a:ext cx="11031794" cy="57223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Kopmton </a:t>
                </a:r>
                <a:r>
                  <a:rPr lang="en-US" sz="2400" dirty="0" err="1"/>
                  <a:t>sochilishning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differensial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kesimi</a:t>
                </a:r>
                <a:r>
                  <a:rPr lang="en-US" sz="2400" dirty="0"/>
                  <a:t> Kleyn-Nishina-Tamm </a:t>
                </a:r>
                <a:r>
                  <a:rPr lang="en-US" sz="2400" dirty="0" err="1"/>
                  <a:t>formulasi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bo’yicha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topiladi</a:t>
                </a:r>
                <a:r>
                  <a:rPr lang="en-US" sz="2400" dirty="0"/>
                  <a:t>:</a:t>
                </a:r>
              </a:p>
              <a:p>
                <a:pPr marL="0" indent="0">
                  <a:buNone/>
                </a:pPr>
                <a:r>
                  <a:rPr lang="en-US" sz="2400" dirty="0"/>
                  <a:t>           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Bu </a:t>
                </a:r>
                <a:r>
                  <a:rPr lang="en-US" sz="2400" dirty="0" err="1"/>
                  <a:t>yerda</a:t>
                </a:r>
                <a:r>
                  <a:rPr lang="en-US" sz="2400" dirty="0"/>
                  <a:t> r</a:t>
                </a:r>
                <a:r>
                  <a:rPr lang="en-US" sz="2400" baseline="-25000" dirty="0"/>
                  <a:t>0</a:t>
                </a:r>
                <a:r>
                  <a:rPr lang="en-US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baseline="30000" dirty="0"/>
                  <a:t> </a:t>
                </a:r>
                <a:r>
                  <a:rPr lang="en-US" sz="2400" dirty="0"/>
                  <a:t>-</a:t>
                </a:r>
                <a:r>
                  <a:rPr lang="en-US" sz="2400" dirty="0" err="1"/>
                  <a:t>elektronning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klassik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radiusi</a:t>
                </a:r>
                <a:r>
                  <a:rPr lang="en-US" sz="2400" dirty="0"/>
                  <a:t>,  Z- </a:t>
                </a:r>
                <a:r>
                  <a:rPr lang="en-US" sz="2400" dirty="0" err="1"/>
                  <a:t>atomning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tartib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raqami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400" dirty="0"/>
                  <a:t>- </a:t>
                </a:r>
                <a:r>
                  <a:rPr lang="en-US" sz="2400" dirty="0" err="1"/>
                  <a:t>fotoning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boshlang’ich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-</a:t>
                </a:r>
                <a:r>
                  <a:rPr lang="en-US" sz="2400" dirty="0" err="1"/>
                  <a:t>sochilgan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</a:t>
                </a:r>
                <a:r>
                  <a:rPr lang="en-US" sz="2400" dirty="0"/>
                  <a:t>.</a:t>
                </a:r>
              </a:p>
              <a:p>
                <a:pPr marL="0" indent="0">
                  <a:buNone/>
                </a:pPr>
                <a:r>
                  <a:rPr lang="en-US" sz="2400" dirty="0" err="1"/>
                  <a:t>Keltirilgan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munosabat</a:t>
                </a:r>
                <a:r>
                  <a:rPr lang="en-US" sz="2400" dirty="0"/>
                  <a:t>  Z ta </a:t>
                </a:r>
                <a:r>
                  <a:rPr lang="en-US" sz="2400" dirty="0" err="1"/>
                  <a:t>electronda</a:t>
                </a:r>
                <a:r>
                  <a:rPr lang="en-US" sz="2400" dirty="0"/>
                  <a:t>  </a:t>
                </a:r>
                <a:r>
                  <a:rPr lang="en-US" sz="2400" dirty="0" err="1"/>
                  <a:t>birlik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fazoviy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burchak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sochilish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burchagi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Kompton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sochilish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ehtimolligini</a:t>
                </a:r>
                <a:r>
                  <a:rPr lang="en-US" sz="2400" dirty="0"/>
                  <a:t> toppish </a:t>
                </a:r>
                <a:r>
                  <a:rPr lang="en-US" sz="2400" dirty="0" err="1"/>
                  <a:t>imkonini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beradi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Kompton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sochilishning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to’liq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kesimini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yuqoridagi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ifodaning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to’liq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fazoviy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burchak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bo’yicha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integrallash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orqali</a:t>
                </a:r>
                <a:r>
                  <a:rPr lang="en-US" sz="2400" dirty="0"/>
                  <a:t> toppish </a:t>
                </a:r>
                <a:r>
                  <a:rPr lang="en-US" sz="2400" dirty="0" err="1"/>
                  <a:t>mumkin</a:t>
                </a:r>
                <a:r>
                  <a:rPr lang="en-US" sz="2400" dirty="0"/>
                  <a:t>: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b="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A63E4BE-C1AB-8FCC-AE44-9EB26CB607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1445" y="471947"/>
                <a:ext cx="11031794" cy="5722375"/>
              </a:xfrm>
              <a:blipFill>
                <a:blip r:embed="rId2"/>
                <a:stretch>
                  <a:fillRect l="-829" t="-1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11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mavzus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1113</Words>
  <Application>Microsoft Office PowerPoint</Application>
  <PresentationFormat>Широкоэкранный</PresentationFormat>
  <Paragraphs>71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Office mavzusi</vt:lpstr>
      <vt:lpstr>Gamma nurlarning moddalar bilan oʻzaro ta‘siri.</vt:lpstr>
      <vt:lpstr>Reja:</vt:lpstr>
      <vt:lpstr>Gamma nurlar.</vt:lpstr>
      <vt:lpstr>Fotoelektrik effekt.</vt:lpstr>
      <vt:lpstr>Fotoelektrik effekt </vt:lpstr>
      <vt:lpstr>Kompton sochilishi.</vt:lpstr>
      <vt:lpstr>Презентация PowerPoint</vt:lpstr>
      <vt:lpstr>   Gamma-kvanti erkin yoki kuchsiz boglangan elektron bilan o`zaro ta'sirlashganda, energiyasining faqat bir qismini elektronga beradi. Bunda sochilish burchagiga qarab, electron noldan  boshlab maksimal qiymatlardagi energiya oralig’ini qabul qilishi mumkin:                                                                              Emax=Eγ/((1-(m_o c^2)/Eγ))  bu yerda m0-elektronning tinchlikdagi energiyasi, c- yorug’lik tezligi , Eγ-tushayotgan gamma kvant energiyasi.   </vt:lpstr>
      <vt:lpstr>Презентация PowerPoint</vt:lpstr>
      <vt:lpstr>Juft hosil qilish mexanizmi.</vt:lpstr>
      <vt:lpstr>Презентация PowerPoint</vt:lpstr>
      <vt:lpstr>Презентация PowerPoint</vt:lpstr>
      <vt:lpstr>Gamma-kvantlarning yutilish koefitsienti va kesimi.</vt:lpstr>
      <vt:lpstr>Презентация PowerPoint</vt:lpstr>
      <vt:lpstr>Презентация PowerPoint</vt:lpstr>
      <vt:lpstr>Gamma nurlarning intensivligi o’zgarishi.</vt:lpstr>
      <vt:lpstr>Foydalanilgan adabiyotlar.</vt:lpstr>
      <vt:lpstr>E’TIBORINGIZ UCHUN RAXMAT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Gamma nurlarning moddalar bilan oʻzaro ta‘siri.</dc:title>
  <dc:creator>tony5147email@gmail.com</dc:creator>
  <cp:lastModifiedBy>Lokir_r Loki</cp:lastModifiedBy>
  <cp:revision>11</cp:revision>
  <dcterms:created xsi:type="dcterms:W3CDTF">2026-02-28T08:37:03Z</dcterms:created>
  <dcterms:modified xsi:type="dcterms:W3CDTF">2026-04-22T09:34:11Z</dcterms:modified>
</cp:coreProperties>
</file>