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Slides/notesSlide1.xml" ContentType="application/vnd.openxmlformats-officedocument.presentationml.notesSlide+xml"/>
  <Override PartName="/ppt/slides/slide4.xml" ContentType="application/vnd.openxmlformats-officedocument.presentationml.slide+xml"/>
  <Override PartName="/ppt/notesSlides/notesSlide2.xml" ContentType="application/vnd.openxmlformats-officedocument.presentationml.notesSlide+xml"/>
  <Override PartName="/ppt/slides/slide5.xml" ContentType="application/vnd.openxmlformats-officedocument.presentationml.slide+xml"/>
  <Override PartName="/ppt/notesSlides/notesSlide3.xml" ContentType="application/vnd.openxmlformats-officedocument.presentationml.notesSlide+xml"/>
  <Override PartName="/ppt/slides/slide6.xml" ContentType="application/vnd.openxmlformats-officedocument.presentationml.slide+xml"/>
  <Override PartName="/ppt/notesSlides/notesSlide4.xml" ContentType="application/vnd.openxmlformats-officedocument.presentationml.notesSlide+xml"/>
  <Override PartName="/ppt/slides/slide7.xml" ContentType="application/vnd.openxmlformats-officedocument.presentationml.slide+xml"/>
  <Override PartName="/ppt/notesSlides/notesSlide5.xml" ContentType="application/vnd.openxmlformats-officedocument.presentationml.notesSlide+xml"/>
  <Override PartName="/ppt/slides/slide8.xml" ContentType="application/vnd.openxmlformats-officedocument.presentationml.slide+xml"/>
  <Override PartName="/ppt/notesSlides/notesSlide6.xml" ContentType="application/vnd.openxmlformats-officedocument.presentationml.notesSlide+xml"/>
  <Override PartName="/ppt/slides/slide9.xml" ContentType="application/vnd.openxmlformats-officedocument.presentationml.slide+xml"/>
  <Override PartName="/ppt/notesSlides/notesSlide7.xml" ContentType="application/vnd.openxmlformats-officedocument.presentationml.notesSlide+xml"/>
  <Override PartName="/ppt/slides/slide10.xml" ContentType="application/vnd.openxmlformats-officedocument.presentationml.slide+xml"/>
  <Override PartName="/ppt/notesSlides/notesSlide8.xml" ContentType="application/vnd.openxmlformats-officedocument.presentationml.notes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autoCompressPictures="0" embedTrueTypeFonts="1" saveSubsetFonts="1">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y="8229600" cx="14630400"/>
  <p:notesSz cx="8229600" cy="14630400"/>
  <p:embeddedFontLst>
    <p:embeddedFont>
      <p:font typeface="Kanit Light" panose="020B0604020202020204" charset="-34"/>
      <p:regular r:id="rId16"/>
    </p:embeddedFont>
    <p:embeddedFont>
      <p:font typeface="Cambria Math" panose="02040503050406030204" pitchFamily="18" charset="0"/>
      <p:regular r:id="rId17"/>
    </p:embeddedFont>
    <p:embeddedFont>
      <p:font typeface="Martel Sans" panose="020B0604020202020204" charset="0"/>
      <p:regular r:id="rId18"/>
    </p:embeddedFont>
    <p:embeddedFont>
      <p:font typeface="Arial Rounded MT Bold" panose="020F0704030504030204" pitchFamily="34" charset="0"/>
      <p:regular r:id="rId19"/>
    </p:embeddedFont>
    <p:embeddedFont>
      <p:font typeface="Calibri" panose="020F0502020204030204" pitchFamily="34" charset="0"/>
      <p:regular r:id="rId20"/>
      <p:bold r:id="rId21"/>
      <p:italic r:id="rId22"/>
      <p:boldItalic r:id="rId23"/>
    </p:embeddedFont>
  </p:embeddedFontLst>
  <p:defaultText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lastView="sldThumbnailView">
  <p:normalViewPr horzBarState="maximized">
    <p:restoredLeft sz="15611"/>
    <p:restoredTop sz="94610"/>
  </p:normalViewPr>
  <p:slideViewPr>
    <p:cSldViewPr snapToGrid="0" snapToObjects="1">
      <p:cViewPr varScale="1">
        <p:scale>
          <a:sx n="72" d="100"/>
          <a:sy n="72" d="100"/>
        </p:scale>
        <p:origin x="523" y="72"/>
      </p:cViewPr>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font" Target="fonts/font1.fntdata"/><Relationship Id="rId17" Type="http://schemas.openxmlformats.org/officeDocument/2006/relationships/font" Target="fonts/font2.fntdata"/><Relationship Id="rId18" Type="http://schemas.openxmlformats.org/officeDocument/2006/relationships/font" Target="fonts/font3.fntdata"/><Relationship Id="rId19" Type="http://schemas.openxmlformats.org/officeDocument/2006/relationships/font" Target="fonts/font4.fntdata"/><Relationship Id="rId20" Type="http://schemas.openxmlformats.org/officeDocument/2006/relationships/font" Target="fonts/font5.fntdata"/><Relationship Id="rId21" Type="http://schemas.openxmlformats.org/officeDocument/2006/relationships/font" Target="fonts/font6.fntdata"/><Relationship Id="rId22" Type="http://schemas.openxmlformats.org/officeDocument/2006/relationships/font" Target="fonts/font7.fntdata"/><Relationship Id="rId23" Type="http://schemas.openxmlformats.org/officeDocument/2006/relationships/font" Target="fonts/font8.fntdata"/><Relationship Id="rId24" Type="http://schemas.openxmlformats.org/officeDocument/2006/relationships/tableStyles" Target="tableStyles.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65" name=""/>
        <p:cNvGrpSpPr/>
        <p:nvPr/>
      </p:nvGrpSpPr>
      <p:grpSpPr>
        <a:xfrm>
          <a:off x="0" y="0"/>
          <a:ext cx="0" cy="0"/>
          <a:chOff x="0" y="0"/>
          <a:chExt cx="0" cy="0"/>
        </a:xfrm>
      </p:grpSpPr>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32" name=""/>
        <p:cNvGrpSpPr/>
        <p:nvPr/>
      </p:nvGrpSpPr>
      <p:grpSpPr>
        <a:xfrm>
          <a:off x="0" y="0"/>
          <a:ext cx="0" cy="0"/>
          <a:chOff x="0" y="0"/>
          <a:chExt cx="0" cy="0"/>
        </a:xfrm>
      </p:grpSpPr>
      <p:sp>
        <p:nvSpPr>
          <p:cNvPr id="1048586" name="Slide Image Placeholder 1"/>
          <p:cNvSpPr>
            <a:spLocks noChangeAspect="1" noRot="1" noGrp="1"/>
          </p:cNvSpPr>
          <p:nvPr>
            <p:ph type="sldImg"/>
          </p:nvPr>
        </p:nvSpPr>
        <p:spPr/>
      </p:sp>
      <p:sp>
        <p:nvSpPr>
          <p:cNvPr id="1048587" name="Notes Placeholder 2"/>
          <p:cNvSpPr>
            <a:spLocks noGrp="1"/>
          </p:cNvSpPr>
          <p:nvPr>
            <p:ph type="body" idx="1"/>
          </p:nvPr>
        </p:nvSpPr>
        <p:spPr/>
        <p:txBody>
          <a:bodyPr/>
          <a:p>
            <a:endParaRPr dirty="0" lang="en-US"/>
          </a:p>
        </p:txBody>
      </p:sp>
      <p:sp>
        <p:nvSpPr>
          <p:cNvPr id="1048588" name="Slide Number Placeholder 3"/>
          <p:cNvSpPr>
            <a:spLocks noGrp="1"/>
          </p:cNvSpPr>
          <p:nvPr>
            <p:ph type="sldNum" sz="quarter" idx="10"/>
          </p:nvPr>
        </p:nvSpPr>
        <p:spPr/>
        <p:txBody>
          <a:bodyPr/>
          <a:p>
            <a:fld id="{F7021451-1387-4CA6-816F-3879F97B5CBC}" type="slidenum">
              <a:rPr lang="en-US"/>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36" name=""/>
        <p:cNvGrpSpPr/>
        <p:nvPr/>
      </p:nvGrpSpPr>
      <p:grpSpPr>
        <a:xfrm>
          <a:off x="0" y="0"/>
          <a:ext cx="0" cy="0"/>
          <a:chOff x="0" y="0"/>
          <a:chExt cx="0" cy="0"/>
        </a:xfrm>
      </p:grpSpPr>
      <p:sp>
        <p:nvSpPr>
          <p:cNvPr id="1048596" name="Slide Image Placeholder 1"/>
          <p:cNvSpPr>
            <a:spLocks noChangeAspect="1" noRot="1" noGrp="1"/>
          </p:cNvSpPr>
          <p:nvPr>
            <p:ph type="sldImg"/>
          </p:nvPr>
        </p:nvSpPr>
        <p:spPr/>
      </p:sp>
      <p:sp>
        <p:nvSpPr>
          <p:cNvPr id="1048597" name="Notes Placeholder 2"/>
          <p:cNvSpPr>
            <a:spLocks noGrp="1"/>
          </p:cNvSpPr>
          <p:nvPr>
            <p:ph type="body" idx="1"/>
          </p:nvPr>
        </p:nvSpPr>
        <p:spPr/>
        <p:txBody>
          <a:bodyPr/>
          <a:p>
            <a:endParaRPr dirty="0" lang="en-US"/>
          </a:p>
        </p:txBody>
      </p:sp>
      <p:sp>
        <p:nvSpPr>
          <p:cNvPr id="1048598" name="Slide Number Placeholder 3"/>
          <p:cNvSpPr>
            <a:spLocks noGrp="1"/>
          </p:cNvSpPr>
          <p:nvPr>
            <p:ph type="sldNum" sz="quarter" idx="10"/>
          </p:nvPr>
        </p:nvSpPr>
        <p:spPr/>
        <p:txBody>
          <a:bodyPr/>
          <a:p>
            <a:fld id="{F7021451-1387-4CA6-816F-3879F97B5CBC}" type="slidenum">
              <a:rPr lang="en-US"/>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40" name=""/>
        <p:cNvGrpSpPr/>
        <p:nvPr/>
      </p:nvGrpSpPr>
      <p:grpSpPr>
        <a:xfrm>
          <a:off x="0" y="0"/>
          <a:ext cx="0" cy="0"/>
          <a:chOff x="0" y="0"/>
          <a:chExt cx="0" cy="0"/>
        </a:xfrm>
      </p:grpSpPr>
      <p:sp>
        <p:nvSpPr>
          <p:cNvPr id="1048614" name="Slide Image Placeholder 1"/>
          <p:cNvSpPr>
            <a:spLocks noChangeAspect="1" noRot="1" noGrp="1"/>
          </p:cNvSpPr>
          <p:nvPr>
            <p:ph type="sldImg"/>
          </p:nvPr>
        </p:nvSpPr>
        <p:spPr/>
      </p:sp>
      <p:sp>
        <p:nvSpPr>
          <p:cNvPr id="1048615" name="Notes Placeholder 2"/>
          <p:cNvSpPr>
            <a:spLocks noGrp="1"/>
          </p:cNvSpPr>
          <p:nvPr>
            <p:ph type="body" idx="1"/>
          </p:nvPr>
        </p:nvSpPr>
        <p:spPr/>
        <p:txBody>
          <a:bodyPr/>
          <a:p>
            <a:endParaRPr dirty="0" lang="en-US"/>
          </a:p>
        </p:txBody>
      </p:sp>
      <p:sp>
        <p:nvSpPr>
          <p:cNvPr id="1048616" name="Slide Number Placeholder 3"/>
          <p:cNvSpPr>
            <a:spLocks noGrp="1"/>
          </p:cNvSpPr>
          <p:nvPr>
            <p:ph type="sldNum" sz="quarter" idx="10"/>
          </p:nvPr>
        </p:nvSpPr>
        <p:spPr/>
        <p:txBody>
          <a:bodyPr/>
          <a:p>
            <a:fld id="{F7021451-1387-4CA6-816F-3879F97B5CBC}" type="slidenum">
              <a:rPr lang="en-US"/>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44" name=""/>
        <p:cNvGrpSpPr/>
        <p:nvPr/>
      </p:nvGrpSpPr>
      <p:grpSpPr>
        <a:xfrm>
          <a:off x="0" y="0"/>
          <a:ext cx="0" cy="0"/>
          <a:chOff x="0" y="0"/>
          <a:chExt cx="0" cy="0"/>
        </a:xfrm>
      </p:grpSpPr>
      <p:sp>
        <p:nvSpPr>
          <p:cNvPr id="1048630" name="Slide Image Placeholder 1"/>
          <p:cNvSpPr>
            <a:spLocks noChangeAspect="1" noRot="1" noGrp="1"/>
          </p:cNvSpPr>
          <p:nvPr>
            <p:ph type="sldImg"/>
          </p:nvPr>
        </p:nvSpPr>
        <p:spPr/>
      </p:sp>
      <p:sp>
        <p:nvSpPr>
          <p:cNvPr id="1048631" name="Notes Placeholder 2"/>
          <p:cNvSpPr>
            <a:spLocks noGrp="1"/>
          </p:cNvSpPr>
          <p:nvPr>
            <p:ph type="body" idx="1"/>
          </p:nvPr>
        </p:nvSpPr>
        <p:spPr/>
        <p:txBody>
          <a:bodyPr/>
          <a:p>
            <a:endParaRPr dirty="0" lang="en-US"/>
          </a:p>
        </p:txBody>
      </p:sp>
      <p:sp>
        <p:nvSpPr>
          <p:cNvPr id="1048632" name="Slide Number Placeholder 3"/>
          <p:cNvSpPr>
            <a:spLocks noGrp="1"/>
          </p:cNvSpPr>
          <p:nvPr>
            <p:ph type="sldNum" sz="quarter" idx="10"/>
          </p:nvPr>
        </p:nvSpPr>
        <p:spPr/>
        <p:txBody>
          <a:bodyPr/>
          <a:p>
            <a:fld id="{F7021451-1387-4CA6-816F-3879F97B5CBC}" type="slidenum">
              <a:rPr lang="en-US"/>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48" name=""/>
        <p:cNvGrpSpPr/>
        <p:nvPr/>
      </p:nvGrpSpPr>
      <p:grpSpPr>
        <a:xfrm>
          <a:off x="0" y="0"/>
          <a:ext cx="0" cy="0"/>
          <a:chOff x="0" y="0"/>
          <a:chExt cx="0" cy="0"/>
        </a:xfrm>
      </p:grpSpPr>
      <p:sp>
        <p:nvSpPr>
          <p:cNvPr id="1048640" name="Slide Image Placeholder 1"/>
          <p:cNvSpPr>
            <a:spLocks noChangeAspect="1" noRot="1" noGrp="1"/>
          </p:cNvSpPr>
          <p:nvPr>
            <p:ph type="sldImg"/>
          </p:nvPr>
        </p:nvSpPr>
        <p:spPr/>
      </p:sp>
      <p:sp>
        <p:nvSpPr>
          <p:cNvPr id="1048641" name="Notes Placeholder 2"/>
          <p:cNvSpPr>
            <a:spLocks noGrp="1"/>
          </p:cNvSpPr>
          <p:nvPr>
            <p:ph type="body" idx="1"/>
          </p:nvPr>
        </p:nvSpPr>
        <p:spPr/>
        <p:txBody>
          <a:bodyPr/>
          <a:p>
            <a:endParaRPr dirty="0" lang="en-US"/>
          </a:p>
        </p:txBody>
      </p:sp>
      <p:sp>
        <p:nvSpPr>
          <p:cNvPr id="1048642" name="Slide Number Placeholder 3"/>
          <p:cNvSpPr>
            <a:spLocks noGrp="1"/>
          </p:cNvSpPr>
          <p:nvPr>
            <p:ph type="sldNum" sz="quarter" idx="10"/>
          </p:nvPr>
        </p:nvSpPr>
        <p:spPr/>
        <p:txBody>
          <a:bodyPr/>
          <a:p>
            <a:fld id="{F7021451-1387-4CA6-816F-3879F97B5CBC}" type="slidenum">
              <a:rPr lang="en-US"/>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52" name=""/>
        <p:cNvGrpSpPr/>
        <p:nvPr/>
      </p:nvGrpSpPr>
      <p:grpSpPr>
        <a:xfrm>
          <a:off x="0" y="0"/>
          <a:ext cx="0" cy="0"/>
          <a:chOff x="0" y="0"/>
          <a:chExt cx="0" cy="0"/>
        </a:xfrm>
      </p:grpSpPr>
      <p:sp>
        <p:nvSpPr>
          <p:cNvPr id="1048658" name="Slide Image Placeholder 1"/>
          <p:cNvSpPr>
            <a:spLocks noChangeAspect="1" noRot="1" noGrp="1"/>
          </p:cNvSpPr>
          <p:nvPr>
            <p:ph type="sldImg"/>
          </p:nvPr>
        </p:nvSpPr>
        <p:spPr/>
      </p:sp>
      <p:sp>
        <p:nvSpPr>
          <p:cNvPr id="1048659" name="Notes Placeholder 2"/>
          <p:cNvSpPr>
            <a:spLocks noGrp="1"/>
          </p:cNvSpPr>
          <p:nvPr>
            <p:ph type="body" idx="1"/>
          </p:nvPr>
        </p:nvSpPr>
        <p:spPr/>
        <p:txBody>
          <a:bodyPr/>
          <a:p>
            <a:endParaRPr dirty="0" lang="en-US"/>
          </a:p>
        </p:txBody>
      </p:sp>
      <p:sp>
        <p:nvSpPr>
          <p:cNvPr id="1048660" name="Slide Number Placeholder 3"/>
          <p:cNvSpPr>
            <a:spLocks noGrp="1"/>
          </p:cNvSpPr>
          <p:nvPr>
            <p:ph type="sldNum" sz="quarter" idx="10"/>
          </p:nvPr>
        </p:nvSpPr>
        <p:spPr/>
        <p:txBody>
          <a:bodyPr/>
          <a:p>
            <a:fld id="{F7021451-1387-4CA6-816F-3879F97B5CBC}" type="slidenum">
              <a:rPr lang="en-US"/>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56" name=""/>
        <p:cNvGrpSpPr/>
        <p:nvPr/>
      </p:nvGrpSpPr>
      <p:grpSpPr>
        <a:xfrm>
          <a:off x="0" y="0"/>
          <a:ext cx="0" cy="0"/>
          <a:chOff x="0" y="0"/>
          <a:chExt cx="0" cy="0"/>
        </a:xfrm>
      </p:grpSpPr>
      <p:sp>
        <p:nvSpPr>
          <p:cNvPr id="1048683" name="Slide Image Placeholder 1"/>
          <p:cNvSpPr>
            <a:spLocks noChangeAspect="1" noRot="1" noGrp="1"/>
          </p:cNvSpPr>
          <p:nvPr>
            <p:ph type="sldImg"/>
          </p:nvPr>
        </p:nvSpPr>
        <p:spPr/>
      </p:sp>
      <p:sp>
        <p:nvSpPr>
          <p:cNvPr id="1048684" name="Notes Placeholder 2"/>
          <p:cNvSpPr>
            <a:spLocks noGrp="1"/>
          </p:cNvSpPr>
          <p:nvPr>
            <p:ph type="body" idx="1"/>
          </p:nvPr>
        </p:nvSpPr>
        <p:spPr/>
        <p:txBody>
          <a:bodyPr/>
          <a:p>
            <a:endParaRPr dirty="0" lang="en-US"/>
          </a:p>
        </p:txBody>
      </p:sp>
      <p:sp>
        <p:nvSpPr>
          <p:cNvPr id="1048685" name="Slide Number Placeholder 3"/>
          <p:cNvSpPr>
            <a:spLocks noGrp="1"/>
          </p:cNvSpPr>
          <p:nvPr>
            <p:ph type="sldNum" sz="quarter" idx="10"/>
          </p:nvPr>
        </p:nvSpPr>
        <p:spPr/>
        <p:txBody>
          <a:bodyPr/>
          <a:p>
            <a:fld id="{F7021451-1387-4CA6-816F-3879F97B5CBC}" type="slidenum">
              <a:rPr lang="en-US"/>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60" name=""/>
        <p:cNvGrpSpPr/>
        <p:nvPr/>
      </p:nvGrpSpPr>
      <p:grpSpPr>
        <a:xfrm>
          <a:off x="0" y="0"/>
          <a:ext cx="0" cy="0"/>
          <a:chOff x="0" y="0"/>
          <a:chExt cx="0" cy="0"/>
        </a:xfrm>
      </p:grpSpPr>
      <p:sp>
        <p:nvSpPr>
          <p:cNvPr id="1048695" name="Slide Image Placeholder 1"/>
          <p:cNvSpPr>
            <a:spLocks noChangeAspect="1" noRot="1" noGrp="1"/>
          </p:cNvSpPr>
          <p:nvPr>
            <p:ph type="sldImg"/>
          </p:nvPr>
        </p:nvSpPr>
        <p:spPr/>
      </p:sp>
      <p:sp>
        <p:nvSpPr>
          <p:cNvPr id="1048696" name="Notes Placeholder 2"/>
          <p:cNvSpPr>
            <a:spLocks noGrp="1"/>
          </p:cNvSpPr>
          <p:nvPr>
            <p:ph type="body" idx="1"/>
          </p:nvPr>
        </p:nvSpPr>
        <p:spPr/>
        <p:txBody>
          <a:bodyPr/>
          <a:p>
            <a:endParaRPr dirty="0" lang="en-US"/>
          </a:p>
        </p:txBody>
      </p:sp>
      <p:sp>
        <p:nvSpPr>
          <p:cNvPr id="1048697" name="Slide Number Placeholder 3"/>
          <p:cNvSpPr>
            <a:spLocks noGrp="1"/>
          </p:cNvSpPr>
          <p:nvPr>
            <p:ph type="sldNum" sz="quarter" idx="10"/>
          </p:nvPr>
        </p:nvSpPr>
        <p:spPr/>
        <p:txBody>
          <a:bodyPr/>
          <a:p>
            <a:fld id="{F7021451-1387-4CA6-816F-3879F97B5CBC}" type="slidenum">
              <a:rPr lang="en-US"/>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hyperlink" Target="https://gamma.app/?utm_source=made-with-gamma" TargetMode="External"/><Relationship Id="rId2" Type="http://schemas.openxmlformats.org/officeDocument/2006/relationships/image" Target="../media/image1.png"/><Relationship Id="rId3"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hyperlink" Target="https://gamma.app/?utm_source=made-with-gamma" TargetMode="External"/><Relationship Id="rId2" Type="http://schemas.openxmlformats.org/officeDocument/2006/relationships/image" Target="../media/image1.png"/><Relationship Id="rId3"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hyperlink" Target="https://gamma.app/?utm_source=made-with-gamma" TargetMode="External"/><Relationship Id="rId2" Type="http://schemas.openxmlformats.org/officeDocument/2006/relationships/image" Target="../media/image1.png"/><Relationship Id="rId3"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hyperlink" Target="https://gamma.app/?utm_source=made-with-gamma" TargetMode="External"/><Relationship Id="rId2" Type="http://schemas.openxmlformats.org/officeDocument/2006/relationships/image" Target="../media/image1.png"/><Relationship Id="rId3"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hyperlink" Target="https://gamma.app/?utm_source=made-with-gamma" TargetMode="External"/><Relationship Id="rId2" Type="http://schemas.openxmlformats.org/officeDocument/2006/relationships/image" Target="../media/image1.png"/><Relationship Id="rId3"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hyperlink" Target="https://gamma.app/?utm_source=made-with-gamma" TargetMode="External"/><Relationship Id="rId2" Type="http://schemas.openxmlformats.org/officeDocument/2006/relationships/image" Target="../media/image1.png"/><Relationship Id="rId3"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hyperlink" Target="https://gamma.app/?utm_source=made-with-gamma" TargetMode="External"/><Relationship Id="rId2" Type="http://schemas.openxmlformats.org/officeDocument/2006/relationships/image" Target="../media/image1.png"/><Relationship Id="rId3"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hyperlink" Target="https://gamma.app/?utm_source=made-with-gamma" TargetMode="External"/><Relationship Id="rId2" Type="http://schemas.openxmlformats.org/officeDocument/2006/relationships/image" Target="../media/image1.png"/><Relationship Id="rId3"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hyperlink" Target="https://gamma.app/?utm_source=made-with-gamma" TargetMode="External"/><Relationship Id="rId2" Type="http://schemas.openxmlformats.org/officeDocument/2006/relationships/image" Target="../media/image1.png"/><Relationship Id="rId3"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23"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57" name=""/>
        <p:cNvGrpSpPr/>
        <p:nvPr/>
      </p:nvGrpSpPr>
      <p:grpSpPr>
        <a:xfrm>
          <a:off x="0" y="0"/>
          <a:ext cx="0" cy="0"/>
          <a:chOff x="0" y="0"/>
          <a:chExt cx="0" cy="0"/>
        </a:xfrm>
      </p:grpSpPr>
      <p:sp>
        <p:nvSpPr>
          <p:cNvPr id="1048686" name="Shape 0"/>
          <p:cNvSpPr/>
          <p:nvPr/>
        </p:nvSpPr>
        <p:spPr>
          <a:xfrm>
            <a:off x="0" y="0"/>
            <a:ext cx="14630400" cy="8229600"/>
          </a:xfrm>
          <a:prstGeom prst="rect"/>
          <a:solidFill>
            <a:srgbClr val="EBF4F3"/>
          </a:solidFill>
        </p:spPr>
      </p:sp>
      <p:sp>
        <p:nvSpPr>
          <p:cNvPr id="1048687" name="Shape 1"/>
          <p:cNvSpPr/>
          <p:nvPr/>
        </p:nvSpPr>
        <p:spPr>
          <a:xfrm>
            <a:off x="0" y="0"/>
            <a:ext cx="14630400" cy="8229600"/>
          </a:xfrm>
          <a:prstGeom prst="rect"/>
          <a:solidFill>
            <a:srgbClr val="FFFFFF"/>
          </a:solidFill>
        </p:spPr>
      </p:sp>
      <p:pic>
        <p:nvPicPr>
          <p:cNvPr id="2097165" name="Image 0" descr="preencoded.png">
            <a:hlinkClick r:id="rId1"/>
          </p:cNvPr>
          <p:cNvPicPr>
            <a:picLocks noChangeAspect="1"/>
          </p:cNvPicPr>
          <p:nvPr/>
        </p:nvPicPr>
        <p:blipFill>
          <a:blip xmlns:r="http://schemas.openxmlformats.org/officeDocument/2006/relationships" r:embed="rId2"/>
          <a:stretch>
            <a:fillRect/>
          </a:stretch>
        </p:blipFill>
        <p:spPr>
          <a:xfrm>
            <a:off x="12839215" y="7749540"/>
            <a:ext cx="1722605" cy="411480"/>
          </a:xfrm>
          <a:prstGeom prst="rec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64" name=""/>
        <p:cNvGrpSpPr/>
        <p:nvPr/>
      </p:nvGrpSpPr>
      <p:grpSpPr>
        <a:xfrm>
          <a:off x="0" y="0"/>
          <a:ext cx="0" cy="0"/>
          <a:chOff x="0" y="0"/>
          <a:chExt cx="0" cy="0"/>
        </a:xfrm>
      </p:grpSpPr>
      <p:sp>
        <p:nvSpPr>
          <p:cNvPr id="1048701" name="Shape 0"/>
          <p:cNvSpPr/>
          <p:nvPr/>
        </p:nvSpPr>
        <p:spPr>
          <a:xfrm>
            <a:off x="0" y="0"/>
            <a:ext cx="14630400" cy="8229600"/>
          </a:xfrm>
          <a:prstGeom prst="rect"/>
          <a:solidFill>
            <a:srgbClr val="EBF4F3"/>
          </a:solidFill>
        </p:spPr>
      </p:sp>
      <p:sp>
        <p:nvSpPr>
          <p:cNvPr id="1048702" name="Shape 1"/>
          <p:cNvSpPr/>
          <p:nvPr/>
        </p:nvSpPr>
        <p:spPr>
          <a:xfrm>
            <a:off x="0" y="0"/>
            <a:ext cx="14630400" cy="8229600"/>
          </a:xfrm>
          <a:prstGeom prst="rect"/>
          <a:solidFill>
            <a:srgbClr val="FFFFFF"/>
          </a:solidFill>
        </p:spPr>
      </p:sp>
      <p:pic>
        <p:nvPicPr>
          <p:cNvPr id="2097167" name="Image 0" descr="preencoded.png">
            <a:hlinkClick r:id="rId1"/>
          </p:cNvPr>
          <p:cNvPicPr>
            <a:picLocks noChangeAspect="1"/>
          </p:cNvPicPr>
          <p:nvPr/>
        </p:nvPicPr>
        <p:blipFill>
          <a:blip xmlns:r="http://schemas.openxmlformats.org/officeDocument/2006/relationships" r:embed="rId2"/>
          <a:stretch>
            <a:fillRect/>
          </a:stretch>
        </p:blipFill>
        <p:spPr>
          <a:xfrm>
            <a:off x="12839215" y="7749540"/>
            <a:ext cx="1722605" cy="411480"/>
          </a:xfrm>
          <a:prstGeom prst="rec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28" name=""/>
        <p:cNvGrpSpPr/>
        <p:nvPr/>
      </p:nvGrpSpPr>
      <p:grpSpPr>
        <a:xfrm>
          <a:off x="0" y="0"/>
          <a:ext cx="0" cy="0"/>
          <a:chOff x="0" y="0"/>
          <a:chExt cx="0" cy="0"/>
        </a:xfrm>
      </p:grpSpPr>
      <p:sp>
        <p:nvSpPr>
          <p:cNvPr id="1048578" name="Shape 0"/>
          <p:cNvSpPr/>
          <p:nvPr/>
        </p:nvSpPr>
        <p:spPr>
          <a:xfrm>
            <a:off x="0" y="0"/>
            <a:ext cx="14630400" cy="8229600"/>
          </a:xfrm>
          <a:prstGeom prst="rect"/>
          <a:solidFill>
            <a:srgbClr val="EBF4F3"/>
          </a:solidFill>
        </p:spPr>
      </p:sp>
      <p:sp>
        <p:nvSpPr>
          <p:cNvPr id="1048579" name="Shape 1"/>
          <p:cNvSpPr/>
          <p:nvPr/>
        </p:nvSpPr>
        <p:spPr>
          <a:xfrm>
            <a:off x="0" y="0"/>
            <a:ext cx="14630400" cy="8229600"/>
          </a:xfrm>
          <a:prstGeom prst="rect"/>
          <a:solidFill>
            <a:srgbClr val="FFFFFF"/>
          </a:solidFill>
        </p:spPr>
      </p:sp>
      <p:pic>
        <p:nvPicPr>
          <p:cNvPr id="2097152" name="Image 0" descr="preencoded.png">
            <a:hlinkClick r:id="rId1"/>
          </p:cNvPr>
          <p:cNvPicPr>
            <a:picLocks noChangeAspect="1"/>
          </p:cNvPicPr>
          <p:nvPr/>
        </p:nvPicPr>
        <p:blipFill>
          <a:blip xmlns:r="http://schemas.openxmlformats.org/officeDocument/2006/relationships" r:embed="rId2"/>
          <a:stretch>
            <a:fillRect/>
          </a:stretch>
        </p:blipFill>
        <p:spPr>
          <a:xfrm>
            <a:off x="12839215" y="7749540"/>
            <a:ext cx="1722605" cy="411480"/>
          </a:xfrm>
          <a:prstGeom prst="rec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33" name=""/>
        <p:cNvGrpSpPr/>
        <p:nvPr/>
      </p:nvGrpSpPr>
      <p:grpSpPr>
        <a:xfrm>
          <a:off x="0" y="0"/>
          <a:ext cx="0" cy="0"/>
          <a:chOff x="0" y="0"/>
          <a:chExt cx="0" cy="0"/>
        </a:xfrm>
      </p:grpSpPr>
      <p:sp>
        <p:nvSpPr>
          <p:cNvPr id="1048589" name="Shape 0"/>
          <p:cNvSpPr/>
          <p:nvPr/>
        </p:nvSpPr>
        <p:spPr>
          <a:xfrm>
            <a:off x="0" y="0"/>
            <a:ext cx="14630400" cy="8229600"/>
          </a:xfrm>
          <a:prstGeom prst="rect"/>
          <a:solidFill>
            <a:srgbClr val="EBF4F3"/>
          </a:solidFill>
        </p:spPr>
      </p:sp>
      <p:sp>
        <p:nvSpPr>
          <p:cNvPr id="1048590" name="Shape 1"/>
          <p:cNvSpPr/>
          <p:nvPr/>
        </p:nvSpPr>
        <p:spPr>
          <a:xfrm>
            <a:off x="0" y="0"/>
            <a:ext cx="14630400" cy="8229600"/>
          </a:xfrm>
          <a:prstGeom prst="rect"/>
          <a:solidFill>
            <a:srgbClr val="FFFFFF"/>
          </a:solidFill>
        </p:spPr>
      </p:sp>
      <p:pic>
        <p:nvPicPr>
          <p:cNvPr id="2097154" name="Image 0" descr="preencoded.png">
            <a:hlinkClick r:id="rId1"/>
          </p:cNvPr>
          <p:cNvPicPr>
            <a:picLocks noChangeAspect="1"/>
          </p:cNvPicPr>
          <p:nvPr/>
        </p:nvPicPr>
        <p:blipFill>
          <a:blip xmlns:r="http://schemas.openxmlformats.org/officeDocument/2006/relationships" r:embed="rId2"/>
          <a:stretch>
            <a:fillRect/>
          </a:stretch>
        </p:blipFill>
        <p:spPr>
          <a:xfrm>
            <a:off x="12839215" y="7749540"/>
            <a:ext cx="1722605" cy="411480"/>
          </a:xfrm>
          <a:prstGeom prst="rec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37" name=""/>
        <p:cNvGrpSpPr/>
        <p:nvPr/>
      </p:nvGrpSpPr>
      <p:grpSpPr>
        <a:xfrm>
          <a:off x="0" y="0"/>
          <a:ext cx="0" cy="0"/>
          <a:chOff x="0" y="0"/>
          <a:chExt cx="0" cy="0"/>
        </a:xfrm>
      </p:grpSpPr>
      <p:sp>
        <p:nvSpPr>
          <p:cNvPr id="1048599" name="Shape 0"/>
          <p:cNvSpPr/>
          <p:nvPr/>
        </p:nvSpPr>
        <p:spPr>
          <a:xfrm>
            <a:off x="0" y="0"/>
            <a:ext cx="14630400" cy="8229600"/>
          </a:xfrm>
          <a:prstGeom prst="rect"/>
          <a:solidFill>
            <a:srgbClr val="EBF4F3"/>
          </a:solidFill>
        </p:spPr>
      </p:sp>
      <p:sp>
        <p:nvSpPr>
          <p:cNvPr id="1048600" name="Shape 1"/>
          <p:cNvSpPr/>
          <p:nvPr/>
        </p:nvSpPr>
        <p:spPr>
          <a:xfrm>
            <a:off x="0" y="0"/>
            <a:ext cx="14630400" cy="8229600"/>
          </a:xfrm>
          <a:prstGeom prst="rect"/>
          <a:solidFill>
            <a:srgbClr val="FFFFFF"/>
          </a:solidFill>
        </p:spPr>
      </p:sp>
      <p:pic>
        <p:nvPicPr>
          <p:cNvPr id="2097156" name="Image 0" descr="preencoded.png">
            <a:hlinkClick r:id="rId1"/>
          </p:cNvPr>
          <p:cNvPicPr>
            <a:picLocks noChangeAspect="1"/>
          </p:cNvPicPr>
          <p:nvPr/>
        </p:nvPicPr>
        <p:blipFill>
          <a:blip xmlns:r="http://schemas.openxmlformats.org/officeDocument/2006/relationships" r:embed="rId2"/>
          <a:stretch>
            <a:fillRect/>
          </a:stretch>
        </p:blipFill>
        <p:spPr>
          <a:xfrm>
            <a:off x="12839215" y="7749540"/>
            <a:ext cx="1722605" cy="411480"/>
          </a:xfrm>
          <a:prstGeom prst="rec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41" name=""/>
        <p:cNvGrpSpPr/>
        <p:nvPr/>
      </p:nvGrpSpPr>
      <p:grpSpPr>
        <a:xfrm>
          <a:off x="0" y="0"/>
          <a:ext cx="0" cy="0"/>
          <a:chOff x="0" y="0"/>
          <a:chExt cx="0" cy="0"/>
        </a:xfrm>
      </p:grpSpPr>
      <p:sp>
        <p:nvSpPr>
          <p:cNvPr id="1048617" name="Shape 0"/>
          <p:cNvSpPr/>
          <p:nvPr/>
        </p:nvSpPr>
        <p:spPr>
          <a:xfrm>
            <a:off x="0" y="0"/>
            <a:ext cx="14630400" cy="8229600"/>
          </a:xfrm>
          <a:prstGeom prst="rect"/>
          <a:solidFill>
            <a:srgbClr val="EBF4F3"/>
          </a:solidFill>
        </p:spPr>
      </p:sp>
      <p:sp>
        <p:nvSpPr>
          <p:cNvPr id="1048618" name="Shape 1"/>
          <p:cNvSpPr/>
          <p:nvPr/>
        </p:nvSpPr>
        <p:spPr>
          <a:xfrm>
            <a:off x="0" y="0"/>
            <a:ext cx="14630400" cy="8229600"/>
          </a:xfrm>
          <a:prstGeom prst="rect"/>
          <a:solidFill>
            <a:srgbClr val="FFFFFF"/>
          </a:solidFill>
        </p:spPr>
      </p:sp>
      <p:pic>
        <p:nvPicPr>
          <p:cNvPr id="2097158" name="Image 0" descr="preencoded.png">
            <a:hlinkClick r:id="rId1"/>
          </p:cNvPr>
          <p:cNvPicPr>
            <a:picLocks noChangeAspect="1"/>
          </p:cNvPicPr>
          <p:nvPr/>
        </p:nvPicPr>
        <p:blipFill>
          <a:blip xmlns:r="http://schemas.openxmlformats.org/officeDocument/2006/relationships" r:embed="rId2"/>
          <a:stretch>
            <a:fillRect/>
          </a:stretch>
        </p:blipFill>
        <p:spPr>
          <a:xfrm>
            <a:off x="12839215" y="7749540"/>
            <a:ext cx="1722605" cy="411480"/>
          </a:xfrm>
          <a:prstGeom prst="rec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45" name=""/>
        <p:cNvGrpSpPr/>
        <p:nvPr/>
      </p:nvGrpSpPr>
      <p:grpSpPr>
        <a:xfrm>
          <a:off x="0" y="0"/>
          <a:ext cx="0" cy="0"/>
          <a:chOff x="0" y="0"/>
          <a:chExt cx="0" cy="0"/>
        </a:xfrm>
      </p:grpSpPr>
      <p:sp>
        <p:nvSpPr>
          <p:cNvPr id="1048633" name="Shape 0"/>
          <p:cNvSpPr/>
          <p:nvPr/>
        </p:nvSpPr>
        <p:spPr>
          <a:xfrm>
            <a:off x="0" y="0"/>
            <a:ext cx="14630400" cy="8229600"/>
          </a:xfrm>
          <a:prstGeom prst="rect"/>
          <a:solidFill>
            <a:srgbClr val="EBF4F3"/>
          </a:solidFill>
        </p:spPr>
      </p:sp>
      <p:sp>
        <p:nvSpPr>
          <p:cNvPr id="1048634" name="Shape 1"/>
          <p:cNvSpPr/>
          <p:nvPr/>
        </p:nvSpPr>
        <p:spPr>
          <a:xfrm>
            <a:off x="0" y="0"/>
            <a:ext cx="14630400" cy="8229600"/>
          </a:xfrm>
          <a:prstGeom prst="rect"/>
          <a:solidFill>
            <a:srgbClr val="FFFFFF"/>
          </a:solidFill>
        </p:spPr>
      </p:sp>
      <p:pic>
        <p:nvPicPr>
          <p:cNvPr id="2097161" name="Image 0" descr="preencoded.png">
            <a:hlinkClick r:id="rId1"/>
          </p:cNvPr>
          <p:cNvPicPr>
            <a:picLocks noChangeAspect="1"/>
          </p:cNvPicPr>
          <p:nvPr/>
        </p:nvPicPr>
        <p:blipFill>
          <a:blip xmlns:r="http://schemas.openxmlformats.org/officeDocument/2006/relationships" r:embed="rId2"/>
          <a:stretch>
            <a:fillRect/>
          </a:stretch>
        </p:blipFill>
        <p:spPr>
          <a:xfrm>
            <a:off x="12839215" y="7749540"/>
            <a:ext cx="1722605" cy="411480"/>
          </a:xfrm>
          <a:prstGeom prst="rect"/>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49" name=""/>
        <p:cNvGrpSpPr/>
        <p:nvPr/>
      </p:nvGrpSpPr>
      <p:grpSpPr>
        <a:xfrm>
          <a:off x="0" y="0"/>
          <a:ext cx="0" cy="0"/>
          <a:chOff x="0" y="0"/>
          <a:chExt cx="0" cy="0"/>
        </a:xfrm>
      </p:grpSpPr>
      <p:sp>
        <p:nvSpPr>
          <p:cNvPr id="1048643" name="Shape 0"/>
          <p:cNvSpPr/>
          <p:nvPr/>
        </p:nvSpPr>
        <p:spPr>
          <a:xfrm>
            <a:off x="0" y="0"/>
            <a:ext cx="14630400" cy="8229600"/>
          </a:xfrm>
          <a:prstGeom prst="rect"/>
          <a:solidFill>
            <a:srgbClr val="EBF4F3"/>
          </a:solidFill>
        </p:spPr>
      </p:sp>
      <p:sp>
        <p:nvSpPr>
          <p:cNvPr id="1048644" name="Shape 1"/>
          <p:cNvSpPr/>
          <p:nvPr/>
        </p:nvSpPr>
        <p:spPr>
          <a:xfrm>
            <a:off x="0" y="0"/>
            <a:ext cx="14630400" cy="8229600"/>
          </a:xfrm>
          <a:prstGeom prst="rect"/>
          <a:solidFill>
            <a:srgbClr val="FFFFFF"/>
          </a:solidFill>
        </p:spPr>
      </p:sp>
      <p:pic>
        <p:nvPicPr>
          <p:cNvPr id="2097162" name="Image 0" descr="preencoded.png">
            <a:hlinkClick r:id="rId1"/>
          </p:cNvPr>
          <p:cNvPicPr>
            <a:picLocks noChangeAspect="1"/>
          </p:cNvPicPr>
          <p:nvPr/>
        </p:nvPicPr>
        <p:blipFill>
          <a:blip xmlns:r="http://schemas.openxmlformats.org/officeDocument/2006/relationships" r:embed="rId2"/>
          <a:stretch>
            <a:fillRect/>
          </a:stretch>
        </p:blipFill>
        <p:spPr>
          <a:xfrm>
            <a:off x="12839215" y="7749540"/>
            <a:ext cx="1722605" cy="411480"/>
          </a:xfrm>
          <a:prstGeom prst="rec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53" name=""/>
        <p:cNvGrpSpPr/>
        <p:nvPr/>
      </p:nvGrpSpPr>
      <p:grpSpPr>
        <a:xfrm>
          <a:off x="0" y="0"/>
          <a:ext cx="0" cy="0"/>
          <a:chOff x="0" y="0"/>
          <a:chExt cx="0" cy="0"/>
        </a:xfrm>
      </p:grpSpPr>
      <p:sp>
        <p:nvSpPr>
          <p:cNvPr id="1048661" name="Shape 0"/>
          <p:cNvSpPr/>
          <p:nvPr/>
        </p:nvSpPr>
        <p:spPr>
          <a:xfrm>
            <a:off x="0" y="0"/>
            <a:ext cx="14630400" cy="8229600"/>
          </a:xfrm>
          <a:prstGeom prst="rect"/>
          <a:solidFill>
            <a:srgbClr val="EBF4F3"/>
          </a:solidFill>
        </p:spPr>
      </p:sp>
      <p:sp>
        <p:nvSpPr>
          <p:cNvPr id="1048662" name="Shape 1"/>
          <p:cNvSpPr/>
          <p:nvPr/>
        </p:nvSpPr>
        <p:spPr>
          <a:xfrm>
            <a:off x="0" y="0"/>
            <a:ext cx="14630400" cy="8229600"/>
          </a:xfrm>
          <a:prstGeom prst="rect"/>
          <a:solidFill>
            <a:srgbClr val="FFFFFF"/>
          </a:solidFill>
        </p:spPr>
      </p:sp>
      <p:pic>
        <p:nvPicPr>
          <p:cNvPr id="2097164" name="Image 0" descr="preencoded.png">
            <a:hlinkClick r:id="rId1"/>
          </p:cNvPr>
          <p:cNvPicPr>
            <a:picLocks noChangeAspect="1"/>
          </p:cNvPicPr>
          <p:nvPr/>
        </p:nvPicPr>
        <p:blipFill>
          <a:blip xmlns:r="http://schemas.openxmlformats.org/officeDocument/2006/relationships" r:embed="rId2"/>
          <a:stretch>
            <a:fillRect/>
          </a:stretch>
        </p:blipFill>
        <p:spPr>
          <a:xfrm>
            <a:off x="12839215" y="7749540"/>
            <a:ext cx="1722605" cy="411480"/>
          </a:xfrm>
          <a:prstGeom prst="rect"/>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2" name=""/>
        <p:cNvGrpSpPr/>
        <p:nvPr/>
      </p:nvGrpSpPr>
      <p:grpSpPr>
        <a:xfrm>
          <a:off x="0" y="0"/>
          <a:ext cx="0" cy="0"/>
          <a:chOff x="0" y="0"/>
          <a:chExt cx="0" cy="0"/>
        </a:xfrm>
      </p:grpSpPr>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lvl1pPr algn="ctr" defTabSz="914400" eaLnBrk="1" hangingPunct="1" latinLnBrk="0" rtl="0">
        <a:spcBef>
          <a:spcPct val="0"/>
        </a:spcBef>
        <a:buNone/>
        <a:defRPr sz="4400" kern="1200">
          <a:solidFill>
            <a:schemeClr val="tx1"/>
          </a:solidFill>
          <a:latin typeface="+mj-lt"/>
          <a:ea typeface="+mj-ea"/>
          <a:cs typeface="+mj-cs"/>
        </a:defRPr>
      </a:lvl1pPr>
    </p:titleStyle>
    <p:bodyStyle>
      <a:lvl1pPr algn="l" defTabSz="914400" eaLnBrk="1" hangingPunct="1" indent="-342900" latinLnBrk="0" marL="342900" rtl="0">
        <a:spcBef>
          <a:spcPct val="20000"/>
        </a:spcBef>
        <a:buFont typeface="Arial" pitchFamily="34" charset="0"/>
        <a:buChar char="•"/>
        <a:defRPr sz="3200" kern="1200">
          <a:solidFill>
            <a:schemeClr val="tx1"/>
          </a:solidFill>
          <a:latin typeface="+mn-lt"/>
          <a:ea typeface="+mn-ea"/>
          <a:cs typeface="+mn-cs"/>
        </a:defRPr>
      </a:lvl1pPr>
      <a:lvl2pPr algn="l" defTabSz="914400" eaLnBrk="1" hangingPunct="1" indent="-285750" latinLnBrk="0" marL="742950" rtl="0">
        <a:spcBef>
          <a:spcPct val="20000"/>
        </a:spcBef>
        <a:buFont typeface="Arial" pitchFamily="34" charset="0"/>
        <a:buChar char="–"/>
        <a:defRPr sz="2800" kern="1200">
          <a:solidFill>
            <a:schemeClr val="tx1"/>
          </a:solidFill>
          <a:latin typeface="+mn-lt"/>
          <a:ea typeface="+mn-ea"/>
          <a:cs typeface="+mn-cs"/>
        </a:defRPr>
      </a:lvl2pPr>
      <a:lvl3pPr algn="l" defTabSz="914400" eaLnBrk="1" hangingPunct="1" indent="-228600" latinLnBrk="0" marL="1143000" rtl="0">
        <a:spcBef>
          <a:spcPct val="20000"/>
        </a:spcBef>
        <a:buFont typeface="Arial" pitchFamily="34" charset="0"/>
        <a:buChar char="•"/>
        <a:defRPr sz="2400" kern="1200">
          <a:solidFill>
            <a:schemeClr val="tx1"/>
          </a:solidFill>
          <a:latin typeface="+mn-lt"/>
          <a:ea typeface="+mn-ea"/>
          <a:cs typeface="+mn-cs"/>
        </a:defRPr>
      </a:lvl3pPr>
      <a:lvl4pPr algn="l" defTabSz="914400" eaLnBrk="1" hangingPunct="1" indent="-228600" latinLnBrk="0" marL="1600200" rtl="0">
        <a:spcBef>
          <a:spcPct val="20000"/>
        </a:spcBef>
        <a:buFont typeface="Arial" pitchFamily="34" charset="0"/>
        <a:buChar char="–"/>
        <a:defRPr sz="2000" kern="1200">
          <a:solidFill>
            <a:schemeClr val="tx1"/>
          </a:solidFill>
          <a:latin typeface="+mn-lt"/>
          <a:ea typeface="+mn-ea"/>
          <a:cs typeface="+mn-cs"/>
        </a:defRPr>
      </a:lvl4pPr>
      <a:lvl5pPr algn="l" defTabSz="914400" eaLnBrk="1" hangingPunct="1" indent="-228600" latinLnBrk="0" marL="2057400" rtl="0">
        <a:spcBef>
          <a:spcPct val="20000"/>
        </a:spcBef>
        <a:buFont typeface="Arial" pitchFamily="34" charset="0"/>
        <a:buChar char="»"/>
        <a:defRPr sz="2000" kern="1200">
          <a:solidFill>
            <a:schemeClr val="tx1"/>
          </a:solidFill>
          <a:latin typeface="+mn-lt"/>
          <a:ea typeface="+mn-ea"/>
          <a:cs typeface="+mn-cs"/>
        </a:defRPr>
      </a:lvl5pPr>
      <a:lvl6pPr algn="l" defTabSz="914400" eaLnBrk="1" hangingPunct="1" indent="-228600" latinLnBrk="0" marL="2514600" rtl="0">
        <a:spcBef>
          <a:spcPct val="20000"/>
        </a:spcBef>
        <a:buFont typeface="Arial" pitchFamily="34" charset="0"/>
        <a:buChar char="•"/>
        <a:defRPr sz="2000" kern="1200">
          <a:solidFill>
            <a:schemeClr val="tx1"/>
          </a:solidFill>
          <a:latin typeface="+mn-lt"/>
          <a:ea typeface="+mn-ea"/>
          <a:cs typeface="+mn-cs"/>
        </a:defRPr>
      </a:lvl6pPr>
      <a:lvl7pPr algn="l" defTabSz="914400" eaLnBrk="1" hangingPunct="1" indent="-228600" latinLnBrk="0" marL="2971800" rtl="0">
        <a:spcBef>
          <a:spcPct val="20000"/>
        </a:spcBef>
        <a:buFont typeface="Arial" pitchFamily="34" charset="0"/>
        <a:buChar char="•"/>
        <a:defRPr sz="2000" kern="1200">
          <a:solidFill>
            <a:schemeClr val="tx1"/>
          </a:solidFill>
          <a:latin typeface="+mn-lt"/>
          <a:ea typeface="+mn-ea"/>
          <a:cs typeface="+mn-cs"/>
        </a:defRPr>
      </a:lvl7pPr>
      <a:lvl8pPr algn="l" defTabSz="914400" eaLnBrk="1" hangingPunct="1" indent="-228600" latinLnBrk="0" marL="3429000" rtl="0">
        <a:spcBef>
          <a:spcPct val="20000"/>
        </a:spcBef>
        <a:buFont typeface="Arial" pitchFamily="34" charset="0"/>
        <a:buChar char="•"/>
        <a:defRPr sz="2000" kern="1200">
          <a:solidFill>
            <a:schemeClr val="tx1"/>
          </a:solidFill>
          <a:latin typeface="+mn-lt"/>
          <a:ea typeface="+mn-ea"/>
          <a:cs typeface="+mn-cs"/>
        </a:defRPr>
      </a:lvl8pPr>
      <a:lvl9pPr algn="l" defTabSz="914400" eaLnBrk="1" hangingPunct="1" indent="-228600" latinLnBrk="0" marL="3886200" rtl="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3.xml"/><Relationship Id="rId3"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4.xml"/><Relationship Id="rId3"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5.xml"/><Relationship Id="rId3"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slideLayout" Target="../slideLayouts/slideLayout6.xml"/><Relationship Id="rId5"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8.xml"/><Relationship Id="rId3"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4" name=""/>
        <p:cNvGrpSpPr/>
        <p:nvPr/>
      </p:nvGrpSpPr>
      <p:grpSpPr>
        <a:xfrm>
          <a:off x="0" y="0"/>
          <a:ext cx="0" cy="0"/>
          <a:chOff x="0" y="0"/>
          <a:chExt cx="0" cy="0"/>
        </a:xfrm>
      </p:grpSpPr>
      <p:sp>
        <p:nvSpPr>
          <p:cNvPr id="1048576" name="Прямоугольник 2"/>
          <p:cNvSpPr/>
          <p:nvPr/>
        </p:nvSpPr>
        <p:spPr>
          <a:xfrm>
            <a:off x="2062715" y="1898487"/>
            <a:ext cx="10760149" cy="1691641"/>
          </a:xfrm>
          <a:prstGeom prst="rect"/>
        </p:spPr>
        <p:txBody>
          <a:bodyPr wrap="square">
            <a:spAutoFit/>
          </a:bodyPr>
          <a:p>
            <a:pPr algn="ctr"/>
            <a:r>
              <a:rPr dirty="0" sz="3600" lang="en-US" smtClean="0">
                <a:latin typeface="Arial Rounded MT Bold" panose="020F0704030504030204" pitchFamily="34" charset="0"/>
              </a:rPr>
              <a:t>Beta-</a:t>
            </a:r>
            <a:r>
              <a:rPr dirty="0" sz="3600" lang="en-US" err="1" smtClean="0">
                <a:latin typeface="Arial Rounded MT Bold" panose="020F0704030504030204" pitchFamily="34" charset="0"/>
              </a:rPr>
              <a:t>Blox</a:t>
            </a:r>
            <a:r>
              <a:rPr dirty="0" sz="3600" lang="en-US" smtClean="0">
                <a:latin typeface="Arial Rounded MT Bold" panose="020F0704030504030204" pitchFamily="34" charset="0"/>
              </a:rPr>
              <a:t> </a:t>
            </a:r>
            <a:r>
              <a:rPr dirty="0" sz="3600" lang="en-US" err="1" smtClean="0">
                <a:latin typeface="Arial Rounded MT Bold" panose="020F0704030504030204" pitchFamily="34" charset="0"/>
              </a:rPr>
              <a:t>formulasi</a:t>
            </a:r>
            <a:r>
              <a:rPr dirty="0" sz="3600" lang="en-US" smtClean="0">
                <a:latin typeface="Arial Rounded MT Bold" panose="020F0704030504030204" pitchFamily="34" charset="0"/>
              </a:rPr>
              <a:t>. </a:t>
            </a:r>
            <a:r>
              <a:rPr dirty="0" sz="3600" lang="en-US" err="1" smtClean="0">
                <a:latin typeface="Arial Rounded MT Bold" panose="020F0704030504030204" pitchFamily="34" charset="0"/>
              </a:rPr>
              <a:t>Zaryadlangan</a:t>
            </a:r>
            <a:r>
              <a:rPr dirty="0" sz="3600" lang="en-US" smtClean="0">
                <a:latin typeface="Arial Rounded MT Bold" panose="020F0704030504030204" pitchFamily="34" charset="0"/>
              </a:rPr>
              <a:t> </a:t>
            </a:r>
            <a:r>
              <a:rPr dirty="0" sz="3600" lang="en-US" err="1" smtClean="0">
                <a:latin typeface="Arial Rounded MT Bold" panose="020F0704030504030204" pitchFamily="34" charset="0"/>
              </a:rPr>
              <a:t>og'ir</a:t>
            </a:r>
            <a:r>
              <a:rPr dirty="0" sz="3600" lang="en-US" smtClean="0">
                <a:latin typeface="Arial Rounded MT Bold" panose="020F0704030504030204" pitchFamily="34" charset="0"/>
              </a:rPr>
              <a:t> </a:t>
            </a:r>
            <a:r>
              <a:rPr dirty="0" sz="3600" lang="en-US" err="1" smtClean="0">
                <a:latin typeface="Arial Rounded MT Bold" panose="020F0704030504030204" pitchFamily="34" charset="0"/>
              </a:rPr>
              <a:t>zarralarning</a:t>
            </a:r>
            <a:r>
              <a:rPr dirty="0" sz="3600" lang="en-US" smtClean="0">
                <a:latin typeface="Arial Rounded MT Bold" panose="020F0704030504030204" pitchFamily="34" charset="0"/>
              </a:rPr>
              <a:t> </a:t>
            </a:r>
            <a:r>
              <a:rPr dirty="0" sz="3600" lang="en-US" err="1" smtClean="0">
                <a:latin typeface="Arial Rounded MT Bold" panose="020F0704030504030204" pitchFamily="34" charset="0"/>
              </a:rPr>
              <a:t>yugurish</a:t>
            </a:r>
            <a:r>
              <a:rPr dirty="0" sz="3600" lang="en-US" smtClean="0">
                <a:latin typeface="Arial Rounded MT Bold" panose="020F0704030504030204" pitchFamily="34" charset="0"/>
              </a:rPr>
              <a:t> </a:t>
            </a:r>
            <a:r>
              <a:rPr dirty="0" sz="3600" lang="en-US" err="1" smtClean="0">
                <a:latin typeface="Arial Rounded MT Bold" panose="020F0704030504030204" pitchFamily="34" charset="0"/>
              </a:rPr>
              <a:t>yo'li</a:t>
            </a:r>
            <a:r>
              <a:rPr dirty="0" sz="3600" lang="en-US" smtClean="0">
                <a:latin typeface="Arial Rounded MT Bold" panose="020F0704030504030204" pitchFamily="34" charset="0"/>
              </a:rPr>
              <a:t>. Bragg </a:t>
            </a:r>
            <a:r>
              <a:rPr dirty="0" sz="3600" lang="en-US" err="1" smtClean="0">
                <a:latin typeface="Arial Rounded MT Bold" panose="020F0704030504030204" pitchFamily="34" charset="0"/>
              </a:rPr>
              <a:t>egri</a:t>
            </a:r>
            <a:r>
              <a:rPr dirty="0" sz="3600" lang="en-US" smtClean="0">
                <a:latin typeface="Arial Rounded MT Bold" panose="020F0704030504030204" pitchFamily="34" charset="0"/>
              </a:rPr>
              <a:t> </a:t>
            </a:r>
            <a:r>
              <a:rPr dirty="0" sz="3600" lang="en-US" err="1" smtClean="0">
                <a:latin typeface="Arial Rounded MT Bold" panose="020F0704030504030204" pitchFamily="34" charset="0"/>
              </a:rPr>
              <a:t>chizig'i</a:t>
            </a:r>
            <a:r>
              <a:rPr dirty="0" sz="3600" lang="en-US" smtClean="0">
                <a:latin typeface="Arial Rounded MT Bold" panose="020F0704030504030204" pitchFamily="34" charset="0"/>
              </a:rPr>
              <a:t> </a:t>
            </a:r>
            <a:r>
              <a:rPr dirty="0" sz="3600" lang="en-US" err="1" smtClean="0">
                <a:latin typeface="Arial Rounded MT Bold" panose="020F0704030504030204" pitchFamily="34" charset="0"/>
              </a:rPr>
              <a:t>va</a:t>
            </a:r>
            <a:r>
              <a:rPr dirty="0" sz="3600" lang="en-US" smtClean="0">
                <a:latin typeface="Arial Rounded MT Bold" panose="020F0704030504030204" pitchFamily="34" charset="0"/>
              </a:rPr>
              <a:t> </a:t>
            </a:r>
            <a:r>
              <a:rPr dirty="0" sz="3600" lang="en-US" err="1" smtClean="0">
                <a:latin typeface="Arial Rounded MT Bold" panose="020F0704030504030204" pitchFamily="34" charset="0"/>
              </a:rPr>
              <a:t>cho'qqisi</a:t>
            </a:r>
            <a:r>
              <a:rPr dirty="0" sz="3600" lang="en-US" smtClean="0">
                <a:latin typeface="Arial Rounded MT Bold" panose="020F0704030504030204" pitchFamily="34" charset="0"/>
              </a:rPr>
              <a:t>.</a:t>
            </a:r>
            <a:endParaRPr dirty="0" sz="3600" lang="en-US">
              <a:latin typeface="Arial Rounded MT Bold" panose="020F0704030504030204" pitchFamily="34" charset="0"/>
            </a:endParaRPr>
          </a:p>
        </p:txBody>
      </p:sp>
      <p:cxnSp>
        <p:nvCxnSpPr>
          <p:cNvPr id="3145728" name="Прямая соединительная линия 4"/>
          <p:cNvCxnSpPr>
            <a:cxnSpLocks/>
          </p:cNvCxnSpPr>
          <p:nvPr/>
        </p:nvCxnSpPr>
        <p:spPr>
          <a:xfrm>
            <a:off x="2849526" y="4093535"/>
            <a:ext cx="8803758" cy="21265"/>
          </a:xfrm>
          <a:prstGeom prst="line"/>
        </p:spPr>
        <p:style>
          <a:lnRef idx="1">
            <a:schemeClr val="dk1"/>
          </a:lnRef>
          <a:fillRef idx="0">
            <a:schemeClr val="dk1"/>
          </a:fillRef>
          <a:effectRef idx="0">
            <a:schemeClr val="dk1"/>
          </a:effectRef>
          <a:fontRef idx="minor">
            <a:schemeClr val="tx1"/>
          </a:fontRef>
        </p:style>
      </p:cxnSp>
      <p:sp>
        <p:nvSpPr>
          <p:cNvPr id="1048577" name="TextBox 5"/>
          <p:cNvSpPr txBox="1"/>
          <p:nvPr/>
        </p:nvSpPr>
        <p:spPr>
          <a:xfrm flipH="1">
            <a:off x="2895245" y="4755284"/>
            <a:ext cx="8109453" cy="1005841"/>
          </a:xfrm>
          <a:prstGeom prst="rect"/>
          <a:noFill/>
        </p:spPr>
        <p:txBody>
          <a:bodyPr rtlCol="0" wrap="square">
            <a:spAutoFit/>
          </a:bodyPr>
          <a:p>
            <a:r>
              <a:rPr dirty="0" sz="2000" lang="en-US" err="1" smtClean="0"/>
              <a:t>Bajardi</a:t>
            </a:r>
            <a:r>
              <a:rPr dirty="0" sz="2000" lang="en-US" smtClean="0"/>
              <a:t>: </a:t>
            </a:r>
            <a:r>
              <a:rPr dirty="0" sz="2000" lang="en-US" err="1" smtClean="0"/>
              <a:t>Rayimov</a:t>
            </a:r>
            <a:r>
              <a:rPr dirty="0" sz="2000" lang="en-US" smtClean="0"/>
              <a:t> </a:t>
            </a:r>
            <a:r>
              <a:rPr altLang="uz" dirty="0" sz="2000" lang="en-US" err="1" smtClean="0"/>
              <a:t>Bobur</a:t>
            </a:r>
            <a:r>
              <a:rPr altLang="uz" dirty="0" sz="2000" lang="en-US" err="1" smtClean="0"/>
              <a:t>,</a:t>
            </a:r>
            <a:r>
              <a:rPr altLang="uz" dirty="0" sz="2000" lang="en-US" err="1" smtClean="0"/>
              <a:t> </a:t>
            </a:r>
            <a:r>
              <a:rPr altLang="uz" dirty="0" sz="2000" lang="en-US" err="1" smtClean="0"/>
              <a:t>G'ulomov</a:t>
            </a:r>
            <a:r>
              <a:rPr altLang="uz" dirty="0" sz="2000" lang="en-US" err="1" smtClean="0"/>
              <a:t> </a:t>
            </a:r>
            <a:r>
              <a:rPr altLang="uz" dirty="0" sz="2000" lang="en-US" err="1" smtClean="0"/>
              <a:t>Inomjon</a:t>
            </a:r>
            <a:r>
              <a:rPr altLang="uz" dirty="0" sz="2000" lang="en-US" err="1" smtClean="0"/>
              <a:t> </a:t>
            </a:r>
            <a:endParaRPr dirty="0" sz="2000" lang="en-US" smtClean="0"/>
          </a:p>
          <a:p>
            <a:r>
              <a:rPr dirty="0" sz="2000" lang="en-US" err="1" smtClean="0"/>
              <a:t>Guruh</a:t>
            </a:r>
            <a:r>
              <a:rPr dirty="0" sz="2000" lang="en-US" smtClean="0"/>
              <a:t>: F2305</a:t>
            </a:r>
          </a:p>
          <a:p>
            <a:r>
              <a:rPr dirty="0" sz="2000" lang="en-US" smtClean="0"/>
              <a:t>Fan: </a:t>
            </a:r>
            <a:r>
              <a:rPr dirty="0" sz="2000" lang="en-US" err="1" smtClean="0"/>
              <a:t>Ionlashtiruvchi</a:t>
            </a:r>
            <a:r>
              <a:rPr dirty="0" sz="2000" lang="en-US" smtClean="0"/>
              <a:t> </a:t>
            </a:r>
            <a:r>
              <a:rPr dirty="0" sz="2000" lang="en-US" err="1" smtClean="0"/>
              <a:t>nurlanishning</a:t>
            </a:r>
            <a:r>
              <a:rPr dirty="0" sz="2000" lang="en-US" smtClean="0"/>
              <a:t> </a:t>
            </a:r>
            <a:r>
              <a:rPr dirty="0" sz="2000" lang="en-US" err="1" smtClean="0"/>
              <a:t>moddalar</a:t>
            </a:r>
            <a:r>
              <a:rPr dirty="0" sz="2000" lang="en-US" smtClean="0"/>
              <a:t> </a:t>
            </a:r>
            <a:r>
              <a:rPr dirty="0" sz="2000" lang="en-US" err="1" smtClean="0"/>
              <a:t>bilan</a:t>
            </a:r>
            <a:r>
              <a:rPr dirty="0" sz="2000" lang="en-US" smtClean="0"/>
              <a:t> </a:t>
            </a:r>
            <a:r>
              <a:rPr dirty="0" sz="2000" lang="en-US" err="1" smtClean="0"/>
              <a:t>o’zaro</a:t>
            </a:r>
            <a:r>
              <a:rPr dirty="0" sz="2000" lang="en-US" smtClean="0"/>
              <a:t> </a:t>
            </a:r>
            <a:r>
              <a:rPr dirty="0" sz="2000" lang="en-US" err="1" smtClean="0"/>
              <a:t>ta’siri</a:t>
            </a:r>
            <a:endParaRPr dirty="0" sz="2000"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spTree>
      <p:nvGrpSpPr>
        <p:cNvPr id="58" name=""/>
        <p:cNvGrpSpPr/>
        <p:nvPr/>
      </p:nvGrpSpPr>
      <p:grpSpPr>
        <a:xfrm>
          <a:off x="0" y="0"/>
          <a:ext cx="0" cy="0"/>
          <a:chOff x="0" y="0"/>
          <a:chExt cx="0" cy="0"/>
        </a:xfrm>
      </p:grpSpPr>
      <p:sp>
        <p:nvSpPr>
          <p:cNvPr id="1048688" name="Text 0"/>
          <p:cNvSpPr/>
          <p:nvPr/>
        </p:nvSpPr>
        <p:spPr>
          <a:xfrm>
            <a:off x="793790" y="142800"/>
            <a:ext cx="5670590" cy="708779"/>
          </a:xfrm>
          <a:prstGeom prst="rect"/>
          <a:noFill/>
        </p:spPr>
        <p:txBody>
          <a:bodyPr anchor="t" bIns="0" lIns="0" rIns="0" rtlCol="0" tIns="0" wrap="none"/>
          <a:p>
            <a:pPr algn="l" indent="0" marL="0">
              <a:lnSpc>
                <a:spcPts val="5550"/>
              </a:lnSpc>
              <a:buNone/>
            </a:pPr>
            <a:r>
              <a:rPr dirty="0" sz="4450" lang="en-US">
                <a:solidFill>
                  <a:srgbClr val="272D45"/>
                </a:solidFill>
                <a:latin typeface="Kanit Light" pitchFamily="34" charset="0"/>
                <a:ea typeface="Kanit Light" pitchFamily="34" charset="-122"/>
                <a:cs typeface="Kanit Light" pitchFamily="34" charset="-120"/>
              </a:rPr>
              <a:t>Bragg egri chiziqlari</a:t>
            </a:r>
            <a:endParaRPr dirty="0" sz="4450" lang="en-US"/>
          </a:p>
        </p:txBody>
      </p:sp>
      <p:sp>
        <p:nvSpPr>
          <p:cNvPr id="1048689" name="Text 2"/>
          <p:cNvSpPr/>
          <p:nvPr/>
        </p:nvSpPr>
        <p:spPr>
          <a:xfrm>
            <a:off x="793790" y="1636796"/>
            <a:ext cx="13042821" cy="725805"/>
          </a:xfrm>
          <a:prstGeom prst="rect"/>
          <a:noFill/>
        </p:spPr>
        <p:txBody>
          <a:bodyPr anchor="t" bIns="0" lIns="0" rIns="0" rtlCol="0" tIns="0" wrap="square"/>
          <a:p>
            <a:pPr algn="l" indent="0" marL="0">
              <a:lnSpc>
                <a:spcPts val="2850"/>
              </a:lnSpc>
              <a:buNone/>
            </a:pPr>
            <a:r>
              <a:rPr dirty="0" sz="1750" lang="en-US">
                <a:solidFill>
                  <a:srgbClr val="2C3249"/>
                </a:solidFill>
                <a:latin typeface="Martel Sans" pitchFamily="34" charset="0"/>
                <a:ea typeface="Martel Sans" pitchFamily="34" charset="-122"/>
                <a:cs typeface="Martel Sans" pitchFamily="34" charset="-120"/>
              </a:rPr>
              <a:t>Zaryadlangan zarralar, masalan protonlar va og'ir ionlar, modda ichidan o'tganda asosan ionlanish jarayoni orqali energiya yo'qotadi. Ushbu energiya yo'qotilishini Beta–Blox tenglamasi tasvirlaydi.</a:t>
            </a:r>
            <a:endParaRPr dirty="0" sz="1750" lang="en-US"/>
          </a:p>
        </p:txBody>
      </p:sp>
      <p:sp>
        <p:nvSpPr>
          <p:cNvPr id="1048690" name="Text 3"/>
          <p:cNvSpPr/>
          <p:nvPr/>
        </p:nvSpPr>
        <p:spPr>
          <a:xfrm>
            <a:off x="793790" y="2617752"/>
            <a:ext cx="13042821" cy="725805"/>
          </a:xfrm>
          <a:prstGeom prst="rect"/>
          <a:noFill/>
        </p:spPr>
        <p:txBody>
          <a:bodyPr anchor="t" bIns="0" lIns="0" rIns="0" rtlCol="0" tIns="0" wrap="square"/>
          <a:p>
            <a:pPr algn="l" indent="0" marL="0">
              <a:lnSpc>
                <a:spcPts val="2850"/>
              </a:lnSpc>
              <a:buNone/>
            </a:pPr>
            <a:r>
              <a:rPr dirty="0" sz="1750" lang="en-US">
                <a:solidFill>
                  <a:srgbClr val="2C3249"/>
                </a:solidFill>
                <a:latin typeface="Martel Sans" pitchFamily="34" charset="0"/>
                <a:ea typeface="Martel Sans" pitchFamily="34" charset="-122"/>
                <a:cs typeface="Martel Sans" pitchFamily="34" charset="-120"/>
              </a:rPr>
              <a:t>Bragg egri chizig'i — bu energiya yo'qotish tezligi yoki Linear Energy Transfer (LET) ning to'xtatuvchi muhit ichida bosib o'tilgan masofaga bog'liqligini ko'rsatuvchi grafikdir.</a:t>
            </a:r>
            <a:endParaRPr dirty="0" sz="1750" lang="en-US"/>
          </a:p>
        </p:txBody>
      </p:sp>
      <p:sp>
        <p:nvSpPr>
          <p:cNvPr id="1048691" name="Text 4"/>
          <p:cNvSpPr/>
          <p:nvPr/>
        </p:nvSpPr>
        <p:spPr>
          <a:xfrm>
            <a:off x="793790" y="3598708"/>
            <a:ext cx="13042821" cy="362903"/>
          </a:xfrm>
          <a:prstGeom prst="rect"/>
          <a:noFill/>
        </p:spPr>
        <p:txBody>
          <a:bodyPr anchor="t" bIns="0" lIns="0" rIns="0" rtlCol="0" tIns="0" wrap="none"/>
          <a:p>
            <a:pPr algn="l" indent="0" marL="0">
              <a:lnSpc>
                <a:spcPts val="2850"/>
              </a:lnSpc>
              <a:buNone/>
            </a:pPr>
            <a:r>
              <a:rPr dirty="0" sz="1750" lang="en-US">
                <a:solidFill>
                  <a:srgbClr val="2C3249"/>
                </a:solidFill>
                <a:latin typeface="Martel Sans" pitchFamily="34" charset="0"/>
                <a:ea typeface="Martel Sans" pitchFamily="34" charset="-122"/>
                <a:cs typeface="Martel Sans" pitchFamily="34" charset="-120"/>
              </a:rPr>
              <a:t>Energiya yo'qotish asosan ikki omil bilan belgilanadi:</a:t>
            </a:r>
            <a:endParaRPr dirty="0" sz="1750" lang="en-US"/>
          </a:p>
        </p:txBody>
      </p:sp>
      <p:sp>
        <p:nvSpPr>
          <p:cNvPr id="1048692" name="Text 5"/>
          <p:cNvSpPr/>
          <p:nvPr/>
        </p:nvSpPr>
        <p:spPr>
          <a:xfrm>
            <a:off x="793790" y="4216762"/>
            <a:ext cx="13042821" cy="805101"/>
          </a:xfrm>
          <a:prstGeom prst="rect"/>
          <a:noFill/>
        </p:spPr>
        <p:txBody>
          <a:bodyPr anchor="t" bIns="0" lIns="0" rIns="0" rtlCol="0" tIns="0" wrap="square"/>
          <a:p>
            <a:pPr algn="l" indent="-342900" marL="342900">
              <a:lnSpc>
                <a:spcPts val="2850"/>
              </a:lnSpc>
              <a:buSzPct val="100000"/>
              <a:buChar char="•"/>
            </a:pPr>
            <a:r>
              <a:rPr dirty="0" sz="1750" lang="en-US">
                <a:solidFill>
                  <a:srgbClr val="2C3249"/>
                </a:solidFill>
                <a:latin typeface="Martel Sans" pitchFamily="34" charset="0"/>
                <a:ea typeface="Martel Sans" pitchFamily="34" charset="-122"/>
                <a:cs typeface="Martel Sans" pitchFamily="34" charset="-120"/>
              </a:rPr>
              <a:t>yadroning zaryadi kvadratiga</a:t>
            </a:r>
            <a:endParaRPr dirty="0" sz="1750" lang="en-US"/>
          </a:p>
          <a:p>
            <a:pPr algn="l" indent="-342900" marL="342900">
              <a:lnSpc>
                <a:spcPts val="2850"/>
              </a:lnSpc>
              <a:buSzPct val="100000"/>
              <a:buChar char="•"/>
            </a:pPr>
            <a:r>
              <a:rPr dirty="0" sz="1750" lang="en-US">
                <a:solidFill>
                  <a:srgbClr val="2C3249"/>
                </a:solidFill>
                <a:latin typeface="Martel Sans" pitchFamily="34" charset="0"/>
                <a:ea typeface="Martel Sans" pitchFamily="34" charset="-122"/>
                <a:cs typeface="Martel Sans" pitchFamily="34" charset="-120"/>
              </a:rPr>
              <a:t>zarra tezligining kvadratiga teskari proporsionallik</a:t>
            </a:r>
            <a:endParaRPr dirty="0" sz="1750" lang="en-US"/>
          </a:p>
        </p:txBody>
      </p:sp>
      <p:sp>
        <p:nvSpPr>
          <p:cNvPr id="1048693" name="Text 6"/>
          <p:cNvSpPr/>
          <p:nvPr/>
        </p:nvSpPr>
        <p:spPr>
          <a:xfrm>
            <a:off x="793790" y="5277013"/>
            <a:ext cx="13042821" cy="725805"/>
          </a:xfrm>
          <a:prstGeom prst="rect"/>
          <a:noFill/>
        </p:spPr>
        <p:txBody>
          <a:bodyPr anchor="t" bIns="0" lIns="0" rIns="0" rtlCol="0" tIns="0" wrap="square"/>
          <a:p>
            <a:pPr algn="l" indent="0" marL="0">
              <a:lnSpc>
                <a:spcPts val="2850"/>
              </a:lnSpc>
              <a:buNone/>
            </a:pPr>
            <a:r>
              <a:rPr dirty="0" sz="1750" lang="en-US">
                <a:solidFill>
                  <a:srgbClr val="2C3249"/>
                </a:solidFill>
                <a:latin typeface="Martel Sans" pitchFamily="34" charset="0"/>
                <a:ea typeface="Martel Sans" pitchFamily="34" charset="-122"/>
                <a:cs typeface="Martel Sans" pitchFamily="34" charset="-120"/>
              </a:rPr>
              <a:t>Shu sababli Bragg egri chizig'i o'ziga xos shaklga ega bo'ladi: zarra to'xtashidan oldin, juda past energiya sohasida energiya yo'qotish keskin ortib Bragg cho'qqisi (Bragg Peak) hosil qiladi.</a:t>
            </a:r>
            <a:endParaRPr dirty="0" sz="1750" lang="en-US"/>
          </a:p>
        </p:txBody>
      </p:sp>
      <p:sp>
        <p:nvSpPr>
          <p:cNvPr id="1048694" name="Прямоугольник 9"/>
          <p:cNvSpPr/>
          <p:nvPr/>
        </p:nvSpPr>
        <p:spPr>
          <a:xfrm>
            <a:off x="708729" y="6257968"/>
            <a:ext cx="13042821" cy="1424940"/>
          </a:xfrm>
          <a:prstGeom prst="rect"/>
        </p:spPr>
        <p:txBody>
          <a:bodyPr wrap="square">
            <a:spAutoFit/>
          </a:bodyPr>
          <a:p>
            <a:r>
              <a:rPr dirty="0" lang="en-US" err="1" smtClean="0"/>
              <a:t>Aynan</a:t>
            </a:r>
            <a:r>
              <a:rPr dirty="0" lang="en-US" smtClean="0"/>
              <a:t> </a:t>
            </a:r>
            <a:r>
              <a:rPr dirty="0" lang="en-US" err="1" smtClean="0"/>
              <a:t>shu</a:t>
            </a:r>
            <a:r>
              <a:rPr dirty="0" lang="en-US" smtClean="0"/>
              <a:t> Bragg </a:t>
            </a:r>
            <a:r>
              <a:rPr dirty="0" lang="en-US" err="1" smtClean="0"/>
              <a:t>cho‘qqisi</a:t>
            </a:r>
            <a:r>
              <a:rPr dirty="0" lang="en-US" smtClean="0"/>
              <a:t> ion </a:t>
            </a:r>
            <a:r>
              <a:rPr dirty="0" lang="en-US" err="1" smtClean="0"/>
              <a:t>terapiyasini</a:t>
            </a:r>
            <a:r>
              <a:rPr dirty="0" lang="en-US" smtClean="0"/>
              <a:t> </a:t>
            </a:r>
            <a:r>
              <a:rPr dirty="0" lang="en-US" err="1" smtClean="0"/>
              <a:t>saratonni</a:t>
            </a:r>
            <a:r>
              <a:rPr dirty="0" lang="en-US" smtClean="0"/>
              <a:t> </a:t>
            </a:r>
            <a:r>
              <a:rPr dirty="0" lang="en-US" err="1" smtClean="0"/>
              <a:t>rentgen</a:t>
            </a:r>
            <a:r>
              <a:rPr dirty="0" lang="en-US" smtClean="0"/>
              <a:t> </a:t>
            </a:r>
            <a:r>
              <a:rPr dirty="0" lang="en-US" err="1" smtClean="0"/>
              <a:t>nurlari</a:t>
            </a:r>
            <a:r>
              <a:rPr dirty="0" lang="en-US" smtClean="0"/>
              <a:t> </a:t>
            </a:r>
            <a:r>
              <a:rPr dirty="0" lang="en-US" err="1" smtClean="0"/>
              <a:t>bilan</a:t>
            </a:r>
            <a:r>
              <a:rPr dirty="0" lang="en-US" smtClean="0"/>
              <a:t> </a:t>
            </a:r>
            <a:r>
              <a:rPr dirty="0" lang="en-US" err="1" smtClean="0"/>
              <a:t>davolashga</a:t>
            </a:r>
            <a:r>
              <a:rPr dirty="0" lang="en-US" smtClean="0"/>
              <a:t> </a:t>
            </a:r>
            <a:r>
              <a:rPr dirty="0" lang="en-US" err="1" smtClean="0"/>
              <a:t>qaraganda</a:t>
            </a:r>
            <a:r>
              <a:rPr dirty="0" lang="en-US" smtClean="0"/>
              <a:t> </a:t>
            </a:r>
            <a:r>
              <a:rPr dirty="0" lang="en-US" err="1" smtClean="0"/>
              <a:t>samaraliroq</a:t>
            </a:r>
            <a:r>
              <a:rPr dirty="0" lang="en-US" smtClean="0"/>
              <a:t> </a:t>
            </a:r>
            <a:r>
              <a:rPr dirty="0" lang="en-US" err="1" smtClean="0"/>
              <a:t>qiladi</a:t>
            </a:r>
            <a:r>
              <a:rPr dirty="0" lang="en-US" smtClean="0"/>
              <a:t>.</a:t>
            </a:r>
          </a:p>
          <a:p>
            <a:endParaRPr dirty="0" lang="en-US" smtClean="0"/>
          </a:p>
          <a:p>
            <a:r>
              <a:rPr dirty="0" lang="en-US" smtClean="0"/>
              <a:t>Bragg </a:t>
            </a:r>
            <a:r>
              <a:rPr dirty="0" lang="en-US" err="1" smtClean="0"/>
              <a:t>egri</a:t>
            </a:r>
            <a:r>
              <a:rPr dirty="0" lang="en-US" smtClean="0"/>
              <a:t> </a:t>
            </a:r>
            <a:r>
              <a:rPr dirty="0" lang="en-US" err="1" smtClean="0"/>
              <a:t>chizig‘i</a:t>
            </a:r>
            <a:r>
              <a:rPr dirty="0" lang="en-US" smtClean="0"/>
              <a:t> </a:t>
            </a:r>
            <a:r>
              <a:rPr dirty="0" lang="en-US" err="1" smtClean="0"/>
              <a:t>energiya</a:t>
            </a:r>
            <a:r>
              <a:rPr dirty="0" lang="en-US" smtClean="0"/>
              <a:t> </a:t>
            </a:r>
            <a:r>
              <a:rPr dirty="0" lang="en-US" err="1" smtClean="0"/>
              <a:t>ortishi</a:t>
            </a:r>
            <a:r>
              <a:rPr dirty="0" lang="en-US" smtClean="0"/>
              <a:t> </a:t>
            </a:r>
            <a:r>
              <a:rPr dirty="0" lang="en-US" err="1" smtClean="0"/>
              <a:t>bilan</a:t>
            </a:r>
            <a:r>
              <a:rPr dirty="0" lang="en-US" smtClean="0"/>
              <a:t> </a:t>
            </a:r>
            <a:r>
              <a:rPr dirty="0" lang="en-US" err="1" smtClean="0"/>
              <a:t>kamayib</a:t>
            </a:r>
            <a:r>
              <a:rPr dirty="0" lang="en-US" smtClean="0"/>
              <a:t> </a:t>
            </a:r>
            <a:r>
              <a:rPr dirty="0" lang="en-US" err="1" smtClean="0"/>
              <a:t>boradi</a:t>
            </a:r>
            <a:r>
              <a:rPr dirty="0" lang="en-US" smtClean="0"/>
              <a:t> </a:t>
            </a:r>
            <a:r>
              <a:rPr dirty="0" lang="en-US" err="1" smtClean="0"/>
              <a:t>va</a:t>
            </a:r>
            <a:r>
              <a:rPr dirty="0" lang="en-US" smtClean="0"/>
              <a:t> β = 0.9 </a:t>
            </a:r>
            <a:r>
              <a:rPr dirty="0" lang="en-US" err="1" smtClean="0"/>
              <a:t>tezlik</a:t>
            </a:r>
            <a:r>
              <a:rPr dirty="0" lang="en-US" smtClean="0"/>
              <a:t> </a:t>
            </a:r>
            <a:r>
              <a:rPr dirty="0" lang="en-US" err="1" smtClean="0"/>
              <a:t>atrofida</a:t>
            </a:r>
            <a:r>
              <a:rPr dirty="0" lang="en-US" smtClean="0"/>
              <a:t> minimum </a:t>
            </a:r>
            <a:r>
              <a:rPr dirty="0" lang="en-US" err="1" smtClean="0"/>
              <a:t>qiymatga</a:t>
            </a:r>
            <a:r>
              <a:rPr dirty="0" lang="en-US" smtClean="0"/>
              <a:t> </a:t>
            </a:r>
            <a:r>
              <a:rPr dirty="0" lang="en-US" err="1" smtClean="0"/>
              <a:t>yetadi</a:t>
            </a:r>
            <a:r>
              <a:rPr dirty="0" lang="en-US" smtClean="0"/>
              <a:t> (</a:t>
            </a:r>
            <a:r>
              <a:rPr dirty="0" lang="en-US" err="1" smtClean="0"/>
              <a:t>protonlar</a:t>
            </a:r>
            <a:r>
              <a:rPr dirty="0" lang="en-US" smtClean="0"/>
              <a:t> </a:t>
            </a:r>
            <a:r>
              <a:rPr dirty="0" lang="en-US" err="1" smtClean="0"/>
              <a:t>uchun</a:t>
            </a:r>
            <a:r>
              <a:rPr dirty="0" lang="en-US" smtClean="0"/>
              <a:t> </a:t>
            </a:r>
            <a:r>
              <a:rPr dirty="0" lang="en-US" err="1" smtClean="0"/>
              <a:t>taxminan</a:t>
            </a:r>
            <a:r>
              <a:rPr dirty="0" lang="en-US" smtClean="0"/>
              <a:t> 2.2 GeV </a:t>
            </a:r>
            <a:r>
              <a:rPr dirty="0" lang="en-US" err="1" smtClean="0"/>
              <a:t>energiya</a:t>
            </a:r>
            <a:r>
              <a:rPr dirty="0" lang="en-US" smtClean="0"/>
              <a:t>). Minimal </a:t>
            </a:r>
            <a:r>
              <a:rPr dirty="0" lang="en-US" err="1" smtClean="0"/>
              <a:t>nuqtadan</a:t>
            </a:r>
            <a:r>
              <a:rPr dirty="0" lang="en-US" smtClean="0"/>
              <a:t> </a:t>
            </a:r>
            <a:r>
              <a:rPr dirty="0" lang="en-US" err="1" smtClean="0"/>
              <a:t>yuqori</a:t>
            </a:r>
            <a:r>
              <a:rPr dirty="0" lang="en-US" smtClean="0"/>
              <a:t> </a:t>
            </a:r>
            <a:r>
              <a:rPr dirty="0" lang="en-US" err="1" smtClean="0"/>
              <a:t>energiyalarda</a:t>
            </a:r>
            <a:r>
              <a:rPr dirty="0" lang="en-US" smtClean="0"/>
              <a:t> LET </a:t>
            </a:r>
            <a:r>
              <a:rPr dirty="0" lang="en-US" err="1" smtClean="0"/>
              <a:t>asta-sekin</a:t>
            </a:r>
            <a:r>
              <a:rPr dirty="0" lang="en-US" smtClean="0"/>
              <a:t> </a:t>
            </a:r>
            <a:r>
              <a:rPr dirty="0" lang="en-US" err="1" smtClean="0"/>
              <a:t>ortadi</a:t>
            </a:r>
            <a:r>
              <a:rPr dirty="0" lang="en-US" smtClean="0"/>
              <a:t>, </a:t>
            </a:r>
            <a:r>
              <a:rPr dirty="0" lang="en-US" err="1" smtClean="0"/>
              <a:t>ya’ni</a:t>
            </a:r>
            <a:r>
              <a:rPr dirty="0" lang="en-US" smtClean="0"/>
              <a:t> u </a:t>
            </a:r>
            <a:r>
              <a:rPr dirty="0" lang="en-US" err="1" smtClean="0"/>
              <a:t>logarifmik</a:t>
            </a:r>
            <a:r>
              <a:rPr dirty="0" lang="en-US" smtClean="0"/>
              <a:t> </a:t>
            </a:r>
            <a:r>
              <a:rPr dirty="0" lang="en-US" err="1" smtClean="0"/>
              <a:t>tarzda</a:t>
            </a:r>
            <a:r>
              <a:rPr dirty="0" lang="en-US" smtClean="0"/>
              <a:t> </a:t>
            </a:r>
            <a:r>
              <a:rPr dirty="0" lang="en-US" err="1" smtClean="0"/>
              <a:t>oshib</a:t>
            </a:r>
            <a:r>
              <a:rPr dirty="0" lang="en-US" smtClean="0"/>
              <a:t> </a:t>
            </a:r>
            <a:r>
              <a:rPr dirty="0" lang="en-US" err="1" smtClean="0"/>
              <a:t>boradi</a:t>
            </a:r>
            <a:r>
              <a:rPr dirty="0" lang="en-US" smtClean="0"/>
              <a:t>.</a:t>
            </a:r>
            <a:endParaRPr dirty="0"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61" name=""/>
        <p:cNvGrpSpPr/>
        <p:nvPr/>
      </p:nvGrpSpPr>
      <p:grpSpPr>
        <a:xfrm>
          <a:off x="0" y="0"/>
          <a:ext cx="0" cy="0"/>
          <a:chOff x="0" y="0"/>
          <a:chExt cx="0" cy="0"/>
        </a:xfrm>
      </p:grpSpPr>
      <p:pic>
        <p:nvPicPr>
          <p:cNvPr id="2097166" name="Рисунок 1"/>
          <p:cNvPicPr>
            <a:picLocks noChangeAspect="1"/>
          </p:cNvPicPr>
          <p:nvPr/>
        </p:nvPicPr>
        <p:blipFill>
          <a:blip xmlns:r="http://schemas.openxmlformats.org/officeDocument/2006/relationships" r:embed="rId1"/>
          <a:stretch>
            <a:fillRect/>
          </a:stretch>
        </p:blipFill>
        <p:spPr>
          <a:xfrm>
            <a:off x="3477530" y="639783"/>
            <a:ext cx="7367679" cy="4674665"/>
          </a:xfrm>
          <a:prstGeom prst="rect"/>
        </p:spPr>
      </p:pic>
      <p:sp>
        <p:nvSpPr>
          <p:cNvPr id="1048698" name="Прямоугольник 2"/>
          <p:cNvSpPr/>
          <p:nvPr/>
        </p:nvSpPr>
        <p:spPr>
          <a:xfrm>
            <a:off x="1520456" y="5619330"/>
            <a:ext cx="12429460" cy="1424939"/>
          </a:xfrm>
          <a:prstGeom prst="rect"/>
        </p:spPr>
        <p:style>
          <a:lnRef idx="1">
            <a:schemeClr val="accent3"/>
          </a:lnRef>
          <a:fillRef idx="2">
            <a:schemeClr val="accent3"/>
          </a:fillRef>
          <a:effectRef idx="1">
            <a:schemeClr val="accent3"/>
          </a:effectRef>
          <a:fontRef idx="minor">
            <a:schemeClr val="dk1"/>
          </a:fontRef>
        </p:style>
        <p:txBody>
          <a:bodyPr wrap="square">
            <a:spAutoFit/>
          </a:bodyPr>
          <a:p>
            <a:r>
              <a:rPr dirty="0" lang="en-US" err="1" smtClean="0"/>
              <a:t>Rasm</a:t>
            </a:r>
            <a:r>
              <a:rPr dirty="0" lang="en-US" smtClean="0"/>
              <a:t>: 205 MeV </a:t>
            </a:r>
            <a:r>
              <a:rPr dirty="0" lang="en-US" err="1" smtClean="0"/>
              <a:t>energiyali</a:t>
            </a:r>
            <a:r>
              <a:rPr dirty="0" lang="en-US" smtClean="0"/>
              <a:t> </a:t>
            </a:r>
            <a:r>
              <a:rPr dirty="0" lang="en-US" err="1" smtClean="0"/>
              <a:t>protonlar</a:t>
            </a:r>
            <a:r>
              <a:rPr dirty="0" lang="en-US" smtClean="0"/>
              <a:t> </a:t>
            </a:r>
            <a:r>
              <a:rPr dirty="0" lang="en-US" err="1" smtClean="0"/>
              <a:t>uchun</a:t>
            </a:r>
            <a:r>
              <a:rPr dirty="0" lang="en-US" smtClean="0"/>
              <a:t> Bragg </a:t>
            </a:r>
            <a:r>
              <a:rPr dirty="0" lang="en-US" err="1" smtClean="0"/>
              <a:t>egri</a:t>
            </a:r>
            <a:r>
              <a:rPr dirty="0" lang="en-US" smtClean="0"/>
              <a:t> </a:t>
            </a:r>
            <a:r>
              <a:rPr dirty="0" lang="en-US" err="1" smtClean="0"/>
              <a:t>chizig‘i</a:t>
            </a:r>
            <a:r>
              <a:rPr dirty="0" lang="en-US" smtClean="0"/>
              <a:t>.</a:t>
            </a:r>
          </a:p>
          <a:p>
            <a:r>
              <a:rPr dirty="0" lang="en-US" smtClean="0"/>
              <a:t>HDPE (</a:t>
            </a:r>
            <a:r>
              <a:rPr dirty="0" lang="en-US" err="1" smtClean="0"/>
              <a:t>yuqori</a:t>
            </a:r>
            <a:r>
              <a:rPr dirty="0" lang="en-US" smtClean="0"/>
              <a:t> </a:t>
            </a:r>
            <a:r>
              <a:rPr dirty="0" lang="en-US" err="1" smtClean="0"/>
              <a:t>zichlikdagi</a:t>
            </a:r>
            <a:r>
              <a:rPr dirty="0" lang="en-US" smtClean="0"/>
              <a:t> </a:t>
            </a:r>
            <a:r>
              <a:rPr dirty="0" lang="en-US" err="1" smtClean="0"/>
              <a:t>polietilen</a:t>
            </a:r>
            <a:r>
              <a:rPr dirty="0" lang="en-US" smtClean="0"/>
              <a:t>) </a:t>
            </a:r>
            <a:r>
              <a:rPr dirty="0" lang="en-US" err="1" smtClean="0"/>
              <a:t>materialida</a:t>
            </a:r>
            <a:r>
              <a:rPr dirty="0" lang="en-US" smtClean="0"/>
              <a:t> </a:t>
            </a:r>
            <a:r>
              <a:rPr dirty="0" lang="en-US" err="1" smtClean="0"/>
              <a:t>protonlarning</a:t>
            </a:r>
            <a:r>
              <a:rPr dirty="0" lang="en-US" smtClean="0"/>
              <a:t> </a:t>
            </a:r>
            <a:r>
              <a:rPr dirty="0" lang="en-US" err="1" smtClean="0"/>
              <a:t>yurish</a:t>
            </a:r>
            <a:r>
              <a:rPr dirty="0" lang="en-US" smtClean="0"/>
              <a:t> </a:t>
            </a:r>
            <a:r>
              <a:rPr dirty="0" lang="en-US" err="1" smtClean="0"/>
              <a:t>masofasi</a:t>
            </a:r>
            <a:r>
              <a:rPr dirty="0" lang="en-US" smtClean="0"/>
              <a:t> 26.100 </a:t>
            </a:r>
            <a:r>
              <a:rPr dirty="0" lang="en-US" err="1" smtClean="0"/>
              <a:t>sm</a:t>
            </a:r>
            <a:r>
              <a:rPr dirty="0" lang="en-US" smtClean="0"/>
              <a:t> </a:t>
            </a:r>
            <a:r>
              <a:rPr dirty="0" lang="en-US" err="1" smtClean="0"/>
              <a:t>bo‘lib</a:t>
            </a:r>
            <a:r>
              <a:rPr dirty="0" lang="en-US" smtClean="0"/>
              <a:t>, </a:t>
            </a:r>
            <a:r>
              <a:rPr dirty="0" lang="en-US" err="1" smtClean="0"/>
              <a:t>egri</a:t>
            </a:r>
            <a:r>
              <a:rPr dirty="0" lang="en-US" smtClean="0"/>
              <a:t> </a:t>
            </a:r>
            <a:r>
              <a:rPr dirty="0" lang="en-US" err="1" smtClean="0"/>
              <a:t>chiziqning</a:t>
            </a:r>
            <a:r>
              <a:rPr dirty="0" lang="en-US" smtClean="0"/>
              <a:t> </a:t>
            </a:r>
            <a:r>
              <a:rPr dirty="0" lang="en-US" err="1" smtClean="0"/>
              <a:t>cho‘qqisi</a:t>
            </a:r>
            <a:r>
              <a:rPr dirty="0" lang="en-US" smtClean="0"/>
              <a:t> </a:t>
            </a:r>
            <a:r>
              <a:rPr dirty="0" lang="en-US" err="1" smtClean="0"/>
              <a:t>aynan</a:t>
            </a:r>
            <a:r>
              <a:rPr dirty="0" lang="en-US" smtClean="0"/>
              <a:t> </a:t>
            </a:r>
            <a:r>
              <a:rPr dirty="0" lang="en-US" err="1" smtClean="0"/>
              <a:t>shu</a:t>
            </a:r>
            <a:r>
              <a:rPr dirty="0" lang="en-US" smtClean="0"/>
              <a:t> </a:t>
            </a:r>
            <a:r>
              <a:rPr dirty="0" lang="en-US" err="1" smtClean="0"/>
              <a:t>joyda</a:t>
            </a:r>
            <a:r>
              <a:rPr dirty="0" lang="en-US" smtClean="0"/>
              <a:t> </a:t>
            </a:r>
            <a:r>
              <a:rPr dirty="0" lang="en-US" err="1" smtClean="0"/>
              <a:t>hosil</a:t>
            </a:r>
            <a:r>
              <a:rPr dirty="0" lang="en-US" smtClean="0"/>
              <a:t> </a:t>
            </a:r>
            <a:r>
              <a:rPr dirty="0" lang="en-US" err="1" smtClean="0"/>
              <a:t>bo‘ladi</a:t>
            </a:r>
            <a:r>
              <a:rPr dirty="0" lang="en-US" smtClean="0"/>
              <a:t>.</a:t>
            </a:r>
          </a:p>
          <a:p>
            <a:r>
              <a:rPr dirty="0" lang="en-US" err="1" smtClean="0"/>
              <a:t>Kirish</a:t>
            </a:r>
            <a:r>
              <a:rPr dirty="0" lang="en-US" smtClean="0"/>
              <a:t> </a:t>
            </a:r>
            <a:r>
              <a:rPr dirty="0" lang="en-US" err="1" smtClean="0"/>
              <a:t>nuqtasida</a:t>
            </a:r>
            <a:r>
              <a:rPr dirty="0" lang="en-US" smtClean="0"/>
              <a:t> </a:t>
            </a:r>
            <a:r>
              <a:rPr dirty="0" lang="en-US" err="1" smtClean="0"/>
              <a:t>suvdagi</a:t>
            </a:r>
            <a:r>
              <a:rPr dirty="0" lang="en-US" smtClean="0"/>
              <a:t> LET (Linear Energy Transfer — </a:t>
            </a:r>
            <a:r>
              <a:rPr dirty="0" lang="en-US" err="1" smtClean="0"/>
              <a:t>chiziqli</a:t>
            </a:r>
            <a:r>
              <a:rPr dirty="0" lang="en-US" smtClean="0"/>
              <a:t> </a:t>
            </a:r>
            <a:r>
              <a:rPr dirty="0" lang="en-US" err="1" smtClean="0"/>
              <a:t>energiya</a:t>
            </a:r>
            <a:r>
              <a:rPr dirty="0" lang="en-US" smtClean="0"/>
              <a:t> </a:t>
            </a:r>
            <a:r>
              <a:rPr dirty="0" lang="en-US" err="1" smtClean="0"/>
              <a:t>uzatilishi</a:t>
            </a:r>
            <a:r>
              <a:rPr dirty="0" lang="en-US" smtClean="0"/>
              <a:t>) </a:t>
            </a:r>
            <a:r>
              <a:rPr dirty="0" lang="en-US" err="1" smtClean="0"/>
              <a:t>qiymati</a:t>
            </a:r>
            <a:r>
              <a:rPr dirty="0" lang="en-US" smtClean="0"/>
              <a:t> 0.4457 </a:t>
            </a:r>
            <a:r>
              <a:rPr dirty="0" lang="en-US" err="1" smtClean="0"/>
              <a:t>keV</a:t>
            </a:r>
            <a:r>
              <a:rPr dirty="0" lang="en-US" smtClean="0"/>
              <a:t>/</a:t>
            </a:r>
            <a:r>
              <a:rPr dirty="0" lang="en-US" err="1" smtClean="0"/>
              <a:t>mikron</a:t>
            </a:r>
            <a:r>
              <a:rPr dirty="0" lang="en-US" smtClean="0"/>
              <a:t> </a:t>
            </a:r>
            <a:r>
              <a:rPr dirty="0" lang="en-US" err="1" smtClean="0"/>
              <a:t>ga</a:t>
            </a:r>
            <a:r>
              <a:rPr dirty="0" lang="en-US" smtClean="0"/>
              <a:t> </a:t>
            </a:r>
            <a:r>
              <a:rPr dirty="0" lang="en-US" err="1" smtClean="0"/>
              <a:t>teng</a:t>
            </a:r>
            <a:r>
              <a:rPr dirty="0" lang="en-US" smtClean="0"/>
              <a:t>.</a:t>
            </a:r>
            <a:endParaRPr dirty="0"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62" name=""/>
        <p:cNvGrpSpPr/>
        <p:nvPr/>
      </p:nvGrpSpPr>
      <p:grpSpPr>
        <a:xfrm>
          <a:off x="0" y="0"/>
          <a:ext cx="0" cy="0"/>
          <a:chOff x="0" y="0"/>
          <a:chExt cx="0" cy="0"/>
        </a:xfrm>
      </p:grpSpPr>
      <p:sp>
        <p:nvSpPr>
          <p:cNvPr id="1048699" name="Прямоугольник 1"/>
          <p:cNvSpPr/>
          <p:nvPr/>
        </p:nvSpPr>
        <p:spPr>
          <a:xfrm>
            <a:off x="2275367" y="2290787"/>
            <a:ext cx="10260419" cy="3418840"/>
          </a:xfrm>
          <a:prstGeom prst="rect"/>
        </p:spPr>
        <p:txBody>
          <a:bodyPr wrap="square">
            <a:spAutoFit/>
          </a:bodyPr>
          <a:p>
            <a:pPr algn="ctr"/>
            <a:r>
              <a:rPr b="1" dirty="0" sz="3200" lang="en-US" err="1" smtClean="0">
                <a:latin typeface="Arial Rounded MT Bold" panose="020F0704030504030204" pitchFamily="34" charset="0"/>
              </a:rPr>
              <a:t>Xulosa</a:t>
            </a:r>
            <a:endParaRPr b="1" dirty="0" lang="en-US" smtClean="0">
              <a:latin typeface="Arial Rounded MT Bold" panose="020F0704030504030204" pitchFamily="34" charset="0"/>
            </a:endParaRPr>
          </a:p>
          <a:p>
            <a:pPr algn="ctr"/>
            <a:r>
              <a:rPr dirty="0" sz="2400" lang="en-US" err="1" smtClean="0">
                <a:latin typeface="Arial Rounded MT Bold" panose="020F0704030504030204" pitchFamily="34" charset="0"/>
              </a:rPr>
              <a:t>Zaryadlangan</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og‘ir</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zarralar</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modda</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ichida</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harakatlanayotganda</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asosan</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ionlanish</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orqali</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energiya</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yo‘qotadi</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va</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qanchadir</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vaqtdan</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keyin</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to‘xtaydi</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Ularning</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yugurish</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yo‘li</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boshlang‘ich</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energiyaga</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zarraning</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turiga</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va</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muhit</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xossalariga</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bog‘liq</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Energiya</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yo‘qotish</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jarayoni</a:t>
            </a:r>
            <a:r>
              <a:rPr dirty="0" sz="2400" lang="en-US" smtClean="0">
                <a:latin typeface="Arial Rounded MT Bold" panose="020F0704030504030204" pitchFamily="34" charset="0"/>
              </a:rPr>
              <a:t> Beta–</a:t>
            </a:r>
            <a:r>
              <a:rPr dirty="0" sz="2400" lang="en-US" err="1" smtClean="0">
                <a:latin typeface="Arial Rounded MT Bold" panose="020F0704030504030204" pitchFamily="34" charset="0"/>
              </a:rPr>
              <a:t>Blox</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formulasi</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bilan</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xarakterlanadi</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va</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yo‘l</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oxirida</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keskin</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ortib</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ketadi</a:t>
            </a:r>
            <a:r>
              <a:rPr dirty="0" sz="2400" lang="en-US" smtClean="0">
                <a:latin typeface="Arial Rounded MT Bold" panose="020F0704030504030204" pitchFamily="34" charset="0"/>
              </a:rPr>
              <a:t>. Bu </a:t>
            </a:r>
            <a:r>
              <a:rPr dirty="0" sz="2400" lang="en-US" err="1" smtClean="0">
                <a:latin typeface="Arial Rounded MT Bold" panose="020F0704030504030204" pitchFamily="34" charset="0"/>
              </a:rPr>
              <a:t>esa</a:t>
            </a:r>
            <a:r>
              <a:rPr dirty="0" sz="2400" lang="en-US" smtClean="0">
                <a:latin typeface="Arial Rounded MT Bold" panose="020F0704030504030204" pitchFamily="34" charset="0"/>
              </a:rPr>
              <a:t> Bragg </a:t>
            </a:r>
            <a:r>
              <a:rPr dirty="0" sz="2400" lang="en-US" err="1" smtClean="0">
                <a:latin typeface="Arial Rounded MT Bold" panose="020F0704030504030204" pitchFamily="34" charset="0"/>
              </a:rPr>
              <a:t>cho‘qqisini</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hosil</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qiladi</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Aynan</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shu</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xususiyat</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tufayli</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zaryadlangan</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zarralar</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ayniqsa</a:t>
            </a:r>
            <a:r>
              <a:rPr dirty="0" sz="2400" lang="en-US" smtClean="0">
                <a:latin typeface="Arial Rounded MT Bold" panose="020F0704030504030204" pitchFamily="34" charset="0"/>
              </a:rPr>
              <a:t>  proton </a:t>
            </a:r>
            <a:r>
              <a:rPr dirty="0" sz="2400" lang="en-US" err="1" smtClean="0">
                <a:latin typeface="Arial Rounded MT Bold" panose="020F0704030504030204" pitchFamily="34" charset="0"/>
              </a:rPr>
              <a:t>va</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og‘ir</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ionlar</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tibbiyotda</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keng</a:t>
            </a:r>
            <a:r>
              <a:rPr dirty="0" sz="2400" lang="en-US" smtClean="0">
                <a:latin typeface="Arial Rounded MT Bold" panose="020F0704030504030204" pitchFamily="34" charset="0"/>
              </a:rPr>
              <a:t> </a:t>
            </a:r>
            <a:r>
              <a:rPr dirty="0" sz="2400" lang="en-US" err="1" smtClean="0">
                <a:latin typeface="Arial Rounded MT Bold" panose="020F0704030504030204" pitchFamily="34" charset="0"/>
              </a:rPr>
              <a:t>qo‘llaniladi</a:t>
            </a:r>
            <a:r>
              <a:rPr dirty="0" sz="2400" lang="en-US" smtClean="0">
                <a:latin typeface="Arial Rounded MT Bold" panose="020F0704030504030204" pitchFamily="34" charset="0"/>
              </a:rPr>
              <a:t>.</a:t>
            </a:r>
            <a:endParaRPr dirty="0" sz="2400" lang="en-US">
              <a:latin typeface="Arial Rounded MT Bold" panose="020F070403050403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63" name=""/>
        <p:cNvGrpSpPr/>
        <p:nvPr/>
      </p:nvGrpSpPr>
      <p:grpSpPr>
        <a:xfrm>
          <a:off x="0" y="0"/>
          <a:ext cx="0" cy="0"/>
          <a:chOff x="0" y="0"/>
          <a:chExt cx="0" cy="0"/>
        </a:xfrm>
      </p:grpSpPr>
      <p:sp>
        <p:nvSpPr>
          <p:cNvPr id="1048700" name="TextBox 1"/>
          <p:cNvSpPr txBox="1"/>
          <p:nvPr/>
        </p:nvSpPr>
        <p:spPr>
          <a:xfrm>
            <a:off x="871870" y="2147777"/>
            <a:ext cx="13078047" cy="3507741"/>
          </a:xfrm>
          <a:prstGeom prst="rect"/>
          <a:noFill/>
        </p:spPr>
        <p:txBody>
          <a:bodyPr rtlCol="0" wrap="square">
            <a:spAutoFit/>
          </a:bodyPr>
          <a:p>
            <a:r>
              <a:rPr b="1" dirty="0" sz="3200" lang="en-US" err="1" smtClean="0">
                <a:latin typeface="Arial Rounded MT Bold" panose="020F0704030504030204" pitchFamily="34" charset="0"/>
              </a:rPr>
              <a:t>Foydalanilgan</a:t>
            </a:r>
            <a:r>
              <a:rPr b="1" dirty="0" sz="3200" lang="en-US" smtClean="0">
                <a:latin typeface="Arial Rounded MT Bold" panose="020F0704030504030204" pitchFamily="34" charset="0"/>
              </a:rPr>
              <a:t> </a:t>
            </a:r>
            <a:r>
              <a:rPr b="1" dirty="0" sz="3200" lang="en-US" err="1" smtClean="0">
                <a:latin typeface="Arial Rounded MT Bold" panose="020F0704030504030204" pitchFamily="34" charset="0"/>
              </a:rPr>
              <a:t>manbalar</a:t>
            </a:r>
            <a:endParaRPr b="1" dirty="0" sz="3200" lang="en-US" smtClean="0">
              <a:latin typeface="Arial Rounded MT Bold" panose="020F0704030504030204" pitchFamily="34" charset="0"/>
            </a:endParaRPr>
          </a:p>
          <a:p>
            <a:endParaRPr dirty="0" sz="2800" lang="en-US" smtClean="0">
              <a:latin typeface="Arial Rounded MT Bold" panose="020F0704030504030204" pitchFamily="34" charset="0"/>
            </a:endParaRPr>
          </a:p>
          <a:p>
            <a:pPr indent="-514350" marL="514350">
              <a:buFont typeface="+mj-lt"/>
              <a:buAutoNum type="arabicPeriod"/>
            </a:pPr>
            <a:r>
              <a:rPr dirty="0" sz="2800" lang="en-US" smtClean="0">
                <a:latin typeface="Arial Rounded MT Bold" panose="020F0704030504030204" pitchFamily="34" charset="0"/>
              </a:rPr>
              <a:t>https://en.wikipedia.org/wiki/Bethe_formula?utm_source=chatgpt.com</a:t>
            </a:r>
          </a:p>
          <a:p>
            <a:pPr indent="-514350" marL="514350">
              <a:buFont typeface="+mj-lt"/>
              <a:buAutoNum type="arabicPeriod"/>
            </a:pPr>
            <a:endParaRPr dirty="0" sz="2800" lang="en-US" smtClean="0">
              <a:latin typeface="Arial Rounded MT Bold" panose="020F0704030504030204" pitchFamily="34" charset="0"/>
            </a:endParaRPr>
          </a:p>
          <a:p>
            <a:pPr indent="-514350" marL="514350">
              <a:buFont typeface="+mj-lt"/>
              <a:buAutoNum type="arabicPeriod"/>
            </a:pPr>
            <a:r>
              <a:rPr dirty="0" sz="2800" lang="en-US" smtClean="0">
                <a:latin typeface="Arial Rounded MT Bold" panose="020F0704030504030204" pitchFamily="34" charset="0"/>
              </a:rPr>
              <a:t>https://www.bnl.gov/nsrl/userguide/bragg-curves-and-peaks.php?utm_source=chatgpt.com</a:t>
            </a:r>
          </a:p>
          <a:p>
            <a:pPr indent="-514350" marL="514350">
              <a:buFont typeface="+mj-lt"/>
              <a:buAutoNum type="arabicPeriod"/>
            </a:pPr>
            <a:endParaRPr dirty="0" sz="2800" lang="en-US" smtClean="0">
              <a:latin typeface="Arial Rounded MT Bold" panose="020F0704030504030204" pitchFamily="34" charset="0"/>
            </a:endParaRPr>
          </a:p>
          <a:p>
            <a:pPr indent="-514350" marL="514350">
              <a:buFont typeface="+mj-lt"/>
              <a:buAutoNum type="arabicPeriod"/>
            </a:pPr>
            <a:r>
              <a:rPr dirty="0" sz="2800" lang="en-US" smtClean="0">
                <a:latin typeface="Arial Rounded MT Bold" panose="020F0704030504030204" pitchFamily="34" charset="0"/>
              </a:rPr>
              <a:t>https://chatgpt.com/share/69aec089-ac4c-800a-90d5-ab27f4616e05</a:t>
            </a:r>
            <a:endParaRPr dirty="0" sz="2800" lang="en-US">
              <a:latin typeface="Arial Rounded MT Bold" panose="020F07040305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29" name=""/>
        <p:cNvGrpSpPr/>
        <p:nvPr/>
      </p:nvGrpSpPr>
      <p:grpSpPr>
        <a:xfrm>
          <a:off x="0" y="0"/>
          <a:ext cx="0" cy="0"/>
          <a:chOff x="0" y="0"/>
          <a:chExt cx="0" cy="0"/>
        </a:xfrm>
      </p:grpSpPr>
      <p:sp>
        <p:nvSpPr>
          <p:cNvPr id="1048580" name="Прямоугольник 1"/>
          <p:cNvSpPr/>
          <p:nvPr/>
        </p:nvSpPr>
        <p:spPr>
          <a:xfrm>
            <a:off x="2721935" y="2238730"/>
            <a:ext cx="9877647" cy="3291840"/>
          </a:xfrm>
          <a:prstGeom prst="rect"/>
        </p:spPr>
        <p:txBody>
          <a:bodyPr wrap="square">
            <a:spAutoFit/>
          </a:bodyPr>
          <a:p>
            <a:r>
              <a:rPr dirty="0" sz="3600" lang="en-US" err="1" smtClean="0">
                <a:latin typeface="Arial Rounded MT Bold" panose="020F0704030504030204" pitchFamily="34" charset="0"/>
              </a:rPr>
              <a:t>Reja</a:t>
            </a:r>
            <a:r>
              <a:rPr dirty="0" sz="3600" lang="en-US" smtClean="0">
                <a:latin typeface="Arial Rounded MT Bold" panose="020F0704030504030204" pitchFamily="34" charset="0"/>
              </a:rPr>
              <a:t>:</a:t>
            </a:r>
          </a:p>
          <a:p>
            <a:endParaRPr dirty="0" sz="3600" lang="en-US" smtClean="0">
              <a:latin typeface="Arial Rounded MT Bold" panose="020F0704030504030204" pitchFamily="34" charset="0"/>
            </a:endParaRPr>
          </a:p>
          <a:p>
            <a:pPr indent="-742950" marL="742950">
              <a:buFont typeface="+mj-lt"/>
              <a:buAutoNum type="arabicPeriod"/>
            </a:pPr>
            <a:r>
              <a:rPr dirty="0" sz="3600" lang="en-US" smtClean="0">
                <a:latin typeface="Arial Rounded MT Bold" panose="020F0704030504030204" pitchFamily="34" charset="0"/>
              </a:rPr>
              <a:t>Beta-</a:t>
            </a:r>
            <a:r>
              <a:rPr dirty="0" sz="3600" lang="en-US" err="1" smtClean="0">
                <a:latin typeface="Arial Rounded MT Bold" panose="020F0704030504030204" pitchFamily="34" charset="0"/>
              </a:rPr>
              <a:t>Blox</a:t>
            </a:r>
            <a:r>
              <a:rPr dirty="0" sz="3600" lang="en-US" smtClean="0">
                <a:latin typeface="Arial Rounded MT Bold" panose="020F0704030504030204" pitchFamily="34" charset="0"/>
              </a:rPr>
              <a:t> </a:t>
            </a:r>
            <a:r>
              <a:rPr dirty="0" sz="3600" lang="en-US" err="1" smtClean="0">
                <a:latin typeface="Arial Rounded MT Bold" panose="020F0704030504030204" pitchFamily="34" charset="0"/>
              </a:rPr>
              <a:t>formulasi</a:t>
            </a:r>
            <a:r>
              <a:rPr dirty="0" sz="3600" lang="en-US" smtClean="0">
                <a:latin typeface="Arial Rounded MT Bold" panose="020F0704030504030204" pitchFamily="34" charset="0"/>
              </a:rPr>
              <a:t>.</a:t>
            </a:r>
          </a:p>
          <a:p>
            <a:pPr indent="-742950" marL="742950">
              <a:buFont typeface="+mj-lt"/>
              <a:buAutoNum type="arabicPeriod"/>
            </a:pPr>
            <a:r>
              <a:rPr dirty="0" sz="3600" lang="en-US" err="1" smtClean="0">
                <a:latin typeface="Arial Rounded MT Bold" panose="020F0704030504030204" pitchFamily="34" charset="0"/>
              </a:rPr>
              <a:t>Zaryadlangan</a:t>
            </a:r>
            <a:r>
              <a:rPr dirty="0" sz="3600" lang="en-US" smtClean="0">
                <a:latin typeface="Arial Rounded MT Bold" panose="020F0704030504030204" pitchFamily="34" charset="0"/>
              </a:rPr>
              <a:t> </a:t>
            </a:r>
            <a:r>
              <a:rPr dirty="0" sz="3600" lang="en-US" err="1" smtClean="0">
                <a:latin typeface="Arial Rounded MT Bold" panose="020F0704030504030204" pitchFamily="34" charset="0"/>
              </a:rPr>
              <a:t>og'ir</a:t>
            </a:r>
            <a:r>
              <a:rPr dirty="0" sz="3600" lang="en-US" smtClean="0">
                <a:latin typeface="Arial Rounded MT Bold" panose="020F0704030504030204" pitchFamily="34" charset="0"/>
              </a:rPr>
              <a:t> </a:t>
            </a:r>
            <a:r>
              <a:rPr dirty="0" sz="3600" lang="en-US" err="1" smtClean="0">
                <a:latin typeface="Arial Rounded MT Bold" panose="020F0704030504030204" pitchFamily="34" charset="0"/>
              </a:rPr>
              <a:t>zarralarning</a:t>
            </a:r>
            <a:r>
              <a:rPr dirty="0" sz="3600" lang="en-US" smtClean="0">
                <a:latin typeface="Arial Rounded MT Bold" panose="020F0704030504030204" pitchFamily="34" charset="0"/>
              </a:rPr>
              <a:t> </a:t>
            </a:r>
            <a:r>
              <a:rPr dirty="0" sz="3600" lang="en-US" err="1" smtClean="0">
                <a:latin typeface="Arial Rounded MT Bold" panose="020F0704030504030204" pitchFamily="34" charset="0"/>
              </a:rPr>
              <a:t>yugurish</a:t>
            </a:r>
            <a:r>
              <a:rPr dirty="0" sz="3600" lang="en-US" smtClean="0">
                <a:latin typeface="Arial Rounded MT Bold" panose="020F0704030504030204" pitchFamily="34" charset="0"/>
              </a:rPr>
              <a:t> </a:t>
            </a:r>
            <a:r>
              <a:rPr dirty="0" sz="3600" lang="en-US" err="1" smtClean="0">
                <a:latin typeface="Arial Rounded MT Bold" panose="020F0704030504030204" pitchFamily="34" charset="0"/>
              </a:rPr>
              <a:t>yo'li</a:t>
            </a:r>
            <a:r>
              <a:rPr dirty="0" sz="3600" lang="en-US" smtClean="0">
                <a:latin typeface="Arial Rounded MT Bold" panose="020F0704030504030204" pitchFamily="34" charset="0"/>
              </a:rPr>
              <a:t>.</a:t>
            </a:r>
          </a:p>
          <a:p>
            <a:pPr indent="-742950" marL="742950">
              <a:buFont typeface="+mj-lt"/>
              <a:buAutoNum type="arabicPeriod"/>
            </a:pPr>
            <a:r>
              <a:rPr dirty="0" sz="3600" lang="en-US" smtClean="0">
                <a:latin typeface="Arial Rounded MT Bold" panose="020F0704030504030204" pitchFamily="34" charset="0"/>
              </a:rPr>
              <a:t>Bragg </a:t>
            </a:r>
            <a:r>
              <a:rPr dirty="0" sz="3600" lang="en-US" err="1" smtClean="0">
                <a:latin typeface="Arial Rounded MT Bold" panose="020F0704030504030204" pitchFamily="34" charset="0"/>
              </a:rPr>
              <a:t>egri</a:t>
            </a:r>
            <a:r>
              <a:rPr dirty="0" sz="3600" lang="en-US" smtClean="0">
                <a:latin typeface="Arial Rounded MT Bold" panose="020F0704030504030204" pitchFamily="34" charset="0"/>
              </a:rPr>
              <a:t> </a:t>
            </a:r>
            <a:r>
              <a:rPr dirty="0" sz="3600" lang="en-US" err="1" smtClean="0">
                <a:latin typeface="Arial Rounded MT Bold" panose="020F0704030504030204" pitchFamily="34" charset="0"/>
              </a:rPr>
              <a:t>chizig'i</a:t>
            </a:r>
            <a:r>
              <a:rPr dirty="0" sz="3600" lang="en-US" smtClean="0">
                <a:latin typeface="Arial Rounded MT Bold" panose="020F0704030504030204" pitchFamily="34" charset="0"/>
              </a:rPr>
              <a:t> </a:t>
            </a:r>
            <a:r>
              <a:rPr dirty="0" sz="3600" lang="en-US" err="1" smtClean="0">
                <a:latin typeface="Arial Rounded MT Bold" panose="020F0704030504030204" pitchFamily="34" charset="0"/>
              </a:rPr>
              <a:t>va</a:t>
            </a:r>
            <a:r>
              <a:rPr dirty="0" sz="3600" lang="en-US" smtClean="0">
                <a:latin typeface="Arial Rounded MT Bold" panose="020F0704030504030204" pitchFamily="34" charset="0"/>
              </a:rPr>
              <a:t> </a:t>
            </a:r>
            <a:r>
              <a:rPr dirty="0" sz="3600" lang="en-US" err="1" smtClean="0">
                <a:latin typeface="Arial Rounded MT Bold" panose="020F0704030504030204" pitchFamily="34" charset="0"/>
              </a:rPr>
              <a:t>cho'qqisi</a:t>
            </a:r>
            <a:r>
              <a:rPr dirty="0" sz="3600" lang="en-US" smtClean="0">
                <a:latin typeface="Arial Rounded MT Bold" panose="020F0704030504030204" pitchFamily="34" charset="0"/>
              </a:rPr>
              <a:t>.</a:t>
            </a:r>
            <a:endParaRPr dirty="0" sz="3600" lang="en-US">
              <a:latin typeface="Arial Rounded MT Bold" panose="020F07040305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30" name=""/>
        <p:cNvGrpSpPr/>
        <p:nvPr/>
      </p:nvGrpSpPr>
      <p:grpSpPr>
        <a:xfrm>
          <a:off x="0" y="0"/>
          <a:ext cx="0" cy="0"/>
          <a:chOff x="0" y="0"/>
          <a:chExt cx="0" cy="0"/>
        </a:xfrm>
      </p:grpSpPr>
      <p:pic>
        <p:nvPicPr>
          <p:cNvPr id="2097153" name="Image 0" descr="preencoded.png"/>
          <p:cNvPicPr>
            <a:picLocks noChangeAspect="1"/>
          </p:cNvPicPr>
          <p:nvPr/>
        </p:nvPicPr>
        <p:blipFill>
          <a:blip xmlns:r="http://schemas.openxmlformats.org/officeDocument/2006/relationships" r:embed="rId1"/>
          <a:stretch>
            <a:fillRect/>
          </a:stretch>
        </p:blipFill>
        <p:spPr>
          <a:xfrm>
            <a:off x="0" y="0"/>
            <a:ext cx="5486400" cy="8229600"/>
          </a:xfrm>
          <a:prstGeom prst="rect"/>
        </p:spPr>
      </p:pic>
      <p:sp>
        <p:nvSpPr>
          <p:cNvPr id="1048581" name="Text 0"/>
          <p:cNvSpPr/>
          <p:nvPr/>
        </p:nvSpPr>
        <p:spPr>
          <a:xfrm>
            <a:off x="6280190" y="777954"/>
            <a:ext cx="7556421" cy="1417558"/>
          </a:xfrm>
          <a:prstGeom prst="rect"/>
          <a:noFill/>
        </p:spPr>
        <p:txBody>
          <a:bodyPr anchor="t" bIns="0" lIns="0" rIns="0" rtlCol="0" tIns="0" wrap="square"/>
          <a:p>
            <a:pPr algn="l" indent="0" marL="0">
              <a:lnSpc>
                <a:spcPts val="5550"/>
              </a:lnSpc>
              <a:buNone/>
            </a:pPr>
            <a:r>
              <a:rPr dirty="0" sz="4450" lang="en-US">
                <a:solidFill>
                  <a:srgbClr val="272D45"/>
                </a:solidFill>
                <a:latin typeface="Kanit Light" pitchFamily="34" charset="0"/>
                <a:ea typeface="Kanit Light" pitchFamily="34" charset="-122"/>
                <a:cs typeface="Kanit Light" pitchFamily="34" charset="-120"/>
              </a:rPr>
              <a:t>Beta formulasi (Beta–Blox formulasi)</a:t>
            </a:r>
            <a:endParaRPr dirty="0" sz="4450" lang="en-US"/>
          </a:p>
        </p:txBody>
      </p:sp>
      <p:sp>
        <p:nvSpPr>
          <p:cNvPr id="1048582" name="Text 1"/>
          <p:cNvSpPr/>
          <p:nvPr/>
        </p:nvSpPr>
        <p:spPr>
          <a:xfrm>
            <a:off x="6280190" y="2535674"/>
            <a:ext cx="7556421" cy="1451610"/>
          </a:xfrm>
          <a:prstGeom prst="rect"/>
          <a:noFill/>
        </p:spPr>
        <p:txBody>
          <a:bodyPr anchor="t" bIns="0" lIns="0" rIns="0" rtlCol="0" tIns="0" wrap="square"/>
          <a:p>
            <a:pPr algn="l" indent="0" marL="0">
              <a:lnSpc>
                <a:spcPts val="2850"/>
              </a:lnSpc>
              <a:buNone/>
            </a:pPr>
            <a:r>
              <a:rPr dirty="0" sz="1750" lang="en-US">
                <a:solidFill>
                  <a:srgbClr val="2C3249"/>
                </a:solidFill>
                <a:latin typeface="Martel Sans" pitchFamily="34" charset="0"/>
                <a:ea typeface="Martel Sans" pitchFamily="34" charset="-122"/>
                <a:cs typeface="Martel Sans" pitchFamily="34" charset="-120"/>
              </a:rPr>
              <a:t>Beta formulasi yoki Beta–Blox formulasi tez harakatlanuvchi zaryadlangan zarralar (masalan, protonlar, alfa-zarralar va atom ionlari) modda ichidan o'tganda bosib o'tilgan masofa birligiga to'g'ri keladigan o'rtacha energiya yo'qotilishini tasvirlaydi.</a:t>
            </a:r>
            <a:endParaRPr dirty="0" sz="1750" lang="en-US"/>
          </a:p>
        </p:txBody>
      </p:sp>
      <p:sp>
        <p:nvSpPr>
          <p:cNvPr id="1048583" name="Text 2"/>
          <p:cNvSpPr/>
          <p:nvPr/>
        </p:nvSpPr>
        <p:spPr>
          <a:xfrm>
            <a:off x="6280190" y="4242435"/>
            <a:ext cx="7556421" cy="725805"/>
          </a:xfrm>
          <a:prstGeom prst="rect"/>
          <a:noFill/>
        </p:spPr>
        <p:txBody>
          <a:bodyPr anchor="t" bIns="0" lIns="0" rIns="0" rtlCol="0" tIns="0" wrap="square"/>
          <a:p>
            <a:pPr algn="l" indent="0" marL="0">
              <a:lnSpc>
                <a:spcPts val="2850"/>
              </a:lnSpc>
              <a:buNone/>
            </a:pPr>
            <a:r>
              <a:rPr dirty="0" sz="1750" lang="en-US">
                <a:solidFill>
                  <a:srgbClr val="2C3249"/>
                </a:solidFill>
                <a:latin typeface="Martel Sans" pitchFamily="34" charset="0"/>
                <a:ea typeface="Martel Sans" pitchFamily="34" charset="-122"/>
                <a:cs typeface="Martel Sans" pitchFamily="34" charset="-120"/>
              </a:rPr>
              <a:t>Boshqacha aytganda, u moddaning zarrani to'xtatish qobiliyati (stopping power) ni ifodalaydi.</a:t>
            </a:r>
            <a:endParaRPr dirty="0" sz="1750" lang="en-US"/>
          </a:p>
        </p:txBody>
      </p:sp>
      <p:sp>
        <p:nvSpPr>
          <p:cNvPr id="1048584" name="Text 3"/>
          <p:cNvSpPr/>
          <p:nvPr/>
        </p:nvSpPr>
        <p:spPr>
          <a:xfrm>
            <a:off x="6280190" y="5223391"/>
            <a:ext cx="7556421" cy="725805"/>
          </a:xfrm>
          <a:prstGeom prst="rect"/>
          <a:noFill/>
        </p:spPr>
        <p:txBody>
          <a:bodyPr anchor="t" bIns="0" lIns="0" rIns="0" rtlCol="0" tIns="0" wrap="square"/>
          <a:p>
            <a:pPr algn="l" indent="0" marL="0">
              <a:lnSpc>
                <a:spcPts val="2850"/>
              </a:lnSpc>
              <a:buNone/>
            </a:pPr>
            <a:r>
              <a:rPr dirty="0" sz="1750" lang="en-US">
                <a:solidFill>
                  <a:srgbClr val="2C3249"/>
                </a:solidFill>
                <a:latin typeface="Martel Sans" pitchFamily="34" charset="0"/>
                <a:ea typeface="Martel Sans" pitchFamily="34" charset="-122"/>
                <a:cs typeface="Martel Sans" pitchFamily="34" charset="-120"/>
              </a:rPr>
              <a:t>Elektronlar uchun energiya yo'qotilishi biroz boshqacha bo'ladi, chunki:</a:t>
            </a:r>
            <a:endParaRPr dirty="0" sz="1750" lang="en-US"/>
          </a:p>
        </p:txBody>
      </p:sp>
      <p:sp>
        <p:nvSpPr>
          <p:cNvPr id="1048585" name="Text 4"/>
          <p:cNvSpPr/>
          <p:nvPr/>
        </p:nvSpPr>
        <p:spPr>
          <a:xfrm>
            <a:off x="6280190" y="6204347"/>
            <a:ext cx="7556421" cy="1247299"/>
          </a:xfrm>
          <a:prstGeom prst="rect"/>
          <a:noFill/>
        </p:spPr>
        <p:txBody>
          <a:bodyPr anchor="t" bIns="0" lIns="0" rIns="0" rtlCol="0" tIns="0" wrap="square"/>
          <a:p>
            <a:pPr algn="l" indent="-342900" marL="342900">
              <a:lnSpc>
                <a:spcPts val="2850"/>
              </a:lnSpc>
              <a:buSzPct val="100000"/>
              <a:buChar char="•"/>
            </a:pPr>
            <a:r>
              <a:rPr dirty="0" sz="1750" lang="en-US">
                <a:solidFill>
                  <a:srgbClr val="2C3249"/>
                </a:solidFill>
                <a:latin typeface="Martel Sans" pitchFamily="34" charset="0"/>
                <a:ea typeface="Martel Sans" pitchFamily="34" charset="-122"/>
                <a:cs typeface="Martel Sans" pitchFamily="34" charset="-120"/>
              </a:rPr>
              <a:t>ularning massasi juda kichik,</a:t>
            </a:r>
            <a:endParaRPr dirty="0" sz="1750" lang="en-US"/>
          </a:p>
          <a:p>
            <a:pPr algn="l" indent="-342900" marL="342900">
              <a:lnSpc>
                <a:spcPts val="2850"/>
              </a:lnSpc>
              <a:buSzPct val="100000"/>
              <a:buChar char="•"/>
            </a:pPr>
            <a:r>
              <a:rPr dirty="0" sz="1750" lang="en-US">
                <a:solidFill>
                  <a:srgbClr val="2C3249"/>
                </a:solidFill>
                <a:latin typeface="Martel Sans" pitchFamily="34" charset="0"/>
                <a:ea typeface="Martel Sans" pitchFamily="34" charset="-122"/>
                <a:cs typeface="Martel Sans" pitchFamily="34" charset="-120"/>
              </a:rPr>
              <a:t>relativistik tuzatishlar talab qilinadi,</a:t>
            </a:r>
            <a:endParaRPr dirty="0" sz="1750" lang="en-US"/>
          </a:p>
          <a:p>
            <a:pPr algn="l" indent="-342900" marL="342900">
              <a:lnSpc>
                <a:spcPts val="2850"/>
              </a:lnSpc>
              <a:buSzPct val="100000"/>
              <a:buChar char="•"/>
            </a:pPr>
            <a:r>
              <a:rPr dirty="0" sz="1750" lang="en-US">
                <a:solidFill>
                  <a:srgbClr val="2C3249"/>
                </a:solidFill>
                <a:latin typeface="Martel Sans" pitchFamily="34" charset="0"/>
                <a:ea typeface="Martel Sans" pitchFamily="34" charset="-122"/>
                <a:cs typeface="Martel Sans" pitchFamily="34" charset="-120"/>
              </a:rPr>
              <a:t>elektronlar o'zaro ajralmas (indistinguishable) hisoblanadi.</a:t>
            </a:r>
            <a:endParaRPr dirty="0" sz="1750"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34" name=""/>
        <p:cNvGrpSpPr/>
        <p:nvPr/>
      </p:nvGrpSpPr>
      <p:grpSpPr>
        <a:xfrm>
          <a:off x="0" y="0"/>
          <a:ext cx="0" cy="0"/>
          <a:chOff x="0" y="0"/>
          <a:chExt cx="0" cy="0"/>
        </a:xfrm>
      </p:grpSpPr>
      <p:sp>
        <p:nvSpPr>
          <p:cNvPr id="1048591" name="Text 0"/>
          <p:cNvSpPr/>
          <p:nvPr/>
        </p:nvSpPr>
        <p:spPr>
          <a:xfrm>
            <a:off x="777240" y="652701"/>
            <a:ext cx="6042184" cy="693896"/>
          </a:xfrm>
          <a:prstGeom prst="rect"/>
          <a:noFill/>
        </p:spPr>
        <p:txBody>
          <a:bodyPr anchor="t" bIns="0" lIns="0" rIns="0" rtlCol="0" tIns="0" wrap="none"/>
          <a:p>
            <a:pPr algn="l" indent="0" marL="0">
              <a:lnSpc>
                <a:spcPts val="5450"/>
              </a:lnSpc>
              <a:buNone/>
            </a:pPr>
            <a:r>
              <a:rPr dirty="0" sz="4350" lang="en-US">
                <a:solidFill>
                  <a:srgbClr val="272D45"/>
                </a:solidFill>
                <a:latin typeface="Kanit Light" pitchFamily="34" charset="0"/>
                <a:ea typeface="Kanit Light" pitchFamily="34" charset="-122"/>
                <a:cs typeface="Kanit Light" pitchFamily="34" charset="-120"/>
              </a:rPr>
              <a:t>Elektronlar uchun farqlar</a:t>
            </a:r>
            <a:endParaRPr dirty="0" sz="4350" lang="en-US"/>
          </a:p>
        </p:txBody>
      </p:sp>
      <p:sp>
        <p:nvSpPr>
          <p:cNvPr id="1048592" name="Text 1"/>
          <p:cNvSpPr/>
          <p:nvPr/>
        </p:nvSpPr>
        <p:spPr>
          <a:xfrm>
            <a:off x="777240" y="1868329"/>
            <a:ext cx="4224338" cy="2108835"/>
          </a:xfrm>
          <a:prstGeom prst="rect"/>
          <a:noFill/>
        </p:spPr>
        <p:txBody>
          <a:bodyPr anchor="t" bIns="0" lIns="0" rIns="0" rtlCol="0" tIns="0" wrap="square"/>
          <a:p>
            <a:pPr algn="l" indent="0" marL="0">
              <a:lnSpc>
                <a:spcPts val="2750"/>
              </a:lnSpc>
              <a:buNone/>
            </a:pPr>
            <a:r>
              <a:rPr dirty="0" sz="1700" lang="en-US">
                <a:solidFill>
                  <a:srgbClr val="2C3249"/>
                </a:solidFill>
                <a:latin typeface="Martel Sans" pitchFamily="34" charset="0"/>
                <a:ea typeface="Martel Sans" pitchFamily="34" charset="-122"/>
                <a:cs typeface="Martel Sans" pitchFamily="34" charset="-120"/>
              </a:rPr>
              <a:t>Bundan tashqari, elektronlar Bremsstrahlung (tormozlanish nurlanishi) orqali ancha katta energiya yo'qotadi, shuning uchun bu jarayonni hisobga olish uchun formulaga qo'shimcha hadlar kiritiladi.</a:t>
            </a:r>
            <a:endParaRPr dirty="0" sz="1700" lang="en-US"/>
          </a:p>
        </p:txBody>
      </p:sp>
      <p:sp>
        <p:nvSpPr>
          <p:cNvPr id="1048593" name="Text 2"/>
          <p:cNvSpPr/>
          <p:nvPr/>
        </p:nvSpPr>
        <p:spPr>
          <a:xfrm>
            <a:off x="777240" y="4172783"/>
            <a:ext cx="4224338" cy="1757363"/>
          </a:xfrm>
          <a:prstGeom prst="rect"/>
          <a:noFill/>
        </p:spPr>
        <p:txBody>
          <a:bodyPr anchor="t" bIns="0" lIns="0" rIns="0" rtlCol="0" tIns="0" wrap="square"/>
          <a:p>
            <a:pPr algn="l" indent="0" marL="0">
              <a:lnSpc>
                <a:spcPts val="2750"/>
              </a:lnSpc>
              <a:buNone/>
            </a:pPr>
            <a:r>
              <a:rPr dirty="0" sz="1700" lang="en-US">
                <a:solidFill>
                  <a:srgbClr val="2C3249"/>
                </a:solidFill>
                <a:latin typeface="Martel Sans" pitchFamily="34" charset="0"/>
                <a:ea typeface="Martel Sans" pitchFamily="34" charset="-122"/>
                <a:cs typeface="Martel Sans" pitchFamily="34" charset="-120"/>
              </a:rPr>
              <a:t>Tez zaryadlangan zarralar modda ichida harakatlanayotganda moddadagi atomlarning elektronlari bilan o'zaro ta'sirlashadi. Ushbu ta'sir natijasida atomlar:</a:t>
            </a:r>
            <a:endParaRPr dirty="0" sz="1700" lang="en-US"/>
          </a:p>
        </p:txBody>
      </p:sp>
      <p:sp>
        <p:nvSpPr>
          <p:cNvPr id="1048594" name="Text 3"/>
          <p:cNvSpPr/>
          <p:nvPr/>
        </p:nvSpPr>
        <p:spPr>
          <a:xfrm>
            <a:off x="777240" y="6125766"/>
            <a:ext cx="4224338" cy="779026"/>
          </a:xfrm>
          <a:prstGeom prst="rect"/>
          <a:noFill/>
        </p:spPr>
        <p:txBody>
          <a:bodyPr anchor="t" bIns="0" lIns="0" rIns="0" rtlCol="0" tIns="0" wrap="square"/>
          <a:p>
            <a:pPr algn="l" indent="-342900" marL="342900">
              <a:lnSpc>
                <a:spcPts val="2750"/>
              </a:lnSpc>
              <a:buSzPct val="100000"/>
              <a:buChar char="•"/>
            </a:pPr>
            <a:r>
              <a:rPr dirty="0" sz="1700" lang="en-US">
                <a:solidFill>
                  <a:srgbClr val="2C3249"/>
                </a:solidFill>
                <a:latin typeface="Martel Sans" pitchFamily="34" charset="0"/>
                <a:ea typeface="Martel Sans" pitchFamily="34" charset="-122"/>
                <a:cs typeface="Martel Sans" pitchFamily="34" charset="-120"/>
              </a:rPr>
              <a:t>qo'zg'aladi (excitation) yoki</a:t>
            </a:r>
            <a:endParaRPr dirty="0" sz="1700" lang="en-US"/>
          </a:p>
          <a:p>
            <a:pPr algn="l" indent="-342900" marL="342900">
              <a:lnSpc>
                <a:spcPts val="2750"/>
              </a:lnSpc>
              <a:buSzPct val="100000"/>
              <a:buChar char="•"/>
            </a:pPr>
            <a:r>
              <a:rPr dirty="0" sz="1700" lang="en-US">
                <a:solidFill>
                  <a:srgbClr val="2C3249"/>
                </a:solidFill>
                <a:latin typeface="Martel Sans" pitchFamily="34" charset="0"/>
                <a:ea typeface="Martel Sans" pitchFamily="34" charset="-122"/>
                <a:cs typeface="Martel Sans" pitchFamily="34" charset="-120"/>
              </a:rPr>
              <a:t>ionlanadi (ionization).</a:t>
            </a:r>
            <a:endParaRPr dirty="0" sz="1700" lang="en-US"/>
          </a:p>
        </p:txBody>
      </p:sp>
      <p:pic>
        <p:nvPicPr>
          <p:cNvPr id="2097155" name="Image 0" descr="preencoded.png"/>
          <p:cNvPicPr>
            <a:picLocks noChangeAspect="1"/>
          </p:cNvPicPr>
          <p:nvPr/>
        </p:nvPicPr>
        <p:blipFill>
          <a:blip xmlns:r="http://schemas.openxmlformats.org/officeDocument/2006/relationships" r:embed="rId1"/>
          <a:stretch>
            <a:fillRect/>
          </a:stretch>
        </p:blipFill>
        <p:spPr>
          <a:xfrm>
            <a:off x="5550932" y="2007751"/>
            <a:ext cx="8309729" cy="4637961"/>
          </a:xfrm>
          <a:prstGeom prst="rect"/>
        </p:spPr>
      </p:pic>
      <p:sp>
        <p:nvSpPr>
          <p:cNvPr id="1048595" name="Text 4"/>
          <p:cNvSpPr/>
          <p:nvPr/>
        </p:nvSpPr>
        <p:spPr>
          <a:xfrm>
            <a:off x="777240" y="7225427"/>
            <a:ext cx="13075920" cy="351472"/>
          </a:xfrm>
          <a:prstGeom prst="rect"/>
          <a:noFill/>
        </p:spPr>
        <p:txBody>
          <a:bodyPr anchor="t" bIns="0" lIns="0" rIns="0" rtlCol="0" tIns="0" wrap="none"/>
          <a:p>
            <a:pPr algn="l" indent="0" marL="0">
              <a:lnSpc>
                <a:spcPts val="2750"/>
              </a:lnSpc>
              <a:buNone/>
            </a:pPr>
            <a:r>
              <a:rPr dirty="0" sz="1700" lang="en-US">
                <a:solidFill>
                  <a:srgbClr val="2C3249"/>
                </a:solidFill>
                <a:latin typeface="Martel Sans" pitchFamily="34" charset="0"/>
                <a:ea typeface="Martel Sans" pitchFamily="34" charset="-122"/>
                <a:cs typeface="Martel Sans" pitchFamily="34" charset="-120"/>
              </a:rPr>
              <a:t>Natijada harakatlanayotgan zarra energiya yo'qotadi.</a:t>
            </a:r>
            <a:endParaRPr dirty="0" sz="1700"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38" name=""/>
        <p:cNvGrpSpPr/>
        <p:nvPr/>
      </p:nvGrpSpPr>
      <p:grpSpPr>
        <a:xfrm>
          <a:off x="0" y="0"/>
          <a:ext cx="0" cy="0"/>
          <a:chOff x="0" y="0"/>
          <a:chExt cx="0" cy="0"/>
        </a:xfrm>
      </p:grpSpPr>
      <p:pic>
        <p:nvPicPr>
          <p:cNvPr id="2097157" name="Image 0" descr="preencoded.png"/>
          <p:cNvPicPr>
            <a:picLocks noChangeAspect="1"/>
          </p:cNvPicPr>
          <p:nvPr/>
        </p:nvPicPr>
        <p:blipFill>
          <a:blip xmlns:r="http://schemas.openxmlformats.org/officeDocument/2006/relationships" r:embed="rId1"/>
          <a:stretch>
            <a:fillRect/>
          </a:stretch>
        </p:blipFill>
        <p:spPr>
          <a:xfrm>
            <a:off x="9144000" y="0"/>
            <a:ext cx="5486400" cy="8229600"/>
          </a:xfrm>
          <a:prstGeom prst="rect"/>
        </p:spPr>
      </p:pic>
      <p:sp>
        <p:nvSpPr>
          <p:cNvPr id="1048601" name="Text 0"/>
          <p:cNvSpPr/>
          <p:nvPr/>
        </p:nvSpPr>
        <p:spPr>
          <a:xfrm>
            <a:off x="793790" y="1578888"/>
            <a:ext cx="5670590" cy="708779"/>
          </a:xfrm>
          <a:prstGeom prst="rect"/>
          <a:noFill/>
        </p:spPr>
        <p:txBody>
          <a:bodyPr anchor="t" bIns="0" lIns="0" rIns="0" rtlCol="0" tIns="0" wrap="none"/>
          <a:p>
            <a:pPr algn="l" indent="0" marL="0">
              <a:lnSpc>
                <a:spcPts val="5550"/>
              </a:lnSpc>
              <a:buNone/>
            </a:pPr>
            <a:r>
              <a:rPr dirty="0" sz="4450" lang="en-US">
                <a:solidFill>
                  <a:srgbClr val="272D45"/>
                </a:solidFill>
                <a:latin typeface="Kanit Light" pitchFamily="34" charset="0"/>
                <a:ea typeface="Kanit Light" pitchFamily="34" charset="-122"/>
                <a:cs typeface="Kanit Light" pitchFamily="34" charset="-120"/>
              </a:rPr>
              <a:t>Tarixiy ma'lumot</a:t>
            </a:r>
            <a:endParaRPr dirty="0" sz="4450" lang="en-US"/>
          </a:p>
        </p:txBody>
      </p:sp>
      <p:sp>
        <p:nvSpPr>
          <p:cNvPr id="1048602" name="Shape 1"/>
          <p:cNvSpPr/>
          <p:nvPr/>
        </p:nvSpPr>
        <p:spPr>
          <a:xfrm>
            <a:off x="1048941" y="2627828"/>
            <a:ext cx="30480" cy="2678906"/>
          </a:xfrm>
          <a:prstGeom prst="roundRect">
            <a:avLst>
              <a:gd name="adj" fmla="val 312558"/>
            </a:avLst>
          </a:prstGeom>
          <a:solidFill>
            <a:srgbClr val="C5D2CF"/>
          </a:solidFill>
        </p:spPr>
      </p:sp>
      <p:sp>
        <p:nvSpPr>
          <p:cNvPr id="1048603" name="Shape 2"/>
          <p:cNvSpPr/>
          <p:nvPr/>
        </p:nvSpPr>
        <p:spPr>
          <a:xfrm>
            <a:off x="1273612" y="2867739"/>
            <a:ext cx="680442" cy="30480"/>
          </a:xfrm>
          <a:prstGeom prst="roundRect">
            <a:avLst>
              <a:gd name="adj" fmla="val 312558"/>
            </a:avLst>
          </a:prstGeom>
          <a:solidFill>
            <a:srgbClr val="C5D2CF"/>
          </a:solidFill>
        </p:spPr>
      </p:sp>
      <p:sp>
        <p:nvSpPr>
          <p:cNvPr id="1048604" name="Shape 3"/>
          <p:cNvSpPr/>
          <p:nvPr/>
        </p:nvSpPr>
        <p:spPr>
          <a:xfrm>
            <a:off x="793790" y="2627828"/>
            <a:ext cx="510302" cy="510302"/>
          </a:xfrm>
          <a:prstGeom prst="roundRect">
            <a:avLst>
              <a:gd name="adj" fmla="val 18669"/>
            </a:avLst>
          </a:prstGeom>
          <a:solidFill>
            <a:srgbClr val="DFECE9"/>
          </a:solidFill>
          <a:ln w="7620">
            <a:solidFill>
              <a:srgbClr val="C5D2CF"/>
            </a:solidFill>
            <a:prstDash val="solid"/>
          </a:ln>
        </p:spPr>
      </p:sp>
      <p:sp>
        <p:nvSpPr>
          <p:cNvPr id="1048605" name="Text 4"/>
          <p:cNvSpPr/>
          <p:nvPr/>
        </p:nvSpPr>
        <p:spPr>
          <a:xfrm>
            <a:off x="878860" y="2670334"/>
            <a:ext cx="340162" cy="425291"/>
          </a:xfrm>
          <a:prstGeom prst="rect"/>
          <a:noFill/>
        </p:spPr>
        <p:txBody>
          <a:bodyPr anchor="t" bIns="0" lIns="0" rIns="0" rtlCol="0" tIns="0" wrap="none"/>
          <a:p>
            <a:pPr algn="ctr" indent="0" marL="0">
              <a:lnSpc>
                <a:spcPts val="2650"/>
              </a:lnSpc>
              <a:buNone/>
            </a:pPr>
            <a:r>
              <a:rPr dirty="0" sz="2650" lang="en-US">
                <a:solidFill>
                  <a:srgbClr val="2C3249"/>
                </a:solidFill>
                <a:latin typeface="Kanit Light" pitchFamily="34" charset="0"/>
                <a:ea typeface="Kanit Light" pitchFamily="34" charset="-122"/>
                <a:cs typeface="Kanit Light" pitchFamily="34" charset="-120"/>
              </a:rPr>
              <a:t>1</a:t>
            </a:r>
            <a:endParaRPr dirty="0" sz="2650" lang="en-US"/>
          </a:p>
        </p:txBody>
      </p:sp>
      <p:sp>
        <p:nvSpPr>
          <p:cNvPr id="1048606" name="Text 5"/>
          <p:cNvSpPr/>
          <p:nvPr/>
        </p:nvSpPr>
        <p:spPr>
          <a:xfrm>
            <a:off x="2183011" y="2705695"/>
            <a:ext cx="2835235" cy="354330"/>
          </a:xfrm>
          <a:prstGeom prst="rect"/>
          <a:noFill/>
        </p:spPr>
        <p:txBody>
          <a:bodyPr anchor="t" bIns="0" lIns="0" rIns="0" rtlCol="0" tIns="0" wrap="none"/>
          <a:p>
            <a:pPr algn="l" indent="0" marL="0">
              <a:lnSpc>
                <a:spcPts val="2750"/>
              </a:lnSpc>
              <a:buNone/>
            </a:pPr>
            <a:r>
              <a:rPr dirty="0" sz="2200" lang="en-US">
                <a:solidFill>
                  <a:srgbClr val="2C3249"/>
                </a:solidFill>
                <a:latin typeface="Kanit Light" pitchFamily="34" charset="0"/>
                <a:ea typeface="Kanit Light" pitchFamily="34" charset="-122"/>
                <a:cs typeface="Kanit Light" pitchFamily="34" charset="-120"/>
              </a:rPr>
              <a:t>1930-yil</a:t>
            </a:r>
            <a:endParaRPr dirty="0" sz="2200" lang="en-US"/>
          </a:p>
        </p:txBody>
      </p:sp>
      <p:sp>
        <p:nvSpPr>
          <p:cNvPr id="1048607" name="Text 6"/>
          <p:cNvSpPr/>
          <p:nvPr/>
        </p:nvSpPr>
        <p:spPr>
          <a:xfrm>
            <a:off x="2183011" y="3196114"/>
            <a:ext cx="6167199" cy="725805"/>
          </a:xfrm>
          <a:prstGeom prst="rect"/>
          <a:noFill/>
        </p:spPr>
        <p:txBody>
          <a:bodyPr anchor="t" bIns="0" lIns="0" rIns="0" rtlCol="0" tIns="0" wrap="square"/>
          <a:p>
            <a:pPr algn="l" indent="0" marL="0">
              <a:lnSpc>
                <a:spcPts val="2850"/>
              </a:lnSpc>
              <a:buNone/>
            </a:pPr>
            <a:r>
              <a:rPr dirty="0" sz="1750" lang="en-US">
                <a:solidFill>
                  <a:srgbClr val="2C3249"/>
                </a:solidFill>
                <a:latin typeface="Martel Sans" pitchFamily="34" charset="0"/>
                <a:ea typeface="Martel Sans" pitchFamily="34" charset="-122"/>
                <a:cs typeface="Martel Sans" pitchFamily="34" charset="-120"/>
              </a:rPr>
              <a:t>Beta formulasining norelativistik varianti Hans Beta tomonidan topilgan</a:t>
            </a:r>
            <a:endParaRPr dirty="0" sz="1750" lang="en-US"/>
          </a:p>
        </p:txBody>
      </p:sp>
      <p:sp>
        <p:nvSpPr>
          <p:cNvPr id="1048608" name="Shape 7"/>
          <p:cNvSpPr/>
          <p:nvPr/>
        </p:nvSpPr>
        <p:spPr>
          <a:xfrm>
            <a:off x="1273612" y="4615458"/>
            <a:ext cx="680442" cy="30480"/>
          </a:xfrm>
          <a:prstGeom prst="roundRect">
            <a:avLst>
              <a:gd name="adj" fmla="val 312558"/>
            </a:avLst>
          </a:prstGeom>
          <a:solidFill>
            <a:srgbClr val="C5D2CF"/>
          </a:solidFill>
        </p:spPr>
      </p:sp>
      <p:sp>
        <p:nvSpPr>
          <p:cNvPr id="1048609" name="Shape 8"/>
          <p:cNvSpPr/>
          <p:nvPr/>
        </p:nvSpPr>
        <p:spPr>
          <a:xfrm>
            <a:off x="793790" y="4375547"/>
            <a:ext cx="510302" cy="510302"/>
          </a:xfrm>
          <a:prstGeom prst="roundRect">
            <a:avLst>
              <a:gd name="adj" fmla="val 18669"/>
            </a:avLst>
          </a:prstGeom>
          <a:solidFill>
            <a:srgbClr val="DFECE9"/>
          </a:solidFill>
          <a:ln w="7620">
            <a:solidFill>
              <a:srgbClr val="C5D2CF"/>
            </a:solidFill>
            <a:prstDash val="solid"/>
          </a:ln>
        </p:spPr>
      </p:sp>
      <p:sp>
        <p:nvSpPr>
          <p:cNvPr id="1048610" name="Text 9"/>
          <p:cNvSpPr/>
          <p:nvPr/>
        </p:nvSpPr>
        <p:spPr>
          <a:xfrm>
            <a:off x="878860" y="4418052"/>
            <a:ext cx="340162" cy="425291"/>
          </a:xfrm>
          <a:prstGeom prst="rect"/>
          <a:noFill/>
        </p:spPr>
        <p:txBody>
          <a:bodyPr anchor="t" bIns="0" lIns="0" rIns="0" rtlCol="0" tIns="0" wrap="none"/>
          <a:p>
            <a:pPr algn="ctr" indent="0" marL="0">
              <a:lnSpc>
                <a:spcPts val="2650"/>
              </a:lnSpc>
              <a:buNone/>
            </a:pPr>
            <a:r>
              <a:rPr dirty="0" sz="2650" lang="en-US">
                <a:solidFill>
                  <a:srgbClr val="2C3249"/>
                </a:solidFill>
                <a:latin typeface="Kanit Light" pitchFamily="34" charset="0"/>
                <a:ea typeface="Kanit Light" pitchFamily="34" charset="-122"/>
                <a:cs typeface="Kanit Light" pitchFamily="34" charset="-120"/>
              </a:rPr>
              <a:t>2</a:t>
            </a:r>
            <a:endParaRPr dirty="0" sz="2650" lang="en-US"/>
          </a:p>
        </p:txBody>
      </p:sp>
      <p:sp>
        <p:nvSpPr>
          <p:cNvPr id="1048611" name="Text 10"/>
          <p:cNvSpPr/>
          <p:nvPr/>
        </p:nvSpPr>
        <p:spPr>
          <a:xfrm>
            <a:off x="2183011" y="4453414"/>
            <a:ext cx="2835235" cy="354330"/>
          </a:xfrm>
          <a:prstGeom prst="rect"/>
          <a:noFill/>
        </p:spPr>
        <p:txBody>
          <a:bodyPr anchor="t" bIns="0" lIns="0" rIns="0" rtlCol="0" tIns="0" wrap="none"/>
          <a:p>
            <a:pPr algn="l" indent="0" marL="0">
              <a:lnSpc>
                <a:spcPts val="2750"/>
              </a:lnSpc>
              <a:buNone/>
            </a:pPr>
            <a:r>
              <a:rPr dirty="0" sz="2200" lang="en-US">
                <a:solidFill>
                  <a:srgbClr val="2C3249"/>
                </a:solidFill>
                <a:latin typeface="Kanit Light" pitchFamily="34" charset="0"/>
                <a:ea typeface="Kanit Light" pitchFamily="34" charset="-122"/>
                <a:cs typeface="Kanit Light" pitchFamily="34" charset="-120"/>
              </a:rPr>
              <a:t>1932-yil</a:t>
            </a:r>
            <a:endParaRPr dirty="0" sz="2200" lang="en-US"/>
          </a:p>
        </p:txBody>
      </p:sp>
      <p:sp>
        <p:nvSpPr>
          <p:cNvPr id="1048612" name="Text 11"/>
          <p:cNvSpPr/>
          <p:nvPr/>
        </p:nvSpPr>
        <p:spPr>
          <a:xfrm>
            <a:off x="2183011" y="4943832"/>
            <a:ext cx="6167199" cy="362903"/>
          </a:xfrm>
          <a:prstGeom prst="rect"/>
          <a:noFill/>
        </p:spPr>
        <p:txBody>
          <a:bodyPr anchor="t" bIns="0" lIns="0" rIns="0" rtlCol="0" tIns="0" wrap="none"/>
          <a:p>
            <a:pPr algn="l" indent="0" marL="0">
              <a:lnSpc>
                <a:spcPts val="2850"/>
              </a:lnSpc>
              <a:buNone/>
            </a:pPr>
            <a:r>
              <a:rPr dirty="0" sz="1750" lang="en-US">
                <a:solidFill>
                  <a:srgbClr val="2C3249"/>
                </a:solidFill>
                <a:latin typeface="Martel Sans" pitchFamily="34" charset="0"/>
                <a:ea typeface="Martel Sans" pitchFamily="34" charset="-122"/>
                <a:cs typeface="Martel Sans" pitchFamily="34" charset="-120"/>
              </a:rPr>
              <a:t>Relativistik varianti ishlab chiqilgan</a:t>
            </a:r>
            <a:endParaRPr dirty="0" sz="1750" lang="en-US"/>
          </a:p>
        </p:txBody>
      </p:sp>
      <p:sp>
        <p:nvSpPr>
          <p:cNvPr id="1048613" name="Text 12"/>
          <p:cNvSpPr/>
          <p:nvPr/>
        </p:nvSpPr>
        <p:spPr>
          <a:xfrm>
            <a:off x="793790" y="5561886"/>
            <a:ext cx="7556421" cy="1088708"/>
          </a:xfrm>
          <a:prstGeom prst="rect"/>
          <a:noFill/>
        </p:spPr>
        <p:txBody>
          <a:bodyPr anchor="t" bIns="0" lIns="0" rIns="0" rtlCol="0" tIns="0" wrap="square"/>
          <a:p>
            <a:pPr algn="l" indent="0" marL="0">
              <a:lnSpc>
                <a:spcPts val="2850"/>
              </a:lnSpc>
              <a:buNone/>
            </a:pPr>
            <a:r>
              <a:rPr dirty="0" sz="1750" lang="en-US">
                <a:solidFill>
                  <a:srgbClr val="2C3249"/>
                </a:solidFill>
                <a:latin typeface="Martel Sans" pitchFamily="34" charset="0"/>
                <a:ea typeface="Martel Sans" pitchFamily="34" charset="-122"/>
                <a:cs typeface="Martel Sans" pitchFamily="34" charset="-120"/>
              </a:rPr>
              <a:t>Zarraning eng ehtimolli energiya yo'qotishi o'rtacha energiya yo'qotishidan farq qiladi. Bu taqsimot Landau–Vavilov taqsimoti orqali tavsiflanadi.</a:t>
            </a:r>
            <a:endParaRPr dirty="0" sz="1750"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42" name=""/>
        <p:cNvGrpSpPr/>
        <p:nvPr/>
      </p:nvGrpSpPr>
      <p:grpSpPr>
        <a:xfrm>
          <a:off x="0" y="0"/>
          <a:ext cx="0" cy="0"/>
          <a:chOff x="0" y="0"/>
          <a:chExt cx="0" cy="0"/>
        </a:xfrm>
      </p:grpSpPr>
      <p:sp>
        <p:nvSpPr>
          <p:cNvPr id="1048619" name="Text 0"/>
          <p:cNvSpPr/>
          <p:nvPr/>
        </p:nvSpPr>
        <p:spPr>
          <a:xfrm>
            <a:off x="681990" y="822008"/>
            <a:ext cx="4872157" cy="609005"/>
          </a:xfrm>
          <a:prstGeom prst="rect"/>
          <a:noFill/>
        </p:spPr>
        <p:txBody>
          <a:bodyPr anchor="t" bIns="0" lIns="0" rIns="0" rtlCol="0" tIns="0" wrap="none"/>
          <a:p>
            <a:pPr algn="l" indent="0" marL="0">
              <a:lnSpc>
                <a:spcPts val="4750"/>
              </a:lnSpc>
              <a:buNone/>
            </a:pPr>
            <a:r>
              <a:rPr dirty="0" sz="3800" lang="en-US">
                <a:solidFill>
                  <a:srgbClr val="272D45"/>
                </a:solidFill>
                <a:latin typeface="Kanit Light" pitchFamily="34" charset="0"/>
                <a:ea typeface="Kanit Light" pitchFamily="34" charset="-122"/>
                <a:cs typeface="Kanit Light" pitchFamily="34" charset="-120"/>
              </a:rPr>
              <a:t>Formula</a:t>
            </a:r>
            <a:endParaRPr dirty="0" sz="3800" lang="en-US"/>
          </a:p>
        </p:txBody>
      </p:sp>
      <p:sp>
        <p:nvSpPr>
          <p:cNvPr id="1048620" name="Text 1"/>
          <p:cNvSpPr/>
          <p:nvPr/>
        </p:nvSpPr>
        <p:spPr>
          <a:xfrm>
            <a:off x="681990" y="1765816"/>
            <a:ext cx="13266420" cy="869394"/>
          </a:xfrm>
          <a:prstGeom prst="rect"/>
          <a:noFill/>
        </p:spPr>
        <p:txBody>
          <a:bodyPr anchor="t" bIns="0" lIns="0" rIns="0" rtlCol="0" tIns="0" wrap="square"/>
          <a:p>
            <a:pPr algn="l" indent="0" marL="0">
              <a:lnSpc>
                <a:spcPts val="2250"/>
              </a:lnSpc>
              <a:buNone/>
            </a:pPr>
            <a:r>
              <a:rPr dirty="0" sz="1500" lang="en-US">
                <a:solidFill>
                  <a:srgbClr val="2C3249"/>
                </a:solidFill>
                <a:latin typeface="Martel Sans" pitchFamily="34" charset="0"/>
                <a:ea typeface="Martel Sans" pitchFamily="34" charset="-122"/>
                <a:cs typeface="Martel Sans" pitchFamily="34" charset="-120"/>
              </a:rPr>
              <a:t>v tezlikka, z zaryadga (elektron zaryadi birliklarida) va E energiyaga ega bo'lgan zarra x masofani bosib o'tib, elektronlar son zichligi n ga ega bo'lgan va o'rtacha qo'zg'alish energiyasi I bilan tavsiflanadigan muhit ichidan harakat qilsa (quyida tushuntiriladi), formulalarning relativistik ko'rinishi SI birliklarida quyidagicha yoziladi:</a:t>
            </a:r>
            <a:endParaRPr dirty="0" sz="1500" lang="en-US"/>
          </a:p>
        </p:txBody>
      </p:sp>
      <p:sp>
        <p:nvSpPr>
          <p:cNvPr id="1048621" name="Shape 2"/>
          <p:cNvSpPr/>
          <p:nvPr/>
        </p:nvSpPr>
        <p:spPr>
          <a:xfrm>
            <a:off x="681990" y="2774870"/>
            <a:ext cx="13266420" cy="882729"/>
          </a:xfrm>
          <a:prstGeom prst="roundRect">
            <a:avLst>
              <a:gd name="adj" fmla="val 10423"/>
            </a:avLst>
          </a:prstGeom>
          <a:solidFill>
            <a:srgbClr val="CFE2DE"/>
          </a:solidFill>
        </p:spPr>
      </p:sp>
      <p:pic>
        <p:nvPicPr>
          <p:cNvPr id="2097159" name="Image 0" descr="preencoded.png"/>
          <p:cNvPicPr>
            <a:picLocks noChangeAspect="1"/>
          </p:cNvPicPr>
          <p:nvPr/>
        </p:nvPicPr>
        <p:blipFill>
          <a:blip xmlns:r="http://schemas.openxmlformats.org/officeDocument/2006/relationships" r:embed="rId1"/>
          <a:stretch>
            <a:fillRect/>
          </a:stretch>
        </p:blipFill>
        <p:spPr>
          <a:xfrm>
            <a:off x="876776" y="3055025"/>
            <a:ext cx="304443" cy="243602"/>
          </a:xfrm>
          <a:prstGeom prst="rect"/>
        </p:spPr>
      </p:pic>
      <p:sp>
        <p:nvSpPr>
          <p:cNvPr id="1048622" name="Text 4"/>
          <p:cNvSpPr/>
          <p:nvPr/>
        </p:nvSpPr>
        <p:spPr>
          <a:xfrm>
            <a:off x="681990" y="3797260"/>
            <a:ext cx="13266420" cy="289798"/>
          </a:xfrm>
          <a:prstGeom prst="rect"/>
          <a:noFill/>
        </p:spPr>
        <p:txBody>
          <a:bodyPr anchor="t" bIns="0" lIns="0" rIns="0" rtlCol="0" tIns="0" wrap="none"/>
          <a:p>
            <a:pPr algn="l" indent="0" marL="0">
              <a:lnSpc>
                <a:spcPts val="2250"/>
              </a:lnSpc>
              <a:buNone/>
            </a:pPr>
            <a:r>
              <a:rPr dirty="0" sz="1500" lang="en-US">
                <a:solidFill>
                  <a:srgbClr val="2C3249"/>
                </a:solidFill>
                <a:latin typeface="Martel Sans" pitchFamily="34" charset="0"/>
                <a:ea typeface="Martel Sans" pitchFamily="34" charset="-122"/>
                <a:cs typeface="Martel Sans" pitchFamily="34" charset="-120"/>
              </a:rPr>
              <a:t>Bu yerda:</a:t>
            </a:r>
            <a:endParaRPr dirty="0" sz="1500" lang="en-US"/>
          </a:p>
        </p:txBody>
      </p:sp>
      <p:sp>
        <p:nvSpPr>
          <p:cNvPr id="1048623" name="Text 5"/>
          <p:cNvSpPr/>
          <p:nvPr/>
        </p:nvSpPr>
        <p:spPr>
          <a:xfrm>
            <a:off x="681990" y="4275415"/>
            <a:ext cx="13266420" cy="638175"/>
          </a:xfrm>
          <a:prstGeom prst="rect"/>
          <a:noFill/>
        </p:spPr>
        <p:txBody>
          <a:bodyPr anchor="t" bIns="0" lIns="0" rIns="0" rtlCol="0" tIns="0" wrap="square"/>
          <a:p>
            <a:pPr algn="l" indent="-342900" marL="342900">
              <a:lnSpc>
                <a:spcPts val="2250"/>
              </a:lnSpc>
              <a:buSzPct val="100000"/>
              <a:buChar char="•"/>
            </a:pPr>
            <a:r>
              <a:rPr dirty="0" sz="1500" lang="en-US">
                <a:solidFill>
                  <a:srgbClr val="2C3249"/>
                </a:solidFill>
                <a:latin typeface="Martel Sans" pitchFamily="34" charset="0"/>
                <a:ea typeface="Martel Sans" pitchFamily="34" charset="-122"/>
                <a:cs typeface="Martel Sans" pitchFamily="34" charset="-120"/>
              </a:rPr>
              <a:t>c — yorug'lik tezligi</a:t>
            </a:r>
            <a:endParaRPr dirty="0" sz="1500" lang="en-US"/>
          </a:p>
          <a:p>
            <a:pPr algn="l" indent="-342900" marL="342900">
              <a:lnSpc>
                <a:spcPts val="2250"/>
              </a:lnSpc>
              <a:buSzPct val="100000"/>
              <a:buChar char="•"/>
            </a:pPr>
            <a:r>
              <a:rPr dirty="0" sz="1500" lang="en-US">
                <a:solidFill>
                  <a:srgbClr val="2C3249"/>
                </a:solidFill>
                <a:latin typeface="Martel Sans" pitchFamily="34" charset="0"/>
                <a:ea typeface="Martel Sans" pitchFamily="34" charset="-122"/>
                <a:cs typeface="Martel Sans" pitchFamily="34" charset="-120"/>
              </a:rPr>
              <a:t>ε₀ — vakuumning dielektrik doimiysi (elektr o'tkazuvchanlik konstantasi)</a:t>
            </a:r>
            <a:endParaRPr dirty="0" sz="1500" lang="en-US"/>
          </a:p>
        </p:txBody>
      </p:sp>
      <p:sp>
        <p:nvSpPr>
          <p:cNvPr id="1048624" name="Text 6"/>
          <p:cNvSpPr/>
          <p:nvPr/>
        </p:nvSpPr>
        <p:spPr>
          <a:xfrm>
            <a:off x="681990" y="5101947"/>
            <a:ext cx="13266420" cy="289798"/>
          </a:xfrm>
          <a:prstGeom prst="rect"/>
          <a:noFill/>
        </p:spPr>
        <p:txBody>
          <a:bodyPr anchor="t" bIns="0" lIns="0" rIns="0" rtlCol="0" tIns="0" wrap="none"/>
          <a:p>
            <a:pPr algn="l" indent="0" marL="0">
              <a:lnSpc>
                <a:spcPts val="2250"/>
              </a:lnSpc>
              <a:buNone/>
            </a:pPr>
            <a:r>
              <a:rPr dirty="0" sz="1500" lang="en-US">
                <a:solidFill>
                  <a:srgbClr val="2C3249"/>
                </a:solidFill>
                <a:latin typeface="Martel Sans" pitchFamily="34" charset="0"/>
                <a:ea typeface="Martel Sans" pitchFamily="34" charset="-122"/>
                <a:cs typeface="Martel Sans" pitchFamily="34" charset="-120"/>
              </a:rPr>
              <a:t>shuningdek,</a:t>
            </a:r>
            <a:endParaRPr dirty="0" sz="1500" lang="en-US"/>
          </a:p>
        </p:txBody>
      </p:sp>
      <p:sp>
        <p:nvSpPr>
          <p:cNvPr id="1048625" name="Text 7"/>
          <p:cNvSpPr/>
          <p:nvPr/>
        </p:nvSpPr>
        <p:spPr>
          <a:xfrm>
            <a:off x="681990" y="5603558"/>
            <a:ext cx="13266420" cy="475774"/>
          </a:xfrm>
          <a:prstGeom prst="rect"/>
          <a:noFill/>
        </p:spPr>
        <p:txBody>
          <a:bodyPr anchor="t" bIns="0" lIns="0" rIns="0" rtlCol="0" tIns="0" wrap="none"/>
          <a:p>
            <a:pPr algn="l" indent="0" marL="0">
              <a:lnSpc>
                <a:spcPts val="2550"/>
              </a:lnSpc>
              <a:buNone/>
            </a:pPr>
            <a:endParaRPr dirty="0" sz="1700" lang="en-US"/>
          </a:p>
        </p:txBody>
      </p:sp>
      <p:pic>
        <p:nvPicPr>
          <p:cNvPr id="2097160" name="Image 1" descr="preencoded.png"/>
          <p:cNvPicPr>
            <a:picLocks noChangeAspect="1"/>
          </p:cNvPicPr>
          <p:nvPr/>
        </p:nvPicPr>
        <p:blipFill>
          <a:blip xmlns:r="http://schemas.openxmlformats.org/officeDocument/2006/relationships" r:embed="rId2"/>
          <a:stretch>
            <a:fillRect/>
          </a:stretch>
        </p:blipFill>
        <p:spPr>
          <a:xfrm>
            <a:off x="681990" y="5603558"/>
            <a:ext cx="13266420" cy="475774"/>
          </a:xfrm>
          <a:prstGeom prst="rect"/>
        </p:spPr>
      </p:pic>
      <p:sp>
        <p:nvSpPr>
          <p:cNvPr id="1048626" name="Text 8"/>
          <p:cNvSpPr/>
          <p:nvPr/>
        </p:nvSpPr>
        <p:spPr>
          <a:xfrm>
            <a:off x="681990" y="6291143"/>
            <a:ext cx="13266420" cy="289798"/>
          </a:xfrm>
          <a:prstGeom prst="rect"/>
          <a:noFill/>
        </p:spPr>
        <p:txBody>
          <a:bodyPr anchor="t" bIns="0" lIns="0" rIns="0" rtlCol="0" tIns="0" wrap="none"/>
          <a:p>
            <a:pPr algn="l" indent="0" marL="0">
              <a:lnSpc>
                <a:spcPts val="2250"/>
              </a:lnSpc>
              <a:buNone/>
            </a:pPr>
            <a:r>
              <a:rPr dirty="0" sz="1500" lang="en-US">
                <a:solidFill>
                  <a:srgbClr val="2C3249"/>
                </a:solidFill>
                <a:latin typeface="Martel Sans" pitchFamily="34" charset="0"/>
                <a:ea typeface="Martel Sans" pitchFamily="34" charset="-122"/>
                <a:cs typeface="Martel Sans" pitchFamily="34" charset="-120"/>
              </a:rPr>
              <a:t>bu yerda:</a:t>
            </a:r>
            <a:endParaRPr dirty="0" sz="1500" lang="en-US"/>
          </a:p>
        </p:txBody>
      </p:sp>
      <p:sp>
        <p:nvSpPr>
          <p:cNvPr id="1048627" name="Text 9"/>
          <p:cNvSpPr/>
          <p:nvPr/>
        </p:nvSpPr>
        <p:spPr>
          <a:xfrm>
            <a:off x="681990" y="6769298"/>
            <a:ext cx="13266420" cy="638175"/>
          </a:xfrm>
          <a:prstGeom prst="rect"/>
          <a:noFill/>
        </p:spPr>
        <p:txBody>
          <a:bodyPr anchor="t" bIns="0" lIns="0" rIns="0" rtlCol="0" tIns="0" wrap="square"/>
          <a:p>
            <a:pPr algn="l" indent="-342900" marL="342900">
              <a:lnSpc>
                <a:spcPts val="2250"/>
              </a:lnSpc>
              <a:buSzPct val="100000"/>
              <a:buChar char="•"/>
            </a:pPr>
            <a:r>
              <a:rPr dirty="0" sz="1500" lang="en-US">
                <a:solidFill>
                  <a:srgbClr val="2C3249"/>
                </a:solidFill>
                <a:latin typeface="Martel Sans" pitchFamily="34" charset="0"/>
                <a:ea typeface="Martel Sans" pitchFamily="34" charset="-122"/>
                <a:cs typeface="Martel Sans" pitchFamily="34" charset="-120"/>
              </a:rPr>
              <a:t>e — elektron zaryadi</a:t>
            </a:r>
            <a:endParaRPr dirty="0" sz="1500" lang="en-US"/>
          </a:p>
          <a:p>
            <a:pPr algn="l" indent="-342900" marL="342900">
              <a:lnSpc>
                <a:spcPts val="2250"/>
              </a:lnSpc>
              <a:buSzPct val="100000"/>
              <a:buChar char="•"/>
            </a:pPr>
            <a:r>
              <a:rPr dirty="0" sz="1500" lang="en-US">
                <a:solidFill>
                  <a:srgbClr val="2C3249"/>
                </a:solidFill>
                <a:latin typeface="Martel Sans" pitchFamily="34" charset="0"/>
                <a:ea typeface="Martel Sans" pitchFamily="34" charset="-122"/>
                <a:cs typeface="Martel Sans" pitchFamily="34" charset="-120"/>
              </a:rPr>
              <a:t>mₑ — elektronning tinchlik massasi (rest mass).</a:t>
            </a:r>
            <a:endParaRPr dirty="0" sz="1500" lang="en-US"/>
          </a:p>
        </p:txBody>
      </p:sp>
      <p:sp>
        <p:nvSpPr>
          <p:cNvPr id="1048628" name="TextBox 17"/>
          <p:cNvSpPr txBox="1"/>
          <p:nvPr/>
        </p:nvSpPr>
        <p:spPr>
          <a:xfrm>
            <a:off x="6858000" y="3657600"/>
            <a:ext cx="65" cy="276999"/>
          </a:xfrm>
          <a:prstGeom prst="rect"/>
          <a:noFill/>
        </p:spPr>
        <p:txBody>
          <a:bodyPr bIns="0" lIns="0" rIns="0" rtlCol="0" tIns="0" wrap="none">
            <a:spAutoFit/>
          </a:bodyPr>
          <a:p>
            <a:endParaRPr dirty="0" lang="en-US" smtClean="0"/>
          </a:p>
        </p:txBody>
      </p:sp>
      <p:sp>
        <p:nvSpPr>
          <p:cNvPr id="1048629" name="TextBox 19"/>
          <p:cNvSpPr txBox="1">
            <a:spLocks noChangeAspect="1" noMove="1" noResize="1" noRot="1" noAdjustHandles="1" noEditPoints="1" noChangeArrowheads="1" noChangeShapeType="1" noTextEdit="1"/>
          </p:cNvSpPr>
          <p:nvPr/>
        </p:nvSpPr>
        <p:spPr>
          <a:xfrm>
            <a:off x="4186213" y="2839762"/>
            <a:ext cx="5714706" cy="723660"/>
          </a:xfrm>
          <a:prstGeom prst="rect"/>
          <a:blipFill>
            <a:blip xmlns:r="http://schemas.openxmlformats.org/officeDocument/2006/relationships" r:embed="rId3"/>
            <a:stretch>
              <a:fillRect/>
            </a:stretch>
          </a:blipFill>
        </p:spPr>
        <p:txBody>
          <a:bodyPr/>
          <a:p>
            <a:r>
              <a:rPr lang="en-US">
                <a:noFill/>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46" name=""/>
        <p:cNvGrpSpPr/>
        <p:nvPr/>
      </p:nvGrpSpPr>
      <p:grpSpPr>
        <a:xfrm>
          <a:off x="0" y="0"/>
          <a:ext cx="0" cy="0"/>
          <a:chOff x="0" y="0"/>
          <a:chExt cx="0" cy="0"/>
        </a:xfrm>
      </p:grpSpPr>
      <p:sp>
        <p:nvSpPr>
          <p:cNvPr id="1048635" name="Text 0"/>
          <p:cNvSpPr/>
          <p:nvPr/>
        </p:nvSpPr>
        <p:spPr>
          <a:xfrm>
            <a:off x="793790" y="1493758"/>
            <a:ext cx="11243667" cy="708779"/>
          </a:xfrm>
          <a:prstGeom prst="rect"/>
          <a:noFill/>
        </p:spPr>
        <p:txBody>
          <a:bodyPr anchor="t" bIns="0" lIns="0" rIns="0" rtlCol="0" tIns="0" wrap="none"/>
          <a:p>
            <a:pPr algn="l" indent="0" marL="0">
              <a:lnSpc>
                <a:spcPts val="5550"/>
              </a:lnSpc>
              <a:buNone/>
            </a:pPr>
            <a:r>
              <a:rPr dirty="0" sz="4450" lang="en-US">
                <a:solidFill>
                  <a:srgbClr val="272D45"/>
                </a:solidFill>
                <a:latin typeface="Kanit Light" pitchFamily="34" charset="0"/>
                <a:ea typeface="Kanit Light" pitchFamily="34" charset="-122"/>
                <a:cs typeface="Kanit Light" pitchFamily="34" charset="-120"/>
              </a:rPr>
              <a:t>Zaryadlangan og'ir zarralarning yugurish yo'li</a:t>
            </a:r>
            <a:endParaRPr dirty="0" sz="4450" lang="en-US"/>
          </a:p>
        </p:txBody>
      </p:sp>
      <p:sp>
        <p:nvSpPr>
          <p:cNvPr id="1048636" name="Text 2"/>
          <p:cNvSpPr/>
          <p:nvPr/>
        </p:nvSpPr>
        <p:spPr>
          <a:xfrm>
            <a:off x="793790" y="2987754"/>
            <a:ext cx="13042821" cy="725805"/>
          </a:xfrm>
          <a:prstGeom prst="rect"/>
          <a:noFill/>
        </p:spPr>
        <p:txBody>
          <a:bodyPr anchor="t" bIns="0" lIns="0" rIns="0" rtlCol="0" tIns="0" wrap="square"/>
          <a:p>
            <a:pPr algn="l" indent="0" marL="0">
              <a:lnSpc>
                <a:spcPts val="2850"/>
              </a:lnSpc>
              <a:buNone/>
            </a:pPr>
            <a:r>
              <a:rPr dirty="0" sz="1750" lang="en-US">
                <a:solidFill>
                  <a:srgbClr val="2C3249"/>
                </a:solidFill>
                <a:latin typeface="Martel Sans" pitchFamily="34" charset="0"/>
                <a:ea typeface="Martel Sans" pitchFamily="34" charset="-122"/>
                <a:cs typeface="Martel Sans" pitchFamily="34" charset="-120"/>
              </a:rPr>
              <a:t>Zaryadlangan og'ir zarralarning yugurish yo'li deganda zaryadlangan zarra modda ichida to'liq to'xtaguncha bosib o'tadigan umumiy masofa tushuniladi. Bunday zarralarga protonlar, alfa-zarralar va og'ir ionlar misol bo'la oladi.</a:t>
            </a:r>
            <a:endParaRPr dirty="0" sz="1750" lang="en-US"/>
          </a:p>
        </p:txBody>
      </p:sp>
      <p:sp>
        <p:nvSpPr>
          <p:cNvPr id="1048637" name="Text 3"/>
          <p:cNvSpPr/>
          <p:nvPr/>
        </p:nvSpPr>
        <p:spPr>
          <a:xfrm>
            <a:off x="793790" y="3968710"/>
            <a:ext cx="13042821" cy="725805"/>
          </a:xfrm>
          <a:prstGeom prst="rect"/>
          <a:noFill/>
        </p:spPr>
        <p:txBody>
          <a:bodyPr anchor="t" bIns="0" lIns="0" rIns="0" rtlCol="0" tIns="0" wrap="square"/>
          <a:p>
            <a:pPr algn="l" indent="0" marL="0">
              <a:lnSpc>
                <a:spcPts val="2850"/>
              </a:lnSpc>
              <a:buNone/>
            </a:pPr>
            <a:r>
              <a:rPr dirty="0" sz="1750" lang="en-US">
                <a:solidFill>
                  <a:srgbClr val="2C3249"/>
                </a:solidFill>
                <a:latin typeface="Martel Sans" pitchFamily="34" charset="0"/>
                <a:ea typeface="Martel Sans" pitchFamily="34" charset="-122"/>
                <a:cs typeface="Martel Sans" pitchFamily="34" charset="-120"/>
              </a:rPr>
              <a:t>Zaryadlangan zarra modda ichida harakatlanayotganda asosan muhitdagi atomlarning elektronlari bilan o'zaro ta'sirlashadi. Bu ta'sirlar natijasida atomlar:</a:t>
            </a:r>
            <a:endParaRPr dirty="0" sz="1750" lang="en-US"/>
          </a:p>
        </p:txBody>
      </p:sp>
      <p:sp>
        <p:nvSpPr>
          <p:cNvPr id="1048638" name="Text 4"/>
          <p:cNvSpPr/>
          <p:nvPr/>
        </p:nvSpPr>
        <p:spPr>
          <a:xfrm>
            <a:off x="793790" y="4949666"/>
            <a:ext cx="13042821" cy="805101"/>
          </a:xfrm>
          <a:prstGeom prst="rect"/>
          <a:noFill/>
        </p:spPr>
        <p:txBody>
          <a:bodyPr anchor="t" bIns="0" lIns="0" rIns="0" rtlCol="0" tIns="0" wrap="square"/>
          <a:p>
            <a:pPr algn="l" indent="-342900" marL="342900">
              <a:lnSpc>
                <a:spcPts val="2850"/>
              </a:lnSpc>
              <a:buSzPct val="100000"/>
              <a:buChar char="•"/>
            </a:pPr>
            <a:r>
              <a:rPr dirty="0" sz="1750" lang="en-US">
                <a:solidFill>
                  <a:srgbClr val="2C3249"/>
                </a:solidFill>
                <a:latin typeface="Martel Sans" pitchFamily="34" charset="0"/>
                <a:ea typeface="Martel Sans" pitchFamily="34" charset="-122"/>
                <a:cs typeface="Martel Sans" pitchFamily="34" charset="-120"/>
              </a:rPr>
              <a:t>ionlanadi yoki</a:t>
            </a:r>
            <a:endParaRPr dirty="0" sz="1750" lang="en-US"/>
          </a:p>
          <a:p>
            <a:pPr algn="l" indent="-342900" marL="342900">
              <a:lnSpc>
                <a:spcPts val="2850"/>
              </a:lnSpc>
              <a:buSzPct val="100000"/>
              <a:buChar char="•"/>
            </a:pPr>
            <a:r>
              <a:rPr dirty="0" sz="1750" lang="en-US">
                <a:solidFill>
                  <a:srgbClr val="2C3249"/>
                </a:solidFill>
                <a:latin typeface="Martel Sans" pitchFamily="34" charset="0"/>
                <a:ea typeface="Martel Sans" pitchFamily="34" charset="-122"/>
                <a:cs typeface="Martel Sans" pitchFamily="34" charset="-120"/>
              </a:rPr>
              <a:t>qo'zg'aladi (excitation).</a:t>
            </a:r>
            <a:endParaRPr dirty="0" sz="1750" lang="en-US"/>
          </a:p>
        </p:txBody>
      </p:sp>
      <p:sp>
        <p:nvSpPr>
          <p:cNvPr id="1048639" name="Text 5"/>
          <p:cNvSpPr/>
          <p:nvPr/>
        </p:nvSpPr>
        <p:spPr>
          <a:xfrm>
            <a:off x="793790" y="6009918"/>
            <a:ext cx="13042821" cy="725805"/>
          </a:xfrm>
          <a:prstGeom prst="rect"/>
          <a:noFill/>
        </p:spPr>
        <p:txBody>
          <a:bodyPr anchor="t" bIns="0" lIns="0" rIns="0" rtlCol="0" tIns="0" wrap="square"/>
          <a:p>
            <a:pPr algn="l" indent="0" marL="0">
              <a:lnSpc>
                <a:spcPts val="2850"/>
              </a:lnSpc>
              <a:buNone/>
            </a:pPr>
            <a:r>
              <a:rPr dirty="0" sz="1750" lang="en-US">
                <a:solidFill>
                  <a:srgbClr val="2C3249"/>
                </a:solidFill>
                <a:latin typeface="Martel Sans" pitchFamily="34" charset="0"/>
                <a:ea typeface="Martel Sans" pitchFamily="34" charset="-122"/>
                <a:cs typeface="Martel Sans" pitchFamily="34" charset="-120"/>
              </a:rPr>
              <a:t>Natijada zarra o'zining kinetik energiyasini asta-sekin yo'qotadi. Shu sababli zarra sekinlashib boradi va oxir-oqibat to'liq to'xtaydi.</a:t>
            </a:r>
            <a:endParaRPr dirty="0" sz="1750"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50" name=""/>
        <p:cNvGrpSpPr/>
        <p:nvPr/>
      </p:nvGrpSpPr>
      <p:grpSpPr>
        <a:xfrm>
          <a:off x="0" y="0"/>
          <a:ext cx="0" cy="0"/>
          <a:chOff x="0" y="0"/>
          <a:chExt cx="0" cy="0"/>
        </a:xfrm>
      </p:grpSpPr>
      <p:sp>
        <p:nvSpPr>
          <p:cNvPr id="1048645" name="Text 0"/>
          <p:cNvSpPr/>
          <p:nvPr/>
        </p:nvSpPr>
        <p:spPr>
          <a:xfrm>
            <a:off x="735925" y="1004530"/>
            <a:ext cx="5256848" cy="656987"/>
          </a:xfrm>
          <a:prstGeom prst="rect"/>
          <a:noFill/>
        </p:spPr>
        <p:txBody>
          <a:bodyPr anchor="t" bIns="0" lIns="0" rIns="0" rtlCol="0" tIns="0" wrap="none"/>
          <a:p>
            <a:pPr algn="l" indent="0" marL="0">
              <a:lnSpc>
                <a:spcPts val="5150"/>
              </a:lnSpc>
              <a:buNone/>
            </a:pPr>
            <a:r>
              <a:rPr dirty="0" sz="4100" lang="en-US">
                <a:solidFill>
                  <a:srgbClr val="272D45"/>
                </a:solidFill>
                <a:latin typeface="Kanit Light" pitchFamily="34" charset="0"/>
                <a:ea typeface="Kanit Light" pitchFamily="34" charset="-122"/>
                <a:cs typeface="Kanit Light" pitchFamily="34" charset="-120"/>
              </a:rPr>
              <a:t>To'xtatish qobiliyati</a:t>
            </a:r>
            <a:endParaRPr dirty="0" sz="4100" lang="en-US"/>
          </a:p>
        </p:txBody>
      </p:sp>
      <p:sp>
        <p:nvSpPr>
          <p:cNvPr id="1048646" name="Text 2"/>
          <p:cNvSpPr/>
          <p:nvPr/>
        </p:nvSpPr>
        <p:spPr>
          <a:xfrm>
            <a:off x="735925" y="2360295"/>
            <a:ext cx="13158549" cy="648176"/>
          </a:xfrm>
          <a:prstGeom prst="rect"/>
          <a:noFill/>
        </p:spPr>
        <p:txBody>
          <a:bodyPr anchor="t" bIns="0" lIns="0" rIns="0" rtlCol="0" tIns="0" wrap="square"/>
          <a:p>
            <a:pPr algn="l" indent="0" marL="0">
              <a:lnSpc>
                <a:spcPts val="2550"/>
              </a:lnSpc>
              <a:buNone/>
            </a:pPr>
            <a:r>
              <a:rPr dirty="0" sz="1650" lang="en-US">
                <a:solidFill>
                  <a:srgbClr val="2C3249"/>
                </a:solidFill>
                <a:latin typeface="Martel Sans" pitchFamily="34" charset="0"/>
                <a:ea typeface="Martel Sans" pitchFamily="34" charset="-122"/>
                <a:cs typeface="Martel Sans" pitchFamily="34" charset="-120"/>
              </a:rPr>
              <a:t>Masofa birligiga to'g'ri keladigan energiya yo'qotish tezligi moddaning to'xtatish qobiliyati (stopping power) deb ataladi va odatda quyidagicha yoziladi:</a:t>
            </a:r>
            <a:endParaRPr dirty="0" sz="1650" lang="en-US"/>
          </a:p>
        </p:txBody>
      </p:sp>
      <p:sp>
        <p:nvSpPr>
          <p:cNvPr id="1048647" name="Text 3"/>
          <p:cNvSpPr/>
          <p:nvPr/>
        </p:nvSpPr>
        <p:spPr>
          <a:xfrm>
            <a:off x="735925" y="3255169"/>
            <a:ext cx="13158549" cy="588883"/>
          </a:xfrm>
          <a:prstGeom prst="rect"/>
          <a:noFill/>
        </p:spPr>
        <p:txBody>
          <a:bodyPr anchor="t" bIns="0" lIns="0" rIns="0" rtlCol="0" tIns="0" wrap="square"/>
          <a:p>
            <a:pPr algn="l" indent="0" marL="0">
              <a:lnSpc>
                <a:spcPts val="2850"/>
              </a:lnSpc>
              <a:buNone/>
            </a:pPr>
            <a:endParaRPr dirty="0" sz="1850" lang="en-US"/>
          </a:p>
        </p:txBody>
      </p:sp>
      <p:pic>
        <p:nvPicPr>
          <p:cNvPr id="2097163" name="Image 0" descr="preencoded.png"/>
          <p:cNvPicPr>
            <a:picLocks noChangeAspect="1"/>
          </p:cNvPicPr>
          <p:nvPr/>
        </p:nvPicPr>
        <p:blipFill>
          <a:blip xmlns:r="http://schemas.openxmlformats.org/officeDocument/2006/relationships" r:embed="rId1"/>
          <a:stretch>
            <a:fillRect/>
          </a:stretch>
        </p:blipFill>
        <p:spPr>
          <a:xfrm>
            <a:off x="748258" y="3275345"/>
            <a:ext cx="13158549" cy="588883"/>
          </a:xfrm>
          <a:prstGeom prst="rect"/>
        </p:spPr>
      </p:pic>
      <p:sp>
        <p:nvSpPr>
          <p:cNvPr id="1048648" name="Text 4"/>
          <p:cNvSpPr/>
          <p:nvPr/>
        </p:nvSpPr>
        <p:spPr>
          <a:xfrm>
            <a:off x="735925" y="4090749"/>
            <a:ext cx="13158549" cy="324088"/>
          </a:xfrm>
          <a:prstGeom prst="rect"/>
          <a:noFill/>
        </p:spPr>
        <p:txBody>
          <a:bodyPr anchor="t" bIns="0" lIns="0" rIns="0" rtlCol="0" tIns="0" wrap="none"/>
          <a:p>
            <a:pPr algn="l" indent="0" marL="0">
              <a:lnSpc>
                <a:spcPts val="2550"/>
              </a:lnSpc>
              <a:buNone/>
            </a:pPr>
            <a:r>
              <a:rPr dirty="0" sz="1650" lang="en-US">
                <a:solidFill>
                  <a:srgbClr val="2C3249"/>
                </a:solidFill>
                <a:latin typeface="Martel Sans" pitchFamily="34" charset="0"/>
                <a:ea typeface="Martel Sans" pitchFamily="34" charset="-122"/>
                <a:cs typeface="Martel Sans" pitchFamily="34" charset="-120"/>
              </a:rPr>
              <a:t>Bu kattalik Beta–Blox formulasi orqali tavsiflanadi. Ushbu formula energiya yo'qotilishi quyidagi omillarga bog'liqligini ko'rsatadi:</a:t>
            </a:r>
            <a:endParaRPr dirty="0" sz="1650" lang="en-US"/>
          </a:p>
        </p:txBody>
      </p:sp>
      <p:sp>
        <p:nvSpPr>
          <p:cNvPr id="1048649" name="Shape 5"/>
          <p:cNvSpPr/>
          <p:nvPr/>
        </p:nvSpPr>
        <p:spPr>
          <a:xfrm>
            <a:off x="735925" y="4634032"/>
            <a:ext cx="6481762" cy="764381"/>
          </a:xfrm>
          <a:prstGeom prst="roundRect">
            <a:avLst>
              <a:gd name="adj" fmla="val 11554"/>
            </a:avLst>
          </a:prstGeom>
          <a:solidFill>
            <a:srgbClr val="DFECE9"/>
          </a:solidFill>
          <a:ln w="7620">
            <a:solidFill>
              <a:srgbClr val="C5D2CF"/>
            </a:solidFill>
            <a:prstDash val="solid"/>
          </a:ln>
        </p:spPr>
      </p:sp>
      <p:sp>
        <p:nvSpPr>
          <p:cNvPr id="1048650" name="Text 6"/>
          <p:cNvSpPr/>
          <p:nvPr/>
        </p:nvSpPr>
        <p:spPr>
          <a:xfrm>
            <a:off x="953810" y="4851916"/>
            <a:ext cx="2628424" cy="328613"/>
          </a:xfrm>
          <a:prstGeom prst="rect"/>
          <a:noFill/>
        </p:spPr>
        <p:txBody>
          <a:bodyPr anchor="t" bIns="0" lIns="0" rIns="0" rtlCol="0" tIns="0" wrap="none"/>
          <a:p>
            <a:pPr algn="l" indent="0" marL="0">
              <a:lnSpc>
                <a:spcPts val="2550"/>
              </a:lnSpc>
              <a:buNone/>
            </a:pPr>
            <a:r>
              <a:rPr dirty="0" sz="2050" lang="en-US">
                <a:solidFill>
                  <a:srgbClr val="2C3249"/>
                </a:solidFill>
                <a:latin typeface="Kanit Light" pitchFamily="34" charset="0"/>
                <a:ea typeface="Kanit Light" pitchFamily="34" charset="-122"/>
                <a:cs typeface="Kanit Light" pitchFamily="34" charset="-120"/>
              </a:rPr>
              <a:t>Zarraning zaryadi (z)</a:t>
            </a:r>
            <a:endParaRPr dirty="0" sz="2050" lang="en-US"/>
          </a:p>
        </p:txBody>
      </p:sp>
      <p:sp>
        <p:nvSpPr>
          <p:cNvPr id="1048651" name="Shape 7"/>
          <p:cNvSpPr/>
          <p:nvPr/>
        </p:nvSpPr>
        <p:spPr>
          <a:xfrm>
            <a:off x="7412593" y="4634032"/>
            <a:ext cx="6481882" cy="764381"/>
          </a:xfrm>
          <a:prstGeom prst="roundRect">
            <a:avLst>
              <a:gd name="adj" fmla="val 11554"/>
            </a:avLst>
          </a:prstGeom>
          <a:solidFill>
            <a:srgbClr val="DFECE9"/>
          </a:solidFill>
          <a:ln w="7620">
            <a:solidFill>
              <a:srgbClr val="C5D2CF"/>
            </a:solidFill>
            <a:prstDash val="solid"/>
          </a:ln>
        </p:spPr>
      </p:sp>
      <p:sp>
        <p:nvSpPr>
          <p:cNvPr id="1048652" name="Text 8"/>
          <p:cNvSpPr/>
          <p:nvPr/>
        </p:nvSpPr>
        <p:spPr>
          <a:xfrm>
            <a:off x="7630477" y="4851916"/>
            <a:ext cx="2628424" cy="328613"/>
          </a:xfrm>
          <a:prstGeom prst="rect"/>
          <a:noFill/>
        </p:spPr>
        <p:txBody>
          <a:bodyPr anchor="t" bIns="0" lIns="0" rIns="0" rtlCol="0" tIns="0" wrap="none"/>
          <a:p>
            <a:pPr algn="l" indent="0" marL="0">
              <a:lnSpc>
                <a:spcPts val="2550"/>
              </a:lnSpc>
              <a:buNone/>
            </a:pPr>
            <a:r>
              <a:rPr dirty="0" sz="2050" lang="en-US">
                <a:solidFill>
                  <a:srgbClr val="2C3249"/>
                </a:solidFill>
                <a:latin typeface="Kanit Light" pitchFamily="34" charset="0"/>
                <a:ea typeface="Kanit Light" pitchFamily="34" charset="-122"/>
                <a:cs typeface="Kanit Light" pitchFamily="34" charset="-120"/>
              </a:rPr>
              <a:t>Zarraning tezligi (v)</a:t>
            </a:r>
            <a:endParaRPr dirty="0" sz="2050" lang="en-US"/>
          </a:p>
        </p:txBody>
      </p:sp>
      <p:sp>
        <p:nvSpPr>
          <p:cNvPr id="1048653" name="Shape 9"/>
          <p:cNvSpPr/>
          <p:nvPr/>
        </p:nvSpPr>
        <p:spPr>
          <a:xfrm>
            <a:off x="735925" y="5593318"/>
            <a:ext cx="6481762" cy="764381"/>
          </a:xfrm>
          <a:prstGeom prst="roundRect">
            <a:avLst>
              <a:gd name="adj" fmla="val 11554"/>
            </a:avLst>
          </a:prstGeom>
          <a:solidFill>
            <a:srgbClr val="DFECE9"/>
          </a:solidFill>
          <a:ln w="7620">
            <a:solidFill>
              <a:srgbClr val="C5D2CF"/>
            </a:solidFill>
            <a:prstDash val="solid"/>
          </a:ln>
        </p:spPr>
      </p:sp>
      <p:sp>
        <p:nvSpPr>
          <p:cNvPr id="1048654" name="Text 10"/>
          <p:cNvSpPr/>
          <p:nvPr/>
        </p:nvSpPr>
        <p:spPr>
          <a:xfrm>
            <a:off x="953810" y="5811203"/>
            <a:ext cx="3479721" cy="328613"/>
          </a:xfrm>
          <a:prstGeom prst="rect"/>
          <a:noFill/>
        </p:spPr>
        <p:txBody>
          <a:bodyPr anchor="t" bIns="0" lIns="0" rIns="0" rtlCol="0" tIns="0" wrap="none"/>
          <a:p>
            <a:pPr algn="l" indent="0" marL="0">
              <a:lnSpc>
                <a:spcPts val="2550"/>
              </a:lnSpc>
              <a:buNone/>
            </a:pPr>
            <a:r>
              <a:rPr dirty="0" sz="2050" lang="en-US">
                <a:solidFill>
                  <a:srgbClr val="2C3249"/>
                </a:solidFill>
                <a:latin typeface="Kanit Light" pitchFamily="34" charset="0"/>
                <a:ea typeface="Kanit Light" pitchFamily="34" charset="-122"/>
                <a:cs typeface="Kanit Light" pitchFamily="34" charset="-120"/>
              </a:rPr>
              <a:t>Moddaning elektronlar zichligi</a:t>
            </a:r>
            <a:endParaRPr dirty="0" sz="2050" lang="en-US"/>
          </a:p>
        </p:txBody>
      </p:sp>
      <p:sp>
        <p:nvSpPr>
          <p:cNvPr id="1048655" name="Shape 11"/>
          <p:cNvSpPr/>
          <p:nvPr/>
        </p:nvSpPr>
        <p:spPr>
          <a:xfrm>
            <a:off x="7412593" y="5593318"/>
            <a:ext cx="6481882" cy="764381"/>
          </a:xfrm>
          <a:prstGeom prst="roundRect">
            <a:avLst>
              <a:gd name="adj" fmla="val 11554"/>
            </a:avLst>
          </a:prstGeom>
          <a:solidFill>
            <a:srgbClr val="DFECE9"/>
          </a:solidFill>
          <a:ln w="7620">
            <a:solidFill>
              <a:srgbClr val="C5D2CF"/>
            </a:solidFill>
            <a:prstDash val="solid"/>
          </a:ln>
        </p:spPr>
      </p:sp>
      <p:sp>
        <p:nvSpPr>
          <p:cNvPr id="1048656" name="Text 12"/>
          <p:cNvSpPr/>
          <p:nvPr/>
        </p:nvSpPr>
        <p:spPr>
          <a:xfrm>
            <a:off x="7630477" y="5811203"/>
            <a:ext cx="4620578" cy="328613"/>
          </a:xfrm>
          <a:prstGeom prst="rect"/>
          <a:noFill/>
        </p:spPr>
        <p:txBody>
          <a:bodyPr anchor="t" bIns="0" lIns="0" rIns="0" rtlCol="0" tIns="0" wrap="none"/>
          <a:p>
            <a:pPr algn="l" indent="0" marL="0">
              <a:lnSpc>
                <a:spcPts val="2550"/>
              </a:lnSpc>
              <a:buNone/>
            </a:pPr>
            <a:r>
              <a:rPr dirty="0" sz="2050" lang="en-US">
                <a:solidFill>
                  <a:srgbClr val="2C3249"/>
                </a:solidFill>
                <a:latin typeface="Kanit Light" pitchFamily="34" charset="0"/>
                <a:ea typeface="Kanit Light" pitchFamily="34" charset="-122"/>
                <a:cs typeface="Kanit Light" pitchFamily="34" charset="-120"/>
              </a:rPr>
              <a:t>Muhitning o'rtacha qo'zg'alish energiyasi</a:t>
            </a:r>
            <a:endParaRPr dirty="0" sz="2050" lang="en-US"/>
          </a:p>
        </p:txBody>
      </p:sp>
      <p:sp>
        <p:nvSpPr>
          <p:cNvPr id="1048657" name="Text 13"/>
          <p:cNvSpPr/>
          <p:nvPr/>
        </p:nvSpPr>
        <p:spPr>
          <a:xfrm>
            <a:off x="735925" y="6576893"/>
            <a:ext cx="13158549" cy="648176"/>
          </a:xfrm>
          <a:prstGeom prst="rect"/>
          <a:noFill/>
        </p:spPr>
        <p:txBody>
          <a:bodyPr anchor="t" bIns="0" lIns="0" rIns="0" rtlCol="0" tIns="0" wrap="square"/>
          <a:p>
            <a:pPr algn="l" indent="0" marL="0">
              <a:lnSpc>
                <a:spcPts val="2550"/>
              </a:lnSpc>
              <a:buNone/>
            </a:pPr>
            <a:r>
              <a:rPr dirty="0" sz="1650" lang="en-US">
                <a:solidFill>
                  <a:srgbClr val="2C3249"/>
                </a:solidFill>
                <a:latin typeface="Martel Sans" pitchFamily="34" charset="0"/>
                <a:ea typeface="Martel Sans" pitchFamily="34" charset="-122"/>
                <a:cs typeface="Martel Sans" pitchFamily="34" charset="-120"/>
              </a:rPr>
              <a:t>Zarra sekinlashgani sari uning energiya yo'qotishi keskin ortadi. Yo'lining oxiriga yaqin joyda energiya yo'qotish maksimal qiymatga yetadi. Bu hodisa Bragg cho'qqisi (Bragg peak) deb ataladi. Aynan shu nuqtada zarra energiyasining katta qismi ajralib chiqadi.</a:t>
            </a:r>
            <a:endParaRPr dirty="0" sz="1650"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54" name=""/>
        <p:cNvGrpSpPr/>
        <p:nvPr/>
      </p:nvGrpSpPr>
      <p:grpSpPr>
        <a:xfrm>
          <a:off x="0" y="0"/>
          <a:ext cx="0" cy="0"/>
          <a:chOff x="0" y="0"/>
          <a:chExt cx="0" cy="0"/>
        </a:xfrm>
      </p:grpSpPr>
      <p:sp>
        <p:nvSpPr>
          <p:cNvPr id="1048663" name="Text 0"/>
          <p:cNvSpPr/>
          <p:nvPr/>
        </p:nvSpPr>
        <p:spPr>
          <a:xfrm>
            <a:off x="793790" y="816531"/>
            <a:ext cx="11710868" cy="708779"/>
          </a:xfrm>
          <a:prstGeom prst="rect"/>
          <a:noFill/>
        </p:spPr>
        <p:txBody>
          <a:bodyPr anchor="t" bIns="0" lIns="0" rIns="0" rtlCol="0" tIns="0" wrap="none"/>
          <a:p>
            <a:pPr algn="l" indent="0" marL="0">
              <a:lnSpc>
                <a:spcPts val="5550"/>
              </a:lnSpc>
              <a:buNone/>
            </a:pPr>
            <a:r>
              <a:rPr dirty="0" sz="4450" lang="en-US">
                <a:solidFill>
                  <a:srgbClr val="272D45"/>
                </a:solidFill>
                <a:latin typeface="Kanit Light" pitchFamily="34" charset="0"/>
                <a:ea typeface="Kanit Light" pitchFamily="34" charset="-122"/>
                <a:cs typeface="Kanit Light" pitchFamily="34" charset="-120"/>
              </a:rPr>
              <a:t>Zarraning yugurish yo'liga ta'sir qiluvchi omillar</a:t>
            </a:r>
            <a:endParaRPr dirty="0" sz="4450" lang="en-US"/>
          </a:p>
        </p:txBody>
      </p:sp>
      <p:sp>
        <p:nvSpPr>
          <p:cNvPr id="1048664" name="Text 1"/>
          <p:cNvSpPr/>
          <p:nvPr/>
        </p:nvSpPr>
        <p:spPr>
          <a:xfrm>
            <a:off x="793790" y="1978938"/>
            <a:ext cx="13042821" cy="362903"/>
          </a:xfrm>
          <a:prstGeom prst="rect"/>
          <a:noFill/>
        </p:spPr>
        <p:txBody>
          <a:bodyPr anchor="t" bIns="0" lIns="0" rIns="0" rtlCol="0" tIns="0" wrap="none"/>
          <a:p>
            <a:pPr algn="l" indent="0" marL="0">
              <a:lnSpc>
                <a:spcPts val="2850"/>
              </a:lnSpc>
              <a:buNone/>
            </a:pPr>
            <a:r>
              <a:rPr dirty="0" sz="1750" lang="en-US">
                <a:solidFill>
                  <a:srgbClr val="2C3249"/>
                </a:solidFill>
                <a:latin typeface="Martel Sans" pitchFamily="34" charset="0"/>
                <a:ea typeface="Martel Sans" pitchFamily="34" charset="-122"/>
                <a:cs typeface="Martel Sans" pitchFamily="34" charset="-120"/>
              </a:rPr>
              <a:t>Zarraning yugurish yo'li asosan quyidagi omillarga bog'liq:</a:t>
            </a:r>
            <a:endParaRPr dirty="0" sz="1750" lang="en-US"/>
          </a:p>
        </p:txBody>
      </p:sp>
      <p:sp>
        <p:nvSpPr>
          <p:cNvPr id="1048665" name="Shape 2"/>
          <p:cNvSpPr/>
          <p:nvPr/>
        </p:nvSpPr>
        <p:spPr>
          <a:xfrm>
            <a:off x="793790" y="2937153"/>
            <a:ext cx="4196358" cy="1532930"/>
          </a:xfrm>
          <a:prstGeom prst="roundRect">
            <a:avLst>
              <a:gd name="adj" fmla="val 9544"/>
            </a:avLst>
          </a:prstGeom>
          <a:solidFill>
            <a:srgbClr val="FFFFFF"/>
          </a:solidFill>
        </p:spPr>
      </p:sp>
      <p:sp>
        <p:nvSpPr>
          <p:cNvPr id="1048666" name="Shape 3"/>
          <p:cNvSpPr/>
          <p:nvPr/>
        </p:nvSpPr>
        <p:spPr>
          <a:xfrm>
            <a:off x="793790" y="2906673"/>
            <a:ext cx="4196358" cy="121920"/>
          </a:xfrm>
          <a:prstGeom prst="roundRect">
            <a:avLst>
              <a:gd name="adj" fmla="val 78139"/>
            </a:avLst>
          </a:prstGeom>
          <a:solidFill>
            <a:srgbClr val="437066"/>
          </a:solidFill>
        </p:spPr>
      </p:sp>
      <p:sp>
        <p:nvSpPr>
          <p:cNvPr id="1048667" name="Shape 4"/>
          <p:cNvSpPr/>
          <p:nvPr/>
        </p:nvSpPr>
        <p:spPr>
          <a:xfrm>
            <a:off x="2551688" y="2596991"/>
            <a:ext cx="680442" cy="680442"/>
          </a:xfrm>
          <a:prstGeom prst="roundRect">
            <a:avLst>
              <a:gd name="adj" fmla="val 134383"/>
            </a:avLst>
          </a:prstGeom>
          <a:solidFill>
            <a:srgbClr val="437066"/>
          </a:solidFill>
        </p:spPr>
      </p:sp>
      <p:sp>
        <p:nvSpPr>
          <p:cNvPr id="1048668" name="Text 5"/>
          <p:cNvSpPr/>
          <p:nvPr/>
        </p:nvSpPr>
        <p:spPr>
          <a:xfrm>
            <a:off x="2755761" y="2767132"/>
            <a:ext cx="272177" cy="340162"/>
          </a:xfrm>
          <a:prstGeom prst="rect"/>
          <a:noFill/>
        </p:spPr>
        <p:txBody>
          <a:bodyPr anchor="t" bIns="0" lIns="0" rIns="0" rtlCol="0" tIns="0" wrap="none"/>
          <a:p>
            <a:pPr algn="l" indent="0" marL="0">
              <a:lnSpc>
                <a:spcPts val="3400"/>
              </a:lnSpc>
              <a:buNone/>
            </a:pPr>
            <a:r>
              <a:rPr dirty="0" sz="2100" lang="en-US">
                <a:solidFill>
                  <a:srgbClr val="FFFFFF"/>
                </a:solidFill>
                <a:latin typeface="Kanit Light" pitchFamily="34" charset="0"/>
                <a:ea typeface="Kanit Light" pitchFamily="34" charset="-122"/>
                <a:cs typeface="Kanit Light" pitchFamily="34" charset="-120"/>
              </a:rPr>
              <a:t>1</a:t>
            </a:r>
            <a:endParaRPr dirty="0" sz="2100" lang="en-US"/>
          </a:p>
        </p:txBody>
      </p:sp>
      <p:sp>
        <p:nvSpPr>
          <p:cNvPr id="1048669" name="Text 6"/>
          <p:cNvSpPr/>
          <p:nvPr/>
        </p:nvSpPr>
        <p:spPr>
          <a:xfrm>
            <a:off x="1051084" y="3504128"/>
            <a:ext cx="3681770" cy="708660"/>
          </a:xfrm>
          <a:prstGeom prst="rect"/>
          <a:noFill/>
        </p:spPr>
        <p:txBody>
          <a:bodyPr anchor="t" bIns="0" lIns="0" rIns="0" rtlCol="0" tIns="0" wrap="square"/>
          <a:p>
            <a:pPr algn="l" indent="0" marL="0">
              <a:lnSpc>
                <a:spcPts val="2750"/>
              </a:lnSpc>
              <a:buNone/>
            </a:pPr>
            <a:r>
              <a:rPr dirty="0" sz="2200" lang="en-US">
                <a:solidFill>
                  <a:srgbClr val="2C3249"/>
                </a:solidFill>
                <a:latin typeface="Kanit Light" pitchFamily="34" charset="0"/>
                <a:ea typeface="Kanit Light" pitchFamily="34" charset="-122"/>
                <a:cs typeface="Kanit Light" pitchFamily="34" charset="-120"/>
              </a:rPr>
              <a:t>Zarraning boshlang'ich kinetik energiyasi</a:t>
            </a:r>
            <a:endParaRPr dirty="0" sz="2200" lang="en-US"/>
          </a:p>
        </p:txBody>
      </p:sp>
      <p:sp>
        <p:nvSpPr>
          <p:cNvPr id="1048670" name="Shape 7"/>
          <p:cNvSpPr/>
          <p:nvPr/>
        </p:nvSpPr>
        <p:spPr>
          <a:xfrm>
            <a:off x="5216962" y="2937153"/>
            <a:ext cx="4196358" cy="1532930"/>
          </a:xfrm>
          <a:prstGeom prst="roundRect">
            <a:avLst>
              <a:gd name="adj" fmla="val 9544"/>
            </a:avLst>
          </a:prstGeom>
          <a:solidFill>
            <a:srgbClr val="FFFFFF"/>
          </a:solidFill>
        </p:spPr>
      </p:sp>
      <p:sp>
        <p:nvSpPr>
          <p:cNvPr id="1048671" name="Shape 8"/>
          <p:cNvSpPr/>
          <p:nvPr/>
        </p:nvSpPr>
        <p:spPr>
          <a:xfrm>
            <a:off x="5216962" y="2906673"/>
            <a:ext cx="4196358" cy="121920"/>
          </a:xfrm>
          <a:prstGeom prst="roundRect">
            <a:avLst>
              <a:gd name="adj" fmla="val 78139"/>
            </a:avLst>
          </a:prstGeom>
          <a:solidFill>
            <a:srgbClr val="437066"/>
          </a:solidFill>
        </p:spPr>
      </p:sp>
      <p:sp>
        <p:nvSpPr>
          <p:cNvPr id="1048672" name="Shape 9"/>
          <p:cNvSpPr/>
          <p:nvPr/>
        </p:nvSpPr>
        <p:spPr>
          <a:xfrm>
            <a:off x="6974860" y="2596991"/>
            <a:ext cx="680442" cy="680442"/>
          </a:xfrm>
          <a:prstGeom prst="roundRect">
            <a:avLst>
              <a:gd name="adj" fmla="val 134383"/>
            </a:avLst>
          </a:prstGeom>
          <a:solidFill>
            <a:srgbClr val="437066"/>
          </a:solidFill>
        </p:spPr>
      </p:sp>
      <p:sp>
        <p:nvSpPr>
          <p:cNvPr id="1048673" name="Text 10"/>
          <p:cNvSpPr/>
          <p:nvPr/>
        </p:nvSpPr>
        <p:spPr>
          <a:xfrm>
            <a:off x="7178933" y="2767132"/>
            <a:ext cx="272177" cy="340162"/>
          </a:xfrm>
          <a:prstGeom prst="rect"/>
          <a:noFill/>
        </p:spPr>
        <p:txBody>
          <a:bodyPr anchor="t" bIns="0" lIns="0" rIns="0" rtlCol="0" tIns="0" wrap="none"/>
          <a:p>
            <a:pPr algn="l" indent="0" marL="0">
              <a:lnSpc>
                <a:spcPts val="3400"/>
              </a:lnSpc>
              <a:buNone/>
            </a:pPr>
            <a:r>
              <a:rPr dirty="0" sz="2100" lang="en-US">
                <a:solidFill>
                  <a:srgbClr val="FFFFFF"/>
                </a:solidFill>
                <a:latin typeface="Kanit Light" pitchFamily="34" charset="0"/>
                <a:ea typeface="Kanit Light" pitchFamily="34" charset="-122"/>
                <a:cs typeface="Kanit Light" pitchFamily="34" charset="-120"/>
              </a:rPr>
              <a:t>2</a:t>
            </a:r>
            <a:endParaRPr dirty="0" sz="2100" lang="en-US"/>
          </a:p>
        </p:txBody>
      </p:sp>
      <p:sp>
        <p:nvSpPr>
          <p:cNvPr id="1048674" name="Text 11"/>
          <p:cNvSpPr/>
          <p:nvPr/>
        </p:nvSpPr>
        <p:spPr>
          <a:xfrm>
            <a:off x="5474256" y="3504128"/>
            <a:ext cx="3681770" cy="708660"/>
          </a:xfrm>
          <a:prstGeom prst="rect"/>
          <a:noFill/>
        </p:spPr>
        <p:txBody>
          <a:bodyPr anchor="t" bIns="0" lIns="0" rIns="0" rtlCol="0" tIns="0" wrap="square"/>
          <a:p>
            <a:pPr algn="l" indent="0" marL="0">
              <a:lnSpc>
                <a:spcPts val="2750"/>
              </a:lnSpc>
              <a:buNone/>
            </a:pPr>
            <a:r>
              <a:rPr dirty="0" sz="2200" lang="en-US">
                <a:solidFill>
                  <a:srgbClr val="2C3249"/>
                </a:solidFill>
                <a:latin typeface="Kanit Light" pitchFamily="34" charset="0"/>
                <a:ea typeface="Kanit Light" pitchFamily="34" charset="-122"/>
                <a:cs typeface="Kanit Light" pitchFamily="34" charset="-120"/>
              </a:rPr>
              <a:t>Zarraning turi (massasi va zaryadi)</a:t>
            </a:r>
            <a:endParaRPr dirty="0" sz="2200" lang="en-US"/>
          </a:p>
        </p:txBody>
      </p:sp>
      <p:sp>
        <p:nvSpPr>
          <p:cNvPr id="1048675" name="Shape 12"/>
          <p:cNvSpPr/>
          <p:nvPr/>
        </p:nvSpPr>
        <p:spPr>
          <a:xfrm>
            <a:off x="9640133" y="2937153"/>
            <a:ext cx="4196358" cy="1532930"/>
          </a:xfrm>
          <a:prstGeom prst="roundRect">
            <a:avLst>
              <a:gd name="adj" fmla="val 9544"/>
            </a:avLst>
          </a:prstGeom>
          <a:solidFill>
            <a:srgbClr val="FFFFFF"/>
          </a:solidFill>
        </p:spPr>
      </p:sp>
      <p:sp>
        <p:nvSpPr>
          <p:cNvPr id="1048676" name="Shape 13"/>
          <p:cNvSpPr/>
          <p:nvPr/>
        </p:nvSpPr>
        <p:spPr>
          <a:xfrm>
            <a:off x="9640133" y="2906673"/>
            <a:ext cx="4196358" cy="121920"/>
          </a:xfrm>
          <a:prstGeom prst="roundRect">
            <a:avLst>
              <a:gd name="adj" fmla="val 78139"/>
            </a:avLst>
          </a:prstGeom>
          <a:solidFill>
            <a:srgbClr val="437066"/>
          </a:solidFill>
        </p:spPr>
      </p:sp>
      <p:sp>
        <p:nvSpPr>
          <p:cNvPr id="1048677" name="Shape 14"/>
          <p:cNvSpPr/>
          <p:nvPr/>
        </p:nvSpPr>
        <p:spPr>
          <a:xfrm>
            <a:off x="11398032" y="2596991"/>
            <a:ext cx="680442" cy="680442"/>
          </a:xfrm>
          <a:prstGeom prst="roundRect">
            <a:avLst>
              <a:gd name="adj" fmla="val 134383"/>
            </a:avLst>
          </a:prstGeom>
          <a:solidFill>
            <a:srgbClr val="437066"/>
          </a:solidFill>
        </p:spPr>
      </p:sp>
      <p:sp>
        <p:nvSpPr>
          <p:cNvPr id="1048678" name="Text 15"/>
          <p:cNvSpPr/>
          <p:nvPr/>
        </p:nvSpPr>
        <p:spPr>
          <a:xfrm>
            <a:off x="11602105" y="2767132"/>
            <a:ext cx="272177" cy="340162"/>
          </a:xfrm>
          <a:prstGeom prst="rect"/>
          <a:noFill/>
        </p:spPr>
        <p:txBody>
          <a:bodyPr anchor="t" bIns="0" lIns="0" rIns="0" rtlCol="0" tIns="0" wrap="none"/>
          <a:p>
            <a:pPr algn="l" indent="0" marL="0">
              <a:lnSpc>
                <a:spcPts val="3400"/>
              </a:lnSpc>
              <a:buNone/>
            </a:pPr>
            <a:r>
              <a:rPr dirty="0" sz="2100" lang="en-US">
                <a:solidFill>
                  <a:srgbClr val="FFFFFF"/>
                </a:solidFill>
                <a:latin typeface="Kanit Light" pitchFamily="34" charset="0"/>
                <a:ea typeface="Kanit Light" pitchFamily="34" charset="-122"/>
                <a:cs typeface="Kanit Light" pitchFamily="34" charset="-120"/>
              </a:rPr>
              <a:t>3</a:t>
            </a:r>
            <a:endParaRPr dirty="0" sz="2100" lang="en-US"/>
          </a:p>
        </p:txBody>
      </p:sp>
      <p:sp>
        <p:nvSpPr>
          <p:cNvPr id="1048679" name="Text 16"/>
          <p:cNvSpPr/>
          <p:nvPr/>
        </p:nvSpPr>
        <p:spPr>
          <a:xfrm>
            <a:off x="9897427" y="3504128"/>
            <a:ext cx="3681770" cy="708660"/>
          </a:xfrm>
          <a:prstGeom prst="rect"/>
          <a:noFill/>
        </p:spPr>
        <p:txBody>
          <a:bodyPr anchor="t" bIns="0" lIns="0" rIns="0" rtlCol="0" tIns="0" wrap="square"/>
          <a:p>
            <a:pPr algn="l" indent="0" marL="0">
              <a:lnSpc>
                <a:spcPts val="2750"/>
              </a:lnSpc>
              <a:buNone/>
            </a:pPr>
            <a:r>
              <a:rPr dirty="0" sz="2200" lang="en-US">
                <a:solidFill>
                  <a:srgbClr val="2C3249"/>
                </a:solidFill>
                <a:latin typeface="Kanit Light" pitchFamily="34" charset="0"/>
                <a:ea typeface="Kanit Light" pitchFamily="34" charset="-122"/>
                <a:cs typeface="Kanit Light" pitchFamily="34" charset="-120"/>
              </a:rPr>
              <a:t>Muhitning zichligi va atom tarkibi</a:t>
            </a:r>
            <a:endParaRPr dirty="0" sz="2200" lang="en-US"/>
          </a:p>
        </p:txBody>
      </p:sp>
      <p:sp>
        <p:nvSpPr>
          <p:cNvPr id="1048680" name="Text 17"/>
          <p:cNvSpPr/>
          <p:nvPr/>
        </p:nvSpPr>
        <p:spPr>
          <a:xfrm>
            <a:off x="793790" y="4725233"/>
            <a:ext cx="13042821" cy="725805"/>
          </a:xfrm>
          <a:prstGeom prst="rect"/>
          <a:noFill/>
        </p:spPr>
        <p:txBody>
          <a:bodyPr anchor="t" bIns="0" lIns="0" rIns="0" rtlCol="0" tIns="0" wrap="square"/>
          <a:p>
            <a:pPr algn="l" indent="0" marL="0">
              <a:lnSpc>
                <a:spcPts val="2850"/>
              </a:lnSpc>
              <a:buNone/>
            </a:pPr>
            <a:r>
              <a:rPr dirty="0" sz="1750" lang="en-US">
                <a:solidFill>
                  <a:srgbClr val="2C3249"/>
                </a:solidFill>
                <a:latin typeface="Martel Sans" pitchFamily="34" charset="0"/>
                <a:ea typeface="Martel Sans" pitchFamily="34" charset="-122"/>
                <a:cs typeface="Martel Sans" pitchFamily="34" charset="-120"/>
              </a:rPr>
              <a:t>Odatcha massasi katta va energiyasi yuqori bo'lgan zarralar uzoqroq masofani bosib o'tadi, zich materiallar esa ularning yugurish yo'lini tezroq qisqartiradi.</a:t>
            </a:r>
            <a:endParaRPr dirty="0" sz="1750" lang="en-US"/>
          </a:p>
        </p:txBody>
      </p:sp>
      <p:sp>
        <p:nvSpPr>
          <p:cNvPr id="1048681" name="Text 18"/>
          <p:cNvSpPr/>
          <p:nvPr/>
        </p:nvSpPr>
        <p:spPr>
          <a:xfrm>
            <a:off x="793790" y="5706189"/>
            <a:ext cx="13042821" cy="725805"/>
          </a:xfrm>
          <a:prstGeom prst="rect"/>
          <a:noFill/>
        </p:spPr>
        <p:txBody>
          <a:bodyPr anchor="t" bIns="0" lIns="0" rIns="0" rtlCol="0" tIns="0" wrap="square"/>
          <a:p>
            <a:pPr algn="l" indent="0" marL="0">
              <a:lnSpc>
                <a:spcPts val="2850"/>
              </a:lnSpc>
              <a:buNone/>
            </a:pPr>
            <a:r>
              <a:rPr dirty="0" sz="1750" lang="en-US">
                <a:solidFill>
                  <a:srgbClr val="2C3249"/>
                </a:solidFill>
                <a:latin typeface="Martel Sans" pitchFamily="34" charset="0"/>
                <a:ea typeface="Martel Sans" pitchFamily="34" charset="-122"/>
                <a:cs typeface="Martel Sans" pitchFamily="34" charset="-120"/>
              </a:rPr>
              <a:t>Masalan, 200 MeV energiyali proton suv ichida taxminan 25 sm masofani bosib o'tadi, holbuki alfa-zarralar havoda bir necha santimetr, qattiq moddalarda esa bir necha mikrometr masofani bosib o'tadi.</a:t>
            </a:r>
            <a:endParaRPr dirty="0" sz="1750" lang="en-US"/>
          </a:p>
        </p:txBody>
      </p:sp>
      <p:sp>
        <p:nvSpPr>
          <p:cNvPr id="1048682" name="Text 19"/>
          <p:cNvSpPr/>
          <p:nvPr/>
        </p:nvSpPr>
        <p:spPr>
          <a:xfrm>
            <a:off x="793790" y="6687145"/>
            <a:ext cx="13042821" cy="725805"/>
          </a:xfrm>
          <a:prstGeom prst="rect"/>
          <a:noFill/>
        </p:spPr>
        <p:txBody>
          <a:bodyPr anchor="t" bIns="0" lIns="0" rIns="0" rtlCol="0" tIns="0" wrap="square"/>
          <a:p>
            <a:pPr algn="l" indent="0" marL="0">
              <a:lnSpc>
                <a:spcPts val="2850"/>
              </a:lnSpc>
              <a:buNone/>
            </a:pPr>
            <a:r>
              <a:rPr dirty="0" sz="1750" lang="en-US">
                <a:solidFill>
                  <a:srgbClr val="2C3249"/>
                </a:solidFill>
                <a:latin typeface="Martel Sans" pitchFamily="34" charset="0"/>
                <a:ea typeface="Martel Sans" pitchFamily="34" charset="-122"/>
                <a:cs typeface="Martel Sans" pitchFamily="34" charset="-120"/>
              </a:rPr>
              <a:t>Zaryadlangan og'ir zarralar energiyasining asosiy qismini yo'lining oxirida ajratib chiqargani sababli, ular radiatsion terapiyada, ayniqsa saratonni proton va ion terapiyasi bilan davolashda keng qo'llanadi.</a:t>
            </a:r>
            <a:endParaRPr dirty="0" sz="1750" lang="en-US"/>
          </a:p>
        </p:txBody>
      </p:sp>
    </p:spTree>
  </p:cSld>
  <p:clrMapOvr>
    <a:masterClrMapping/>
  </p:clrMapOvr>
</p:sld>
</file>

<file path=ppt/theme/theme1.xml><?xml version="1.0" encoding="utf-8"?>
<a:theme xmlns:a="http://schemas.openxmlformats.org/drawingml/2006/main" name="Office Theme">
  <a:themeElements>
    <a:clrScheme name="Office">
      <a:dk1>
        <a:sysClr lastClr="000000" val="windowText"/>
      </a:dk1>
      <a:lt1>
        <a:sysClr lastClr="FFFFFF" val="window"/>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Тема Office">
  <a:themeElements>
    <a:clrScheme name="Стандартная">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Презентация PowerPoint</dc:title>
  <dc:creator>Akbar</dc:creator>
  <cp:lastModifiedBy>Akbar</cp:lastModifiedBy>
  <dcterms:created xsi:type="dcterms:W3CDTF">2026-03-17T07:36:38Z</dcterms:created>
  <dcterms:modified xsi:type="dcterms:W3CDTF">2026-05-09T16:05:54Z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352e22aa78b5478192b0140deef346e3</vt:lpwstr>
  </property>
</Properties>
</file>