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70" r:id="rId13"/>
    <p:sldId id="267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92" d="100"/>
          <a:sy n="92" d="100"/>
        </p:scale>
        <p:origin x="-336" y="2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2co7bxjtnp5o.cloudfront.net/media/documents/Alfa_Betta_Gamma_nurlarning_modda_orqali_otishi.pdf" TargetMode="External"/><Relationship Id="rId2" Type="http://schemas.openxmlformats.org/officeDocument/2006/relationships/hyperlink" Target="https://share.google/VEX5pytSoPQR3B3A6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684B882-0B85-33E0-F912-1698F1BC15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1981" y="1110342"/>
            <a:ext cx="8825658" cy="2890158"/>
          </a:xfrm>
        </p:spPr>
        <p:txBody>
          <a:bodyPr/>
          <a:lstStyle/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NURLARNING MODDA BILAN O’ZARO TA’SIRI.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9D2C785-8C74-7237-DBC0-A30DB72FA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1669" y="4000500"/>
            <a:ext cx="8825658" cy="1670957"/>
          </a:xfrm>
        </p:spPr>
        <p:txBody>
          <a:bodyPr>
            <a:normAutofit/>
          </a:bodyPr>
          <a:lstStyle/>
          <a:p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MUSAYEVA MADINA </a:t>
            </a:r>
          </a:p>
          <a:p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RASULJONOVA GULCHEXRA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005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314" y="1246429"/>
            <a:ext cx="1184563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Kichik energiyalar sohasida fotoeffekt jarayoni ustunlik qiladi. O‘rta va yuqori energiyalar sohasida esa Kompton effektining yuz berish kesimi oshib boradi, fotoeffekt kesimi esa 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kamayadi.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nergiyalardan </a:t>
            </a: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boshlab elektron-pozitron jufti hosil bo‘lish jarayoni boshlanadi. Yuqori energiyalar sohasida asosan Kompton va elektron-pozitronlar juftining hosil bo‘lish jarayonlari yuz beradi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Gamma-kvantlar modda orqali o'tganda sodir bo'ladigan uchta jarayonning asosiy ustunlik qiladigan energiyalar diapazoni ma'lum bir moddalar, ya'ni havo, alyuminiy, temir va qo'rg'oshinlar 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misolida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jadvalda </a:t>
            </a: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keltirilgan.</a:t>
            </a:r>
          </a:p>
          <a:p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Yuqorida bayon qilingan uchta o'zaro ta'sir jarayoni to'liq massaviy yutilish koeffitsientiga o'z hissasini qo'shadi. Bu uchta jarayonning nisbiy 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ulush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uz-Latn-U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-kvantlar </a:t>
            </a:r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energiyasiga va moddaning atom raqamiga bog'liq bo'ladi.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942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Gamma-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nurlanishlarning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aluminiy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temir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qo’rg’oshinlardan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o’tish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8" y="2603499"/>
            <a:ext cx="9601200" cy="3697547"/>
          </a:xfrm>
        </p:spPr>
      </p:pic>
    </p:spTree>
    <p:extLst>
      <p:ext uri="{BB962C8B-B14F-4D97-AF65-F5344CB8AC3E}">
        <p14:creationId xmlns:p14="http://schemas.microsoft.com/office/powerpoint/2010/main" val="3811491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505" y="368130"/>
            <a:ext cx="1147156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z-Latn-U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.Gamma nurlarning qo‘llanilishi va himoyalanish </a:t>
            </a:r>
            <a:r>
              <a:rPr lang="uz-Latn-U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elektromagnit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radioaktiv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parchalanishi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reaksiyalari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natijasida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qobiliyatiga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Tibbiyotda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kasalligini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davolashda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radioterapiya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o‘smalarni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tibbiy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asbob-uskunalarni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sterilizatsiya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mikroblarni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diagnostika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metall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buyumlar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payvand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choklaridagi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yashirin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nuqsonlarni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defektoskopiyada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materiallarning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qalinligini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o‘lchashda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oziq-ovqat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mahsulotlarini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muddat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nurlantirishda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-fan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sohasida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astronomiyada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koinotdagi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o‘rganishda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hamda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tadqiqotlarda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radioaktiv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izlovchilar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kimyoviy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kuzatishda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o‘ynaydi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yuqori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energiyaga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bo‘lgani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organizmi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xavfli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bois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manbaidan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uzoqroq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turishdir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masofa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ortishi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kamayadi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Yana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muhim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ta’sirida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vaqtini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qisqartirish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vaqt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ostida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bo‘linsa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shuncha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yetadi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Shuningdek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vositalaridan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qo‘rg‘oshin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zich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nurlarni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samarali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to‘sadi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sababli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laboratoriyalar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sanoat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korxonalarida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ekranlar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himoya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kiyimlari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qo‘llaniladi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433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Foydalanilgan</a:t>
            </a:r>
            <a:r>
              <a:rPr lang="en-US" dirty="0" smtClean="0"/>
              <a:t> </a:t>
            </a:r>
            <a:r>
              <a:rPr lang="en-US" dirty="0" err="1" smtClean="0"/>
              <a:t>adabiyotlar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07571" y="3543300"/>
            <a:ext cx="10607039" cy="2476500"/>
          </a:xfrm>
        </p:spPr>
        <p:txBody>
          <a:bodyPr/>
          <a:lstStyle/>
          <a:p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share.google/VEX5pytSoPQR3B3A6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d2co7bxjtnp5o.cloudfront.net/media/documents/Alfa_Betta_Gamma_nurlarning_modda_orqali_otishi.pdf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Bexzod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Sodiqovich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Yuldashev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Satimboy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Rajabovich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Polvonov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Xojiyevich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Bozorov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“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Amaliy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yadro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fizikasi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 “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Donishmand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ziyosi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Toshkent-2020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125-134-betlar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https://chatgpt.com/share/69e8d610-e890-832a-84bf-b75c0c8d9a68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302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82690" y="1579419"/>
            <a:ext cx="4505499" cy="4646815"/>
          </a:xfrm>
        </p:spPr>
        <p:txBody>
          <a:bodyPr/>
          <a:lstStyle/>
          <a:p>
            <a:r>
              <a:rPr lang="en-US" dirty="0" err="1" smtClean="0"/>
              <a:t>E’tiboringiz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rahmat</a:t>
            </a:r>
            <a:r>
              <a:rPr lang="en-US" dirty="0" smtClean="0"/>
              <a:t>.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savolingizga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chatgptdan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so’rang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 flipV="1">
            <a:off x="11528097" y="2809701"/>
            <a:ext cx="224443" cy="10806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89" y="490450"/>
            <a:ext cx="6259484" cy="58521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2676" y="5697682"/>
            <a:ext cx="505421" cy="51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67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9B6285-97A9-8366-5068-744D8BAA1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5987" y="1248971"/>
            <a:ext cx="8549683" cy="706964"/>
          </a:xfrm>
        </p:spPr>
        <p:txBody>
          <a:bodyPr/>
          <a:lstStyle/>
          <a:p>
            <a:r>
              <a:rPr lang="uz-Latn-U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3B1DC86-7CD9-BE01-D297-410902A99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1.Gamma nurlanish haqida umumiy tushuncha va uning xossalari</a:t>
            </a:r>
          </a:p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2.Gamma nurlarning modda bilan o‘zaro ta’sir mexanizmlari</a:t>
            </a:r>
          </a:p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3.Gamma nurlarning modda orqali o‘tishi va yutilishi qonuniyatlari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.Gamma 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nurlarning qo‘llanilishi va himoyalanish usullari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136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68084AF-976F-A0E4-5EDB-BE14D0109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1.Gamma nurlanish haqida umumiy tushuncha va uning xossalari</a:t>
            </a:r>
            <a:b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C6B9F36-FD45-C2B7-E1A4-90A5C9C58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458" y="2281085"/>
            <a:ext cx="11366090" cy="4385186"/>
          </a:xfrm>
        </p:spPr>
        <p:txBody>
          <a:bodyPr/>
          <a:lstStyle/>
          <a:p>
            <a:r>
              <a:rPr lang="uz-Latn-U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nurlanish haqida tushuncha</a:t>
            </a:r>
          </a:p>
          <a:p>
            <a:pPr marL="0" indent="0">
              <a:buNone/>
            </a:pP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(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γ) 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nurlar — bu </a:t>
            </a:r>
            <a:r>
              <a:rPr lang="uz-Latn-U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yuqori energiyali elektromagnit nurlanish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bo‘lib, ular odatda atom yadrosining radioaktiv parchalanishi jarayonida hosil bo‘ladi.</a:t>
            </a:r>
          </a:p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Gamma nurlar: elektr zaryadga ega emas (neytral) ,massaga ega emas ,yorug‘lik tezligida tarqaladi .</a:t>
            </a:r>
          </a:p>
          <a:p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Ular elektromagnit spektrning </a:t>
            </a:r>
            <a:r>
              <a:rPr lang="uz-Latn-U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 qisqa to‘lqin uzunligi va eng katta energiyaga ega qismi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hisoblanadi.</a:t>
            </a:r>
          </a:p>
          <a:p>
            <a:endParaRPr lang="uz-Latn-U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124FC7F-F3F0-05BF-42B6-CF48D874F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35" y="4183626"/>
            <a:ext cx="3264310" cy="248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8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="" xmlns:a16="http://schemas.microsoft.com/office/drawing/2014/main" id="{BC381034-1D75-F460-E9C0-FBFE7E0D719E}"/>
                  </a:ext>
                </a:extLst>
              </p:cNvPr>
              <p:cNvSpPr txBox="1"/>
              <p:nvPr/>
            </p:nvSpPr>
            <p:spPr>
              <a:xfrm>
                <a:off x="127818" y="108155"/>
                <a:ext cx="11749549" cy="56323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buNone/>
                </a:pPr>
                <a:r>
                  <a:rPr lang="uz-Latn-UZ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 nurlarning asosiy fizik kattaliklari</a:t>
                </a:r>
              </a:p>
              <a:p>
                <a:pPr>
                  <a:buNone/>
                </a:pP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 nurlar uchun asosiy formulalar:</a:t>
                </a:r>
              </a:p>
              <a:p>
                <a:pPr>
                  <a:buNone/>
                </a:pPr>
                <a:r>
                  <a:rPr lang="uz-Latn-UZ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To‘lqin uzunligi, chastota va tezlik bog‘lanishi:</a:t>
                </a: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b="1" i="1">
                        <a:latin typeface="Cambria Math" panose="02040503050406030204" pitchFamily="18" charset="0"/>
                      </a:rPr>
                      <m:t>𝒄</m:t>
                    </m:r>
                    <m:r>
                      <a:rPr lang="uz-Latn-UZ" b="1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b="1" i="1">
                        <a:latin typeface="Cambria Math" panose="02040503050406030204" pitchFamily="18" charset="0"/>
                      </a:rPr>
                      <m:t>𝝀𝝂</m:t>
                    </m:r>
                  </m:oMath>
                </a14:m>
                <a:endParaRPr lang="uz-Latn-UZ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yerda: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uz-Latn-UZ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yorug‘lik tezligi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ar-AE" i="1">
                            <a:latin typeface="Cambria Math"/>
                          </a:rPr>
                        </m:ctrlPr>
                      </m:dPr>
                      <m:e>
                        <m:r>
                          <a:rPr lang="ar-AE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ar-AE" i="1">
                            <a:latin typeface="Cambria Math" panose="02040503050406030204" pitchFamily="18" charset="0"/>
                          </a:rPr>
                          <m:t>𝑐𝑑𝑜𝑡</m:t>
                        </m:r>
                        <m:sSup>
                          <m:sSupPr>
                            <m:ctrlPr>
                              <a:rPr lang="ar-AE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ar-AE" i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ar-AE" i="0">
                                <a:latin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ar-AE" b="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 </m:t>
                        </m:r>
                        <m:r>
                          <a:rPr lang="ar-AE" b="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ar-AE" b="0" i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ar-AE" b="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endParaRPr lang="ar-AE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ar-AE" i="1">
                        <a:latin typeface="Cambria Math" panose="02040503050406030204" pitchFamily="18" charset="0"/>
                      </a:rPr>
                      <m:t>𝑙𝑎𝑚𝑏𝑑𝑎</m:t>
                    </m:r>
                  </m:oMath>
                </a14:m>
                <a:r>
                  <a:rPr lang="ar-AE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</a:t>
                </a: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to‘lqin uzunligi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uz-Latn-UZ" i="1">
                        <a:latin typeface="Cambria Math" panose="02040503050406030204" pitchFamily="18" charset="0"/>
                      </a:rPr>
                      <m:t>𝑛𝑢</m:t>
                    </m:r>
                  </m:oMath>
                </a14:m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chastota </a:t>
                </a:r>
              </a:p>
              <a:p>
                <a:pPr>
                  <a:buNone/>
                </a:pPr>
                <a:r>
                  <a:rPr lang="uz-Latn-UZ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Foton energiyasi formulasi:</a:t>
                </a: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b="1" i="1">
                        <a:latin typeface="Cambria Math" panose="02040503050406030204" pitchFamily="18" charset="0"/>
                      </a:rPr>
                      <m:t>𝑬</m:t>
                    </m:r>
                    <m:r>
                      <a:rPr lang="uz-Latn-UZ" b="1" i="0">
                        <a:latin typeface="Cambria Math" panose="02040503050406030204" pitchFamily="18" charset="0"/>
                      </a:rPr>
                      <m:t>=</m:t>
                    </m:r>
                    <m:r>
                      <a:rPr lang="uz-Latn-UZ" b="1" i="1">
                        <a:latin typeface="Cambria Math" panose="02040503050406030204" pitchFamily="18" charset="0"/>
                      </a:rPr>
                      <m:t>𝒉</m:t>
                    </m:r>
                    <m:r>
                      <a:rPr lang="uz-Latn-UZ" b="1" i="1">
                        <a:latin typeface="Cambria Math" panose="02040503050406030204" pitchFamily="18" charset="0"/>
                      </a:rPr>
                      <m:t>𝝂</m:t>
                    </m:r>
                  </m:oMath>
                </a14:m>
                <a:endParaRPr lang="uz-Latn-UZ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buNone/>
                </a:pP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yerda: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uz-Latn-UZ" i="1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energiya 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uz-Latn-UZ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Plank doimiysi </a:t>
                </a:r>
                <a14:m>
                  <m:oMath xmlns:m="http://schemas.openxmlformats.org/officeDocument/2006/math">
                    <m:d>
                      <m:dPr>
                        <m:sepChr m:val="⋅"/>
                        <m:ctrlPr>
                          <a:rPr lang="ar-AE" i="1">
                            <a:latin typeface="Cambria Math"/>
                          </a:rPr>
                        </m:ctrlPr>
                      </m:dPr>
                      <m:e>
                        <m:r>
                          <a:rPr lang="ar-AE" i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ar-AE" i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AE" i="0">
                            <a:latin typeface="Cambria Math" panose="02040503050406030204" pitchFamily="18" charset="0"/>
                          </a:rPr>
                          <m:t>626</m:t>
                        </m:r>
                      </m:e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𝑐𝑑𝑜𝑡</m:t>
                        </m:r>
                        <m:sSup>
                          <m:sSupPr>
                            <m:ctrlPr>
                              <a:rPr lang="ar-AE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ar-AE" i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ar-AE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ar-AE" i="0">
                                <a:latin typeface="Cambria Math" panose="02040503050406030204" pitchFamily="18" charset="0"/>
                              </a:rPr>
                              <m:t>34</m:t>
                            </m:r>
                          </m:sup>
                        </m:sSup>
                        <m:r>
                          <m:rPr>
                            <m:nor/>
                          </m:rPr>
                          <a:rPr lang="ar-AE" b="0" i="1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 </m:t>
                        </m:r>
                        <m:r>
                          <a:rPr lang="ar-AE" b="0" i="1">
                            <a:latin typeface="Cambria Math" panose="02040503050406030204" pitchFamily="18" charset="0"/>
                          </a:rPr>
                          <m:t>𝐽𝑠</m:t>
                        </m:r>
                      </m:e>
                    </m:d>
                  </m:oMath>
                </a14:m>
                <a:endParaRPr lang="uz-Latn-U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z-Latn-UZ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 nurlarning hosil bo‘lishi</a:t>
                </a: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Gamma nurlar quyidagi jarayonlarda hosil bo‘ladi:</a:t>
                </a: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Radioaktiv parchalanish (masalan, yadro qo‘zg‘algan holatdan past energiyaga o‘tganda) </a:t>
                </a: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 reaksiyalari </a:t>
                </a: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Kosmik jarayonlar (yulduzlar, portlashlar) </a:t>
                </a: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Oddiy ifoda bilan: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AE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ar-AE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ar-AE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ar-AE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ar-AE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ar-AE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ar-AE" i="1">
                          <a:latin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ar-AE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yerda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AE" i="1">
                            <a:latin typeface="Cambria Math"/>
                          </a:rPr>
                        </m:ctrlPr>
                      </m:sSupPr>
                      <m:e>
                        <m:r>
                          <a:rPr lang="ar-AE" i="1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p>
                        <m:r>
                          <a:rPr lang="ar-AE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ar-AE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</a:t>
                </a:r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qo‘zg‘algan yadro.</a:t>
                </a:r>
              </a:p>
              <a:p>
                <a:pPr>
                  <a:buFont typeface="Arial" panose="020B0604020202020204" pitchFamily="34" charset="0"/>
                  <a:buChar char="•"/>
                </a:pPr>
                <a:endParaRPr lang="ar-AE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C381034-1D75-F460-E9C0-FBFE7E0D7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818" y="108155"/>
                <a:ext cx="11749549" cy="5632311"/>
              </a:xfrm>
              <a:prstGeom prst="rect">
                <a:avLst/>
              </a:prstGeom>
              <a:blipFill>
                <a:blip r:embed="rId2"/>
                <a:stretch>
                  <a:fillRect l="-467" t="-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4275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0A1B0D7-479F-E828-B37D-B40FB3EFA21F}"/>
              </a:ext>
            </a:extLst>
          </p:cNvPr>
          <p:cNvSpPr txBox="1"/>
          <p:nvPr/>
        </p:nvSpPr>
        <p:spPr>
          <a:xfrm>
            <a:off x="163286" y="326571"/>
            <a:ext cx="11527971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uz-Latn-U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Gamma </a:t>
            </a:r>
            <a:r>
              <a:rPr lang="uz-Latn-U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nurlarning asosiy xossalari: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Kuchli kirib borish qobiliyati (hatto qalin materiallardan o‘tadi), Ionlashtiruvchi xususiyatga </a:t>
            </a:r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 </a:t>
            </a:r>
            <a:r>
              <a:rPr lang="uz-Latn-U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 magnit maydonlarda og‘maydi ,To‘lqin xususiyatini ko‘rsatadi (interferensiya, difraksiya) </a:t>
            </a:r>
            <a:r>
              <a:rPr lang="uz-Latn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nurlanishlar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taqqoslash</a:t>
            </a:r>
            <a:endParaRPr lang="uz-Latn-UZ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uz-Latn-U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B1BE5800-ACF7-97F0-70D5-38FBB03A22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2682975"/>
              </p:ext>
            </p:extLst>
          </p:nvPr>
        </p:nvGraphicFramePr>
        <p:xfrm>
          <a:off x="546744" y="1721849"/>
          <a:ext cx="9753828" cy="2482377"/>
        </p:xfrm>
        <a:graphic>
          <a:graphicData uri="http://schemas.openxmlformats.org/drawingml/2006/table">
            <a:tbl>
              <a:tblPr/>
              <a:tblGrid>
                <a:gridCol w="2438457">
                  <a:extLst>
                    <a:ext uri="{9D8B030D-6E8A-4147-A177-3AD203B41FA5}">
                      <a16:colId xmlns="" xmlns:a16="http://schemas.microsoft.com/office/drawing/2014/main" val="1778704739"/>
                    </a:ext>
                  </a:extLst>
                </a:gridCol>
                <a:gridCol w="2438457">
                  <a:extLst>
                    <a:ext uri="{9D8B030D-6E8A-4147-A177-3AD203B41FA5}">
                      <a16:colId xmlns="" xmlns:a16="http://schemas.microsoft.com/office/drawing/2014/main" val="3578351754"/>
                    </a:ext>
                  </a:extLst>
                </a:gridCol>
                <a:gridCol w="2438457">
                  <a:extLst>
                    <a:ext uri="{9D8B030D-6E8A-4147-A177-3AD203B41FA5}">
                      <a16:colId xmlns="" xmlns:a16="http://schemas.microsoft.com/office/drawing/2014/main" val="905618282"/>
                    </a:ext>
                  </a:extLst>
                </a:gridCol>
                <a:gridCol w="2438457">
                  <a:extLst>
                    <a:ext uri="{9D8B030D-6E8A-4147-A177-3AD203B41FA5}">
                      <a16:colId xmlns="" xmlns:a16="http://schemas.microsoft.com/office/drawing/2014/main" val="2589854166"/>
                    </a:ext>
                  </a:extLst>
                </a:gridCol>
              </a:tblGrid>
              <a:tr h="82745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39123242"/>
                  </a:ext>
                </a:extLst>
              </a:tr>
              <a:tr h="8274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88280641"/>
                  </a:ext>
                </a:extLst>
              </a:tr>
              <a:tr h="82745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6265384"/>
                  </a:ext>
                </a:extLst>
              </a:tr>
            </a:tbl>
          </a:graphicData>
        </a:graphic>
      </p:graphicFrame>
      <p:graphicFrame>
        <p:nvGraphicFramePr>
          <p:cNvPr id="11" name="Таблица 10">
            <a:extLst>
              <a:ext uri="{FF2B5EF4-FFF2-40B4-BE49-F238E27FC236}">
                <a16:creationId xmlns="" xmlns:a16="http://schemas.microsoft.com/office/drawing/2014/main" id="{BBEBF65A-2C64-8B31-7A96-B486BCD92C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3128530"/>
              </p:ext>
            </p:extLst>
          </p:nvPr>
        </p:nvGraphicFramePr>
        <p:xfrm>
          <a:off x="546744" y="2831691"/>
          <a:ext cx="9613256" cy="2448231"/>
        </p:xfrm>
        <a:graphic>
          <a:graphicData uri="http://schemas.openxmlformats.org/drawingml/2006/table">
            <a:tbl>
              <a:tblPr/>
              <a:tblGrid>
                <a:gridCol w="2403314">
                  <a:extLst>
                    <a:ext uri="{9D8B030D-6E8A-4147-A177-3AD203B41FA5}">
                      <a16:colId xmlns="" xmlns:a16="http://schemas.microsoft.com/office/drawing/2014/main" val="965991165"/>
                    </a:ext>
                  </a:extLst>
                </a:gridCol>
                <a:gridCol w="2403314">
                  <a:extLst>
                    <a:ext uri="{9D8B030D-6E8A-4147-A177-3AD203B41FA5}">
                      <a16:colId xmlns="" xmlns:a16="http://schemas.microsoft.com/office/drawing/2014/main" val="490899286"/>
                    </a:ext>
                  </a:extLst>
                </a:gridCol>
                <a:gridCol w="2403314">
                  <a:extLst>
                    <a:ext uri="{9D8B030D-6E8A-4147-A177-3AD203B41FA5}">
                      <a16:colId xmlns="" xmlns:a16="http://schemas.microsoft.com/office/drawing/2014/main" val="2949907283"/>
                    </a:ext>
                  </a:extLst>
                </a:gridCol>
                <a:gridCol w="2403314">
                  <a:extLst>
                    <a:ext uri="{9D8B030D-6E8A-4147-A177-3AD203B41FA5}">
                      <a16:colId xmlns="" xmlns:a16="http://schemas.microsoft.com/office/drawing/2014/main" val="172654773"/>
                    </a:ext>
                  </a:extLst>
                </a:gridCol>
              </a:tblGrid>
              <a:tr h="90198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95542263"/>
                  </a:ext>
                </a:extLst>
              </a:tr>
              <a:tr h="5154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16779450"/>
                  </a:ext>
                </a:extLst>
              </a:tr>
              <a:tr h="5154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95525709"/>
                  </a:ext>
                </a:extLst>
              </a:tr>
              <a:tr h="51541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101198928"/>
                  </a:ext>
                </a:extLst>
              </a:tr>
            </a:tbl>
          </a:graphicData>
        </a:graphic>
      </p:graphicFrame>
      <p:sp>
        <p:nvSpPr>
          <p:cNvPr id="12" name="Rectangle 5">
            <a:extLst>
              <a:ext uri="{FF2B5EF4-FFF2-40B4-BE49-F238E27FC236}">
                <a16:creationId xmlns="" xmlns:a16="http://schemas.microsoft.com/office/drawing/2014/main" id="{FF062DAE-91D0-6967-EF76-FF292B911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046" y="2188603"/>
            <a:ext cx="1343062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75487872"/>
                  </p:ext>
                </p:extLst>
              </p:nvPr>
            </p:nvGraphicFramePr>
            <p:xfrm>
              <a:off x="1039092" y="2435626"/>
              <a:ext cx="9335192" cy="29427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33798"/>
                    <a:gridCol w="2333798"/>
                    <a:gridCol w="2333798"/>
                    <a:gridCol w="2333798"/>
                  </a:tblGrid>
                  <a:tr h="735677"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Nurlanish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turi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Zaryadi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Massasi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Kirib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borish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qobiliyati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7356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Alfa(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oMath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          +2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katta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past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7356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Beta(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oMath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i="1" smtClean="0">
                                    <a:latin typeface="Cambria Math"/>
                                    <a:ea typeface="Cambria Math"/>
                                  </a:rPr>
                                  <m:t>±</m:t>
                                </m:r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kichik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O’rta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735677"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Gamma(</a:t>
                          </a:r>
                          <a14:m>
                            <m:oMath xmlns:m="http://schemas.openxmlformats.org/officeDocument/2006/math">
                              <m:r>
                                <a:rPr lang="en-US" i="1" smtClean="0">
                                  <a:latin typeface="Cambria Math"/>
                                  <a:ea typeface="Cambria Math"/>
                                </a:rPr>
                                <m:t>𝛾</m:t>
                              </m:r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oMath>
                          </a14:m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            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Juda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katt</a:t>
                          </a:r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75487872"/>
                  </p:ext>
                </p:extLst>
              </p:nvPr>
            </p:nvGraphicFramePr>
            <p:xfrm>
              <a:off x="1039092" y="2435626"/>
              <a:ext cx="9335192" cy="294270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333798"/>
                    <a:gridCol w="2333798"/>
                    <a:gridCol w="2333798"/>
                    <a:gridCol w="2333798"/>
                  </a:tblGrid>
                  <a:tr h="735677"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Nurlanish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turi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Zaryadi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Massasi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Kirib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borish</a:t>
                          </a:r>
                          <a:r>
                            <a:rPr lang="en-US" baseline="0" dirty="0" smtClean="0"/>
                            <a:t> </a:t>
                          </a:r>
                          <a:r>
                            <a:rPr lang="en-US" baseline="0" dirty="0" err="1" smtClean="0"/>
                            <a:t>qobiliyati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73567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105000" r="-300000" b="-201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          +2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katta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past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73567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203306" r="-3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l="-100000" t="-203306" r="-200000" b="-1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kichik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O’rta</a:t>
                          </a:r>
                          <a:endParaRPr lang="ru-RU" dirty="0"/>
                        </a:p>
                      </a:txBody>
                      <a:tcPr/>
                    </a:tc>
                  </a:tr>
                  <a:tr h="735677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2"/>
                          <a:stretch>
                            <a:fillRect t="-305833" r="-300000" b="-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                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smtClean="0"/>
                            <a:t>0</a:t>
                          </a:r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 err="1" smtClean="0"/>
                            <a:t>Juda</a:t>
                          </a:r>
                          <a:r>
                            <a:rPr lang="en-US" dirty="0" smtClean="0"/>
                            <a:t> </a:t>
                          </a:r>
                          <a:r>
                            <a:rPr lang="en-US" dirty="0" err="1" smtClean="0"/>
                            <a:t>katt</a:t>
                          </a:r>
                          <a:endParaRPr lang="ru-RU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85127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043" y="3690851"/>
            <a:ext cx="4838007" cy="27764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6258" y="268378"/>
                <a:ext cx="11795880" cy="34315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2.Gamma nurlarning modda bilan o‘zaro ta’sir mexanizmlari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2.1.Fotoeffekt. Bu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atom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tomonidan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yutiladi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chiqib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ketadi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uz-Latn-UZ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Yanada aniqroq qilib bayon etilsa, fotoeffekt jarayonida g-kvant butun energiyasini uchragan atom elektronlaridan biriga beradi va g-kvant butunlay yo'q bo'ladi, elektron esa atomdan chiqib ketadi. Bu elektronning energiyasini energiya saqlanish qonunidan foydalanib aniqlaymiz</a:t>
                </a:r>
                <a:r>
                  <a:rPr lang="uz-Latn-UZ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𝒆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  <a:cs typeface="Times New Roman" panose="020206030504050203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𝜸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US" sz="2000" b="1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𝒚𝒖</m:t>
                          </m:r>
                        </m:sub>
                      </m:sSub>
                    </m:oMath>
                  </m:oMathPara>
                </a14:m>
                <a:endPara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uz-Latn-U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​bu yerda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uz-Latn-UZ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z-Latn-U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atomning elektron chiqayotgan i — qobiqdagi ionlashtirish potensiali (elektronning bog'lanish energiyasi).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𝑦𝑢</m:t>
                        </m:r>
                      </m:sub>
                    </m:sSub>
                  </m:oMath>
                </a14:m>
                <a:r>
                  <a:rPr lang="uz-Latn-UZ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</a:t>
                </a:r>
                <a:r>
                  <a:rPr lang="uz-Latn-U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yadroning tepki energiyasi,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uz-Latn-UZ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z-Latn-U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fotoeffekt natijasida chiqqan elektron kinetik energiyasi.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</m:oMath>
                </a14:m>
                <a:r>
                  <a:rPr lang="uz-Latn-UZ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— </a:t>
                </a:r>
                <a:r>
                  <a:rPr lang="uz-Latn-UZ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g-kvant energiyasi. Yadro tepki energiyasi qiymati juda kichik bo'lganligi sababli uni e'tiborga olmasa ham bo'ladi</a:t>
                </a:r>
                <a:r>
                  <a:rPr lang="uz-Latn-UZ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en-US" sz="2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𝑔</m:t>
                        </m:r>
                      </m:sub>
                    </m:sSub>
                    <m:r>
                      <a:rPr lang="en-US" sz="2000" b="0" i="1" smtClean="0">
                        <a:latin typeface="Cambria Math"/>
                        <a:cs typeface="Times New Roman" panose="02020603050405020304" pitchFamily="18" charset="0"/>
                      </a:rPr>
                      <m:t>&gt;</m:t>
                    </m:r>
                    <m:sSub>
                      <m:sSubPr>
                        <m:ctrlP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  <m:r>
                      <a:rPr lang="en-US" sz="2000" b="0" i="0" smtClean="0">
                        <a:latin typeface="Cambria Math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bajarilishi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lozim</a:t>
                </a:r>
                <a:r>
                  <a:rPr lang="en-US" sz="2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uz-Latn-UZ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58" y="268378"/>
                <a:ext cx="11795880" cy="3431580"/>
              </a:xfrm>
              <a:prstGeom prst="rect">
                <a:avLst/>
              </a:prstGeom>
              <a:blipFill rotWithShape="1">
                <a:blip r:embed="rId3"/>
                <a:stretch>
                  <a:fillRect l="-517" t="-888" b="-21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5316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116" y="387849"/>
            <a:ext cx="1139120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/>
              <a:t>​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Kompton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effekti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Gamma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kvanti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erkin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kuchsiz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bog’langan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o’zaro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ta’sirlashganda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energiyasi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faqat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elektronga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beradi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425" y="1404851"/>
            <a:ext cx="7315200" cy="239701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4923" y="4016492"/>
            <a:ext cx="117985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 smtClean="0"/>
              <a:t>​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74815" y="3929070"/>
                <a:ext cx="11978640" cy="20870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Latn-UZ" dirty="0" smtClean="0"/>
                  <a:t>​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Bunda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burchagiga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qarab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noldan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boshlab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maksimal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qiymatlarini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oralig’ida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qabul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qilinishi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mumkin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sochilishidagi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maksimal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 </m:t>
                        </m:r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/>
                                <a:cs typeface="Times New Roman" panose="020206030504050203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𝛾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0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𝑐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/>
                                <a:ea typeface="Cambria Math"/>
                                <a:cs typeface="Times New Roman" panose="02020603050405020304" pitchFamily="18" charset="0"/>
                              </a:rPr>
                              <m:t>2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/>
                                    <a:ea typeface="Cambria Math"/>
                                    <a:cs typeface="Times New Roman" panose="02020603050405020304" pitchFamily="18" charset="0"/>
                                  </a:rPr>
                                  <m:t>𝛾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yerda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tinchlikdagi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massasi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s –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yorug’lik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tezligi</a:t>
                </a: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𝑠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latin typeface="Cambria Math"/>
                        <a:cs typeface="Times New Roman" panose="02020603050405020304" pitchFamily="18" charset="0"/>
                      </a:rPr>
                      <m:t>511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</a:t>
                </a:r>
              </a:p>
              <a:p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15" y="3929070"/>
                <a:ext cx="11978640" cy="2087046"/>
              </a:xfrm>
              <a:prstGeom prst="rect">
                <a:avLst/>
              </a:prstGeom>
              <a:blipFill rotWithShape="1">
                <a:blip r:embed="rId3"/>
                <a:stretch>
                  <a:fillRect l="-407" t="-1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5708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07816" y="235127"/>
                <a:ext cx="11737571" cy="29761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2.3. </a:t>
                </a:r>
                <a:r>
                  <a:rPr lang="en-US" sz="20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000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bo’lishi</a:t>
                </a:r>
                <a:r>
                  <a:rPr lang="en-US" sz="20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Gamma-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kvantlarinig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yetarlichs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energiyalarida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effektlari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qatorda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uchunchi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ya’ni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bilan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o’zaro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ta’sirlashishi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natijasida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beradi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Yadroning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Kulon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maydonida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pozitronlar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hozil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quyidagi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bajarilishi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lozim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                         </m:t>
                        </m:r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i="1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.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02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MeV</a:t>
                </a:r>
              </a:p>
              <a:p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Atom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qobig’idagi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elektronlarning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Kulon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maydonida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uchun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quyidagi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shart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bajarilishi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kerak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                        </m:t>
                        </m:r>
                        <m:r>
                          <a:rPr lang="en-US" b="0" i="1" smtClean="0">
                            <a:latin typeface="Cambria Math"/>
                            <a:cs typeface="Times New Roman" panose="020206030504050203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𝛾</m:t>
                        </m:r>
                      </m:sub>
                    </m:sSub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4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𝑚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ea typeface="Cambria Math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2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b="0" i="1" smtClean="0">
                        <a:latin typeface="Cambria Math"/>
                        <a:ea typeface="Cambria Math"/>
                        <a:cs typeface="Times New Roman" panose="02020603050405020304" pitchFamily="18" charset="0"/>
                      </a:rPr>
                      <m:t>04</m:t>
                    </m:r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g-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energiyasiga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murakkab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bog’langan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6" y="235127"/>
                <a:ext cx="11737571" cy="2976199"/>
              </a:xfrm>
              <a:prstGeom prst="rect">
                <a:avLst/>
              </a:prstGeom>
              <a:blipFill rotWithShape="1">
                <a:blip r:embed="rId2"/>
                <a:stretch>
                  <a:fillRect l="-519" t="-1025" r="-415" b="-2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523" y="3180549"/>
            <a:ext cx="4247803" cy="305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21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232756" y="118748"/>
                <a:ext cx="10166466" cy="2352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Gamma-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kvantlarning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to’la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koeffitsienti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b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kesimi</a:t>
                </a:r>
                <a:r>
                  <a:rPr lang="en-US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</a:p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Gamma-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orqali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o’tganda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fotoeffekt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Kompton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elektron-pozitron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jufti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hosil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bo’lish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effektlariga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energiyasini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sarflaydi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 Gamma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kvantlarning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moddada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to’liq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,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yuqorida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ko’rib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chiqilgan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uch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yutilish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koeffitsientlari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yig’indisiga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teng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ya’ni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</a:rPr>
                        <m:t>𝜇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𝑘𝑜𝑚𝑝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𝜇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𝑗𝑢𝑓𝑡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ea typeface="Cambria Math"/>
                </a:endParaRPr>
              </a:p>
              <a:p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Yoki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ushbu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jarayonlarni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yuz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berish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kesimlari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orqali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ifodalasak</a:t>
                </a:r>
                <a:r>
                  <a:rPr lang="en-US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𝜎</m:t>
                      </m:r>
                      <m:r>
                        <a:rPr lang="en-US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𝑘𝑜𝑚𝑝</m:t>
                          </m:r>
                        </m:sub>
                      </m:sSub>
                      <m:r>
                        <a:rPr lang="en-US" b="0" i="1" smtClean="0">
                          <a:latin typeface="Cambria Math"/>
                          <a:ea typeface="Cambria Math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  <a:cs typeface="Times New Roman" panose="02020603050405020304" pitchFamily="18" charset="0"/>
                            </a:rPr>
                            <m:t>𝑗𝑢𝑓𝑡</m:t>
                          </m:r>
                        </m:sub>
                      </m:sSub>
                    </m:oMath>
                  </m:oMathPara>
                </a14:m>
                <a:endParaRPr lang="en-US" b="0" dirty="0" smtClean="0">
                  <a:latin typeface="Times New Roman" panose="02020603050405020304" pitchFamily="18" charset="0"/>
                  <a:ea typeface="Cambria Math"/>
                  <a:cs typeface="Times New Roman" panose="02020603050405020304" pitchFamily="18" charset="0"/>
                </a:endParaRPr>
              </a:p>
              <a:p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756" y="118748"/>
                <a:ext cx="10166466" cy="2352952"/>
              </a:xfrm>
              <a:prstGeom prst="rect">
                <a:avLst/>
              </a:prstGeom>
              <a:blipFill rotWithShape="1">
                <a:blip r:embed="rId2"/>
                <a:stretch>
                  <a:fillRect l="-480" t="-12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860" y="2268312"/>
            <a:ext cx="5839407" cy="3891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435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{D4274D5D-D15F-46C8-8A79-8D5A8A3F05F6}TF229edf6a-8a49-49ee-a0a6-503705294748d498127c-ea44353b4d54</Template>
  <TotalTime>259</TotalTime>
  <Words>1100</Words>
  <Application>Microsoft Office PowerPoint</Application>
  <PresentationFormat>Произвольный</PresentationFormat>
  <Paragraphs>93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Совет директоров</vt:lpstr>
      <vt:lpstr>GAMMA NURLARNING MODDA BILAN O’ZARO TA’SIRI.</vt:lpstr>
      <vt:lpstr>Reja:</vt:lpstr>
      <vt:lpstr>1.Gamma nurlanish haqida umumiy tushuncha va uning xossalari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Gamma-nurlanishlarning havo, aluminiy , temir va qo’rg’oshinlardan o’tish</vt:lpstr>
      <vt:lpstr>Презентация PowerPoint</vt:lpstr>
      <vt:lpstr>Foydalanilgan adabiyotlar</vt:lpstr>
      <vt:lpstr>E’tiboringiz uchun rahmat.  Har qanday savolingizga javobni chatgptdan so’rang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GAMMA NURLARNING MODDA BILAN O’ZARO TA’SIRI.</dc:title>
  <dc:creator>Пользователь</dc:creator>
  <cp:lastModifiedBy>Hp</cp:lastModifiedBy>
  <cp:revision>22</cp:revision>
  <dcterms:created xsi:type="dcterms:W3CDTF">2026-04-07T15:06:32Z</dcterms:created>
  <dcterms:modified xsi:type="dcterms:W3CDTF">2026-04-22T14:31:04Z</dcterms:modified>
</cp:coreProperties>
</file>