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Calibri" panose="020F0502020204030204" pitchFamily="34" charset="0"/>
      <p:regular r:id="rId11"/>
      <p:bold r:id="rId12"/>
      <p:italic r:id="rId13"/>
      <p:boldItalic r:id="rId14"/>
    </p:embeddedFont>
    <p:embeddedFont>
      <p:font typeface="Nunito" panose="00000500000000000000" pitchFamily="2" charset="-52"/>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3" d="100"/>
          <a:sy n="123" d="100"/>
        </p:scale>
        <p:origin x="13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0f16512fe8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0f16512fe8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0f16512fe8_0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0f16512fe8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104ab31c3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104ab31c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104ab31c38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104ab31c3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104ab31c38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104ab31c3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104ab31c38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104ab31c38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104ab31c38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104ab31c38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SzPts val="1300"/>
              <a:buChar char="●"/>
              <a:defRPr/>
            </a:lvl1pPr>
            <a:lvl2pPr marL="914400" lvl="1" indent="-298450" algn="ctr">
              <a:spcBef>
                <a:spcPts val="0"/>
              </a:spcBef>
              <a:spcAft>
                <a:spcPts val="0"/>
              </a:spcAft>
              <a:buSzPts val="1100"/>
              <a:buChar char="○"/>
              <a:defRPr/>
            </a:lvl2pPr>
            <a:lvl3pPr marL="1371600" lvl="2" indent="-298450" algn="ctr">
              <a:spcBef>
                <a:spcPts val="0"/>
              </a:spcBef>
              <a:spcAft>
                <a:spcPts val="0"/>
              </a:spcAft>
              <a:buSzPts val="1100"/>
              <a:buChar char="■"/>
              <a:defRPr/>
            </a:lvl3pPr>
            <a:lvl4pPr marL="1828800" lvl="3" indent="-298450" algn="ctr">
              <a:spcBef>
                <a:spcPts val="0"/>
              </a:spcBef>
              <a:spcAft>
                <a:spcPts val="0"/>
              </a:spcAft>
              <a:buSzPts val="1100"/>
              <a:buChar char="●"/>
              <a:defRPr/>
            </a:lvl4pPr>
            <a:lvl5pPr marL="2286000" lvl="4" indent="-298450" algn="ctr">
              <a:spcBef>
                <a:spcPts val="0"/>
              </a:spcBef>
              <a:spcAft>
                <a:spcPts val="0"/>
              </a:spcAft>
              <a:buSzPts val="1100"/>
              <a:buChar char="○"/>
              <a:defRPr/>
            </a:lvl5pPr>
            <a:lvl6pPr marL="2743200" lvl="5" indent="-298450" algn="ctr">
              <a:spcBef>
                <a:spcPts val="0"/>
              </a:spcBef>
              <a:spcAft>
                <a:spcPts val="0"/>
              </a:spcAft>
              <a:buSzPts val="1100"/>
              <a:buChar char="■"/>
              <a:defRPr/>
            </a:lvl6pPr>
            <a:lvl7pPr marL="3200400" lvl="6" indent="-298450" algn="ctr">
              <a:spcBef>
                <a:spcPts val="0"/>
              </a:spcBef>
              <a:spcAft>
                <a:spcPts val="0"/>
              </a:spcAft>
              <a:buSzPts val="1100"/>
              <a:buChar char="●"/>
              <a:defRPr/>
            </a:lvl7pPr>
            <a:lvl8pPr marL="3657600" lvl="7" indent="-298450" algn="ctr">
              <a:spcBef>
                <a:spcPts val="0"/>
              </a:spcBef>
              <a:spcAft>
                <a:spcPts val="0"/>
              </a:spcAft>
              <a:buSzPts val="1100"/>
              <a:buChar char="○"/>
              <a:defRPr/>
            </a:lvl8pPr>
            <a:lvl9pPr marL="4114800" lvl="8" indent="-298450" algn="ctr">
              <a:spcBef>
                <a:spcPts val="0"/>
              </a:spcBef>
              <a:spcAft>
                <a:spcPts val="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1858703" y="820758"/>
            <a:ext cx="5361300" cy="14481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ru">
                <a:solidFill>
                  <a:schemeClr val="accent6"/>
                </a:solidFill>
              </a:rPr>
              <a:t>9-MARUZA</a:t>
            </a:r>
            <a:endParaRPr>
              <a:solidFill>
                <a:schemeClr val="accent6"/>
              </a:solidFill>
            </a:endParaRPr>
          </a:p>
        </p:txBody>
      </p:sp>
      <p:sp>
        <p:nvSpPr>
          <p:cNvPr id="129" name="Google Shape;129;p13"/>
          <p:cNvSpPr txBox="1">
            <a:spLocks noGrp="1"/>
          </p:cNvSpPr>
          <p:nvPr>
            <p:ph type="subTitle" idx="1"/>
          </p:nvPr>
        </p:nvSpPr>
        <p:spPr>
          <a:xfrm>
            <a:off x="1304475" y="2384450"/>
            <a:ext cx="6695400" cy="5226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SzPts val="1018"/>
              <a:buNone/>
            </a:pPr>
            <a:r>
              <a:rPr lang="ru" sz="1517" dirty="0">
                <a:solidFill>
                  <a:schemeClr val="accent1"/>
                </a:solidFill>
                <a:latin typeface="Arial"/>
                <a:ea typeface="Arial"/>
                <a:cs typeface="Arial"/>
                <a:sym typeface="Arial"/>
              </a:rPr>
              <a:t>Active Directory infratuzilmasi. Active Directoryda domen va domen Controller qanday bog’liq, Active Directory domen ob’ektlari, Active Directory tuzilishi, GPOlar.</a:t>
            </a:r>
            <a:endParaRPr sz="1979" dirty="0">
              <a:solidFill>
                <a:schemeClr val="accent1"/>
              </a:solidFill>
            </a:endParaRPr>
          </a:p>
        </p:txBody>
      </p:sp>
      <p:pic>
        <p:nvPicPr>
          <p:cNvPr id="130" name="Google Shape;130;p13"/>
          <p:cNvPicPr preferRelativeResize="0"/>
          <p:nvPr/>
        </p:nvPicPr>
        <p:blipFill>
          <a:blip r:embed="rId3">
            <a:alphaModFix/>
          </a:blip>
          <a:stretch>
            <a:fillRect/>
          </a:stretch>
        </p:blipFill>
        <p:spPr>
          <a:xfrm>
            <a:off x="5457550" y="4079325"/>
            <a:ext cx="3473600" cy="868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ru"/>
              <a:t>REJA:</a:t>
            </a:r>
            <a:endParaRPr/>
          </a:p>
        </p:txBody>
      </p:sp>
      <p:sp>
        <p:nvSpPr>
          <p:cNvPr id="136" name="Google Shape;136;p14"/>
          <p:cNvSpPr txBox="1">
            <a:spLocks noGrp="1"/>
          </p:cNvSpPr>
          <p:nvPr>
            <p:ph type="body" idx="1"/>
          </p:nvPr>
        </p:nvSpPr>
        <p:spPr>
          <a:xfrm>
            <a:off x="1697100" y="1800200"/>
            <a:ext cx="5664300" cy="2448000"/>
          </a:xfrm>
          <a:prstGeom prst="rect">
            <a:avLst/>
          </a:prstGeom>
        </p:spPr>
        <p:txBody>
          <a:bodyPr spcFirstLastPara="1" wrap="square" lIns="91425" tIns="91425" rIns="91425" bIns="91425" anchor="t" anchorCtr="0">
            <a:normAutofit/>
          </a:bodyPr>
          <a:lstStyle/>
          <a:p>
            <a:pPr marL="457200" lvl="0" indent="-331311" algn="l" rtl="0">
              <a:lnSpc>
                <a:spcPct val="150000"/>
              </a:lnSpc>
              <a:spcBef>
                <a:spcPts val="1200"/>
              </a:spcBef>
              <a:spcAft>
                <a:spcPts val="0"/>
              </a:spcAft>
              <a:buClr>
                <a:schemeClr val="lt1"/>
              </a:buClr>
              <a:buSzPts val="1617"/>
              <a:buFont typeface="Arial"/>
              <a:buAutoNum type="arabicPeriod"/>
            </a:pPr>
            <a:r>
              <a:rPr lang="ru" sz="1517">
                <a:solidFill>
                  <a:schemeClr val="lt1"/>
                </a:solidFill>
                <a:latin typeface="Arial"/>
                <a:ea typeface="Arial"/>
                <a:cs typeface="Arial"/>
                <a:sym typeface="Arial"/>
              </a:rPr>
              <a:t>Active Directory infratuzilmasi</a:t>
            </a:r>
            <a:endParaRPr sz="1517">
              <a:solidFill>
                <a:schemeClr val="lt1"/>
              </a:solidFill>
              <a:latin typeface="Arial"/>
              <a:ea typeface="Arial"/>
              <a:cs typeface="Arial"/>
              <a:sym typeface="Arial"/>
            </a:endParaRPr>
          </a:p>
          <a:p>
            <a:pPr marL="457200" lvl="0" indent="-331311" algn="l" rtl="0">
              <a:lnSpc>
                <a:spcPct val="150000"/>
              </a:lnSpc>
              <a:spcBef>
                <a:spcPts val="0"/>
              </a:spcBef>
              <a:spcAft>
                <a:spcPts val="0"/>
              </a:spcAft>
              <a:buClr>
                <a:schemeClr val="lt1"/>
              </a:buClr>
              <a:buSzPts val="1617"/>
              <a:buFont typeface="Arial"/>
              <a:buAutoNum type="arabicPeriod"/>
            </a:pPr>
            <a:r>
              <a:rPr lang="ru" sz="1517">
                <a:solidFill>
                  <a:schemeClr val="lt1"/>
                </a:solidFill>
                <a:latin typeface="Arial"/>
                <a:ea typeface="Arial"/>
                <a:cs typeface="Arial"/>
                <a:sym typeface="Arial"/>
              </a:rPr>
              <a:t>Active Directoryda domen va domen Controller vazifalari</a:t>
            </a:r>
            <a:endParaRPr sz="1517">
              <a:solidFill>
                <a:schemeClr val="lt1"/>
              </a:solidFill>
              <a:latin typeface="Arial"/>
              <a:ea typeface="Arial"/>
              <a:cs typeface="Arial"/>
              <a:sym typeface="Arial"/>
            </a:endParaRPr>
          </a:p>
          <a:p>
            <a:pPr marL="457200" lvl="0" indent="-331311" algn="l" rtl="0">
              <a:lnSpc>
                <a:spcPct val="150000"/>
              </a:lnSpc>
              <a:spcBef>
                <a:spcPts val="0"/>
              </a:spcBef>
              <a:spcAft>
                <a:spcPts val="0"/>
              </a:spcAft>
              <a:buClr>
                <a:schemeClr val="lt1"/>
              </a:buClr>
              <a:buSzPts val="1617"/>
              <a:buFont typeface="Arial"/>
              <a:buAutoNum type="arabicPeriod"/>
            </a:pPr>
            <a:r>
              <a:rPr lang="ru" sz="1500">
                <a:solidFill>
                  <a:schemeClr val="lt1"/>
                </a:solidFill>
                <a:highlight>
                  <a:srgbClr val="FFFFFF"/>
                </a:highlight>
                <a:latin typeface="Arial"/>
                <a:ea typeface="Arial"/>
                <a:cs typeface="Arial"/>
                <a:sym typeface="Arial"/>
              </a:rPr>
              <a:t>Group Policy Objects </a:t>
            </a:r>
            <a:r>
              <a:rPr lang="ru" sz="1517">
                <a:solidFill>
                  <a:schemeClr val="lt1"/>
                </a:solidFill>
                <a:latin typeface="Arial"/>
                <a:ea typeface="Arial"/>
                <a:cs typeface="Arial"/>
                <a:sym typeface="Arial"/>
              </a:rPr>
              <a:t>GPO lar haqida.</a:t>
            </a:r>
            <a:endParaRPr sz="1517">
              <a:solidFill>
                <a:schemeClr val="lt1"/>
              </a:solidFill>
              <a:latin typeface="Arial"/>
              <a:ea typeface="Arial"/>
              <a:cs typeface="Arial"/>
              <a:sym typeface="Arial"/>
            </a:endParaRPr>
          </a:p>
        </p:txBody>
      </p:sp>
      <p:pic>
        <p:nvPicPr>
          <p:cNvPr id="137" name="Google Shape;137;p14"/>
          <p:cNvPicPr preferRelativeResize="0"/>
          <p:nvPr/>
        </p:nvPicPr>
        <p:blipFill>
          <a:blip r:embed="rId3">
            <a:alphaModFix/>
          </a:blip>
          <a:stretch>
            <a:fillRect/>
          </a:stretch>
        </p:blipFill>
        <p:spPr>
          <a:xfrm>
            <a:off x="5422100" y="4061575"/>
            <a:ext cx="3473600" cy="86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txBox="1">
            <a:spLocks noGrp="1"/>
          </p:cNvSpPr>
          <p:nvPr>
            <p:ph type="title"/>
          </p:nvPr>
        </p:nvSpPr>
        <p:spPr>
          <a:xfrm>
            <a:off x="1067450" y="253075"/>
            <a:ext cx="7505700" cy="4332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None/>
            </a:pPr>
            <a:r>
              <a:rPr lang="ru" sz="1917">
                <a:latin typeface="Arial"/>
                <a:ea typeface="Arial"/>
                <a:cs typeface="Arial"/>
                <a:sym typeface="Arial"/>
              </a:rPr>
              <a:t>Active Directory infratuzilmasi</a:t>
            </a:r>
            <a:endParaRPr sz="3400"/>
          </a:p>
        </p:txBody>
      </p:sp>
      <p:pic>
        <p:nvPicPr>
          <p:cNvPr id="143" name="Google Shape;143;p15"/>
          <p:cNvPicPr preferRelativeResize="0"/>
          <p:nvPr/>
        </p:nvPicPr>
        <p:blipFill>
          <a:blip r:embed="rId3">
            <a:alphaModFix/>
          </a:blip>
          <a:stretch>
            <a:fillRect/>
          </a:stretch>
        </p:blipFill>
        <p:spPr>
          <a:xfrm>
            <a:off x="2137837" y="686275"/>
            <a:ext cx="5187581" cy="4114875"/>
          </a:xfrm>
          <a:prstGeom prst="rect">
            <a:avLst/>
          </a:prstGeom>
          <a:noFill/>
          <a:ln>
            <a:noFill/>
          </a:ln>
        </p:spPr>
      </p:pic>
      <p:pic>
        <p:nvPicPr>
          <p:cNvPr id="144" name="Google Shape;144;p15"/>
          <p:cNvPicPr preferRelativeResize="0"/>
          <p:nvPr/>
        </p:nvPicPr>
        <p:blipFill rotWithShape="1">
          <a:blip r:embed="rId4">
            <a:alphaModFix/>
          </a:blip>
          <a:srcRect l="6812" r="73274"/>
          <a:stretch/>
        </p:blipFill>
        <p:spPr>
          <a:xfrm>
            <a:off x="213700" y="203950"/>
            <a:ext cx="922276" cy="1157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6"/>
          <p:cNvSpPr txBox="1">
            <a:spLocks noGrp="1"/>
          </p:cNvSpPr>
          <p:nvPr>
            <p:ph type="body" idx="1"/>
          </p:nvPr>
        </p:nvSpPr>
        <p:spPr>
          <a:xfrm>
            <a:off x="508775" y="1011150"/>
            <a:ext cx="5584500" cy="343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ru" sz="1700"/>
              <a:t>Active Directory komponentlari:</a:t>
            </a:r>
            <a:endParaRPr sz="1700"/>
          </a:p>
          <a:p>
            <a:pPr marL="457200" lvl="0" indent="-336550" algn="l" rtl="0">
              <a:lnSpc>
                <a:spcPct val="150000"/>
              </a:lnSpc>
              <a:spcBef>
                <a:spcPts val="1200"/>
              </a:spcBef>
              <a:spcAft>
                <a:spcPts val="0"/>
              </a:spcAft>
              <a:buSzPts val="1700"/>
              <a:buChar char="➢"/>
            </a:pPr>
            <a:r>
              <a:rPr lang="ru" sz="1700"/>
              <a:t>Domain (Domen)</a:t>
            </a:r>
            <a:endParaRPr sz="1700"/>
          </a:p>
          <a:p>
            <a:pPr marL="457200" lvl="0" indent="-336550" algn="l" rtl="0">
              <a:lnSpc>
                <a:spcPct val="150000"/>
              </a:lnSpc>
              <a:spcBef>
                <a:spcPts val="0"/>
              </a:spcBef>
              <a:spcAft>
                <a:spcPts val="0"/>
              </a:spcAft>
              <a:buSzPts val="1700"/>
              <a:buChar char="➢"/>
            </a:pPr>
            <a:r>
              <a:rPr lang="ru" sz="1700"/>
              <a:t>Domain Controller (DC)</a:t>
            </a:r>
            <a:endParaRPr sz="1700"/>
          </a:p>
          <a:p>
            <a:pPr marL="457200" lvl="0" indent="-336550" algn="l" rtl="0">
              <a:lnSpc>
                <a:spcPct val="150000"/>
              </a:lnSpc>
              <a:spcBef>
                <a:spcPts val="0"/>
              </a:spcBef>
              <a:spcAft>
                <a:spcPts val="0"/>
              </a:spcAft>
              <a:buSzPts val="1700"/>
              <a:buChar char="➢"/>
            </a:pPr>
            <a:r>
              <a:rPr lang="ru" sz="1700"/>
              <a:t>Active Directory Users and Computers (ADUC)</a:t>
            </a:r>
            <a:endParaRPr sz="1700"/>
          </a:p>
          <a:p>
            <a:pPr marL="457200" lvl="0" indent="-336550" algn="l" rtl="0">
              <a:lnSpc>
                <a:spcPct val="150000"/>
              </a:lnSpc>
              <a:spcBef>
                <a:spcPts val="0"/>
              </a:spcBef>
              <a:spcAft>
                <a:spcPts val="0"/>
              </a:spcAft>
              <a:buSzPts val="1700"/>
              <a:buChar char="➢"/>
            </a:pPr>
            <a:r>
              <a:rPr lang="ru" sz="1700"/>
              <a:t>Organizational Units (OU)</a:t>
            </a:r>
            <a:endParaRPr sz="1700"/>
          </a:p>
          <a:p>
            <a:pPr marL="457200" lvl="0" indent="-336550" algn="l" rtl="0">
              <a:lnSpc>
                <a:spcPct val="150000"/>
              </a:lnSpc>
              <a:spcBef>
                <a:spcPts val="0"/>
              </a:spcBef>
              <a:spcAft>
                <a:spcPts val="0"/>
              </a:spcAft>
              <a:buSzPts val="1700"/>
              <a:buChar char="➢"/>
            </a:pPr>
            <a:r>
              <a:rPr lang="ru" sz="1700"/>
              <a:t>Group Policy Objects (GPO)</a:t>
            </a:r>
            <a:endParaRPr sz="1400">
              <a:solidFill>
                <a:srgbClr val="000000"/>
              </a:solidFill>
              <a:latin typeface="Arial"/>
              <a:ea typeface="Arial"/>
              <a:cs typeface="Arial"/>
              <a:sym typeface="Arial"/>
            </a:endParaRPr>
          </a:p>
          <a:p>
            <a:pPr marL="457200" lvl="0" indent="0" algn="l" rtl="0">
              <a:spcBef>
                <a:spcPts val="1200"/>
              </a:spcBef>
              <a:spcAft>
                <a:spcPts val="1200"/>
              </a:spcAft>
              <a:buNone/>
            </a:pPr>
            <a:endParaRPr sz="1700"/>
          </a:p>
        </p:txBody>
      </p:sp>
      <p:sp>
        <p:nvSpPr>
          <p:cNvPr id="150" name="Google Shape;150;p16"/>
          <p:cNvSpPr txBox="1">
            <a:spLocks noGrp="1"/>
          </p:cNvSpPr>
          <p:nvPr>
            <p:ph type="title"/>
          </p:nvPr>
        </p:nvSpPr>
        <p:spPr>
          <a:xfrm>
            <a:off x="1067450" y="253075"/>
            <a:ext cx="7505700" cy="4332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None/>
            </a:pPr>
            <a:r>
              <a:rPr lang="ru" sz="1917">
                <a:latin typeface="Arial"/>
                <a:ea typeface="Arial"/>
                <a:cs typeface="Arial"/>
                <a:sym typeface="Arial"/>
              </a:rPr>
              <a:t>Active Directory infratuzilmasi</a:t>
            </a:r>
            <a:endParaRPr sz="3400"/>
          </a:p>
        </p:txBody>
      </p:sp>
      <p:pic>
        <p:nvPicPr>
          <p:cNvPr id="151" name="Google Shape;151;p16"/>
          <p:cNvPicPr preferRelativeResize="0"/>
          <p:nvPr/>
        </p:nvPicPr>
        <p:blipFill>
          <a:blip r:embed="rId3">
            <a:alphaModFix/>
          </a:blip>
          <a:stretch>
            <a:fillRect/>
          </a:stretch>
        </p:blipFill>
        <p:spPr>
          <a:xfrm>
            <a:off x="5385475" y="1082100"/>
            <a:ext cx="3301999" cy="2724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7"/>
          <p:cNvSpPr txBox="1">
            <a:spLocks noGrp="1"/>
          </p:cNvSpPr>
          <p:nvPr>
            <p:ph type="title"/>
          </p:nvPr>
        </p:nvSpPr>
        <p:spPr>
          <a:xfrm>
            <a:off x="757075" y="269175"/>
            <a:ext cx="7505700" cy="4245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0"/>
              </a:spcAft>
              <a:buSzPts val="990"/>
              <a:buNone/>
            </a:pPr>
            <a:r>
              <a:rPr lang="ru" sz="1565">
                <a:latin typeface="Arial"/>
                <a:ea typeface="Arial"/>
                <a:cs typeface="Arial"/>
                <a:sym typeface="Arial"/>
              </a:rPr>
              <a:t>Active Directoryda domen va domen Controller vazifalari</a:t>
            </a:r>
            <a:endParaRPr sz="2900"/>
          </a:p>
          <a:p>
            <a:pPr marL="0" lvl="0" indent="0" algn="l" rtl="0">
              <a:spcBef>
                <a:spcPts val="1200"/>
              </a:spcBef>
              <a:spcAft>
                <a:spcPts val="0"/>
              </a:spcAft>
              <a:buSzPts val="990"/>
              <a:buNone/>
            </a:pPr>
            <a:endParaRPr sz="2900"/>
          </a:p>
        </p:txBody>
      </p:sp>
      <p:pic>
        <p:nvPicPr>
          <p:cNvPr id="157" name="Google Shape;157;p17"/>
          <p:cNvPicPr preferRelativeResize="0"/>
          <p:nvPr/>
        </p:nvPicPr>
        <p:blipFill rotWithShape="1">
          <a:blip r:embed="rId3">
            <a:alphaModFix/>
          </a:blip>
          <a:srcRect l="6620" t="4112" r="8496" b="1990"/>
          <a:stretch/>
        </p:blipFill>
        <p:spPr>
          <a:xfrm>
            <a:off x="683350" y="860200"/>
            <a:ext cx="1392700" cy="1540700"/>
          </a:xfrm>
          <a:prstGeom prst="rect">
            <a:avLst/>
          </a:prstGeom>
          <a:noFill/>
          <a:ln>
            <a:noFill/>
          </a:ln>
        </p:spPr>
      </p:pic>
      <p:sp>
        <p:nvSpPr>
          <p:cNvPr id="158" name="Google Shape;158;p17"/>
          <p:cNvSpPr txBox="1"/>
          <p:nvPr/>
        </p:nvSpPr>
        <p:spPr>
          <a:xfrm>
            <a:off x="2288850" y="824725"/>
            <a:ext cx="6207900" cy="1416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ru" sz="1600" b="1">
                <a:solidFill>
                  <a:srgbClr val="1C4587"/>
                </a:solidFill>
                <a:latin typeface="Times New Roman"/>
                <a:ea typeface="Times New Roman"/>
                <a:cs typeface="Times New Roman"/>
                <a:sym typeface="Times New Roman"/>
              </a:rPr>
              <a:t>Domain (Domen)</a:t>
            </a:r>
            <a:endParaRPr sz="1600" b="1">
              <a:solidFill>
                <a:srgbClr val="1C4587"/>
              </a:solidFill>
              <a:latin typeface="Times New Roman"/>
              <a:ea typeface="Times New Roman"/>
              <a:cs typeface="Times New Roman"/>
              <a:sym typeface="Times New Roman"/>
            </a:endParaRPr>
          </a:p>
          <a:p>
            <a:pPr marL="0" lvl="0" indent="0" algn="just" rtl="0">
              <a:spcBef>
                <a:spcPts val="0"/>
              </a:spcBef>
              <a:spcAft>
                <a:spcPts val="0"/>
              </a:spcAft>
              <a:buNone/>
            </a:pPr>
            <a:r>
              <a:rPr lang="ru" sz="1600">
                <a:solidFill>
                  <a:srgbClr val="1C4587"/>
                </a:solidFill>
                <a:latin typeface="Times New Roman"/>
                <a:ea typeface="Times New Roman"/>
                <a:cs typeface="Times New Roman"/>
                <a:sym typeface="Times New Roman"/>
              </a:rPr>
              <a:t>Domen ADning asosiy tuzilmaviy birligi bo‘lib, tarmoqdagi barcha resurslarni bir joyda boshqarish imkonini beradi. Masalan, "company.local" domenida barcha foydalanuvchi va qurilmalar bir xil siyosatlarga amal qiladi.</a:t>
            </a:r>
            <a:endParaRPr sz="1600">
              <a:solidFill>
                <a:srgbClr val="1C4587"/>
              </a:solidFill>
              <a:latin typeface="Times New Roman"/>
              <a:ea typeface="Times New Roman"/>
              <a:cs typeface="Times New Roman"/>
              <a:sym typeface="Times New Roman"/>
            </a:endParaRPr>
          </a:p>
        </p:txBody>
      </p:sp>
      <p:sp>
        <p:nvSpPr>
          <p:cNvPr id="159" name="Google Shape;159;p17"/>
          <p:cNvSpPr txBox="1"/>
          <p:nvPr/>
        </p:nvSpPr>
        <p:spPr>
          <a:xfrm>
            <a:off x="585275" y="2527425"/>
            <a:ext cx="8301300" cy="23505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Char char="➢"/>
            </a:pPr>
            <a:r>
              <a:rPr lang="ru" b="1">
                <a:solidFill>
                  <a:srgbClr val="1C4587"/>
                </a:solidFill>
                <a:latin typeface="Times New Roman"/>
                <a:ea typeface="Times New Roman"/>
                <a:cs typeface="Times New Roman"/>
                <a:sym typeface="Times New Roman"/>
              </a:rPr>
              <a:t>Autentifikatsiya va Avtorizatsiya:</a:t>
            </a:r>
            <a:r>
              <a:rPr lang="ru">
                <a:solidFill>
                  <a:srgbClr val="1C4587"/>
                </a:solidFill>
                <a:latin typeface="Times New Roman"/>
                <a:ea typeface="Times New Roman"/>
                <a:cs typeface="Times New Roman"/>
                <a:sym typeface="Times New Roman"/>
              </a:rPr>
              <a:t> Domen foydalanuvchilar va qurilmalarni tasdiqlashda ishtirok etadi:</a:t>
            </a:r>
            <a:endParaRPr>
              <a:solidFill>
                <a:srgbClr val="1C4587"/>
              </a:solidFill>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Char char="●"/>
            </a:pPr>
            <a:r>
              <a:rPr lang="ru">
                <a:solidFill>
                  <a:srgbClr val="1C4587"/>
                </a:solidFill>
                <a:latin typeface="Times New Roman"/>
                <a:ea typeface="Times New Roman"/>
                <a:cs typeface="Times New Roman"/>
                <a:sym typeface="Times New Roman"/>
              </a:rPr>
              <a:t>Autentifikatsiya: Foydalanuvchining kiritgan login va paroli to‘g‘ri ekanligini tekshiradi.</a:t>
            </a:r>
            <a:endParaRPr>
              <a:solidFill>
                <a:srgbClr val="1C4587"/>
              </a:solidFill>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Char char="●"/>
            </a:pPr>
            <a:r>
              <a:rPr lang="ru">
                <a:solidFill>
                  <a:srgbClr val="1C4587"/>
                </a:solidFill>
                <a:latin typeface="Times New Roman"/>
                <a:ea typeface="Times New Roman"/>
                <a:cs typeface="Times New Roman"/>
                <a:sym typeface="Times New Roman"/>
              </a:rPr>
              <a:t>Avtorizatsiya: Foydalanuvchiga qaysi resurslardan foydalanish mumkinligini aniqlaydi (masalan, ma’lum papkalarga kirish huquqi). </a:t>
            </a:r>
            <a:endParaRPr>
              <a:solidFill>
                <a:srgbClr val="1C4587"/>
              </a:solidFill>
              <a:latin typeface="Times New Roman"/>
              <a:ea typeface="Times New Roman"/>
              <a:cs typeface="Times New Roman"/>
              <a:sym typeface="Times New Roman"/>
            </a:endParaRPr>
          </a:p>
          <a:p>
            <a:pPr marL="457200" lvl="0" indent="-317500" algn="l" rtl="0">
              <a:lnSpc>
                <a:spcPct val="115000"/>
              </a:lnSpc>
              <a:spcBef>
                <a:spcPts val="0"/>
              </a:spcBef>
              <a:spcAft>
                <a:spcPts val="0"/>
              </a:spcAft>
              <a:buClr>
                <a:srgbClr val="1C4587"/>
              </a:buClr>
              <a:buSzPts val="1400"/>
              <a:buFont typeface="Times New Roman"/>
              <a:buChar char="➢"/>
            </a:pPr>
            <a:r>
              <a:rPr lang="ru" b="1">
                <a:solidFill>
                  <a:srgbClr val="1C4587"/>
                </a:solidFill>
                <a:latin typeface="Times New Roman"/>
                <a:ea typeface="Times New Roman"/>
                <a:cs typeface="Times New Roman"/>
                <a:sym typeface="Times New Roman"/>
              </a:rPr>
              <a:t>Markazlashtirilgan boshqaruv:</a:t>
            </a:r>
            <a:r>
              <a:rPr lang="ru">
                <a:solidFill>
                  <a:srgbClr val="1C4587"/>
                </a:solidFill>
                <a:latin typeface="Times New Roman"/>
                <a:ea typeface="Times New Roman"/>
                <a:cs typeface="Times New Roman"/>
                <a:sym typeface="Times New Roman"/>
              </a:rPr>
              <a:t> Administratorlar domen yordamida barcha foydalanuvchi hisoblari va qurilmalarni bir joydan boshqarishi mumkin. Bu esa:</a:t>
            </a:r>
            <a:endParaRPr>
              <a:solidFill>
                <a:srgbClr val="1C4587"/>
              </a:solidFill>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Char char="●"/>
            </a:pPr>
            <a:r>
              <a:rPr lang="ru">
                <a:solidFill>
                  <a:srgbClr val="1C4587"/>
                </a:solidFill>
                <a:latin typeface="Times New Roman"/>
                <a:ea typeface="Times New Roman"/>
                <a:cs typeface="Times New Roman"/>
                <a:sym typeface="Times New Roman"/>
              </a:rPr>
              <a:t>Parol siyosatlarini boshqarish</a:t>
            </a:r>
            <a:endParaRPr>
              <a:solidFill>
                <a:srgbClr val="1C4587"/>
              </a:solidFill>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Char char="●"/>
            </a:pPr>
            <a:r>
              <a:rPr lang="ru">
                <a:solidFill>
                  <a:srgbClr val="1C4587"/>
                </a:solidFill>
                <a:latin typeface="Times New Roman"/>
                <a:ea typeface="Times New Roman"/>
                <a:cs typeface="Times New Roman"/>
                <a:sym typeface="Times New Roman"/>
              </a:rPr>
              <a:t>Foydalanuvchi va guruhlarni boshqarish</a:t>
            </a:r>
            <a:endParaRPr>
              <a:solidFill>
                <a:srgbClr val="1C4587"/>
              </a:solidFill>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Char char="●"/>
            </a:pPr>
            <a:r>
              <a:rPr lang="ru">
                <a:solidFill>
                  <a:srgbClr val="1C4587"/>
                </a:solidFill>
                <a:latin typeface="Times New Roman"/>
                <a:ea typeface="Times New Roman"/>
                <a:cs typeface="Times New Roman"/>
                <a:sym typeface="Times New Roman"/>
              </a:rPr>
              <a:t>Yangi qurilmalarni tarmoqqa qo‘shish va konfiguratsiya qilishni soddalashtiradi.</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8"/>
          <p:cNvSpPr txBox="1">
            <a:spLocks noGrp="1"/>
          </p:cNvSpPr>
          <p:nvPr>
            <p:ph type="title"/>
          </p:nvPr>
        </p:nvSpPr>
        <p:spPr>
          <a:xfrm>
            <a:off x="757075" y="269175"/>
            <a:ext cx="7505700" cy="4245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0"/>
              </a:spcAft>
              <a:buSzPts val="990"/>
              <a:buNone/>
            </a:pPr>
            <a:r>
              <a:rPr lang="ru" sz="1565">
                <a:latin typeface="Arial"/>
                <a:ea typeface="Arial"/>
                <a:cs typeface="Arial"/>
                <a:sym typeface="Arial"/>
              </a:rPr>
              <a:t>Active Directoryda domen va domen Controller vazifalari</a:t>
            </a:r>
            <a:endParaRPr sz="2900"/>
          </a:p>
          <a:p>
            <a:pPr marL="0" lvl="0" indent="0" algn="l" rtl="0">
              <a:spcBef>
                <a:spcPts val="1200"/>
              </a:spcBef>
              <a:spcAft>
                <a:spcPts val="0"/>
              </a:spcAft>
              <a:buSzPts val="990"/>
              <a:buNone/>
            </a:pPr>
            <a:endParaRPr sz="2900"/>
          </a:p>
        </p:txBody>
      </p:sp>
      <p:pic>
        <p:nvPicPr>
          <p:cNvPr id="165" name="Google Shape;165;p18"/>
          <p:cNvPicPr preferRelativeResize="0"/>
          <p:nvPr/>
        </p:nvPicPr>
        <p:blipFill rotWithShape="1">
          <a:blip r:embed="rId3">
            <a:alphaModFix/>
          </a:blip>
          <a:srcRect l="16385" t="12447" r="16156" b="9415"/>
          <a:stretch/>
        </p:blipFill>
        <p:spPr>
          <a:xfrm>
            <a:off x="874250" y="892787"/>
            <a:ext cx="1982249" cy="1605126"/>
          </a:xfrm>
          <a:prstGeom prst="rect">
            <a:avLst/>
          </a:prstGeom>
          <a:noFill/>
          <a:ln>
            <a:noFill/>
          </a:ln>
        </p:spPr>
      </p:pic>
      <p:sp>
        <p:nvSpPr>
          <p:cNvPr id="166" name="Google Shape;166;p18"/>
          <p:cNvSpPr txBox="1"/>
          <p:nvPr/>
        </p:nvSpPr>
        <p:spPr>
          <a:xfrm>
            <a:off x="3086975" y="864200"/>
            <a:ext cx="5777400" cy="1662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ru" sz="1600" b="1">
                <a:solidFill>
                  <a:srgbClr val="1C4587"/>
                </a:solidFill>
                <a:latin typeface="Times New Roman"/>
                <a:ea typeface="Times New Roman"/>
                <a:cs typeface="Times New Roman"/>
                <a:sym typeface="Times New Roman"/>
              </a:rPr>
              <a:t>Domain Controller (DC)</a:t>
            </a:r>
            <a:endParaRPr sz="1600" b="1">
              <a:solidFill>
                <a:srgbClr val="1C4587"/>
              </a:solidFill>
              <a:latin typeface="Times New Roman"/>
              <a:ea typeface="Times New Roman"/>
              <a:cs typeface="Times New Roman"/>
              <a:sym typeface="Times New Roman"/>
            </a:endParaRPr>
          </a:p>
          <a:p>
            <a:pPr marL="0" lvl="0" indent="0" algn="just" rtl="0">
              <a:spcBef>
                <a:spcPts val="0"/>
              </a:spcBef>
              <a:spcAft>
                <a:spcPts val="0"/>
              </a:spcAft>
              <a:buNone/>
            </a:pPr>
            <a:r>
              <a:rPr lang="ru" sz="1600">
                <a:solidFill>
                  <a:srgbClr val="1C4587"/>
                </a:solidFill>
                <a:latin typeface="Times New Roman"/>
                <a:ea typeface="Times New Roman"/>
                <a:cs typeface="Times New Roman"/>
                <a:sym typeface="Times New Roman"/>
              </a:rPr>
              <a:t>Domain Controller — domenning boshqaruv serveridir. U foydalanuvchi autentifikatsiyasini amalga oshiradi va AD ma'lumotlar bazasini boshqaradi. Tarmoqda bir nechta DC bo‘lishi tavsiya etiladi, bu rezervlikni ta'minlaydi va ishlash barqarorligini oshiradi.</a:t>
            </a:r>
            <a:endParaRPr sz="1600">
              <a:solidFill>
                <a:srgbClr val="1C4587"/>
              </a:solidFill>
              <a:latin typeface="Times New Roman"/>
              <a:ea typeface="Times New Roman"/>
              <a:cs typeface="Times New Roman"/>
              <a:sym typeface="Times New Roman"/>
            </a:endParaRPr>
          </a:p>
        </p:txBody>
      </p:sp>
      <p:sp>
        <p:nvSpPr>
          <p:cNvPr id="167" name="Google Shape;167;p18"/>
          <p:cNvSpPr txBox="1"/>
          <p:nvPr/>
        </p:nvSpPr>
        <p:spPr>
          <a:xfrm>
            <a:off x="532200" y="2828025"/>
            <a:ext cx="81594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1600">
                <a:solidFill>
                  <a:srgbClr val="1C4587"/>
                </a:solidFill>
                <a:latin typeface="Times New Roman"/>
                <a:ea typeface="Times New Roman"/>
                <a:cs typeface="Times New Roman"/>
                <a:sym typeface="Times New Roman"/>
              </a:rPr>
              <a:t>Domain Controller Active Directory infrastrukturasi yuragi bo‘lib, barcha foydalanuvchilar va resurslar boshqaruvini ta’minlaydi. DC orqali autentifikatsiya va avtorizatsiya amalga oshiriladi, resurslarga kirish nazorat qilinadi, replikatsiya va GPOlar o‘rnatiladi. Bir nechta DC o‘rnatish orqali tarmoqning uzluksiz ishlashini ta’minlash va xavfsizlikni oshirish mumkin.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9"/>
          <p:cNvSpPr txBox="1"/>
          <p:nvPr/>
        </p:nvSpPr>
        <p:spPr>
          <a:xfrm>
            <a:off x="3069250" y="532075"/>
            <a:ext cx="5471700" cy="1416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ru" sz="1600" b="1">
                <a:solidFill>
                  <a:srgbClr val="1C4587"/>
                </a:solidFill>
                <a:latin typeface="Times New Roman"/>
                <a:ea typeface="Times New Roman"/>
                <a:cs typeface="Times New Roman"/>
                <a:sym typeface="Times New Roman"/>
              </a:rPr>
              <a:t>Active Directory Users and Computers (ADUC)</a:t>
            </a:r>
            <a:endParaRPr sz="1600" b="1">
              <a:solidFill>
                <a:srgbClr val="1C4587"/>
              </a:solidFill>
              <a:latin typeface="Times New Roman"/>
              <a:ea typeface="Times New Roman"/>
              <a:cs typeface="Times New Roman"/>
              <a:sym typeface="Times New Roman"/>
            </a:endParaRPr>
          </a:p>
          <a:p>
            <a:pPr marL="0" lvl="0" indent="0" algn="just" rtl="0">
              <a:spcBef>
                <a:spcPts val="0"/>
              </a:spcBef>
              <a:spcAft>
                <a:spcPts val="0"/>
              </a:spcAft>
              <a:buNone/>
            </a:pPr>
            <a:r>
              <a:rPr lang="ru" sz="1600">
                <a:solidFill>
                  <a:srgbClr val="1C4587"/>
                </a:solidFill>
                <a:latin typeface="Times New Roman"/>
                <a:ea typeface="Times New Roman"/>
                <a:cs typeface="Times New Roman"/>
                <a:sym typeface="Times New Roman"/>
              </a:rPr>
              <a:t>Bu vosita yordamida foydalanuvchilarni, kompyuterlarni va guruhlarni boshqarish mumkin. Masalan, yangi foydalanuvchi hisobini yaratish, parol siyosatini o‘rnatish yoki guruh siyosatlarini qo‘llash mumkin.</a:t>
            </a:r>
            <a:endParaRPr sz="1600" b="1">
              <a:solidFill>
                <a:srgbClr val="1C4587"/>
              </a:solidFill>
              <a:latin typeface="Times New Roman"/>
              <a:ea typeface="Times New Roman"/>
              <a:cs typeface="Times New Roman"/>
              <a:sym typeface="Times New Roman"/>
            </a:endParaRPr>
          </a:p>
        </p:txBody>
      </p:sp>
      <p:pic>
        <p:nvPicPr>
          <p:cNvPr id="173" name="Google Shape;173;p19"/>
          <p:cNvPicPr preferRelativeResize="0"/>
          <p:nvPr/>
        </p:nvPicPr>
        <p:blipFill>
          <a:blip r:embed="rId3">
            <a:alphaModFix/>
          </a:blip>
          <a:stretch>
            <a:fillRect/>
          </a:stretch>
        </p:blipFill>
        <p:spPr>
          <a:xfrm>
            <a:off x="616100" y="386280"/>
            <a:ext cx="2238754" cy="1605125"/>
          </a:xfrm>
          <a:prstGeom prst="rect">
            <a:avLst/>
          </a:prstGeom>
          <a:noFill/>
          <a:ln>
            <a:noFill/>
          </a:ln>
        </p:spPr>
      </p:pic>
      <p:sp>
        <p:nvSpPr>
          <p:cNvPr id="174" name="Google Shape;174;p19"/>
          <p:cNvSpPr txBox="1"/>
          <p:nvPr/>
        </p:nvSpPr>
        <p:spPr>
          <a:xfrm>
            <a:off x="616100" y="2766850"/>
            <a:ext cx="5632200" cy="1416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ru" sz="1600" b="1">
                <a:solidFill>
                  <a:srgbClr val="1C4587"/>
                </a:solidFill>
                <a:latin typeface="Times New Roman"/>
                <a:ea typeface="Times New Roman"/>
                <a:cs typeface="Times New Roman"/>
                <a:sym typeface="Times New Roman"/>
              </a:rPr>
              <a:t>Organizational Units (OU)</a:t>
            </a:r>
            <a:endParaRPr sz="1600" b="1">
              <a:solidFill>
                <a:srgbClr val="1C4587"/>
              </a:solidFill>
              <a:latin typeface="Times New Roman"/>
              <a:ea typeface="Times New Roman"/>
              <a:cs typeface="Times New Roman"/>
              <a:sym typeface="Times New Roman"/>
            </a:endParaRPr>
          </a:p>
          <a:p>
            <a:pPr marL="0" lvl="0" indent="0" algn="just" rtl="0">
              <a:spcBef>
                <a:spcPts val="0"/>
              </a:spcBef>
              <a:spcAft>
                <a:spcPts val="0"/>
              </a:spcAft>
              <a:buNone/>
            </a:pPr>
            <a:r>
              <a:rPr lang="ru" sz="1600">
                <a:solidFill>
                  <a:srgbClr val="1C4587"/>
                </a:solidFill>
                <a:latin typeface="Times New Roman"/>
                <a:ea typeface="Times New Roman"/>
                <a:cs typeface="Times New Roman"/>
                <a:sym typeface="Times New Roman"/>
              </a:rPr>
              <a:t>OU — foydalanuvchi va qurilmalarni mantiqiy guruhlarga ajratishga yordam beradi. Masalan, "HR" va "IT" bo‘limlarini alohida OU ichida tashkil qilish orqali har biriga alohida siyosatlar qo‘llash mumkin.</a:t>
            </a:r>
            <a:endParaRPr/>
          </a:p>
        </p:txBody>
      </p:sp>
      <p:pic>
        <p:nvPicPr>
          <p:cNvPr id="175" name="Google Shape;175;p19"/>
          <p:cNvPicPr preferRelativeResize="0"/>
          <p:nvPr/>
        </p:nvPicPr>
        <p:blipFill rotWithShape="1">
          <a:blip r:embed="rId4">
            <a:alphaModFix/>
          </a:blip>
          <a:srcRect l="7102" r="5324" b="9518"/>
          <a:stretch/>
        </p:blipFill>
        <p:spPr>
          <a:xfrm>
            <a:off x="6377125" y="2712050"/>
            <a:ext cx="2163825" cy="16051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20"/>
          <p:cNvPicPr preferRelativeResize="0"/>
          <p:nvPr/>
        </p:nvPicPr>
        <p:blipFill rotWithShape="1">
          <a:blip r:embed="rId3">
            <a:alphaModFix/>
          </a:blip>
          <a:srcRect l="13859" r="14326"/>
          <a:stretch/>
        </p:blipFill>
        <p:spPr>
          <a:xfrm>
            <a:off x="2404175" y="314975"/>
            <a:ext cx="5032547" cy="2983950"/>
          </a:xfrm>
          <a:prstGeom prst="rect">
            <a:avLst/>
          </a:prstGeom>
          <a:noFill/>
          <a:ln>
            <a:noFill/>
          </a:ln>
        </p:spPr>
      </p:pic>
      <p:sp>
        <p:nvSpPr>
          <p:cNvPr id="181" name="Google Shape;181;p20"/>
          <p:cNvSpPr txBox="1"/>
          <p:nvPr/>
        </p:nvSpPr>
        <p:spPr>
          <a:xfrm>
            <a:off x="648250" y="3494025"/>
            <a:ext cx="7325100" cy="11697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None/>
            </a:pPr>
            <a:r>
              <a:rPr lang="ru" sz="1600" b="1">
                <a:solidFill>
                  <a:srgbClr val="1C4587"/>
                </a:solidFill>
                <a:latin typeface="Times New Roman"/>
                <a:ea typeface="Times New Roman"/>
                <a:cs typeface="Times New Roman"/>
                <a:sym typeface="Times New Roman"/>
              </a:rPr>
              <a:t>Group Policy Objects (GPO)</a:t>
            </a:r>
            <a:endParaRPr sz="1600" b="1">
              <a:solidFill>
                <a:srgbClr val="1C4587"/>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None/>
            </a:pPr>
            <a:r>
              <a:rPr lang="ru" sz="1600">
                <a:solidFill>
                  <a:srgbClr val="1C4587"/>
                </a:solidFill>
                <a:latin typeface="Times New Roman"/>
                <a:ea typeface="Times New Roman"/>
                <a:cs typeface="Times New Roman"/>
                <a:sym typeface="Times New Roman"/>
              </a:rPr>
              <a:t>GPO yordamida foydalanuvchi va qurilmalarga siyosatlar (masalan, parol qoidalari, dastur o‘rnatish cheklovlari) qo‘llanadi. Bu tarmoqni xavfsiz boshqarishning asosiy vositalaridan biri hisoblanadi.</a:t>
            </a:r>
            <a:endParaRPr/>
          </a:p>
        </p:txBody>
      </p:sp>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429</Words>
  <Application>Microsoft Office PowerPoint</Application>
  <PresentationFormat>Экран (16:9)</PresentationFormat>
  <Paragraphs>34</Paragraphs>
  <Slides>8</Slides>
  <Notes>8</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Times New Roman</vt:lpstr>
      <vt:lpstr>Calibri</vt:lpstr>
      <vt:lpstr>Nunito</vt:lpstr>
      <vt:lpstr>Arial</vt:lpstr>
      <vt:lpstr>Shift</vt:lpstr>
      <vt:lpstr>9-MARUZA</vt:lpstr>
      <vt:lpstr>REJA:</vt:lpstr>
      <vt:lpstr>Active Directory infratuzilmasi</vt:lpstr>
      <vt:lpstr>Active Directory infratuzilmasi</vt:lpstr>
      <vt:lpstr>Active Directoryda domen va domen Controller vazifalari </vt:lpstr>
      <vt:lpstr>Active Directoryda domen va domen Controller vazifalari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9-MARUZA</dc:title>
  <dc:creator>Surface</dc:creator>
  <cp:lastModifiedBy>Surface</cp:lastModifiedBy>
  <cp:revision>1</cp:revision>
  <dcterms:modified xsi:type="dcterms:W3CDTF">2026-03-27T04:58:41Z</dcterms:modified>
</cp:coreProperties>
</file>