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dirty="0"/>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5/14/2025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dirty="0"/>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5/14/2025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openxmlformats.org/officeDocument/2006/relationships/hyperlink" Target="https://nucleus.iaea.org/sites/accelerators/Cyclotron%20Elearning/Cyclotron_basics.pdf" TargetMode="External"/><Relationship Id="rId3" Type="http://schemas.openxmlformats.org/officeDocument/2006/relationships/hyperlink" Target="https://youtu.be/22ePimi_EXI?si=aKaare0DseDZa33F" TargetMode="External"/><Relationship Id="rId7" Type="http://schemas.openxmlformats.org/officeDocument/2006/relationships/hyperlink" Target="https://accelconf.web.cern.ch/c95/papers/l-05.pdf" TargetMode="External"/><Relationship Id="rId2" Type="http://schemas.openxmlformats.org/officeDocument/2006/relationships/hyperlink" Target="https://youtu.be/LWG8S31LNW4?si=LPoyMnbUkz3DMcg1" TargetMode="External"/><Relationship Id="rId1" Type="http://schemas.openxmlformats.org/officeDocument/2006/relationships/slideLayout" Target="../slideLayouts/slideLayout7.xml"/><Relationship Id="rId6" Type="http://schemas.openxmlformats.org/officeDocument/2006/relationships/hyperlink" Target="https://en.wikipedia.org/wiki/Synchrocyclotron" TargetMode="External"/><Relationship Id="rId5" Type="http://schemas.openxmlformats.org/officeDocument/2006/relationships/hyperlink" Target="https://youtu.be/dRhQ4Il2Io8?si=_a48XSvh6AiKXTvH" TargetMode="External"/><Relationship Id="rId4" Type="http://schemas.openxmlformats.org/officeDocument/2006/relationships/hyperlink" Target="https://youtu.be/CFh0NW7pE6s?si=jn-Ua-8gpfSm6fzx"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xml"/><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F9BEB6-17D4-177B-AB6C-398FB414ED19}"/>
              </a:ext>
            </a:extLst>
          </p:cNvPr>
          <p:cNvSpPr>
            <a:spLocks noGrp="1"/>
          </p:cNvSpPr>
          <p:nvPr>
            <p:ph type="ctrTitle"/>
          </p:nvPr>
        </p:nvSpPr>
        <p:spPr/>
        <p:txBody>
          <a:bodyPr/>
          <a:lstStyle/>
          <a:p>
            <a:br>
              <a:rPr lang="en-US" dirty="0"/>
            </a:br>
            <a:r>
              <a:rPr lang="en-US" sz="2400" dirty="0"/>
              <a:t>Tezlatgcihlar fizikasi </a:t>
            </a:r>
            <a:br>
              <a:rPr lang="en-US" sz="2400" dirty="0"/>
            </a:br>
            <a:r>
              <a:rPr lang="en-US" sz="2400" dirty="0"/>
              <a:t>Kurs ishi</a:t>
            </a:r>
            <a:br>
              <a:rPr lang="en-US" sz="2400" dirty="0"/>
            </a:br>
            <a:r>
              <a:rPr lang="en-US" sz="2400" dirty="0"/>
              <a:t>Siklatronlar</a:t>
            </a:r>
            <a:endParaRPr lang="ru-RU" dirty="0"/>
          </a:p>
        </p:txBody>
      </p:sp>
      <p:sp>
        <p:nvSpPr>
          <p:cNvPr id="3" name="Подзаголовок 2">
            <a:extLst>
              <a:ext uri="{FF2B5EF4-FFF2-40B4-BE49-F238E27FC236}">
                <a16:creationId xmlns:a16="http://schemas.microsoft.com/office/drawing/2014/main" id="{951E6839-18FA-B884-A10A-C608A6492EB7}"/>
              </a:ext>
            </a:extLst>
          </p:cNvPr>
          <p:cNvSpPr>
            <a:spLocks noGrp="1"/>
          </p:cNvSpPr>
          <p:nvPr>
            <p:ph type="subTitle" idx="1"/>
          </p:nvPr>
        </p:nvSpPr>
        <p:spPr/>
        <p:txBody>
          <a:bodyPr/>
          <a:lstStyle/>
          <a:p>
            <a:r>
              <a:rPr lang="en-US" dirty="0"/>
              <a:t>Tf – 2301</a:t>
            </a:r>
          </a:p>
          <a:p>
            <a:r>
              <a:rPr lang="en-US" dirty="0"/>
              <a:t>Sabirov Alibek</a:t>
            </a:r>
            <a:endParaRPr lang="ru-RU" dirty="0"/>
          </a:p>
        </p:txBody>
      </p:sp>
    </p:spTree>
    <p:extLst>
      <p:ext uri="{BB962C8B-B14F-4D97-AF65-F5344CB8AC3E}">
        <p14:creationId xmlns:p14="http://schemas.microsoft.com/office/powerpoint/2010/main" val="3788160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F1332-87F8-827A-FF08-BE42393A4E8A}"/>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1D85D9-B1A0-9E67-4E01-8D61ECBC58FE}"/>
              </a:ext>
            </a:extLst>
          </p:cNvPr>
          <p:cNvSpPr>
            <a:spLocks noGrp="1"/>
          </p:cNvSpPr>
          <p:nvPr>
            <p:ph type="title"/>
          </p:nvPr>
        </p:nvSpPr>
        <p:spPr>
          <a:xfrm>
            <a:off x="2990088" y="1490473"/>
            <a:ext cx="7906510" cy="4677792"/>
          </a:xfrm>
        </p:spPr>
        <p:txBody>
          <a:bodyPr>
            <a:normAutofit/>
          </a:bodyPr>
          <a:lstStyle/>
          <a:p>
            <a:br>
              <a:rPr lang="en-US" sz="1600" dirty="0"/>
            </a:br>
            <a:br>
              <a:rPr lang="en-US" sz="1600" dirty="0"/>
            </a:br>
            <a:br>
              <a:rPr lang="en-US" sz="1600" dirty="0"/>
            </a:br>
            <a:br>
              <a:rPr lang="en-US" sz="1600" dirty="0"/>
            </a:br>
            <a:br>
              <a:rPr lang="en-US" sz="1600" dirty="0"/>
            </a:br>
            <a:r>
              <a:rPr lang="en-US" sz="1600" dirty="0"/>
              <a:t> </a:t>
            </a:r>
            <a:br>
              <a:rPr lang="en-US" sz="1600" dirty="0"/>
            </a:br>
            <a:br>
              <a:rPr lang="en-US" sz="1600" dirty="0"/>
            </a:br>
            <a:br>
              <a:rPr lang="en-US" sz="1600" dirty="0"/>
            </a:br>
            <a:br>
              <a:rPr lang="en-US" sz="1600" dirty="0"/>
            </a:br>
            <a:endParaRPr lang="ru-RU" sz="1600" dirty="0"/>
          </a:p>
        </p:txBody>
      </p:sp>
      <p:pic>
        <p:nvPicPr>
          <p:cNvPr id="8" name="Объект 7">
            <a:extLst>
              <a:ext uri="{FF2B5EF4-FFF2-40B4-BE49-F238E27FC236}">
                <a16:creationId xmlns:a16="http://schemas.microsoft.com/office/drawing/2014/main" id="{94862A52-801E-75ED-53A4-10DDA14E7D5B}"/>
              </a:ext>
            </a:extLst>
          </p:cNvPr>
          <p:cNvPicPr>
            <a:picLocks noGrp="1" noChangeAspect="1"/>
          </p:cNvPicPr>
          <p:nvPr>
            <p:ph sz="half" idx="2"/>
          </p:nvPr>
        </p:nvPicPr>
        <p:blipFill>
          <a:blip r:embed="rId2"/>
          <a:srcRect/>
          <a:stretch/>
        </p:blipFill>
        <p:spPr>
          <a:xfrm>
            <a:off x="844968" y="689735"/>
            <a:ext cx="1895945" cy="2632075"/>
          </a:xfrm>
        </p:spPr>
      </p:pic>
      <p:sp>
        <p:nvSpPr>
          <p:cNvPr id="13" name="TextBox 12">
            <a:extLst>
              <a:ext uri="{FF2B5EF4-FFF2-40B4-BE49-F238E27FC236}">
                <a16:creationId xmlns:a16="http://schemas.microsoft.com/office/drawing/2014/main" id="{ABBDCD68-D820-B2F6-DEBB-33EFE67CA015}"/>
              </a:ext>
            </a:extLst>
          </p:cNvPr>
          <p:cNvSpPr txBox="1"/>
          <p:nvPr/>
        </p:nvSpPr>
        <p:spPr>
          <a:xfrm>
            <a:off x="2990088" y="720298"/>
            <a:ext cx="7657336" cy="954107"/>
          </a:xfrm>
          <a:prstGeom prst="rect">
            <a:avLst/>
          </a:prstGeom>
          <a:noFill/>
        </p:spPr>
        <p:txBody>
          <a:bodyPr wrap="square">
            <a:spAutoFit/>
          </a:bodyPr>
          <a:lstStyle/>
          <a:p>
            <a:pPr algn="ctr"/>
            <a:r>
              <a:rPr lang="en-US" sz="2800" b="1" dirty="0"/>
              <a:t>Izohron - S</a:t>
            </a:r>
            <a:r>
              <a:rPr lang="ru-RU" sz="2800" b="1" dirty="0"/>
              <a:t>iklatronning yaratilish tarixi hamda umumiy tushuncha</a:t>
            </a:r>
            <a:r>
              <a:rPr lang="en-US" sz="2000" b="1" dirty="0"/>
              <a:t>.</a:t>
            </a:r>
            <a:endParaRPr lang="ru-RU" sz="2000" b="1" dirty="0"/>
          </a:p>
        </p:txBody>
      </p:sp>
      <p:pic>
        <p:nvPicPr>
          <p:cNvPr id="3" name="Рисунок 2">
            <a:extLst>
              <a:ext uri="{FF2B5EF4-FFF2-40B4-BE49-F238E27FC236}">
                <a16:creationId xmlns:a16="http://schemas.microsoft.com/office/drawing/2014/main" id="{098F3B79-3652-931C-2812-DD7F092C5002}"/>
              </a:ext>
            </a:extLst>
          </p:cNvPr>
          <p:cNvPicPr>
            <a:picLocks noChangeAspect="1"/>
          </p:cNvPicPr>
          <p:nvPr/>
        </p:nvPicPr>
        <p:blipFill>
          <a:blip r:embed="rId3"/>
          <a:srcRect/>
          <a:stretch/>
        </p:blipFill>
        <p:spPr>
          <a:xfrm>
            <a:off x="844968" y="3858768"/>
            <a:ext cx="1895943" cy="1984248"/>
          </a:xfrm>
          <a:prstGeom prst="rect">
            <a:avLst/>
          </a:prstGeom>
        </p:spPr>
      </p:pic>
      <p:sp>
        <p:nvSpPr>
          <p:cNvPr id="6" name="TextBox 5">
            <a:extLst>
              <a:ext uri="{FF2B5EF4-FFF2-40B4-BE49-F238E27FC236}">
                <a16:creationId xmlns:a16="http://schemas.microsoft.com/office/drawing/2014/main" id="{4C6703B1-A3C3-166B-8F9B-515C1CAAFF20}"/>
              </a:ext>
            </a:extLst>
          </p:cNvPr>
          <p:cNvSpPr txBox="1"/>
          <p:nvPr/>
        </p:nvSpPr>
        <p:spPr>
          <a:xfrm>
            <a:off x="3114675" y="1490473"/>
            <a:ext cx="7906510" cy="1200329"/>
          </a:xfrm>
          <a:prstGeom prst="rect">
            <a:avLst/>
          </a:prstGeom>
          <a:noFill/>
        </p:spPr>
        <p:txBody>
          <a:bodyPr wrap="square">
            <a:spAutoFit/>
          </a:bodyPr>
          <a:lstStyle/>
          <a:p>
            <a:endParaRPr lang="en-US" dirty="0"/>
          </a:p>
          <a:p>
            <a:endParaRPr lang="en-US" dirty="0"/>
          </a:p>
          <a:p>
            <a:endParaRPr lang="en-US" dirty="0"/>
          </a:p>
          <a:p>
            <a:endParaRPr lang="ru-RU" dirty="0"/>
          </a:p>
        </p:txBody>
      </p:sp>
      <p:sp>
        <p:nvSpPr>
          <p:cNvPr id="5" name="TextBox 4">
            <a:extLst>
              <a:ext uri="{FF2B5EF4-FFF2-40B4-BE49-F238E27FC236}">
                <a16:creationId xmlns:a16="http://schemas.microsoft.com/office/drawing/2014/main" id="{B52AED08-9965-14A1-43BF-1A9A7E5ED1D3}"/>
              </a:ext>
            </a:extLst>
          </p:cNvPr>
          <p:cNvSpPr txBox="1"/>
          <p:nvPr/>
        </p:nvSpPr>
        <p:spPr>
          <a:xfrm>
            <a:off x="3047237" y="1582341"/>
            <a:ext cx="7973947" cy="4524315"/>
          </a:xfrm>
          <a:prstGeom prst="rect">
            <a:avLst/>
          </a:prstGeom>
          <a:noFill/>
        </p:spPr>
        <p:txBody>
          <a:bodyPr wrap="square">
            <a:spAutoFit/>
          </a:bodyPr>
          <a:lstStyle/>
          <a:p>
            <a:r>
              <a:rPr lang="ru-RU" dirty="0"/>
              <a:t>Klassik siklatron takomillashtirgan modifikatsiyai  . </a:t>
            </a:r>
          </a:p>
          <a:p>
            <a:endParaRPr lang="ru-RU" dirty="0"/>
          </a:p>
          <a:p>
            <a:r>
              <a:rPr lang="ru-RU" dirty="0"/>
              <a:t>Zarrachalar chastotasi ularning energiyasidan mustaqiligini ta'minlash maqsadida , magnit maydon radius oshishi bilan ortib boradi.</a:t>
            </a:r>
          </a:p>
          <a:p>
            <a:endParaRPr lang="ru-RU" dirty="0"/>
          </a:p>
          <a:p>
            <a:r>
              <a:rPr lang="ru-RU" dirty="0"/>
              <a:t>Avtofozirovka ni ta'minlash maqsadida magnit maydon azimutal tarzda o'zgartiriladi .</a:t>
            </a:r>
          </a:p>
          <a:p>
            <a:endParaRPr lang="ru-RU" dirty="0"/>
          </a:p>
          <a:p>
            <a:r>
              <a:rPr lang="ru-RU" dirty="0"/>
              <a:t>Cheksiz rejimda ishlaydi . </a:t>
            </a:r>
          </a:p>
          <a:p>
            <a:endParaRPr lang="ru-RU" dirty="0"/>
          </a:p>
          <a:p>
            <a:r>
              <a:rPr lang="en-US" dirty="0"/>
              <a:t>Zarrachalarni 500 Mev gacha tezlashtirish imkonini beradi</a:t>
            </a:r>
          </a:p>
          <a:p>
            <a:endParaRPr lang="en-US" dirty="0"/>
          </a:p>
          <a:p>
            <a:r>
              <a:rPr lang="en-US" dirty="0"/>
              <a:t>Zarralar dastasi intensivligi katta sinxrosiklatornga nisbatan sababi cheksiz rejimda ishlaydi.</a:t>
            </a:r>
            <a:endParaRPr lang="ru-RU" dirty="0"/>
          </a:p>
          <a:p>
            <a:endParaRPr lang="ru-RU" dirty="0"/>
          </a:p>
          <a:p>
            <a:endParaRPr lang="ru-RU" dirty="0"/>
          </a:p>
          <a:p>
            <a:endParaRPr lang="ru-RU" dirty="0"/>
          </a:p>
        </p:txBody>
      </p:sp>
    </p:spTree>
    <p:extLst>
      <p:ext uri="{BB962C8B-B14F-4D97-AF65-F5344CB8AC3E}">
        <p14:creationId xmlns:p14="http://schemas.microsoft.com/office/powerpoint/2010/main" val="17260794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E3CB360-40F7-2AE2-4DBD-7BA9C57AD49F}"/>
              </a:ext>
            </a:extLst>
          </p:cNvPr>
          <p:cNvSpPr txBox="1"/>
          <p:nvPr/>
        </p:nvSpPr>
        <p:spPr>
          <a:xfrm>
            <a:off x="2946654" y="793742"/>
            <a:ext cx="6094476" cy="492443"/>
          </a:xfrm>
          <a:prstGeom prst="rect">
            <a:avLst/>
          </a:prstGeom>
          <a:noFill/>
        </p:spPr>
        <p:txBody>
          <a:bodyPr wrap="square">
            <a:spAutoFit/>
          </a:bodyPr>
          <a:lstStyle/>
          <a:p>
            <a:pPr algn="ctr"/>
            <a:r>
              <a:rPr lang="ru-RU" sz="2600" b="1" dirty="0"/>
              <a:t>Izohron siklatron ishlash prinsipi</a:t>
            </a:r>
            <a:r>
              <a:rPr lang="en-US" sz="2600" b="1" dirty="0"/>
              <a:t>.</a:t>
            </a:r>
            <a:r>
              <a:rPr lang="ru-RU" sz="2600" b="1" dirty="0"/>
              <a:t> </a:t>
            </a:r>
          </a:p>
        </p:txBody>
      </p:sp>
      <p:pic>
        <p:nvPicPr>
          <p:cNvPr id="5" name="Рисунок 4">
            <a:extLst>
              <a:ext uri="{FF2B5EF4-FFF2-40B4-BE49-F238E27FC236}">
                <a16:creationId xmlns:a16="http://schemas.microsoft.com/office/drawing/2014/main" id="{1F310EE6-E8E7-6F64-6377-61C602B98678}"/>
              </a:ext>
            </a:extLst>
          </p:cNvPr>
          <p:cNvPicPr>
            <a:picLocks noChangeAspect="1"/>
          </p:cNvPicPr>
          <p:nvPr/>
        </p:nvPicPr>
        <p:blipFill>
          <a:blip r:embed="rId2"/>
          <a:stretch>
            <a:fillRect/>
          </a:stretch>
        </p:blipFill>
        <p:spPr>
          <a:xfrm>
            <a:off x="730017" y="1437711"/>
            <a:ext cx="2429214" cy="1991290"/>
          </a:xfrm>
          <a:prstGeom prst="rect">
            <a:avLst/>
          </a:prstGeom>
        </p:spPr>
      </p:pic>
      <p:pic>
        <p:nvPicPr>
          <p:cNvPr id="7" name="Рисунок 6">
            <a:extLst>
              <a:ext uri="{FF2B5EF4-FFF2-40B4-BE49-F238E27FC236}">
                <a16:creationId xmlns:a16="http://schemas.microsoft.com/office/drawing/2014/main" id="{049D9AD0-D13E-5098-53BD-8EEA4E8C1122}"/>
              </a:ext>
            </a:extLst>
          </p:cNvPr>
          <p:cNvPicPr>
            <a:picLocks noChangeAspect="1"/>
          </p:cNvPicPr>
          <p:nvPr/>
        </p:nvPicPr>
        <p:blipFill>
          <a:blip r:embed="rId3"/>
          <a:stretch>
            <a:fillRect/>
          </a:stretch>
        </p:blipFill>
        <p:spPr>
          <a:xfrm>
            <a:off x="3401132" y="1437711"/>
            <a:ext cx="4142668" cy="1991289"/>
          </a:xfrm>
          <a:prstGeom prst="rect">
            <a:avLst/>
          </a:prstGeom>
        </p:spPr>
      </p:pic>
      <p:pic>
        <p:nvPicPr>
          <p:cNvPr id="9" name="Рисунок 8">
            <a:extLst>
              <a:ext uri="{FF2B5EF4-FFF2-40B4-BE49-F238E27FC236}">
                <a16:creationId xmlns:a16="http://schemas.microsoft.com/office/drawing/2014/main" id="{C1C83D56-40DC-B96D-B9B5-33165A706865}"/>
              </a:ext>
            </a:extLst>
          </p:cNvPr>
          <p:cNvPicPr>
            <a:picLocks noChangeAspect="1"/>
          </p:cNvPicPr>
          <p:nvPr/>
        </p:nvPicPr>
        <p:blipFill>
          <a:blip r:embed="rId4"/>
          <a:stretch>
            <a:fillRect/>
          </a:stretch>
        </p:blipFill>
        <p:spPr>
          <a:xfrm>
            <a:off x="7785701" y="1437711"/>
            <a:ext cx="3562003" cy="1991289"/>
          </a:xfrm>
          <a:prstGeom prst="rect">
            <a:avLst/>
          </a:prstGeom>
        </p:spPr>
      </p:pic>
      <p:sp>
        <p:nvSpPr>
          <p:cNvPr id="11" name="TextBox 10">
            <a:extLst>
              <a:ext uri="{FF2B5EF4-FFF2-40B4-BE49-F238E27FC236}">
                <a16:creationId xmlns:a16="http://schemas.microsoft.com/office/drawing/2014/main" id="{758D04A8-9B43-D122-D9A0-812048114FFC}"/>
              </a:ext>
            </a:extLst>
          </p:cNvPr>
          <p:cNvSpPr txBox="1"/>
          <p:nvPr/>
        </p:nvSpPr>
        <p:spPr>
          <a:xfrm>
            <a:off x="793589" y="3592027"/>
            <a:ext cx="10554115" cy="2585323"/>
          </a:xfrm>
          <a:prstGeom prst="rect">
            <a:avLst/>
          </a:prstGeom>
          <a:noFill/>
        </p:spPr>
        <p:txBody>
          <a:bodyPr wrap="square">
            <a:spAutoFit/>
          </a:bodyPr>
          <a:lstStyle/>
          <a:p>
            <a:r>
              <a:rPr lang="en-US" dirty="0"/>
              <a:t>Izohron siklatron – klassik siklatorn modifikatsiya faqat magnitlari shakli va qiymatlari o’zgargan . Boya aytganimizdek avtofozirovka ga erishishimiz uchun Maqgnit maydon zarracha radiusi oshishi bilan oshib borishi kerak . Biroq magnit maydonning bunday oshirsak zarrachalarning defokusirovka si muammosiga duch kelamiz , defokusirovka zarrachaning o’z yo’lidan og’sihi va vakum devorlariga urilib tezlik yo’qotishi . Ushbu muammoni yechish maqsadida magnit maydon sektorlarga ajralib olindi , Musbat ishorali sektor magnit maydon induksiyasi katta ayrim adabiyotlarda ushubu sektorni cho’qqi , minus bilan belgilangan sektorda magnit maydon nisbatan kichik vodiy yoki chuqurcha deb atashadi .  Ushbu o’zgartirishlar natijasida ikki maydon chegarasida uyurmaviy magnit maydon chiziqlari hosil bo’ladi , ana shu uyurmaviy simon kuch chiziqlar zarrachalarni vertical fokusirovkalaydi . Sodda qilib aytganda sektorlar chegarasi huddi kavdriupol linzadek ishlaydi . </a:t>
            </a:r>
            <a:endParaRPr lang="ru-RU" dirty="0"/>
          </a:p>
        </p:txBody>
      </p:sp>
    </p:spTree>
    <p:extLst>
      <p:ext uri="{BB962C8B-B14F-4D97-AF65-F5344CB8AC3E}">
        <p14:creationId xmlns:p14="http://schemas.microsoft.com/office/powerpoint/2010/main" val="2173703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387E1D4-8AF0-6119-6892-BF3190B2FD58}"/>
              </a:ext>
            </a:extLst>
          </p:cNvPr>
          <p:cNvSpPr txBox="1"/>
          <p:nvPr/>
        </p:nvSpPr>
        <p:spPr>
          <a:xfrm>
            <a:off x="768096" y="714195"/>
            <a:ext cx="10570464" cy="492443"/>
          </a:xfrm>
          <a:prstGeom prst="rect">
            <a:avLst/>
          </a:prstGeom>
          <a:noFill/>
        </p:spPr>
        <p:txBody>
          <a:bodyPr wrap="square">
            <a:spAutoFit/>
          </a:bodyPr>
          <a:lstStyle/>
          <a:p>
            <a:pPr algn="ctr"/>
            <a:r>
              <a:rPr lang="en-US" sz="2600" b="1" dirty="0"/>
              <a:t>Izohron siklatornning amaliyotda qo’llanilishi.</a:t>
            </a:r>
          </a:p>
        </p:txBody>
      </p:sp>
      <p:pic>
        <p:nvPicPr>
          <p:cNvPr id="4" name="Рисунок 3">
            <a:extLst>
              <a:ext uri="{FF2B5EF4-FFF2-40B4-BE49-F238E27FC236}">
                <a16:creationId xmlns:a16="http://schemas.microsoft.com/office/drawing/2014/main" id="{58EC743E-8C76-F19C-F762-E19FE71036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5216" y="1172218"/>
            <a:ext cx="3505200" cy="2880995"/>
          </a:xfrm>
          <a:prstGeom prst="rect">
            <a:avLst/>
          </a:prstGeom>
        </p:spPr>
      </p:pic>
      <p:pic>
        <p:nvPicPr>
          <p:cNvPr id="5" name="Рисунок 4">
            <a:extLst>
              <a:ext uri="{FF2B5EF4-FFF2-40B4-BE49-F238E27FC236}">
                <a16:creationId xmlns:a16="http://schemas.microsoft.com/office/drawing/2014/main" id="{F2153133-F89E-4D5C-A8E3-42451DE71B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3400" y="1183965"/>
            <a:ext cx="3505200" cy="2857500"/>
          </a:xfrm>
          <a:prstGeom prst="rect">
            <a:avLst/>
          </a:prstGeom>
        </p:spPr>
      </p:pic>
      <p:pic>
        <p:nvPicPr>
          <p:cNvPr id="7" name="Рисунок 6">
            <a:extLst>
              <a:ext uri="{FF2B5EF4-FFF2-40B4-BE49-F238E27FC236}">
                <a16:creationId xmlns:a16="http://schemas.microsoft.com/office/drawing/2014/main" id="{0D1774A4-0BFA-BCB6-775A-58DAF794C76E}"/>
              </a:ext>
            </a:extLst>
          </p:cNvPr>
          <p:cNvPicPr>
            <a:picLocks noChangeAspect="1"/>
          </p:cNvPicPr>
          <p:nvPr/>
        </p:nvPicPr>
        <p:blipFill>
          <a:blip r:embed="rId4"/>
          <a:stretch>
            <a:fillRect/>
          </a:stretch>
        </p:blipFill>
        <p:spPr>
          <a:xfrm>
            <a:off x="8101584" y="1172218"/>
            <a:ext cx="3505200" cy="2857500"/>
          </a:xfrm>
          <a:prstGeom prst="rect">
            <a:avLst/>
          </a:prstGeom>
        </p:spPr>
      </p:pic>
      <p:sp>
        <p:nvSpPr>
          <p:cNvPr id="9" name="TextBox 8">
            <a:extLst>
              <a:ext uri="{FF2B5EF4-FFF2-40B4-BE49-F238E27FC236}">
                <a16:creationId xmlns:a16="http://schemas.microsoft.com/office/drawing/2014/main" id="{24A7D4C1-F57E-6D5A-2A6F-57DEE6AADF34}"/>
              </a:ext>
            </a:extLst>
          </p:cNvPr>
          <p:cNvSpPr txBox="1"/>
          <p:nvPr/>
        </p:nvSpPr>
        <p:spPr>
          <a:xfrm>
            <a:off x="585216" y="4053213"/>
            <a:ext cx="3505200" cy="1569660"/>
          </a:xfrm>
          <a:prstGeom prst="rect">
            <a:avLst/>
          </a:prstGeom>
          <a:noFill/>
        </p:spPr>
        <p:txBody>
          <a:bodyPr wrap="square">
            <a:spAutoFit/>
          </a:bodyPr>
          <a:lstStyle/>
          <a:p>
            <a:pPr marL="0" marR="0">
              <a:spcAft>
                <a:spcPts val="1000"/>
              </a:spcAft>
            </a:pPr>
            <a:r>
              <a:rPr lang="ru-RU" sz="1600" dirty="0">
                <a:effectLst/>
                <a:latin typeface="+mj-lt"/>
                <a:ea typeface="Calibri" panose="020F0502020204030204" pitchFamily="34" charset="0"/>
                <a:cs typeface="Times New Roman" panose="02020603050405020304" pitchFamily="18" charset="0"/>
              </a:rPr>
              <a:t>Protonli izoxron tsiklotron tibbiyot maqsadlari uchun C230, IBA kompaniyasidan, «issiq» magnitlar bilan. Tezlatilgan zarrachalarning energiyasi 230 MeV, magnitning diametri 4,3 m, maksimal magnit maydoni kattaligi 2,2 Tl.</a:t>
            </a:r>
          </a:p>
        </p:txBody>
      </p:sp>
      <p:sp>
        <p:nvSpPr>
          <p:cNvPr id="11" name="TextBox 10">
            <a:extLst>
              <a:ext uri="{FF2B5EF4-FFF2-40B4-BE49-F238E27FC236}">
                <a16:creationId xmlns:a16="http://schemas.microsoft.com/office/drawing/2014/main" id="{6D7E7AD0-BFB6-856E-3F18-35CA109BBDF8}"/>
              </a:ext>
            </a:extLst>
          </p:cNvPr>
          <p:cNvSpPr txBox="1"/>
          <p:nvPr/>
        </p:nvSpPr>
        <p:spPr>
          <a:xfrm>
            <a:off x="4199382" y="4053212"/>
            <a:ext cx="3649218" cy="1815882"/>
          </a:xfrm>
          <a:prstGeom prst="rect">
            <a:avLst/>
          </a:prstGeom>
          <a:noFill/>
        </p:spPr>
        <p:txBody>
          <a:bodyPr wrap="square">
            <a:spAutoFit/>
          </a:bodyPr>
          <a:lstStyle/>
          <a:p>
            <a:pPr marL="0" marR="0">
              <a:spcAft>
                <a:spcPts val="1000"/>
              </a:spcAft>
            </a:pPr>
            <a:r>
              <a:rPr lang="en-US" sz="1600" dirty="0">
                <a:effectLst/>
                <a:latin typeface="+mj-lt"/>
                <a:ea typeface="Calibri" panose="020F0502020204030204" pitchFamily="34" charset="0"/>
                <a:cs typeface="Times New Roman" panose="02020603050405020304" pitchFamily="18" charset="0"/>
              </a:rPr>
              <a:t>Protonli izoxron tsiklotron superprovodlovchi («sovuq») magnitlar bilan tibbiyot maqsadlari uchun Varian kompaniyasidan. Tezlatilgan protonlarning energiyasi 250 MeV, maksimal magnit maydoni kattaligi 4 Tl, to‘rt bo‘lakli magnitning diametri 3,2 m</a:t>
            </a:r>
            <a:r>
              <a:rPr lang="en-US" sz="1600" i="1" dirty="0">
                <a:solidFill>
                  <a:srgbClr val="44546A"/>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1600" i="1" dirty="0">
              <a:solidFill>
                <a:srgbClr val="44546A"/>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73AE993B-AC1D-420C-17FC-0022C31B6581}"/>
              </a:ext>
            </a:extLst>
          </p:cNvPr>
          <p:cNvSpPr txBox="1"/>
          <p:nvPr/>
        </p:nvSpPr>
        <p:spPr>
          <a:xfrm>
            <a:off x="8101584" y="4191712"/>
            <a:ext cx="3163824" cy="1200329"/>
          </a:xfrm>
          <a:prstGeom prst="rect">
            <a:avLst/>
          </a:prstGeom>
          <a:noFill/>
        </p:spPr>
        <p:txBody>
          <a:bodyPr wrap="square">
            <a:spAutoFit/>
          </a:bodyPr>
          <a:lstStyle/>
          <a:p>
            <a:r>
              <a:rPr lang="en-US" dirty="0"/>
              <a:t>TRIUMF 70-520 MeV H- CYCLOTRON (in 1972)</a:t>
            </a:r>
          </a:p>
          <a:p>
            <a:endParaRPr lang="en-US" dirty="0"/>
          </a:p>
          <a:p>
            <a:r>
              <a:rPr lang="en-US" dirty="0"/>
              <a:t> </a:t>
            </a:r>
            <a:endParaRPr lang="ru-RU" dirty="0"/>
          </a:p>
        </p:txBody>
      </p:sp>
    </p:spTree>
    <p:extLst>
      <p:ext uri="{BB962C8B-B14F-4D97-AF65-F5344CB8AC3E}">
        <p14:creationId xmlns:p14="http://schemas.microsoft.com/office/powerpoint/2010/main" val="528749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938A7E-A4B8-2C7E-0121-8D53777C17AD}"/>
              </a:ext>
            </a:extLst>
          </p:cNvPr>
          <p:cNvSpPr>
            <a:spLocks noGrp="1"/>
          </p:cNvSpPr>
          <p:nvPr>
            <p:ph type="title"/>
          </p:nvPr>
        </p:nvSpPr>
        <p:spPr/>
        <p:txBody>
          <a:bodyPr/>
          <a:lstStyle/>
          <a:p>
            <a:r>
              <a:rPr lang="en-US" dirty="0"/>
              <a:t>Xulosa.</a:t>
            </a:r>
            <a:endParaRPr lang="ru-RU" dirty="0"/>
          </a:p>
        </p:txBody>
      </p:sp>
      <p:sp>
        <p:nvSpPr>
          <p:cNvPr id="4" name="TextBox 3">
            <a:extLst>
              <a:ext uri="{FF2B5EF4-FFF2-40B4-BE49-F238E27FC236}">
                <a16:creationId xmlns:a16="http://schemas.microsoft.com/office/drawing/2014/main" id="{557E950F-637B-AA31-568D-B84E798E9269}"/>
              </a:ext>
            </a:extLst>
          </p:cNvPr>
          <p:cNvSpPr txBox="1"/>
          <p:nvPr/>
        </p:nvSpPr>
        <p:spPr>
          <a:xfrm>
            <a:off x="1295402" y="2569893"/>
            <a:ext cx="9478512" cy="2308324"/>
          </a:xfrm>
          <a:prstGeom prst="rect">
            <a:avLst/>
          </a:prstGeom>
          <a:noFill/>
        </p:spPr>
        <p:txBody>
          <a:bodyPr wrap="square">
            <a:spAutoFit/>
          </a:bodyPr>
          <a:lstStyle/>
          <a:p>
            <a:pPr marL="285750" marR="0">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Siklatronlar klassik siklatron va uning turi hil modifikatsiyalari yadro fizikasi tadqiqotlarini o’rganishga umuman dunyoga boshqacha nuqtayi nazardan ko’z tashlash kalitini berdi desk mubolag’a bo’lmaydi . Umuman tezlatgcihlar bizga olamning qanday zarrachlardan tashkil topganini yanda chuqurroq o’rganishga va bir necha qator haligacha javobga ega bo’lmagan savollarga xususan butun olam , materiya eng birinchi qaysi zarrachalar yoki to’lqinlardan tashkil topgan ? katta portlashgacha nimalar olamda mavjud bo’lgan ? qaysi zarrachalar ? yanda qaysi zarrachalarni hosil qilish mumkin? Ularning hususiyarlari foydasi zarari , insoniyat rivojlanishida qanday rolga ega ekanligini aniqlashga keng ko’llamda imkoniyatlar yaratildi . </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825683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D7F649D-D7F0-F788-5ED8-8F7174985910}"/>
              </a:ext>
            </a:extLst>
          </p:cNvPr>
          <p:cNvSpPr txBox="1"/>
          <p:nvPr/>
        </p:nvSpPr>
        <p:spPr>
          <a:xfrm>
            <a:off x="682752" y="656997"/>
            <a:ext cx="10826496" cy="5765681"/>
          </a:xfrm>
          <a:prstGeom prst="rect">
            <a:avLst/>
          </a:prstGeom>
          <a:noFill/>
        </p:spPr>
        <p:txBody>
          <a:bodyPr wrap="square">
            <a:spAutoFit/>
          </a:bodyPr>
          <a:lstStyle/>
          <a:p>
            <a:pPr marL="0" marR="0">
              <a:spcAft>
                <a:spcPts val="800"/>
              </a:spcAft>
              <a:buNone/>
            </a:pPr>
            <a:r>
              <a:rPr lang="en-US" sz="3600" b="1" dirty="0">
                <a:effectLst/>
                <a:latin typeface="Times New Roman" panose="02020603050405020304" pitchFamily="18" charset="0"/>
                <a:ea typeface="Calibri" panose="020F0502020204030204" pitchFamily="34" charset="0"/>
                <a:cs typeface="Times New Roman" panose="02020603050405020304" pitchFamily="18" charset="0"/>
              </a:rPr>
              <a:t>Foydalanilgan adabiyotlar va saytlar.</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Aft>
                <a:spcPts val="800"/>
              </a:spcAf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Adabiyotlar:</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Aft>
                <a:spcPts val="800"/>
              </a:spcAf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1) М . А . Қаюмов, С.Р. Полванов  тезлаткичлар физикаси</a:t>
            </a: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2) И . Б . Исинский введение в физику ускорителей заряженных частиц.</a:t>
            </a: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3) А . П . Черняев, М . А . Белихин , М . В . Желтоножская Введение в физику ускорителей заряженных частиц</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Aft>
                <a:spcPts val="800"/>
              </a:spcAf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Saytlar:</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buFont typeface="+mj-lt"/>
              <a:buAutoNum type="arabicParenR"/>
            </a:pPr>
            <a:r>
              <a:rPr lang="en-US"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2"/>
              </a:rPr>
              <a:t>https://youtu.be/LWG8S31LNW4?si=LPoyMnbUkz3DMcg1</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buFont typeface="+mj-lt"/>
              <a:buAutoNum type="arabicParenR"/>
            </a:pPr>
            <a:r>
              <a:rPr lang="en-US"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3"/>
              </a:rPr>
              <a:t>https://youtu.be/22ePimi_EXI?si=aKaare0DseDZa33F</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buFont typeface="+mj-lt"/>
              <a:buAutoNum type="arabicParenR"/>
            </a:pPr>
            <a:r>
              <a:rPr lang="en-US"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4"/>
              </a:rPr>
              <a:t>https://youtu.be/CFh0NW7pE6s?si=jn-Ua-8gpfSm6fzx</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buFont typeface="+mj-lt"/>
              <a:buAutoNum type="arabicParenR"/>
            </a:pPr>
            <a:r>
              <a:rPr lang="en-US"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5"/>
              </a:rPr>
              <a:t>https://youtu.be/dRhQ4Il2Io8?si=_a48XSvh6AiKXTvH</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buFont typeface="+mj-lt"/>
              <a:buAutoNum type="arabicParenR"/>
            </a:pPr>
            <a:r>
              <a:rPr lang="en-US"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6"/>
              </a:rPr>
              <a:t>https://en.wikipedia.org/wiki/Synchrocyclotron</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buFont typeface="+mj-lt"/>
              <a:buAutoNum type="arabicParenR"/>
            </a:pPr>
            <a:r>
              <a:rPr lang="en-US"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7"/>
              </a:rPr>
              <a:t>https://accelconf.web.cern.ch/c95/papers/l-05.pdf</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buFont typeface="+mj-lt"/>
              <a:buAutoNum type="arabicParenR"/>
            </a:pPr>
            <a:r>
              <a:rPr lang="en-US"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8"/>
              </a:rPr>
              <a:t>https://nucleus.iaea.org/sites/accelerators/Cyclotron%20Elearning/Cyclotron_basics.pdf</a:t>
            </a:r>
            <a:endParaRPr lang="en-US"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buFont typeface="+mj-lt"/>
              <a:buAutoNum type="arabicParenR"/>
            </a:pPr>
            <a:r>
              <a:rPr lang="en-US" u="sng" dirty="0">
                <a:solidFill>
                  <a:srgbClr val="0563C1"/>
                </a:solidFill>
                <a:latin typeface="Times New Roman" panose="02020603050405020304" pitchFamily="18" charset="0"/>
                <a:ea typeface="Calibri" panose="020F0502020204030204" pitchFamily="34" charset="0"/>
                <a:cs typeface="Times New Roman" panose="02020603050405020304" pitchFamily="18" charset="0"/>
              </a:rPr>
              <a:t>Chat gpt (tarjimon , resurs qidirishda </a:t>
            </a:r>
          </a:p>
          <a:p>
            <a:pPr marL="342900" marR="0" lvl="0" indent="-342900">
              <a:buFont typeface="+mj-lt"/>
              <a:buAutoNum type="arabicParenR"/>
            </a:pPr>
            <a:r>
              <a:rPr lang="en-US" u="sng" dirty="0">
                <a:solidFill>
                  <a:srgbClr val="0563C1"/>
                </a:solidFill>
                <a:latin typeface="Times New Roman" panose="02020603050405020304" pitchFamily="18" charset="0"/>
                <a:ea typeface="Calibri" panose="020F0502020204030204" pitchFamily="34" charset="0"/>
                <a:cs typeface="Times New Roman" panose="02020603050405020304" pitchFamily="18" charset="0"/>
              </a:rPr>
              <a:t>)</a:t>
            </a:r>
            <a:endParaRPr lang="en-US"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buFont typeface="+mj-lt"/>
              <a:buAutoNum type="arabicParenR"/>
            </a:pP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R="0" lvl="0">
              <a:spcAft>
                <a:spcPts val="800"/>
              </a:spcAft>
            </a:pP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51591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E6EC93-5CF7-4AC4-D7A1-75DF25A1016A}"/>
              </a:ext>
            </a:extLst>
          </p:cNvPr>
          <p:cNvSpPr>
            <a:spLocks noGrp="1"/>
          </p:cNvSpPr>
          <p:nvPr>
            <p:ph type="title"/>
          </p:nvPr>
        </p:nvSpPr>
        <p:spPr>
          <a:xfrm>
            <a:off x="2016656" y="727787"/>
            <a:ext cx="8158688" cy="794598"/>
          </a:xfrm>
        </p:spPr>
        <p:txBody>
          <a:bodyPr/>
          <a:lstStyle/>
          <a:p>
            <a:r>
              <a:rPr lang="en-US" noProof="1"/>
              <a:t>Re’ja</a:t>
            </a:r>
            <a:endParaRPr lang="ru-RU" dirty="0"/>
          </a:p>
        </p:txBody>
      </p:sp>
      <p:sp>
        <p:nvSpPr>
          <p:cNvPr id="3" name="Текст 2">
            <a:extLst>
              <a:ext uri="{FF2B5EF4-FFF2-40B4-BE49-F238E27FC236}">
                <a16:creationId xmlns:a16="http://schemas.microsoft.com/office/drawing/2014/main" id="{ACC18DFF-F321-1FE7-0C95-B32D4C1C0ADA}"/>
              </a:ext>
            </a:extLst>
          </p:cNvPr>
          <p:cNvSpPr>
            <a:spLocks noGrp="1"/>
          </p:cNvSpPr>
          <p:nvPr>
            <p:ph type="body" idx="1"/>
          </p:nvPr>
        </p:nvSpPr>
        <p:spPr>
          <a:xfrm>
            <a:off x="2015067" y="3778898"/>
            <a:ext cx="8158690" cy="2052735"/>
          </a:xfrm>
        </p:spPr>
        <p:txBody>
          <a:bodyPr>
            <a:normAutofit/>
          </a:bodyPr>
          <a:lstStyle/>
          <a:p>
            <a:pPr marL="457200" indent="-457200" algn="l">
              <a:buAutoNum type="arabicParenR"/>
            </a:pPr>
            <a:r>
              <a:rPr lang="en-US" sz="2000" dirty="0"/>
              <a:t>Siklatronlarning yaratilish tarixi umumiy tushuncha .</a:t>
            </a:r>
          </a:p>
          <a:p>
            <a:pPr marL="457200" indent="-457200" algn="l">
              <a:buAutoNum type="arabicParenR"/>
            </a:pPr>
            <a:r>
              <a:rPr lang="en-US" sz="2000" dirty="0"/>
              <a:t>Siklatronlarng tuzlishi ,  ishlash prinsipi .</a:t>
            </a:r>
          </a:p>
          <a:p>
            <a:pPr marL="457200" indent="-457200" algn="l">
              <a:buAutoNum type="arabicParenR"/>
            </a:pPr>
            <a:r>
              <a:rPr lang="en-US" sz="2000" dirty="0"/>
              <a:t>Siklatronlarning amaliyotda qo’llanilishi .</a:t>
            </a:r>
          </a:p>
          <a:p>
            <a:pPr marL="457200" indent="-457200" algn="l">
              <a:buAutoNum type="arabicParenR"/>
            </a:pPr>
            <a:r>
              <a:rPr lang="en-US" sz="2000" dirty="0"/>
              <a:t>Xulosa .</a:t>
            </a:r>
          </a:p>
          <a:p>
            <a:pPr marL="457200" indent="-457200">
              <a:buAutoNum type="arabicParenR"/>
            </a:pPr>
            <a:endParaRPr lang="en-US" dirty="0"/>
          </a:p>
          <a:p>
            <a:pPr marL="457200" indent="-457200">
              <a:buAutoNum type="arabicParenR"/>
            </a:pPr>
            <a:endParaRPr lang="ru-RU" dirty="0"/>
          </a:p>
        </p:txBody>
      </p:sp>
    </p:spTree>
    <p:extLst>
      <p:ext uri="{BB962C8B-B14F-4D97-AF65-F5344CB8AC3E}">
        <p14:creationId xmlns:p14="http://schemas.microsoft.com/office/powerpoint/2010/main" val="1945081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CE1CAA-7DBD-298F-E180-3C06C7AA9A0A}"/>
              </a:ext>
            </a:extLst>
          </p:cNvPr>
          <p:cNvSpPr>
            <a:spLocks noGrp="1"/>
          </p:cNvSpPr>
          <p:nvPr>
            <p:ph type="title"/>
          </p:nvPr>
        </p:nvSpPr>
        <p:spPr>
          <a:xfrm>
            <a:off x="1295402" y="982133"/>
            <a:ext cx="9601196" cy="818676"/>
          </a:xfrm>
        </p:spPr>
        <p:txBody>
          <a:bodyPr>
            <a:normAutofit/>
          </a:bodyPr>
          <a:lstStyle/>
          <a:p>
            <a:r>
              <a:rPr lang="en-US" sz="2000" b="1" dirty="0"/>
              <a:t>Ushbu ishda quyidagi modifikatsiyadagi siklatronlarni ko’rib chiqamiz </a:t>
            </a:r>
            <a:r>
              <a:rPr lang="en-US" sz="2000" dirty="0"/>
              <a:t>.</a:t>
            </a:r>
            <a:endParaRPr lang="ru-RU" sz="2000" dirty="0"/>
          </a:p>
        </p:txBody>
      </p:sp>
      <p:sp>
        <p:nvSpPr>
          <p:cNvPr id="5" name="Rectangle 5">
            <a:extLst>
              <a:ext uri="{FF2B5EF4-FFF2-40B4-BE49-F238E27FC236}">
                <a16:creationId xmlns:a16="http://schemas.microsoft.com/office/drawing/2014/main" id="{D431B6C1-27CE-AB1D-FDD1-0F056C578212}"/>
              </a:ext>
            </a:extLst>
          </p:cNvPr>
          <p:cNvSpPr>
            <a:spLocks noChangeArrowheads="1"/>
          </p:cNvSpPr>
          <p:nvPr/>
        </p:nvSpPr>
        <p:spPr bwMode="auto">
          <a:xfrm>
            <a:off x="1499616" y="2377440"/>
            <a:ext cx="626710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dirty="0"/>
          </a:p>
        </p:txBody>
      </p:sp>
      <p:sp>
        <p:nvSpPr>
          <p:cNvPr id="8" name="TextBox 7">
            <a:extLst>
              <a:ext uri="{FF2B5EF4-FFF2-40B4-BE49-F238E27FC236}">
                <a16:creationId xmlns:a16="http://schemas.microsoft.com/office/drawing/2014/main" id="{C6FAFAC5-C60E-B0CB-F6A4-A669D4BCA412}"/>
              </a:ext>
            </a:extLst>
          </p:cNvPr>
          <p:cNvSpPr txBox="1"/>
          <p:nvPr/>
        </p:nvSpPr>
        <p:spPr>
          <a:xfrm>
            <a:off x="1463805" y="2540685"/>
            <a:ext cx="2770632" cy="369332"/>
          </a:xfrm>
          <a:prstGeom prst="rect">
            <a:avLst/>
          </a:prstGeom>
          <a:noFill/>
        </p:spPr>
        <p:txBody>
          <a:bodyPr wrap="square">
            <a:spAutoFit/>
          </a:bodyPr>
          <a:lstStyle/>
          <a:p>
            <a:r>
              <a:rPr lang="ru-RU" dirty="0"/>
              <a:t>KLassik siklatron</a:t>
            </a:r>
            <a:r>
              <a:rPr lang="en-US" dirty="0"/>
              <a:t> .</a:t>
            </a:r>
            <a:endParaRPr lang="ru-RU" dirty="0"/>
          </a:p>
        </p:txBody>
      </p:sp>
      <p:pic>
        <p:nvPicPr>
          <p:cNvPr id="9" name="Рисунок 8">
            <a:extLst>
              <a:ext uri="{FF2B5EF4-FFF2-40B4-BE49-F238E27FC236}">
                <a16:creationId xmlns:a16="http://schemas.microsoft.com/office/drawing/2014/main" id="{D70F81CB-AB06-D257-23E6-08C70C2D6D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9536" y="3429000"/>
            <a:ext cx="2852928" cy="1947672"/>
          </a:xfrm>
          <a:prstGeom prst="rect">
            <a:avLst/>
          </a:prstGeom>
        </p:spPr>
      </p:pic>
      <p:sp>
        <p:nvSpPr>
          <p:cNvPr id="11" name="TextBox 10">
            <a:extLst>
              <a:ext uri="{FF2B5EF4-FFF2-40B4-BE49-F238E27FC236}">
                <a16:creationId xmlns:a16="http://schemas.microsoft.com/office/drawing/2014/main" id="{98CCC52D-752B-5976-22B7-832F2DEFE88D}"/>
              </a:ext>
            </a:extLst>
          </p:cNvPr>
          <p:cNvSpPr txBox="1"/>
          <p:nvPr/>
        </p:nvSpPr>
        <p:spPr>
          <a:xfrm>
            <a:off x="4571619" y="2487941"/>
            <a:ext cx="2770633" cy="646331"/>
          </a:xfrm>
          <a:prstGeom prst="rect">
            <a:avLst/>
          </a:prstGeom>
          <a:noFill/>
        </p:spPr>
        <p:txBody>
          <a:bodyPr wrap="square">
            <a:spAutoFit/>
          </a:bodyPr>
          <a:lstStyle/>
          <a:p>
            <a:pPr algn="ctr"/>
            <a:r>
              <a:rPr lang="ru-RU" dirty="0"/>
              <a:t>Sinxrosiklatron(fazatron)</a:t>
            </a:r>
            <a:r>
              <a:rPr lang="en-US" dirty="0"/>
              <a:t> .</a:t>
            </a:r>
          </a:p>
          <a:p>
            <a:r>
              <a:rPr lang="en-US" dirty="0"/>
              <a:t> </a:t>
            </a:r>
            <a:endParaRPr lang="ru-RU" dirty="0"/>
          </a:p>
        </p:txBody>
      </p:sp>
      <p:pic>
        <p:nvPicPr>
          <p:cNvPr id="13" name="Рисунок 12">
            <a:extLst>
              <a:ext uri="{FF2B5EF4-FFF2-40B4-BE49-F238E27FC236}">
                <a16:creationId xmlns:a16="http://schemas.microsoft.com/office/drawing/2014/main" id="{6F374531-73CB-9FCB-1AFC-1BBB5CF07136}"/>
              </a:ext>
            </a:extLst>
          </p:cNvPr>
          <p:cNvPicPr>
            <a:picLocks noChangeAspect="1"/>
          </p:cNvPicPr>
          <p:nvPr/>
        </p:nvPicPr>
        <p:blipFill>
          <a:blip r:embed="rId3"/>
          <a:stretch>
            <a:fillRect/>
          </a:stretch>
        </p:blipFill>
        <p:spPr>
          <a:xfrm>
            <a:off x="4281107" y="3411271"/>
            <a:ext cx="3107814" cy="1947672"/>
          </a:xfrm>
          <a:prstGeom prst="rect">
            <a:avLst/>
          </a:prstGeom>
        </p:spPr>
      </p:pic>
      <p:sp>
        <p:nvSpPr>
          <p:cNvPr id="15" name="TextBox 14">
            <a:extLst>
              <a:ext uri="{FF2B5EF4-FFF2-40B4-BE49-F238E27FC236}">
                <a16:creationId xmlns:a16="http://schemas.microsoft.com/office/drawing/2014/main" id="{C8276C6E-6C39-739F-AA79-02672E0FBEC6}"/>
              </a:ext>
            </a:extLst>
          </p:cNvPr>
          <p:cNvSpPr txBox="1"/>
          <p:nvPr/>
        </p:nvSpPr>
        <p:spPr>
          <a:xfrm>
            <a:off x="7847837" y="2540685"/>
            <a:ext cx="3207258" cy="369332"/>
          </a:xfrm>
          <a:prstGeom prst="rect">
            <a:avLst/>
          </a:prstGeom>
          <a:noFill/>
        </p:spPr>
        <p:txBody>
          <a:bodyPr wrap="square">
            <a:spAutoFit/>
          </a:bodyPr>
          <a:lstStyle/>
          <a:p>
            <a:pPr algn="r"/>
            <a:r>
              <a:rPr lang="ru-RU" dirty="0"/>
              <a:t>Izohron siklatron</a:t>
            </a:r>
            <a:r>
              <a:rPr lang="en-US" dirty="0"/>
              <a:t> .</a:t>
            </a:r>
            <a:endParaRPr lang="ru-RU" dirty="0"/>
          </a:p>
        </p:txBody>
      </p:sp>
      <p:pic>
        <p:nvPicPr>
          <p:cNvPr id="17" name="Рисунок 16">
            <a:extLst>
              <a:ext uri="{FF2B5EF4-FFF2-40B4-BE49-F238E27FC236}">
                <a16:creationId xmlns:a16="http://schemas.microsoft.com/office/drawing/2014/main" id="{1BEFD0E1-B2C8-A5B8-E084-73142C297D59}"/>
              </a:ext>
            </a:extLst>
          </p:cNvPr>
          <p:cNvPicPr>
            <a:picLocks noChangeAspect="1"/>
          </p:cNvPicPr>
          <p:nvPr/>
        </p:nvPicPr>
        <p:blipFill>
          <a:blip r:embed="rId4"/>
          <a:stretch>
            <a:fillRect/>
          </a:stretch>
        </p:blipFill>
        <p:spPr>
          <a:xfrm>
            <a:off x="7957564" y="3429000"/>
            <a:ext cx="3207258" cy="1947672"/>
          </a:xfrm>
          <a:prstGeom prst="rect">
            <a:avLst/>
          </a:prstGeom>
        </p:spPr>
      </p:pic>
    </p:spTree>
    <p:extLst>
      <p:ext uri="{BB962C8B-B14F-4D97-AF65-F5344CB8AC3E}">
        <p14:creationId xmlns:p14="http://schemas.microsoft.com/office/powerpoint/2010/main" val="2737377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E165C6-7E3E-8A7F-2538-0F0A41E5A9E3}"/>
              </a:ext>
            </a:extLst>
          </p:cNvPr>
          <p:cNvSpPr>
            <a:spLocks noGrp="1"/>
          </p:cNvSpPr>
          <p:nvPr>
            <p:ph type="title"/>
          </p:nvPr>
        </p:nvSpPr>
        <p:spPr>
          <a:xfrm>
            <a:off x="2990088" y="1490473"/>
            <a:ext cx="7906510" cy="4677792"/>
          </a:xfrm>
        </p:spPr>
        <p:txBody>
          <a:bodyPr>
            <a:normAutofit fontScale="90000"/>
          </a:bodyPr>
          <a:lstStyle/>
          <a:p>
            <a:br>
              <a:rPr lang="en-US" sz="1600" dirty="0"/>
            </a:br>
            <a:br>
              <a:rPr lang="en-US" sz="1600" dirty="0"/>
            </a:br>
            <a:br>
              <a:rPr lang="en-US" sz="1600" dirty="0"/>
            </a:br>
            <a:br>
              <a:rPr lang="en-US" sz="1600" dirty="0"/>
            </a:br>
            <a:br>
              <a:rPr lang="en-US" sz="1600" dirty="0"/>
            </a:br>
            <a:r>
              <a:rPr lang="en-US" sz="1600" dirty="0"/>
              <a:t> </a:t>
            </a:r>
            <a:r>
              <a:rPr lang="en-US" sz="2200" dirty="0"/>
              <a:t>Siklatron – siklik rezonans tezlatgcih bo’lib Ionlarni va protonlarni tezlashtirish uchun mo’ljallangan.</a:t>
            </a:r>
            <a:br>
              <a:rPr lang="en-US" sz="2200" dirty="0"/>
            </a:br>
            <a:br>
              <a:rPr lang="en-US" sz="2200" dirty="0"/>
            </a:br>
            <a:r>
              <a:rPr lang="en-US" sz="2200" dirty="0"/>
              <a:t>1930 – yilda Amerikalik fizik Ernest . O . Lawrence tomonidan eng birinchi ushchi modeli yaratilgan .</a:t>
            </a:r>
            <a:br>
              <a:rPr lang="en-US" sz="2200" dirty="0"/>
            </a:br>
            <a:br>
              <a:rPr lang="en-US" sz="2200" dirty="0"/>
            </a:br>
            <a:r>
              <a:rPr lang="en-US" sz="2200" dirty="0">
                <a:solidFill>
                  <a:schemeClr val="tx1"/>
                </a:solidFill>
              </a:rPr>
              <a:t>Proton va ionlarni tezlashtirishga mo’ljallangan asosan 80keV gacha tezlashtirish imkoniyatiga ega.</a:t>
            </a:r>
            <a:br>
              <a:rPr lang="en-US" sz="2200" dirty="0"/>
            </a:br>
            <a:br>
              <a:rPr lang="en-US" sz="2200" dirty="0"/>
            </a:br>
            <a:r>
              <a:rPr lang="en-US" sz="2200" dirty="0"/>
              <a:t>To’xtovsiz rejimda ishlaydi .  Ya’ni ion manbasi pauzalarsiz ishlaydi , zarrachalar har biri tezlatgichda o’z fazasida tezlanib turadi.</a:t>
            </a:r>
            <a:br>
              <a:rPr lang="en-US" sz="2200" dirty="0"/>
            </a:br>
            <a:br>
              <a:rPr lang="en-US" sz="1600" dirty="0"/>
            </a:br>
            <a:br>
              <a:rPr lang="en-US" sz="1600" dirty="0"/>
            </a:br>
            <a:br>
              <a:rPr lang="en-US" sz="1600" dirty="0"/>
            </a:br>
            <a:br>
              <a:rPr lang="en-US" sz="1600" dirty="0"/>
            </a:br>
            <a:br>
              <a:rPr lang="en-US" sz="1600" dirty="0"/>
            </a:br>
            <a:endParaRPr lang="ru-RU" sz="1600" dirty="0"/>
          </a:p>
        </p:txBody>
      </p:sp>
      <p:pic>
        <p:nvPicPr>
          <p:cNvPr id="8" name="Объект 7">
            <a:extLst>
              <a:ext uri="{FF2B5EF4-FFF2-40B4-BE49-F238E27FC236}">
                <a16:creationId xmlns:a16="http://schemas.microsoft.com/office/drawing/2014/main" id="{BE5F5296-C3AE-0098-54FB-B3C18965D179}"/>
              </a:ext>
            </a:extLst>
          </p:cNvPr>
          <p:cNvPicPr>
            <a:picLocks noGrp="1" noChangeAspect="1"/>
          </p:cNvPicPr>
          <p:nvPr>
            <p:ph sz="half" idx="2"/>
          </p:nvPr>
        </p:nvPicPr>
        <p:blipFill>
          <a:blip r:embed="rId2"/>
          <a:stretch>
            <a:fillRect/>
          </a:stretch>
        </p:blipFill>
        <p:spPr>
          <a:xfrm>
            <a:off x="844969" y="689735"/>
            <a:ext cx="1754716" cy="2632075"/>
          </a:xfrm>
        </p:spPr>
      </p:pic>
      <p:pic>
        <p:nvPicPr>
          <p:cNvPr id="9" name="Picture 2" descr="First Cyclotron">
            <a:extLst>
              <a:ext uri="{FF2B5EF4-FFF2-40B4-BE49-F238E27FC236}">
                <a16:creationId xmlns:a16="http://schemas.microsoft.com/office/drawing/2014/main" id="{3845294D-3E13-9505-96D9-15E977207283}"/>
              </a:ext>
            </a:extLst>
          </p:cNvPr>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l="4470" r="4470"/>
          <a:stretch>
            <a:fillRect/>
          </a:stretch>
        </p:blipFill>
        <p:spPr bwMode="auto">
          <a:xfrm>
            <a:off x="823356" y="3693284"/>
            <a:ext cx="1776329" cy="2474981"/>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40503EBD-5E3C-854B-EEE4-CA6DF4821B83}"/>
              </a:ext>
            </a:extLst>
          </p:cNvPr>
          <p:cNvSpPr txBox="1"/>
          <p:nvPr/>
        </p:nvSpPr>
        <p:spPr>
          <a:xfrm>
            <a:off x="2990088" y="720298"/>
            <a:ext cx="7657336" cy="954107"/>
          </a:xfrm>
          <a:prstGeom prst="rect">
            <a:avLst/>
          </a:prstGeom>
          <a:noFill/>
        </p:spPr>
        <p:txBody>
          <a:bodyPr wrap="square">
            <a:spAutoFit/>
          </a:bodyPr>
          <a:lstStyle/>
          <a:p>
            <a:pPr algn="ctr"/>
            <a:r>
              <a:rPr lang="en-US" sz="2800" b="1" dirty="0"/>
              <a:t>Klassik </a:t>
            </a:r>
            <a:r>
              <a:rPr lang="ru-RU" sz="2800" b="1" dirty="0"/>
              <a:t>Siklatronning yaratilish tarixi hamda umumiy tushuncha</a:t>
            </a:r>
            <a:r>
              <a:rPr lang="en-US" sz="2000" b="1" dirty="0"/>
              <a:t>.</a:t>
            </a:r>
            <a:endParaRPr lang="ru-RU" sz="2000" b="1" dirty="0"/>
          </a:p>
        </p:txBody>
      </p:sp>
    </p:spTree>
    <p:extLst>
      <p:ext uri="{BB962C8B-B14F-4D97-AF65-F5344CB8AC3E}">
        <p14:creationId xmlns:p14="http://schemas.microsoft.com/office/powerpoint/2010/main" val="3451734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E06506-5F26-6C97-78B3-BECCAB6DA84C}"/>
              </a:ext>
            </a:extLst>
          </p:cNvPr>
          <p:cNvSpPr>
            <a:spLocks noGrp="1"/>
          </p:cNvSpPr>
          <p:nvPr>
            <p:ph type="title"/>
          </p:nvPr>
        </p:nvSpPr>
        <p:spPr>
          <a:xfrm>
            <a:off x="1377696" y="903562"/>
            <a:ext cx="9601196" cy="758951"/>
          </a:xfrm>
        </p:spPr>
        <p:txBody>
          <a:bodyPr>
            <a:normAutofit/>
          </a:bodyPr>
          <a:lstStyle/>
          <a:p>
            <a:r>
              <a:rPr lang="en-US" sz="2800" b="1" dirty="0"/>
              <a:t>Klassik siklatorn tuzilishi hamda ishlash prinsipi.</a:t>
            </a:r>
            <a:endParaRPr lang="ru-RU" sz="2800" b="1" dirty="0"/>
          </a:p>
        </p:txBody>
      </p:sp>
      <mc:AlternateContent xmlns:mc="http://schemas.openxmlformats.org/markup-compatibility/2006" xmlns:a14="http://schemas.microsoft.com/office/drawing/2010/main">
        <mc:Choice Requires="a14">
          <p:sp>
            <p:nvSpPr>
              <p:cNvPr id="3" name="Текст 2">
                <a:extLst>
                  <a:ext uri="{FF2B5EF4-FFF2-40B4-BE49-F238E27FC236}">
                    <a16:creationId xmlns:a16="http://schemas.microsoft.com/office/drawing/2014/main" id="{D3FB782E-644E-26F0-2B66-C0E0B0F266B4}"/>
                  </a:ext>
                </a:extLst>
              </p:cNvPr>
              <p:cNvSpPr>
                <a:spLocks noGrp="1"/>
              </p:cNvSpPr>
              <p:nvPr>
                <p:ph type="body" idx="1"/>
              </p:nvPr>
            </p:nvSpPr>
            <p:spPr>
              <a:xfrm>
                <a:off x="6279575" y="3895345"/>
                <a:ext cx="5266922" cy="1892806"/>
              </a:xfrm>
            </p:spPr>
            <p:txBody>
              <a:bodyPr/>
              <a:lstStyle/>
              <a:p>
                <a14:m>
                  <m:oMath xmlns:m="http://schemas.openxmlformats.org/officeDocument/2006/math">
                    <m:r>
                      <a:rPr lang="ru-RU" sz="1400" i="1" dirty="0" smtClean="0">
                        <a:solidFill>
                          <a:schemeClr val="tx1"/>
                        </a:solidFill>
                        <a:latin typeface="Cambria Math" panose="02040503050406030204" pitchFamily="18" charset="0"/>
                      </a:rPr>
                      <m:t>𝑅</m:t>
                    </m:r>
                    <m:r>
                      <a:rPr lang="ru-RU" sz="1400" i="0" dirty="0">
                        <a:solidFill>
                          <a:schemeClr val="tx1"/>
                        </a:solidFill>
                        <a:latin typeface="Cambria Math" panose="02040503050406030204" pitchFamily="18" charset="0"/>
                      </a:rPr>
                      <m:t>=</m:t>
                    </m:r>
                    <m:f>
                      <m:fPr>
                        <m:ctrlPr>
                          <a:rPr lang="ru-RU" sz="1400" i="1" dirty="0">
                            <a:solidFill>
                              <a:schemeClr val="tx1"/>
                            </a:solidFill>
                            <a:latin typeface="Cambria Math" panose="02040503050406030204" pitchFamily="18" charset="0"/>
                          </a:rPr>
                        </m:ctrlPr>
                      </m:fPr>
                      <m:num>
                        <m:r>
                          <a:rPr lang="ru-RU" sz="1400" i="1" dirty="0">
                            <a:solidFill>
                              <a:schemeClr val="tx1"/>
                            </a:solidFill>
                            <a:latin typeface="Cambria Math" panose="02040503050406030204" pitchFamily="18" charset="0"/>
                          </a:rPr>
                          <m:t>𝑚</m:t>
                        </m:r>
                        <m:r>
                          <a:rPr lang="ru-RU" sz="1400" i="1" dirty="0">
                            <a:solidFill>
                              <a:schemeClr val="tx1"/>
                            </a:solidFill>
                            <a:latin typeface="Cambria Math" panose="02040503050406030204" pitchFamily="18" charset="0"/>
                          </a:rPr>
                          <m:t>𝜗</m:t>
                        </m:r>
                      </m:num>
                      <m:den>
                        <m:r>
                          <a:rPr lang="ru-RU" sz="1400" i="1" dirty="0">
                            <a:solidFill>
                              <a:schemeClr val="tx1"/>
                            </a:solidFill>
                            <a:latin typeface="Cambria Math" panose="02040503050406030204" pitchFamily="18" charset="0"/>
                          </a:rPr>
                          <m:t>𝑞𝐵</m:t>
                        </m:r>
                      </m:den>
                    </m:f>
                  </m:oMath>
                </a14:m>
                <a:r>
                  <a:rPr lang="en-US" sz="1400" dirty="0">
                    <a:solidFill>
                      <a:schemeClr val="tx1"/>
                    </a:solidFill>
                  </a:rPr>
                  <a:t> - zarracha traektoriyasi radiusi  m – zarracha massasi.</a:t>
                </a:r>
              </a:p>
              <a:p>
                <a14:m>
                  <m:oMath xmlns:m="http://schemas.openxmlformats.org/officeDocument/2006/math">
                    <m:r>
                      <a:rPr lang="ru-RU" sz="1400" i="1" dirty="0" smtClean="0">
                        <a:solidFill>
                          <a:schemeClr val="tx1"/>
                        </a:solidFill>
                        <a:latin typeface="Cambria Math" panose="02040503050406030204" pitchFamily="18" charset="0"/>
                      </a:rPr>
                      <m:t>𝑇</m:t>
                    </m:r>
                    <m:r>
                      <a:rPr lang="ru-RU" sz="1400" i="0" dirty="0">
                        <a:solidFill>
                          <a:schemeClr val="tx1"/>
                        </a:solidFill>
                        <a:latin typeface="Cambria Math" panose="02040503050406030204" pitchFamily="18" charset="0"/>
                      </a:rPr>
                      <m:t>=2</m:t>
                    </m:r>
                    <m:r>
                      <a:rPr lang="ru-RU" sz="1400" i="1" dirty="0">
                        <a:solidFill>
                          <a:schemeClr val="tx1"/>
                        </a:solidFill>
                        <a:latin typeface="Cambria Math" panose="02040503050406030204" pitchFamily="18" charset="0"/>
                      </a:rPr>
                      <m:t>𝜋</m:t>
                    </m:r>
                    <m:f>
                      <m:fPr>
                        <m:ctrlPr>
                          <a:rPr lang="ru-RU" sz="1400" i="1" dirty="0">
                            <a:solidFill>
                              <a:schemeClr val="tx1"/>
                            </a:solidFill>
                            <a:latin typeface="Cambria Math" panose="02040503050406030204" pitchFamily="18" charset="0"/>
                          </a:rPr>
                        </m:ctrlPr>
                      </m:fPr>
                      <m:num>
                        <m:r>
                          <a:rPr lang="ru-RU" sz="1400" i="1" dirty="0">
                            <a:solidFill>
                              <a:schemeClr val="tx1"/>
                            </a:solidFill>
                            <a:latin typeface="Cambria Math" panose="02040503050406030204" pitchFamily="18" charset="0"/>
                          </a:rPr>
                          <m:t>𝑚</m:t>
                        </m:r>
                      </m:num>
                      <m:den>
                        <m:r>
                          <a:rPr lang="ru-RU" sz="1400" i="1" dirty="0">
                            <a:solidFill>
                              <a:schemeClr val="tx1"/>
                            </a:solidFill>
                            <a:latin typeface="Cambria Math" panose="02040503050406030204" pitchFamily="18" charset="0"/>
                          </a:rPr>
                          <m:t>𝑞𝐵</m:t>
                        </m:r>
                      </m:den>
                    </m:f>
                  </m:oMath>
                </a14:m>
                <a:r>
                  <a:rPr lang="en-US" sz="1400" dirty="0">
                    <a:solidFill>
                      <a:schemeClr val="tx1"/>
                    </a:solidFill>
                  </a:rPr>
                  <a:t> - zarracha aylanish davri davri  q – zarracha zaryadi.</a:t>
                </a:r>
              </a:p>
              <a:p>
                <a14:m>
                  <m:oMath xmlns:m="http://schemas.openxmlformats.org/officeDocument/2006/math">
                    <m:r>
                      <a:rPr lang="ru-RU" sz="1400" i="1" dirty="0" smtClean="0">
                        <a:solidFill>
                          <a:schemeClr val="tx1"/>
                        </a:solidFill>
                        <a:latin typeface="Cambria Math" panose="02040503050406030204" pitchFamily="18" charset="0"/>
                      </a:rPr>
                      <m:t>𝑓</m:t>
                    </m:r>
                    <m:r>
                      <a:rPr lang="ru-RU" sz="1400" i="0" dirty="0">
                        <a:solidFill>
                          <a:schemeClr val="tx1"/>
                        </a:solidFill>
                        <a:latin typeface="Cambria Math" panose="02040503050406030204" pitchFamily="18" charset="0"/>
                      </a:rPr>
                      <m:t>=</m:t>
                    </m:r>
                    <m:f>
                      <m:fPr>
                        <m:ctrlPr>
                          <a:rPr lang="ru-RU" sz="1400" i="1" dirty="0">
                            <a:solidFill>
                              <a:schemeClr val="tx1"/>
                            </a:solidFill>
                            <a:latin typeface="Cambria Math" panose="02040503050406030204" pitchFamily="18" charset="0"/>
                          </a:rPr>
                        </m:ctrlPr>
                      </m:fPr>
                      <m:num>
                        <m:r>
                          <a:rPr lang="ru-RU" sz="1400" i="1" dirty="0">
                            <a:solidFill>
                              <a:schemeClr val="tx1"/>
                            </a:solidFill>
                            <a:latin typeface="Cambria Math" panose="02040503050406030204" pitchFamily="18" charset="0"/>
                          </a:rPr>
                          <m:t>𝑞𝐵</m:t>
                        </m:r>
                      </m:num>
                      <m:den>
                        <m:r>
                          <a:rPr lang="ru-RU" sz="1400" i="0" dirty="0">
                            <a:solidFill>
                              <a:schemeClr val="tx1"/>
                            </a:solidFill>
                            <a:latin typeface="Cambria Math" panose="02040503050406030204" pitchFamily="18" charset="0"/>
                          </a:rPr>
                          <m:t>2</m:t>
                        </m:r>
                        <m:r>
                          <a:rPr lang="ru-RU" sz="1400" i="1" dirty="0">
                            <a:solidFill>
                              <a:schemeClr val="tx1"/>
                            </a:solidFill>
                            <a:latin typeface="Cambria Math" panose="02040503050406030204" pitchFamily="18" charset="0"/>
                          </a:rPr>
                          <m:t>𝜋</m:t>
                        </m:r>
                        <m:r>
                          <a:rPr lang="ru-RU" sz="1400" i="1" dirty="0">
                            <a:solidFill>
                              <a:schemeClr val="tx1"/>
                            </a:solidFill>
                            <a:latin typeface="Cambria Math" panose="02040503050406030204" pitchFamily="18" charset="0"/>
                          </a:rPr>
                          <m:t>𝑚</m:t>
                        </m:r>
                      </m:den>
                    </m:f>
                  </m:oMath>
                </a14:m>
                <a:r>
                  <a:rPr lang="en-US" sz="1400" dirty="0">
                    <a:solidFill>
                      <a:schemeClr val="tx1"/>
                    </a:solidFill>
                  </a:rPr>
                  <a:t> - zarrachaning aylanish chastotasi c – yorug’li tezligi 3*10^8m/s</a:t>
                </a:r>
              </a:p>
              <a:p>
                <a:r>
                  <a:rPr lang="en-US" sz="1800" i="1" dirty="0">
                    <a:effectLst/>
                    <a:latin typeface="Times New Roman" panose="02020603050405020304" pitchFamily="18" charset="0"/>
                    <a:ea typeface="Times New Roman" panose="02020603050405020304" pitchFamily="18" charset="0"/>
                  </a:rPr>
                  <a:t> </a:t>
                </a:r>
                <a14:m>
                  <m:oMath xmlns:m="http://schemas.openxmlformats.org/officeDocument/2006/math">
                    <m:r>
                      <m:rPr>
                        <m:sty m:val="p"/>
                      </m:rPr>
                      <a:rPr lang="en-US" sz="1400" i="0"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m:t>
                    </m:r>
                    <m:r>
                      <a:rPr lang="en-US" sz="1400" i="0"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ru-RU" sz="1400" i="1">
                            <a:solidFill>
                              <a:schemeClr val="tx1"/>
                            </a:solidFill>
                            <a:effectLst/>
                            <a:latin typeface="Cambria Math" panose="02040503050406030204" pitchFamily="18" charset="0"/>
                            <a:ea typeface="Times New Roman" panose="02020603050405020304" pitchFamily="18" charset="0"/>
                          </a:rPr>
                        </m:ctrlPr>
                      </m:fPr>
                      <m:num>
                        <m:sSub>
                          <m:sSubPr>
                            <m:ctrlPr>
                              <a:rPr lang="ru-RU" sz="1400" i="1">
                                <a:solidFill>
                                  <a:schemeClr val="tx1"/>
                                </a:solidFill>
                                <a:effectLst/>
                                <a:latin typeface="Cambria Math" panose="02040503050406030204" pitchFamily="18" charset="0"/>
                                <a:ea typeface="Times New Roman" panose="02020603050405020304" pitchFamily="18" charset="0"/>
                              </a:rPr>
                            </m:ctrlPr>
                          </m:sSubPr>
                          <m:e>
                            <m:r>
                              <m:rPr>
                                <m:sty m:val="p"/>
                              </m:rPr>
                              <a:rPr lang="en-US" sz="1400" i="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m:t>
                            </m:r>
                          </m:e>
                          <m:sub>
                            <m:r>
                              <a:rPr lang="en-US" sz="1400" i="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0</m:t>
                            </m:r>
                          </m:sub>
                        </m:sSub>
                      </m:num>
                      <m:den>
                        <m:rad>
                          <m:radPr>
                            <m:degHide m:val="on"/>
                            <m:ctrlPr>
                              <a:rPr lang="ru-RU" sz="1400" i="1">
                                <a:solidFill>
                                  <a:schemeClr val="tx1"/>
                                </a:solidFill>
                                <a:effectLst/>
                                <a:latin typeface="Cambria Math" panose="02040503050406030204" pitchFamily="18" charset="0"/>
                                <a:ea typeface="Times New Roman" panose="02020603050405020304" pitchFamily="18" charset="0"/>
                              </a:rPr>
                            </m:ctrlPr>
                          </m:radPr>
                          <m:deg/>
                          <m:e>
                            <m:r>
                              <a:rPr lang="en-US" sz="1400" i="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m:t>
                            </m:r>
                            <m:f>
                              <m:fPr>
                                <m:ctrlPr>
                                  <a:rPr lang="ru-RU" sz="1400" i="1">
                                    <a:solidFill>
                                      <a:schemeClr val="tx1"/>
                                    </a:solidFill>
                                    <a:effectLst/>
                                    <a:latin typeface="Cambria Math" panose="02040503050406030204" pitchFamily="18" charset="0"/>
                                    <a:ea typeface="Times New Roman" panose="02020603050405020304" pitchFamily="18" charset="0"/>
                                  </a:rPr>
                                </m:ctrlPr>
                              </m:fPr>
                              <m:num>
                                <m:sSup>
                                  <m:sSupPr>
                                    <m:ctrlPr>
                                      <a:rPr lang="ru-RU" sz="1400" i="1">
                                        <a:solidFill>
                                          <a:schemeClr val="tx1"/>
                                        </a:solidFill>
                                        <a:effectLst/>
                                        <a:latin typeface="Cambria Math" panose="02040503050406030204" pitchFamily="18" charset="0"/>
                                        <a:ea typeface="Times New Roman" panose="02020603050405020304" pitchFamily="18" charset="0"/>
                                      </a:rPr>
                                    </m:ctrlPr>
                                  </m:sSupPr>
                                  <m:e>
                                    <m:r>
                                      <m:rPr>
                                        <m:sty m:val="p"/>
                                      </m:rPr>
                                      <a:rPr lang="en-US" sz="1400" i="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v</m:t>
                                    </m:r>
                                  </m:e>
                                  <m:sup>
                                    <m:r>
                                      <a:rPr lang="en-US" sz="1400" i="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num>
                              <m:den>
                                <m:sSup>
                                  <m:sSupPr>
                                    <m:ctrlPr>
                                      <a:rPr lang="ru-RU" sz="1400" i="1">
                                        <a:solidFill>
                                          <a:schemeClr val="tx1"/>
                                        </a:solidFill>
                                        <a:effectLst/>
                                        <a:latin typeface="Cambria Math" panose="02040503050406030204" pitchFamily="18" charset="0"/>
                                        <a:ea typeface="Times New Roman" panose="02020603050405020304" pitchFamily="18" charset="0"/>
                                      </a:rPr>
                                    </m:ctrlPr>
                                  </m:sSupPr>
                                  <m:e>
                                    <m:r>
                                      <m:rPr>
                                        <m:sty m:val="p"/>
                                      </m:rPr>
                                      <a:rPr lang="en-US" sz="1400" i="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c</m:t>
                                    </m:r>
                                  </m:e>
                                  <m:sup>
                                    <m:r>
                                      <a:rPr lang="en-US" sz="1400" i="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e>
                        </m:rad>
                      </m:den>
                    </m:f>
                  </m:oMath>
                </a14:m>
                <a:r>
                  <a:rPr lang="en-US" sz="1400" dirty="0">
                    <a:solidFill>
                      <a:schemeClr val="tx1"/>
                    </a:solidFill>
                    <a:effectLst/>
                    <a:latin typeface="Times New Roman" panose="02020603050405020304" pitchFamily="18" charset="0"/>
                    <a:ea typeface="Times New Roman" panose="02020603050405020304" pitchFamily="18" charset="0"/>
                  </a:rPr>
                  <a:t>  - </a:t>
                </a:r>
                <a:r>
                  <a:rPr lang="en-US" sz="1400" dirty="0">
                    <a:solidFill>
                      <a:schemeClr val="tx1"/>
                    </a:solidFill>
                    <a:effectLst/>
                    <a:latin typeface="+mj-lt"/>
                    <a:ea typeface="Times New Roman" panose="02020603050405020304" pitchFamily="18" charset="0"/>
                  </a:rPr>
                  <a:t>zarraning relyativistik massasi v – zarracha tezligi.</a:t>
                </a:r>
                <a:endParaRPr lang="ru-RU" sz="1400" dirty="0">
                  <a:solidFill>
                    <a:schemeClr val="tx1"/>
                  </a:solidFill>
                  <a:latin typeface="+mj-lt"/>
                </a:endParaRPr>
              </a:p>
            </p:txBody>
          </p:sp>
        </mc:Choice>
        <mc:Fallback xmlns="">
          <p:sp>
            <p:nvSpPr>
              <p:cNvPr id="3" name="Текст 2">
                <a:extLst>
                  <a:ext uri="{FF2B5EF4-FFF2-40B4-BE49-F238E27FC236}">
                    <a16:creationId xmlns:a16="http://schemas.microsoft.com/office/drawing/2014/main" id="{D3FB782E-644E-26F0-2B66-C0E0B0F266B4}"/>
                  </a:ext>
                </a:extLst>
              </p:cNvPr>
              <p:cNvSpPr>
                <a:spLocks noGrp="1" noRot="1" noChangeAspect="1" noMove="1" noResize="1" noEditPoints="1" noAdjustHandles="1" noChangeArrowheads="1" noChangeShapeType="1" noTextEdit="1"/>
              </p:cNvSpPr>
              <p:nvPr>
                <p:ph type="body" idx="1"/>
              </p:nvPr>
            </p:nvSpPr>
            <p:spPr>
              <a:xfrm>
                <a:off x="6279575" y="3895345"/>
                <a:ext cx="5266922" cy="1892806"/>
              </a:xfrm>
              <a:blipFill>
                <a:blip r:embed="rId2"/>
                <a:stretch>
                  <a:fillRect t="-323"/>
                </a:stretch>
              </a:blipFill>
            </p:spPr>
            <p:txBody>
              <a:bodyPr/>
              <a:lstStyle/>
              <a:p>
                <a:r>
                  <a:rPr lang="ru-RU">
                    <a:noFill/>
                  </a:rPr>
                  <a:t> </a:t>
                </a:r>
              </a:p>
            </p:txBody>
          </p:sp>
        </mc:Fallback>
      </mc:AlternateContent>
      <p:pic>
        <p:nvPicPr>
          <p:cNvPr id="8" name="Объект 7">
            <a:extLst>
              <a:ext uri="{FF2B5EF4-FFF2-40B4-BE49-F238E27FC236}">
                <a16:creationId xmlns:a16="http://schemas.microsoft.com/office/drawing/2014/main" id="{1A56322B-331B-4013-598F-17856967EF5C}"/>
              </a:ext>
            </a:extLst>
          </p:cNvPr>
          <p:cNvPicPr>
            <a:picLocks noGrp="1" noChangeAspect="1"/>
          </p:cNvPicPr>
          <p:nvPr>
            <p:ph sz="half" idx="2"/>
          </p:nvPr>
        </p:nvPicPr>
        <p:blipFill>
          <a:blip r:embed="rId3"/>
          <a:srcRect/>
          <a:stretch/>
        </p:blipFill>
        <p:spPr>
          <a:xfrm>
            <a:off x="1050205" y="1507065"/>
            <a:ext cx="2910501" cy="2312773"/>
          </a:xfrm>
        </p:spPr>
      </p:pic>
      <p:sp>
        <p:nvSpPr>
          <p:cNvPr id="5" name="Текст 4">
            <a:extLst>
              <a:ext uri="{FF2B5EF4-FFF2-40B4-BE49-F238E27FC236}">
                <a16:creationId xmlns:a16="http://schemas.microsoft.com/office/drawing/2014/main" id="{F45A7182-9E5D-9EA0-04B2-69F078423CFC}"/>
              </a:ext>
            </a:extLst>
          </p:cNvPr>
          <p:cNvSpPr>
            <a:spLocks noGrp="1"/>
          </p:cNvSpPr>
          <p:nvPr>
            <p:ph type="body" sz="quarter" idx="3"/>
          </p:nvPr>
        </p:nvSpPr>
        <p:spPr>
          <a:xfrm>
            <a:off x="1194123" y="4537780"/>
            <a:ext cx="4718304" cy="832102"/>
          </a:xfrm>
        </p:spPr>
        <p:txBody>
          <a:bodyPr/>
          <a:lstStyle/>
          <a:p>
            <a:r>
              <a:rPr lang="en-US" sz="1400" dirty="0">
                <a:solidFill>
                  <a:schemeClr val="tx1"/>
                </a:solidFill>
              </a:rPr>
              <a:t>1 – O’zgaruvchan tok Manbai , 2 – zarrachalar yo’li , 3 – zarralar manbai (ion manbai yoki proton) 4 – nishon , 5 – elektrosatik deflector . (Ko’k yerga ulangan sariqi manfiy zaryadlangan )</a:t>
            </a:r>
            <a:endParaRPr lang="ru-RU" sz="1400" dirty="0">
              <a:solidFill>
                <a:schemeClr val="tx1"/>
              </a:solidFill>
            </a:endParaRPr>
          </a:p>
        </p:txBody>
      </p:sp>
      <p:pic>
        <p:nvPicPr>
          <p:cNvPr id="14" name="Рисунок 13">
            <a:extLst>
              <a:ext uri="{FF2B5EF4-FFF2-40B4-BE49-F238E27FC236}">
                <a16:creationId xmlns:a16="http://schemas.microsoft.com/office/drawing/2014/main" id="{DB132E0D-CE2A-0056-4387-9835F8650046}"/>
              </a:ext>
            </a:extLst>
          </p:cNvPr>
          <p:cNvPicPr>
            <a:picLocks noChangeAspect="1"/>
          </p:cNvPicPr>
          <p:nvPr/>
        </p:nvPicPr>
        <p:blipFill>
          <a:blip r:embed="rId4"/>
          <a:stretch>
            <a:fillRect/>
          </a:stretch>
        </p:blipFill>
        <p:spPr>
          <a:xfrm>
            <a:off x="8188101" y="1488118"/>
            <a:ext cx="2953694" cy="2312773"/>
          </a:xfrm>
          <a:prstGeom prst="rect">
            <a:avLst/>
          </a:prstGeom>
        </p:spPr>
      </p:pic>
      <p:pic>
        <p:nvPicPr>
          <p:cNvPr id="7" name="Объект 5">
            <a:extLst>
              <a:ext uri="{FF2B5EF4-FFF2-40B4-BE49-F238E27FC236}">
                <a16:creationId xmlns:a16="http://schemas.microsoft.com/office/drawing/2014/main" id="{7582E7C2-9BE5-1FF3-7EAA-A1320B08F9F6}"/>
              </a:ext>
            </a:extLst>
          </p:cNvPr>
          <p:cNvPicPr>
            <a:picLocks noChangeAspect="1"/>
          </p:cNvPicPr>
          <p:nvPr/>
        </p:nvPicPr>
        <p:blipFill>
          <a:blip r:embed="rId5"/>
          <a:stretch>
            <a:fillRect/>
          </a:stretch>
        </p:blipFill>
        <p:spPr>
          <a:xfrm>
            <a:off x="4080217" y="1507065"/>
            <a:ext cx="3988372" cy="2312773"/>
          </a:xfrm>
          <a:prstGeom prst="rect">
            <a:avLst/>
          </a:prstGeom>
        </p:spPr>
      </p:pic>
    </p:spTree>
    <p:extLst>
      <p:ext uri="{BB962C8B-B14F-4D97-AF65-F5344CB8AC3E}">
        <p14:creationId xmlns:p14="http://schemas.microsoft.com/office/powerpoint/2010/main" val="3601137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3693B65F-4B77-7207-D91A-9555D20306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79234" y="3119652"/>
            <a:ext cx="5279136" cy="2526791"/>
          </a:xfrm>
          <a:prstGeom prst="rect">
            <a:avLst/>
          </a:prstGeom>
        </p:spPr>
      </p:pic>
      <p:pic>
        <p:nvPicPr>
          <p:cNvPr id="3" name="Рисунок 2">
            <a:extLst>
              <a:ext uri="{FF2B5EF4-FFF2-40B4-BE49-F238E27FC236}">
                <a16:creationId xmlns:a16="http://schemas.microsoft.com/office/drawing/2014/main" id="{DD2C096D-032D-9936-D62A-EBED65C9E7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9433" y="771525"/>
            <a:ext cx="5235703" cy="1935099"/>
          </a:xfrm>
          <a:prstGeom prst="rect">
            <a:avLst/>
          </a:prstGeom>
        </p:spPr>
      </p:pic>
      <p:pic>
        <p:nvPicPr>
          <p:cNvPr id="4" name="Рисунок 3">
            <a:extLst>
              <a:ext uri="{FF2B5EF4-FFF2-40B4-BE49-F238E27FC236}">
                <a16:creationId xmlns:a16="http://schemas.microsoft.com/office/drawing/2014/main" id="{9D37E03D-46DB-11FE-39B0-CA3C9E24B2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7512" y="3119652"/>
            <a:ext cx="5024248" cy="2526791"/>
          </a:xfrm>
          <a:prstGeom prst="rect">
            <a:avLst/>
          </a:prstGeom>
        </p:spPr>
      </p:pic>
      <p:sp>
        <p:nvSpPr>
          <p:cNvPr id="6" name="TextBox 5">
            <a:extLst>
              <a:ext uri="{FF2B5EF4-FFF2-40B4-BE49-F238E27FC236}">
                <a16:creationId xmlns:a16="http://schemas.microsoft.com/office/drawing/2014/main" id="{5DA13A47-B70E-17FC-063C-381A9C9D385C}"/>
              </a:ext>
            </a:extLst>
          </p:cNvPr>
          <p:cNvSpPr txBox="1"/>
          <p:nvPr/>
        </p:nvSpPr>
        <p:spPr>
          <a:xfrm>
            <a:off x="6079234" y="2679192"/>
            <a:ext cx="4991480" cy="461665"/>
          </a:xfrm>
          <a:prstGeom prst="rect">
            <a:avLst/>
          </a:prstGeom>
          <a:noFill/>
        </p:spPr>
        <p:txBody>
          <a:bodyPr wrap="square">
            <a:spAutoFit/>
          </a:bodyPr>
          <a:lstStyle/>
          <a:p>
            <a:pPr marL="0" marR="0">
              <a:spcAft>
                <a:spcPts val="1000"/>
              </a:spcAft>
            </a:pPr>
            <a:r>
              <a:rPr lang="ru-RU" sz="1200" dirty="0">
                <a:effectLst/>
                <a:latin typeface="+mj-lt"/>
                <a:ea typeface="Calibri" panose="020F0502020204030204" pitchFamily="34" charset="0"/>
                <a:cs typeface="Times New Roman" panose="02020603050405020304" pitchFamily="18" charset="0"/>
              </a:rPr>
              <a:t>2002 yilda ochilgan Massachusets General Gospitalidagi FH Burr Proton Terapiya Markazidagi ko‘p kabinetli kompleksning sxemasi.</a:t>
            </a:r>
            <a:endParaRPr lang="ru-RU" sz="3200" dirty="0">
              <a:effectLst/>
              <a:latin typeface="+mj-lt"/>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7712B5E9-AAD6-3BE4-8D63-43322BDAE9A6}"/>
              </a:ext>
            </a:extLst>
          </p:cNvPr>
          <p:cNvSpPr txBox="1"/>
          <p:nvPr/>
        </p:nvSpPr>
        <p:spPr>
          <a:xfrm>
            <a:off x="543306" y="5707999"/>
            <a:ext cx="5148454" cy="307777"/>
          </a:xfrm>
          <a:prstGeom prst="rect">
            <a:avLst/>
          </a:prstGeom>
          <a:noFill/>
        </p:spPr>
        <p:txBody>
          <a:bodyPr wrap="square">
            <a:spAutoFit/>
          </a:bodyPr>
          <a:lstStyle/>
          <a:p>
            <a:pPr marL="0" marR="0" algn="ctr">
              <a:spcAft>
                <a:spcPts val="100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Radioizotoplar ishlab chiqarishda ishlatiladiga Siklatron IBA</a:t>
            </a:r>
            <a:endParaRPr lang="ru-RU" sz="9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9854A5BA-AC5B-2356-90B5-7C9896B64D41}"/>
              </a:ext>
            </a:extLst>
          </p:cNvPr>
          <p:cNvSpPr txBox="1"/>
          <p:nvPr/>
        </p:nvSpPr>
        <p:spPr>
          <a:xfrm>
            <a:off x="6139433" y="5646443"/>
            <a:ext cx="6094476" cy="369332"/>
          </a:xfrm>
          <a:prstGeom prst="rect">
            <a:avLst/>
          </a:prstGeom>
          <a:noFill/>
        </p:spPr>
        <p:txBody>
          <a:bodyPr wrap="square">
            <a:spAutoFit/>
          </a:bodyPr>
          <a:lstStyle/>
          <a:p>
            <a:r>
              <a:rPr lang="en-US" dirty="0"/>
              <a:t>O’zbekiston yadro-fizika institutidagi U 150 –II siklatroni</a:t>
            </a:r>
            <a:endParaRPr lang="ru-RU" dirty="0"/>
          </a:p>
        </p:txBody>
      </p:sp>
      <p:sp>
        <p:nvSpPr>
          <p:cNvPr id="12" name="TextBox 11">
            <a:extLst>
              <a:ext uri="{FF2B5EF4-FFF2-40B4-BE49-F238E27FC236}">
                <a16:creationId xmlns:a16="http://schemas.microsoft.com/office/drawing/2014/main" id="{4B0470B6-2D49-0410-E5C5-17E1A72DB991}"/>
              </a:ext>
            </a:extLst>
          </p:cNvPr>
          <p:cNvSpPr txBox="1"/>
          <p:nvPr/>
        </p:nvSpPr>
        <p:spPr>
          <a:xfrm>
            <a:off x="790956" y="872401"/>
            <a:ext cx="6117336" cy="400110"/>
          </a:xfrm>
          <a:prstGeom prst="rect">
            <a:avLst/>
          </a:prstGeom>
          <a:noFill/>
        </p:spPr>
        <p:txBody>
          <a:bodyPr wrap="square">
            <a:spAutoFit/>
          </a:bodyPr>
          <a:lstStyle/>
          <a:p>
            <a:pPr algn="l"/>
            <a:r>
              <a:rPr lang="en-US" sz="2000" b="1" dirty="0"/>
              <a:t>Klassik siklatornning amaliyotda qo’llanilishi.</a:t>
            </a:r>
          </a:p>
        </p:txBody>
      </p:sp>
      <p:sp>
        <p:nvSpPr>
          <p:cNvPr id="14" name="TextBox 13">
            <a:extLst>
              <a:ext uri="{FF2B5EF4-FFF2-40B4-BE49-F238E27FC236}">
                <a16:creationId xmlns:a16="http://schemas.microsoft.com/office/drawing/2014/main" id="{46AFD205-2324-99BB-6D10-49ADC4B970DB}"/>
              </a:ext>
            </a:extLst>
          </p:cNvPr>
          <p:cNvSpPr txBox="1"/>
          <p:nvPr/>
        </p:nvSpPr>
        <p:spPr>
          <a:xfrm>
            <a:off x="667512" y="1211557"/>
            <a:ext cx="5214741" cy="1785104"/>
          </a:xfrm>
          <a:prstGeom prst="rect">
            <a:avLst/>
          </a:prstGeom>
          <a:noFill/>
        </p:spPr>
        <p:txBody>
          <a:bodyPr wrap="square">
            <a:spAutoFit/>
          </a:bodyPr>
          <a:lstStyle/>
          <a:p>
            <a:pPr algn="ctr"/>
            <a:r>
              <a:rPr lang="en-US" sz="1100" dirty="0">
                <a:latin typeface="+mj-lt"/>
              </a:rPr>
              <a:t>Siklotronlar tibbiyotda radioizotoplar ishlab chiqarish uchun qo‘llaniladi, ular esa radiofarmatsevtika sohasida ishlatiladi. Bu radioizotoplar onkologik va boshqa kasalliklarni aniqlash va davolash uchun muhim ahamiyatga ega., u protonlar yoki deuteronlarni yuqori energiyaga qadar tezlatadi. Keyin ular nishonga (odatda ma’lum kimyoviy element) uriladi va natijada radioaktiv izotoplar hosil bo‘ladi.Siklatron radioizotoplarining afzalliki shundaki u saraton o’simtalarini aniqlashda yuqori aniqlikga , bemorga kamroq nurlanish dozasi , nishonli davolash imkoniyati ya’ni izotop faqat o’simta hujayralariga ta’sir qilishidadir . Siklatronlar zamonaiy yadro tibbiyotining muhim qismidir . Ular samarali va xavfsiz radiofarmasevtik dorilarni ishlab chiqarishga imkon beradi , bu esa kassaliklarni aniq tashxislashda va davolashimkoniyatlarni yaratadi.</a:t>
            </a:r>
            <a:endParaRPr lang="ru-RU" sz="1100" dirty="0">
              <a:latin typeface="+mj-lt"/>
            </a:endParaRPr>
          </a:p>
        </p:txBody>
      </p:sp>
    </p:spTree>
    <p:extLst>
      <p:ext uri="{BB962C8B-B14F-4D97-AF65-F5344CB8AC3E}">
        <p14:creationId xmlns:p14="http://schemas.microsoft.com/office/powerpoint/2010/main" val="85595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4EB05-4C8A-EFE6-05CE-545224CA95B3}"/>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E72777-2E95-2626-4F6F-76F244D7E07C}"/>
              </a:ext>
            </a:extLst>
          </p:cNvPr>
          <p:cNvSpPr>
            <a:spLocks noGrp="1"/>
          </p:cNvSpPr>
          <p:nvPr>
            <p:ph type="title"/>
          </p:nvPr>
        </p:nvSpPr>
        <p:spPr>
          <a:xfrm>
            <a:off x="2990088" y="1490473"/>
            <a:ext cx="7906510" cy="4677792"/>
          </a:xfrm>
        </p:spPr>
        <p:txBody>
          <a:bodyPr>
            <a:normAutofit/>
          </a:bodyPr>
          <a:lstStyle/>
          <a:p>
            <a:br>
              <a:rPr lang="en-US" sz="1600" dirty="0"/>
            </a:br>
            <a:br>
              <a:rPr lang="en-US" sz="1600" dirty="0"/>
            </a:br>
            <a:br>
              <a:rPr lang="en-US" sz="1600" dirty="0"/>
            </a:br>
            <a:br>
              <a:rPr lang="en-US" sz="1600" dirty="0"/>
            </a:br>
            <a:br>
              <a:rPr lang="en-US" sz="1600" dirty="0"/>
            </a:br>
            <a:r>
              <a:rPr lang="en-US" sz="1600" dirty="0"/>
              <a:t> </a:t>
            </a:r>
            <a:br>
              <a:rPr lang="en-US" sz="1600" dirty="0"/>
            </a:br>
            <a:br>
              <a:rPr lang="en-US" sz="1600" dirty="0"/>
            </a:br>
            <a:br>
              <a:rPr lang="en-US" sz="1600" dirty="0"/>
            </a:br>
            <a:br>
              <a:rPr lang="en-US" sz="1600" dirty="0"/>
            </a:br>
            <a:endParaRPr lang="ru-RU" sz="1600" dirty="0"/>
          </a:p>
        </p:txBody>
      </p:sp>
      <p:pic>
        <p:nvPicPr>
          <p:cNvPr id="8" name="Объект 7">
            <a:extLst>
              <a:ext uri="{FF2B5EF4-FFF2-40B4-BE49-F238E27FC236}">
                <a16:creationId xmlns:a16="http://schemas.microsoft.com/office/drawing/2014/main" id="{D5285634-3A64-A0D8-B961-10765955A945}"/>
              </a:ext>
            </a:extLst>
          </p:cNvPr>
          <p:cNvPicPr>
            <a:picLocks noGrp="1" noChangeAspect="1"/>
          </p:cNvPicPr>
          <p:nvPr>
            <p:ph sz="half" idx="2"/>
          </p:nvPr>
        </p:nvPicPr>
        <p:blipFill>
          <a:blip r:embed="rId2"/>
          <a:srcRect/>
          <a:stretch/>
        </p:blipFill>
        <p:spPr>
          <a:xfrm>
            <a:off x="844968" y="689735"/>
            <a:ext cx="1895945" cy="2632075"/>
          </a:xfrm>
        </p:spPr>
      </p:pic>
      <p:sp>
        <p:nvSpPr>
          <p:cNvPr id="13" name="TextBox 12">
            <a:extLst>
              <a:ext uri="{FF2B5EF4-FFF2-40B4-BE49-F238E27FC236}">
                <a16:creationId xmlns:a16="http://schemas.microsoft.com/office/drawing/2014/main" id="{D9765505-95E3-30DE-9A81-D1C036081ACC}"/>
              </a:ext>
            </a:extLst>
          </p:cNvPr>
          <p:cNvSpPr txBox="1"/>
          <p:nvPr/>
        </p:nvSpPr>
        <p:spPr>
          <a:xfrm>
            <a:off x="2990088" y="720298"/>
            <a:ext cx="7657336" cy="954107"/>
          </a:xfrm>
          <a:prstGeom prst="rect">
            <a:avLst/>
          </a:prstGeom>
          <a:noFill/>
        </p:spPr>
        <p:txBody>
          <a:bodyPr wrap="square">
            <a:spAutoFit/>
          </a:bodyPr>
          <a:lstStyle/>
          <a:p>
            <a:pPr algn="ctr"/>
            <a:r>
              <a:rPr lang="en-US" sz="2800" b="1" dirty="0"/>
              <a:t>Sinxros</a:t>
            </a:r>
            <a:r>
              <a:rPr lang="ru-RU" sz="2800" b="1" dirty="0"/>
              <a:t>iklatronning yaratilish tarixi hamda umumiy tushuncha</a:t>
            </a:r>
            <a:r>
              <a:rPr lang="en-US" sz="2000" b="1" dirty="0"/>
              <a:t>.</a:t>
            </a:r>
            <a:endParaRPr lang="ru-RU" sz="2000" b="1" dirty="0"/>
          </a:p>
        </p:txBody>
      </p:sp>
      <p:pic>
        <p:nvPicPr>
          <p:cNvPr id="3" name="Рисунок 2">
            <a:extLst>
              <a:ext uri="{FF2B5EF4-FFF2-40B4-BE49-F238E27FC236}">
                <a16:creationId xmlns:a16="http://schemas.microsoft.com/office/drawing/2014/main" id="{DA835D05-6B57-1AD1-5D6A-E5C6976A26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4969" y="3708827"/>
            <a:ext cx="1895943" cy="2428875"/>
          </a:xfrm>
          <a:prstGeom prst="rect">
            <a:avLst/>
          </a:prstGeom>
        </p:spPr>
      </p:pic>
      <p:sp>
        <p:nvSpPr>
          <p:cNvPr id="6" name="TextBox 5">
            <a:extLst>
              <a:ext uri="{FF2B5EF4-FFF2-40B4-BE49-F238E27FC236}">
                <a16:creationId xmlns:a16="http://schemas.microsoft.com/office/drawing/2014/main" id="{9EF629D3-41AD-1A02-BD14-8D6ED332119F}"/>
              </a:ext>
            </a:extLst>
          </p:cNvPr>
          <p:cNvSpPr txBox="1"/>
          <p:nvPr/>
        </p:nvSpPr>
        <p:spPr>
          <a:xfrm>
            <a:off x="3114675" y="1490473"/>
            <a:ext cx="7906510" cy="4647426"/>
          </a:xfrm>
          <a:prstGeom prst="rect">
            <a:avLst/>
          </a:prstGeom>
          <a:noFill/>
        </p:spPr>
        <p:txBody>
          <a:bodyPr wrap="square">
            <a:spAutoFit/>
          </a:bodyPr>
          <a:lstStyle/>
          <a:p>
            <a:endParaRPr lang="en-US" dirty="0"/>
          </a:p>
          <a:p>
            <a:endParaRPr lang="en-US" dirty="0"/>
          </a:p>
          <a:p>
            <a:endParaRPr lang="en-US" dirty="0"/>
          </a:p>
          <a:p>
            <a:r>
              <a:rPr lang="ru-RU" sz="1600" dirty="0"/>
              <a:t>1946 - yilda Edwin Mcmillan hamda Ernest Lawrence tomonidan michigan Berkley universitetida eng birinchi ischi modeli yaratildi .</a:t>
            </a:r>
          </a:p>
          <a:p>
            <a:endParaRPr lang="ru-RU" sz="1600" dirty="0"/>
          </a:p>
          <a:p>
            <a:r>
              <a:rPr lang="ru-RU" sz="1600" dirty="0"/>
              <a:t>Klassik siklatornning takommilashtirilgani shakli (modifikatsiyasi).</a:t>
            </a:r>
          </a:p>
          <a:p>
            <a:endParaRPr lang="ru-RU" sz="1600" dirty="0"/>
          </a:p>
          <a:p>
            <a:r>
              <a:rPr lang="ru-RU" sz="1600" dirty="0"/>
              <a:t>Maydon chastotasi zarrachaning chastotasi bilan mos ravishda kamayib boradi sinxronlashtirish maqsadida .</a:t>
            </a:r>
          </a:p>
          <a:p>
            <a:endParaRPr lang="ru-RU" sz="1600" dirty="0"/>
          </a:p>
          <a:p>
            <a:r>
              <a:rPr lang="en-US" sz="1600" dirty="0"/>
              <a:t>E</a:t>
            </a:r>
            <a:r>
              <a:rPr lang="ru-RU" sz="1600" dirty="0"/>
              <a:t>ng birinchi ishchi modeli protonlarni </a:t>
            </a:r>
            <a:r>
              <a:rPr lang="en-US" sz="1600" dirty="0"/>
              <a:t>660</a:t>
            </a:r>
            <a:r>
              <a:rPr lang="ru-RU" sz="1600" dirty="0"/>
              <a:t>MeV gacha tezlashtira olgan.</a:t>
            </a:r>
          </a:p>
          <a:p>
            <a:endParaRPr lang="ru-RU" sz="1600" dirty="0"/>
          </a:p>
          <a:p>
            <a:r>
              <a:rPr lang="ru-RU" sz="1600" dirty="0"/>
              <a:t>Klassik siklatrondan farqli o'laroq faqat bittagina elektrod(duant) ega Klassik siklotronda bo‘lgani kabi dee'lar orasida tor bo‘shliq bo‘lishi shart emas, chunki katta tezlanish hosil qilish uchun kuchli elektr maydonlari talab etilmaydi. Shuning uchun ikki dee o‘rniga faqat bitta dee yetarli bo‘ladi, osillatsiyalanuvchi kuchlanish manbasining ikkinchi uchi esa yerga ulanadi.</a:t>
            </a:r>
          </a:p>
          <a:p>
            <a:endParaRPr lang="ru-RU" dirty="0"/>
          </a:p>
        </p:txBody>
      </p:sp>
    </p:spTree>
    <p:extLst>
      <p:ext uri="{BB962C8B-B14F-4D97-AF65-F5344CB8AC3E}">
        <p14:creationId xmlns:p14="http://schemas.microsoft.com/office/powerpoint/2010/main" val="3934446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4D3E9-1B00-AF07-2E4C-5EA18DFC1608}"/>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E15E1D-A339-4491-6015-D1B10FB1589A}"/>
              </a:ext>
            </a:extLst>
          </p:cNvPr>
          <p:cNvSpPr>
            <a:spLocks noGrp="1"/>
          </p:cNvSpPr>
          <p:nvPr>
            <p:ph type="title"/>
          </p:nvPr>
        </p:nvSpPr>
        <p:spPr>
          <a:xfrm>
            <a:off x="1377696" y="903562"/>
            <a:ext cx="9601196" cy="758951"/>
          </a:xfrm>
        </p:spPr>
        <p:txBody>
          <a:bodyPr>
            <a:normAutofit/>
          </a:bodyPr>
          <a:lstStyle/>
          <a:p>
            <a:r>
              <a:rPr lang="en-US" sz="2800" b="1" dirty="0"/>
              <a:t>Sinxrosiklatorn tuzilishi hamda ishlash prinsipi.</a:t>
            </a:r>
            <a:endParaRPr lang="ru-RU" sz="2800" b="1" dirty="0"/>
          </a:p>
        </p:txBody>
      </p:sp>
      <mc:AlternateContent xmlns:mc="http://schemas.openxmlformats.org/markup-compatibility/2006" xmlns:a14="http://schemas.microsoft.com/office/drawing/2010/main">
        <mc:Choice Requires="a14">
          <p:sp>
            <p:nvSpPr>
              <p:cNvPr id="3" name="Текст 2">
                <a:extLst>
                  <a:ext uri="{FF2B5EF4-FFF2-40B4-BE49-F238E27FC236}">
                    <a16:creationId xmlns:a16="http://schemas.microsoft.com/office/drawing/2014/main" id="{5E307CCD-DC4B-D43D-EEF3-7BF638ED9E52}"/>
                  </a:ext>
                </a:extLst>
              </p:cNvPr>
              <p:cNvSpPr>
                <a:spLocks noGrp="1"/>
              </p:cNvSpPr>
              <p:nvPr>
                <p:ph type="body" idx="1"/>
              </p:nvPr>
            </p:nvSpPr>
            <p:spPr>
              <a:xfrm>
                <a:off x="6279575" y="3895345"/>
                <a:ext cx="5266922" cy="1892806"/>
              </a:xfrm>
            </p:spPr>
            <p:txBody>
              <a:bodyPr/>
              <a:lstStyle/>
              <a:p>
                <a14:m>
                  <m:oMath xmlns:m="http://schemas.openxmlformats.org/officeDocument/2006/math">
                    <m:sSub>
                      <m:sSubPr>
                        <m:ctrlPr>
                          <a:rPr lang="ru-RU" sz="1400" i="1" smtClean="0">
                            <a:solidFill>
                              <a:schemeClr val="tx1"/>
                            </a:solidFill>
                            <a:effectLst/>
                            <a:latin typeface="Cambria Math" panose="02040503050406030204" pitchFamily="18" charset="0"/>
                          </a:rPr>
                        </m:ctrlPr>
                      </m:sSubPr>
                      <m:e>
                        <m:r>
                          <m:rPr>
                            <m:sty m:val="p"/>
                          </m:rPr>
                          <a:rPr lang="en-US" sz="1400"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f</m:t>
                        </m:r>
                      </m:e>
                      <m:sub>
                        <m:r>
                          <a:rPr lang="en-US" sz="1400"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0</m:t>
                        </m:r>
                      </m:sub>
                    </m:sSub>
                    <m:r>
                      <a:rPr lang="en-US" sz="1400"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1400"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kf</m:t>
                    </m:r>
                  </m:oMath>
                </a14:m>
                <a:r>
                  <a:rPr lang="en-US" sz="1400" dirty="0">
                    <a:solidFill>
                      <a:schemeClr val="tx1"/>
                    </a:solidFill>
                    <a:effectLst/>
                    <a:latin typeface="+mj-lt"/>
                    <a:ea typeface="Times New Roman" panose="02020603050405020304" pitchFamily="18" charset="0"/>
                  </a:rPr>
                  <a:t> = </a:t>
                </a:r>
                <a14:m>
                  <m:oMath xmlns:m="http://schemas.openxmlformats.org/officeDocument/2006/math">
                    <m:r>
                      <m:rPr>
                        <m:sty m:val="p"/>
                      </m:rPr>
                      <a:rPr lang="en-US" sz="1400" i="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k</m:t>
                    </m:r>
                    <m:f>
                      <m:fPr>
                        <m:ctrlPr>
                          <a:rPr lang="ru-RU" sz="1400" i="1">
                            <a:solidFill>
                              <a:schemeClr val="tx1"/>
                            </a:solidFill>
                            <a:effectLst/>
                            <a:latin typeface="Cambria Math" panose="02040503050406030204" pitchFamily="18" charset="0"/>
                            <a:ea typeface="Times New Roman" panose="02020603050405020304" pitchFamily="18" charset="0"/>
                          </a:rPr>
                        </m:ctrlPr>
                      </m:fPr>
                      <m:num>
                        <m:r>
                          <m:rPr>
                            <m:sty m:val="p"/>
                          </m:rPr>
                          <a:rPr lang="en-US" sz="1400" i="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qB</m:t>
                        </m:r>
                      </m:num>
                      <m:den>
                        <m:r>
                          <a:rPr lang="en-US" sz="1400" i="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r>
                          <m:rPr>
                            <m:sty m:val="p"/>
                          </m:rPr>
                          <a:rPr lang="en-US" sz="1400" i="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πm</m:t>
                        </m:r>
                      </m:den>
                    </m:f>
                  </m:oMath>
                </a14:m>
                <a:r>
                  <a:rPr lang="en-US" dirty="0">
                    <a:effectLst/>
                    <a:latin typeface="+mj-lt"/>
                    <a:ea typeface="Times New Roman" panose="02020603050405020304" pitchFamily="18" charset="0"/>
                  </a:rPr>
                  <a:t> </a:t>
                </a:r>
                <a:r>
                  <a:rPr lang="en-US" sz="1400" dirty="0">
                    <a:solidFill>
                      <a:schemeClr val="tx1"/>
                    </a:solidFill>
                    <a:effectLst/>
                    <a:latin typeface="+mj-lt"/>
                    <a:ea typeface="Times New Roman" panose="02020603050405020304" pitchFamily="18" charset="0"/>
                  </a:rPr>
                  <a:t>Maydon chastotasi. </a:t>
                </a:r>
                <a:r>
                  <a:rPr lang="en-US" sz="1400" dirty="0">
                    <a:solidFill>
                      <a:schemeClr val="tx1"/>
                    </a:solidFill>
                    <a:latin typeface="+mj-lt"/>
                    <a:ea typeface="Times New Roman" panose="02020603050405020304" pitchFamily="18" charset="0"/>
                  </a:rPr>
                  <a:t>k - karralik</a:t>
                </a:r>
                <a:endParaRPr lang="en-US" dirty="0">
                  <a:solidFill>
                    <a:schemeClr val="tx1"/>
                  </a:solidFill>
                  <a:effectLst/>
                  <a:latin typeface="+mj-lt"/>
                  <a:ea typeface="Times New Roman" panose="02020603050405020304" pitchFamily="18" charset="0"/>
                </a:endParaRPr>
              </a:p>
              <a:p>
                <a14:m>
                  <m:oMath xmlns:m="http://schemas.openxmlformats.org/officeDocument/2006/math">
                    <m:r>
                      <a:rPr lang="ru-RU" sz="1400" i="1" dirty="0" smtClean="0">
                        <a:solidFill>
                          <a:schemeClr val="tx1"/>
                        </a:solidFill>
                        <a:latin typeface="Cambria Math" panose="02040503050406030204" pitchFamily="18" charset="0"/>
                      </a:rPr>
                      <m:t>𝑓</m:t>
                    </m:r>
                    <m:r>
                      <a:rPr lang="ru-RU" sz="1400" i="0" dirty="0">
                        <a:solidFill>
                          <a:schemeClr val="tx1"/>
                        </a:solidFill>
                        <a:latin typeface="Cambria Math" panose="02040503050406030204" pitchFamily="18" charset="0"/>
                      </a:rPr>
                      <m:t>=</m:t>
                    </m:r>
                    <m:f>
                      <m:fPr>
                        <m:ctrlPr>
                          <a:rPr lang="ru-RU" sz="1400" i="1" dirty="0">
                            <a:solidFill>
                              <a:schemeClr val="tx1"/>
                            </a:solidFill>
                            <a:latin typeface="Cambria Math" panose="02040503050406030204" pitchFamily="18" charset="0"/>
                          </a:rPr>
                        </m:ctrlPr>
                      </m:fPr>
                      <m:num>
                        <m:r>
                          <a:rPr lang="ru-RU" sz="1400" i="1" dirty="0">
                            <a:solidFill>
                              <a:schemeClr val="tx1"/>
                            </a:solidFill>
                            <a:latin typeface="Cambria Math" panose="02040503050406030204" pitchFamily="18" charset="0"/>
                          </a:rPr>
                          <m:t>𝑞𝐵</m:t>
                        </m:r>
                      </m:num>
                      <m:den>
                        <m:r>
                          <a:rPr lang="ru-RU" sz="1400" i="0" dirty="0">
                            <a:solidFill>
                              <a:schemeClr val="tx1"/>
                            </a:solidFill>
                            <a:latin typeface="Cambria Math" panose="02040503050406030204" pitchFamily="18" charset="0"/>
                          </a:rPr>
                          <m:t>2</m:t>
                        </m:r>
                        <m:r>
                          <a:rPr lang="ru-RU" sz="1400" i="1" dirty="0">
                            <a:solidFill>
                              <a:schemeClr val="tx1"/>
                            </a:solidFill>
                            <a:latin typeface="Cambria Math" panose="02040503050406030204" pitchFamily="18" charset="0"/>
                          </a:rPr>
                          <m:t>𝜋</m:t>
                        </m:r>
                        <m:r>
                          <a:rPr lang="ru-RU" sz="1400" i="1" dirty="0">
                            <a:solidFill>
                              <a:schemeClr val="tx1"/>
                            </a:solidFill>
                            <a:latin typeface="Cambria Math" panose="02040503050406030204" pitchFamily="18" charset="0"/>
                          </a:rPr>
                          <m:t>𝑚</m:t>
                        </m:r>
                      </m:den>
                    </m:f>
                  </m:oMath>
                </a14:m>
                <a:r>
                  <a:rPr lang="en-US" sz="1400" dirty="0">
                    <a:solidFill>
                      <a:schemeClr val="tx1"/>
                    </a:solidFill>
                  </a:rPr>
                  <a:t> - zarrachaning aylanish chastotasi.</a:t>
                </a:r>
              </a:p>
              <a:p>
                <a:r>
                  <a:rPr lang="en-US" sz="1400" dirty="0">
                    <a:solidFill>
                      <a:schemeClr val="tx1"/>
                    </a:solidFill>
                    <a:latin typeface="+mj-lt"/>
                  </a:rPr>
                  <a:t>Sinxrosiklatron uni ko’pincha “Fozotron ” deb ham aytishadi . Fozotron impuls rejimda ishlaydi , klassik siklatrondan farqli ravshda Zarra manbadan doimiy tarzda chiqib tuadi va har bir davrdagi zarracha tezanib turadi , fozotronda zarracha bir dasta(</a:t>
                </a:r>
                <a:r>
                  <a:rPr lang="ru-RU" sz="1400" dirty="0">
                    <a:solidFill>
                      <a:schemeClr val="tx1"/>
                    </a:solidFill>
                    <a:latin typeface="+mj-lt"/>
                  </a:rPr>
                  <a:t>сгусток) </a:t>
                </a:r>
                <a:r>
                  <a:rPr lang="en-US" sz="1400" dirty="0">
                    <a:solidFill>
                      <a:schemeClr val="tx1"/>
                    </a:solidFill>
                    <a:latin typeface="+mj-lt"/>
                  </a:rPr>
                  <a:t>tezlanadi .</a:t>
                </a:r>
                <a:endParaRPr lang="ru-RU" sz="1400" dirty="0">
                  <a:solidFill>
                    <a:schemeClr val="tx1"/>
                  </a:solidFill>
                  <a:latin typeface="+mj-lt"/>
                </a:endParaRPr>
              </a:p>
            </p:txBody>
          </p:sp>
        </mc:Choice>
        <mc:Fallback xmlns="">
          <p:sp>
            <p:nvSpPr>
              <p:cNvPr id="3" name="Текст 2">
                <a:extLst>
                  <a:ext uri="{FF2B5EF4-FFF2-40B4-BE49-F238E27FC236}">
                    <a16:creationId xmlns:a16="http://schemas.microsoft.com/office/drawing/2014/main" id="{5E307CCD-DC4B-D43D-EEF3-7BF638ED9E52}"/>
                  </a:ext>
                </a:extLst>
              </p:cNvPr>
              <p:cNvSpPr>
                <a:spLocks noGrp="1" noRot="1" noChangeAspect="1" noMove="1" noResize="1" noEditPoints="1" noAdjustHandles="1" noChangeArrowheads="1" noChangeShapeType="1" noTextEdit="1"/>
              </p:cNvSpPr>
              <p:nvPr>
                <p:ph type="body" idx="1"/>
              </p:nvPr>
            </p:nvSpPr>
            <p:spPr>
              <a:xfrm>
                <a:off x="6279575" y="3895345"/>
                <a:ext cx="5266922" cy="1892806"/>
              </a:xfrm>
              <a:blipFill>
                <a:blip r:embed="rId2"/>
                <a:stretch>
                  <a:fillRect l="-347" r="-579" b="-3226"/>
                </a:stretch>
              </a:blipFill>
            </p:spPr>
            <p:txBody>
              <a:bodyPr/>
              <a:lstStyle/>
              <a:p>
                <a:r>
                  <a:rPr lang="ru-RU">
                    <a:noFill/>
                  </a:rPr>
                  <a:t> </a:t>
                </a:r>
              </a:p>
            </p:txBody>
          </p:sp>
        </mc:Fallback>
      </mc:AlternateContent>
      <p:pic>
        <p:nvPicPr>
          <p:cNvPr id="8" name="Объект 7">
            <a:extLst>
              <a:ext uri="{FF2B5EF4-FFF2-40B4-BE49-F238E27FC236}">
                <a16:creationId xmlns:a16="http://schemas.microsoft.com/office/drawing/2014/main" id="{E8207EAD-9737-293A-6401-7A1B8D2A0557}"/>
              </a:ext>
            </a:extLst>
          </p:cNvPr>
          <p:cNvPicPr>
            <a:picLocks noGrp="1" noChangeAspect="1"/>
          </p:cNvPicPr>
          <p:nvPr>
            <p:ph sz="half" idx="2"/>
          </p:nvPr>
        </p:nvPicPr>
        <p:blipFill>
          <a:blip r:embed="rId3"/>
          <a:srcRect/>
          <a:stretch/>
        </p:blipFill>
        <p:spPr>
          <a:xfrm>
            <a:off x="1050205" y="1507065"/>
            <a:ext cx="2910501" cy="2312773"/>
          </a:xfrm>
        </p:spPr>
      </p:pic>
      <p:sp>
        <p:nvSpPr>
          <p:cNvPr id="5" name="Текст 4">
            <a:extLst>
              <a:ext uri="{FF2B5EF4-FFF2-40B4-BE49-F238E27FC236}">
                <a16:creationId xmlns:a16="http://schemas.microsoft.com/office/drawing/2014/main" id="{6BE75B92-1227-6716-AA61-D9CA4ACA18A3}"/>
              </a:ext>
            </a:extLst>
          </p:cNvPr>
          <p:cNvSpPr>
            <a:spLocks noGrp="1"/>
          </p:cNvSpPr>
          <p:nvPr>
            <p:ph type="body" sz="quarter" idx="3"/>
          </p:nvPr>
        </p:nvSpPr>
        <p:spPr>
          <a:xfrm>
            <a:off x="1194123" y="4087368"/>
            <a:ext cx="4718304" cy="1282514"/>
          </a:xfrm>
        </p:spPr>
        <p:txBody>
          <a:bodyPr/>
          <a:lstStyle/>
          <a:p>
            <a:r>
              <a:rPr lang="en-US" sz="1400" dirty="0">
                <a:solidFill>
                  <a:schemeClr val="tx1"/>
                </a:solidFill>
              </a:rPr>
              <a:t>1 – Yerga ulangan elektrod (ikkinchi duant vazifasini bajaradi).</a:t>
            </a:r>
          </a:p>
          <a:p>
            <a:r>
              <a:rPr lang="en-US" sz="1400" dirty="0">
                <a:solidFill>
                  <a:schemeClr val="tx1"/>
                </a:solidFill>
              </a:rPr>
              <a:t>2 – elektrod Duant yoki “dee” .</a:t>
            </a:r>
          </a:p>
          <a:p>
            <a:r>
              <a:rPr lang="en-US" sz="1400" dirty="0">
                <a:solidFill>
                  <a:schemeClr val="tx1"/>
                </a:solidFill>
              </a:rPr>
              <a:t>3 – O’zgaruvchan kondensator .</a:t>
            </a:r>
          </a:p>
          <a:p>
            <a:r>
              <a:rPr lang="en-US" sz="1400" dirty="0">
                <a:solidFill>
                  <a:schemeClr val="tx1"/>
                </a:solidFill>
              </a:rPr>
              <a:t>4 – tezlashtiruvchi soha .</a:t>
            </a:r>
          </a:p>
        </p:txBody>
      </p:sp>
      <p:pic>
        <p:nvPicPr>
          <p:cNvPr id="14" name="Рисунок 13">
            <a:extLst>
              <a:ext uri="{FF2B5EF4-FFF2-40B4-BE49-F238E27FC236}">
                <a16:creationId xmlns:a16="http://schemas.microsoft.com/office/drawing/2014/main" id="{09F3B656-FC3C-8761-9E2F-5F52B94FD5AA}"/>
              </a:ext>
            </a:extLst>
          </p:cNvPr>
          <p:cNvPicPr>
            <a:picLocks noChangeAspect="1"/>
          </p:cNvPicPr>
          <p:nvPr/>
        </p:nvPicPr>
        <p:blipFill>
          <a:blip r:embed="rId4"/>
          <a:srcRect/>
          <a:stretch/>
        </p:blipFill>
        <p:spPr>
          <a:xfrm>
            <a:off x="8025198" y="1560687"/>
            <a:ext cx="2953694" cy="2183382"/>
          </a:xfrm>
          <a:prstGeom prst="rect">
            <a:avLst/>
          </a:prstGeom>
        </p:spPr>
      </p:pic>
      <p:pic>
        <p:nvPicPr>
          <p:cNvPr id="11" name="Рисунок 10">
            <a:extLst>
              <a:ext uri="{FF2B5EF4-FFF2-40B4-BE49-F238E27FC236}">
                <a16:creationId xmlns:a16="http://schemas.microsoft.com/office/drawing/2014/main" id="{28418CC1-5284-8E5C-6AC9-3C33E8BCA12E}"/>
              </a:ext>
            </a:extLst>
          </p:cNvPr>
          <p:cNvPicPr>
            <a:picLocks noChangeAspect="1"/>
          </p:cNvPicPr>
          <p:nvPr/>
        </p:nvPicPr>
        <p:blipFill>
          <a:blip r:embed="rId5"/>
          <a:stretch>
            <a:fillRect/>
          </a:stretch>
        </p:blipFill>
        <p:spPr>
          <a:xfrm>
            <a:off x="4051787" y="1525602"/>
            <a:ext cx="3721280" cy="2294236"/>
          </a:xfrm>
          <a:prstGeom prst="rect">
            <a:avLst/>
          </a:prstGeom>
        </p:spPr>
      </p:pic>
    </p:spTree>
    <p:extLst>
      <p:ext uri="{BB962C8B-B14F-4D97-AF65-F5344CB8AC3E}">
        <p14:creationId xmlns:p14="http://schemas.microsoft.com/office/powerpoint/2010/main" val="1844338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7D4A55A-C34C-D8B5-246E-1071902D1DFA}"/>
              </a:ext>
            </a:extLst>
          </p:cNvPr>
          <p:cNvSpPr txBox="1"/>
          <p:nvPr/>
        </p:nvSpPr>
        <p:spPr>
          <a:xfrm>
            <a:off x="1802225" y="690154"/>
            <a:ext cx="8587549" cy="523220"/>
          </a:xfrm>
          <a:prstGeom prst="rect">
            <a:avLst/>
          </a:prstGeom>
          <a:noFill/>
        </p:spPr>
        <p:txBody>
          <a:bodyPr wrap="square">
            <a:spAutoFit/>
          </a:bodyPr>
          <a:lstStyle/>
          <a:p>
            <a:pPr algn="ctr"/>
            <a:r>
              <a:rPr lang="en-US" sz="2800" b="1" dirty="0"/>
              <a:t>Sinxrosiklatornning amaliyotda qo’llanilishi.</a:t>
            </a:r>
          </a:p>
        </p:txBody>
      </p:sp>
      <p:pic>
        <p:nvPicPr>
          <p:cNvPr id="4" name="Рисунок 3">
            <a:extLst>
              <a:ext uri="{FF2B5EF4-FFF2-40B4-BE49-F238E27FC236}">
                <a16:creationId xmlns:a16="http://schemas.microsoft.com/office/drawing/2014/main" id="{F969E822-55D4-327E-A5B7-B0388AA78F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4865" y="1499557"/>
            <a:ext cx="4102799" cy="2034100"/>
          </a:xfrm>
          <a:prstGeom prst="rect">
            <a:avLst/>
          </a:prstGeom>
        </p:spPr>
      </p:pic>
      <p:pic>
        <p:nvPicPr>
          <p:cNvPr id="5" name="Объект 5">
            <a:extLst>
              <a:ext uri="{FF2B5EF4-FFF2-40B4-BE49-F238E27FC236}">
                <a16:creationId xmlns:a16="http://schemas.microsoft.com/office/drawing/2014/main" id="{74AD44BA-250C-E3E0-0C11-2178481B13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91393" y="3728217"/>
            <a:ext cx="2859216" cy="1801368"/>
          </a:xfrm>
          <a:prstGeom prst="rect">
            <a:avLst/>
          </a:prstGeom>
        </p:spPr>
      </p:pic>
      <p:pic>
        <p:nvPicPr>
          <p:cNvPr id="6" name="Рисунок 5">
            <a:extLst>
              <a:ext uri="{FF2B5EF4-FFF2-40B4-BE49-F238E27FC236}">
                <a16:creationId xmlns:a16="http://schemas.microsoft.com/office/drawing/2014/main" id="{A6903FB3-7AB2-FD0A-9DBA-2A98F83478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895" y="3533657"/>
            <a:ext cx="3389185" cy="2190488"/>
          </a:xfrm>
          <a:prstGeom prst="rect">
            <a:avLst/>
          </a:prstGeom>
        </p:spPr>
      </p:pic>
      <p:sp>
        <p:nvSpPr>
          <p:cNvPr id="8" name="TextBox 7">
            <a:extLst>
              <a:ext uri="{FF2B5EF4-FFF2-40B4-BE49-F238E27FC236}">
                <a16:creationId xmlns:a16="http://schemas.microsoft.com/office/drawing/2014/main" id="{D5C4697C-DFAB-8ECC-3A12-896260F84F22}"/>
              </a:ext>
            </a:extLst>
          </p:cNvPr>
          <p:cNvSpPr txBox="1"/>
          <p:nvPr/>
        </p:nvSpPr>
        <p:spPr>
          <a:xfrm>
            <a:off x="752094" y="1407934"/>
            <a:ext cx="6094476" cy="2021066"/>
          </a:xfrm>
          <a:prstGeom prst="rect">
            <a:avLst/>
          </a:prstGeom>
          <a:noFill/>
        </p:spPr>
        <p:txBody>
          <a:bodyPr wrap="square">
            <a:spAutoFit/>
          </a:bodyPr>
          <a:lstStyle/>
          <a:p>
            <a:pPr marL="0" marR="0">
              <a:spcAft>
                <a:spcPts val="800"/>
              </a:spcAft>
              <a:buNone/>
            </a:pP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Fazotron Dubna shahri. Protonlar uchun maksimal energiya 660 MeV ni tashkil etadi, modulyatsiya chastotasi — 250 </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Hz</a:t>
            </a: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 nur toki esa chiqarish rejimiga qarab 1,6 dan 2,5 mka gacha bo‘ladi. Ushbu uskunadan π-mezonlar, myuonlar, neytronlar va protonlar bilan eksperimentlar o‘tkazish uchun foydalaniladi, xususan, onkologik kasalliklarni davolash sohasidagi tibbiy tadqiqotlar uchun.</a:t>
            </a:r>
          </a:p>
          <a:p>
            <a:pPr marL="0" marR="0">
              <a:spcAft>
                <a:spcPts val="800"/>
              </a:spcAft>
              <a:buNone/>
            </a:pPr>
            <a:r>
              <a:rPr lang="en-US" sz="1400" i="1"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Aft>
                <a:spcPts val="80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Fozotron huddi siklatron kabi , radioizotop hamda radionuklid ishlab chiqarishda va eng muhimi tibbiyotda nur terapiyasi ya’ni proton terapiyasida ishlatiladi.</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0" name="Рисунок 9">
            <a:extLst>
              <a:ext uri="{FF2B5EF4-FFF2-40B4-BE49-F238E27FC236}">
                <a16:creationId xmlns:a16="http://schemas.microsoft.com/office/drawing/2014/main" id="{AEA68C91-7FCF-83AA-7B7F-318548EC0A52}"/>
              </a:ext>
            </a:extLst>
          </p:cNvPr>
          <p:cNvPicPr>
            <a:picLocks noChangeAspect="1"/>
          </p:cNvPicPr>
          <p:nvPr/>
        </p:nvPicPr>
        <p:blipFill>
          <a:blip r:embed="rId5"/>
          <a:stretch>
            <a:fillRect/>
          </a:stretch>
        </p:blipFill>
        <p:spPr>
          <a:xfrm>
            <a:off x="7638479" y="3614108"/>
            <a:ext cx="3389185" cy="2381582"/>
          </a:xfrm>
          <a:prstGeom prst="rect">
            <a:avLst/>
          </a:prstGeom>
        </p:spPr>
      </p:pic>
    </p:spTree>
    <p:extLst>
      <p:ext uri="{BB962C8B-B14F-4D97-AF65-F5344CB8AC3E}">
        <p14:creationId xmlns:p14="http://schemas.microsoft.com/office/powerpoint/2010/main" val="410298157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docProps/app.xml><?xml version="1.0" encoding="utf-8"?>
<Properties xmlns="http://schemas.openxmlformats.org/officeDocument/2006/extended-properties" xmlns:vt="http://schemas.openxmlformats.org/officeDocument/2006/docPropsVTypes">
  <Template>Organic</Template>
  <TotalTime>351</TotalTime>
  <Words>1258</Words>
  <Application>Microsoft Office PowerPoint</Application>
  <PresentationFormat>Широкоэкранный</PresentationFormat>
  <Paragraphs>91</Paragraphs>
  <Slides>14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14</vt:i4>
      </vt:variant>
    </vt:vector>
  </HeadingPairs>
  <TitlesOfParts>
    <vt:vector size="19" baseType="lpstr">
      <vt:lpstr>Arial</vt:lpstr>
      <vt:lpstr>Cambria Math</vt:lpstr>
      <vt:lpstr>Garamond</vt:lpstr>
      <vt:lpstr>Times New Roman</vt:lpstr>
      <vt:lpstr>Натуральные материалы</vt:lpstr>
      <vt:lpstr> Tezlatgcihlar fizikasi  Kurs ishi Siklatronlar</vt:lpstr>
      <vt:lpstr>Re’ja</vt:lpstr>
      <vt:lpstr>Ushbu ishda quyidagi modifikatsiyadagi siklatronlarni ko’rib chiqamiz .</vt:lpstr>
      <vt:lpstr>      Siklatron – siklik rezonans tezlatgcih bo’lib Ionlarni va protonlarni tezlashtirish uchun mo’ljallangan.  1930 – yilda Amerikalik fizik Ernest . O . Lawrence tomonidan eng birinchi ushchi modeli yaratilgan .  Proton va ionlarni tezlashtirishga mo’ljallangan asosan 80keV gacha tezlashtirish imkoniyatiga ega.  To’xtovsiz rejimda ishlaydi .  Ya’ni ion manbasi pauzalarsiz ishlaydi , zarrachalar har biri tezlatgichda o’z fazasida tezlanib turadi.      </vt:lpstr>
      <vt:lpstr>Klassik siklatorn tuzilishi hamda ishlash prinsipi.</vt:lpstr>
      <vt:lpstr>Презентация PowerPoint</vt:lpstr>
      <vt:lpstr>          </vt:lpstr>
      <vt:lpstr>Sinxrosiklatorn tuzilishi hamda ishlash prinsipi.</vt:lpstr>
      <vt:lpstr>Презентация PowerPoint</vt:lpstr>
      <vt:lpstr>          </vt:lpstr>
      <vt:lpstr>Презентация PowerPoint</vt:lpstr>
      <vt:lpstr>Презентация PowerPoint</vt:lpstr>
      <vt:lpstr>Xulosa.</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Jesse Pinkman</dc:creator>
  <cp:lastModifiedBy>Jesse Pinkman</cp:lastModifiedBy>
  <cp:revision>33</cp:revision>
  <dcterms:created xsi:type="dcterms:W3CDTF">2025-05-13T00:01:59Z</dcterms:created>
  <dcterms:modified xsi:type="dcterms:W3CDTF">2025-05-14T08:53:00Z</dcterms:modified>
</cp:coreProperties>
</file>