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9" r:id="rId4"/>
    <p:sldId id="258" r:id="rId5"/>
    <p:sldId id="262" r:id="rId6"/>
    <p:sldId id="271" r:id="rId7"/>
    <p:sldId id="263" r:id="rId8"/>
    <p:sldId id="264" r:id="rId9"/>
    <p:sldId id="265" r:id="rId10"/>
    <p:sldId id="267" r:id="rId11"/>
    <p:sldId id="272" r:id="rId12"/>
    <p:sldId id="273" r:id="rId13"/>
    <p:sldId id="274" r:id="rId14"/>
    <p:sldId id="276" r:id="rId15"/>
    <p:sldId id="277" r:id="rId16"/>
    <p:sldId id="278" r:id="rId17"/>
    <p:sldId id="279" r:id="rId18"/>
    <p:sldId id="27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603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557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339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399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790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1267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540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5707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137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077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354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848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090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607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852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127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971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AAACA60-8423-4BF8-8BD7-FFD59ACA77CC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E219C57-8815-4C14-BB34-116762AB20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7889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translated.turbopages.org/proxy_u/en-ru.ru.5032b39e-69baf33e-d3c6d9ce-74722d776562/https/uz.wikipedia.org/w/index.php?title=DNK_tekshiruvi&amp;action=edit&amp;redlink=1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ethe_formula?utm_source=chatgpt.com" TargetMode="External"/><Relationship Id="rId2" Type="http://schemas.openxmlformats.org/officeDocument/2006/relationships/hyperlink" Target="http://nuclphys.sinp.msu.ru/ihem/ihem02.htm?ysclid=mm9hmzrxvm90023885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92D10-9DA0-7DBD-F60E-842EDB4A7D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2399" y="516914"/>
            <a:ext cx="7197726" cy="2637142"/>
          </a:xfrm>
        </p:spPr>
        <p:txBody>
          <a:bodyPr>
            <a:normAutofit fontScale="90000"/>
          </a:bodyPr>
          <a:lstStyle/>
          <a:p>
            <a:r>
              <a:rPr lang="en-US" dirty="0"/>
              <a:t>Beta-</a:t>
            </a:r>
            <a:r>
              <a:rPr lang="en-US" dirty="0" err="1"/>
              <a:t>blox</a:t>
            </a:r>
            <a:r>
              <a:rPr lang="en-US" dirty="0"/>
              <a:t> </a:t>
            </a:r>
            <a:r>
              <a:rPr lang="en-US" dirty="0" err="1"/>
              <a:t>formulasi</a:t>
            </a:r>
            <a:r>
              <a:rPr lang="en-US" dirty="0"/>
              <a:t>. </a:t>
            </a:r>
            <a:r>
              <a:rPr lang="en-US" dirty="0" err="1"/>
              <a:t>og’ir</a:t>
            </a:r>
            <a:r>
              <a:rPr lang="en-US" dirty="0"/>
              <a:t> </a:t>
            </a:r>
            <a:r>
              <a:rPr lang="en-US" dirty="0" err="1"/>
              <a:t>zaryadlangan</a:t>
            </a:r>
            <a:r>
              <a:rPr lang="en-US" dirty="0"/>
              <a:t> </a:t>
            </a:r>
            <a:r>
              <a:rPr lang="en-US" dirty="0" err="1"/>
              <a:t>zarralaning</a:t>
            </a:r>
            <a:r>
              <a:rPr lang="en-US" dirty="0"/>
              <a:t> </a:t>
            </a:r>
            <a:r>
              <a:rPr lang="en-US" dirty="0" err="1"/>
              <a:t>yugurish</a:t>
            </a:r>
            <a:r>
              <a:rPr lang="en-US" dirty="0"/>
              <a:t> </a:t>
            </a:r>
            <a:r>
              <a:rPr lang="en-US" dirty="0" err="1"/>
              <a:t>yo’li</a:t>
            </a:r>
            <a:r>
              <a:rPr lang="en-US" dirty="0"/>
              <a:t>. </a:t>
            </a:r>
            <a:r>
              <a:rPr lang="en-US" dirty="0" err="1"/>
              <a:t>bregg</a:t>
            </a:r>
            <a:r>
              <a:rPr lang="en-US" dirty="0"/>
              <a:t> </a:t>
            </a:r>
            <a:r>
              <a:rPr lang="en-US" dirty="0" err="1"/>
              <a:t>egri</a:t>
            </a:r>
            <a:r>
              <a:rPr lang="en-US" dirty="0"/>
              <a:t> </a:t>
            </a:r>
            <a:r>
              <a:rPr lang="en-US" dirty="0" err="1"/>
              <a:t>chizig’I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cho’qisi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0ADEBB-361F-DEED-94B0-0241A09BD5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2399" y="3304674"/>
            <a:ext cx="7197726" cy="3553326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/>
              <a:t>   Reja: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dirty="0" err="1"/>
              <a:t>Og'ir</a:t>
            </a:r>
            <a:r>
              <a:rPr lang="en-US" dirty="0"/>
              <a:t> </a:t>
            </a:r>
            <a:r>
              <a:rPr lang="en-US" dirty="0" err="1"/>
              <a:t>zaryadlangan</a:t>
            </a:r>
            <a:r>
              <a:rPr lang="en-US" dirty="0"/>
              <a:t> </a:t>
            </a:r>
            <a:r>
              <a:rPr lang="en-US" dirty="0" err="1"/>
              <a:t>zarrachalarning</a:t>
            </a:r>
            <a:r>
              <a:rPr lang="en-US" dirty="0"/>
              <a:t> </a:t>
            </a:r>
            <a:r>
              <a:rPr lang="en-US" dirty="0" err="1"/>
              <a:t>ionlanish</a:t>
            </a:r>
            <a:r>
              <a:rPr lang="en-US" dirty="0"/>
              <a:t> </a:t>
            </a:r>
            <a:r>
              <a:rPr lang="en-US" dirty="0" err="1"/>
              <a:t>yo'qotishlari</a:t>
            </a:r>
            <a:endParaRPr lang="en-US" dirty="0"/>
          </a:p>
          <a:p>
            <a:pPr marL="342900" indent="-342900" algn="l">
              <a:buFont typeface="+mj-lt"/>
              <a:buAutoNum type="arabicPeriod"/>
            </a:pPr>
            <a:r>
              <a:rPr lang="en-US" dirty="0" err="1"/>
              <a:t>Ionizatsiya</a:t>
            </a:r>
            <a:r>
              <a:rPr lang="en-US" dirty="0"/>
              <a:t> </a:t>
            </a:r>
            <a:r>
              <a:rPr lang="en-US" dirty="0" err="1"/>
              <a:t>yo'qotishlarining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 </a:t>
            </a:r>
            <a:r>
              <a:rPr lang="en-US" dirty="0" err="1"/>
              <a:t>parametrlariga</a:t>
            </a:r>
            <a:r>
              <a:rPr lang="en-US" dirty="0"/>
              <a:t> </a:t>
            </a:r>
            <a:r>
              <a:rPr lang="en-US" dirty="0" err="1"/>
              <a:t>bog'liqligi</a:t>
            </a:r>
            <a:endParaRPr lang="en-US" dirty="0"/>
          </a:p>
          <a:p>
            <a:pPr marL="342900" indent="-342900" algn="l">
              <a:buFont typeface="+mj-lt"/>
              <a:buAutoNum type="arabicPeriod"/>
            </a:pPr>
            <a:r>
              <a:rPr lang="en-US" dirty="0"/>
              <a:t>Bregg </a:t>
            </a:r>
            <a:r>
              <a:rPr lang="en-US" dirty="0" err="1"/>
              <a:t>egri</a:t>
            </a:r>
            <a:r>
              <a:rPr lang="en-US" dirty="0"/>
              <a:t> </a:t>
            </a:r>
            <a:r>
              <a:rPr lang="en-US" dirty="0" err="1"/>
              <a:t>chizig’I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cho’qisi</a:t>
            </a:r>
            <a:r>
              <a:rPr lang="en-US" dirty="0"/>
              <a:t>.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dirty="0" err="1"/>
              <a:t>Foydalangan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r>
              <a:rPr lang="en-US" dirty="0" err="1"/>
              <a:t>Tuzuvchilar</a:t>
            </a:r>
            <a:r>
              <a:rPr lang="en-US" dirty="0"/>
              <a:t>: </a:t>
            </a:r>
            <a:r>
              <a:rPr lang="en-US" dirty="0" err="1"/>
              <a:t>Tuxtasinov</a:t>
            </a:r>
            <a:r>
              <a:rPr lang="en-US" dirty="0"/>
              <a:t>. Samandar,  </a:t>
            </a:r>
            <a:r>
              <a:rPr lang="en-US" dirty="0" err="1"/>
              <a:t>Akramjonov.Akbarali</a:t>
            </a:r>
            <a:endParaRPr lang="en-US" dirty="0"/>
          </a:p>
          <a:p>
            <a:pPr marL="342900" indent="-342900" algn="l">
              <a:buFont typeface="+mj-lt"/>
              <a:buAutoNum type="arabicPeriod"/>
            </a:pPr>
            <a:endParaRPr lang="en-US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6480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>
                <a:extLst>
                  <a:ext uri="{FF2B5EF4-FFF2-40B4-BE49-F238E27FC236}">
                    <a16:creationId xmlns:a16="http://schemas.microsoft.com/office/drawing/2014/main" id="{BB065010-E70D-7B49-E9CD-FB526906C6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1323" y="421105"/>
                <a:ext cx="10972099" cy="623235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2400" b="1" dirty="0" err="1"/>
                  <a:t>Ionizatsiya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yo'qotishlarining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zarracha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parametrlariga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bog'liqligi</a:t>
                </a:r>
                <a:endParaRPr lang="en-US" sz="2400" b="1" dirty="0"/>
              </a:p>
              <a:p>
                <a:pPr marL="0" indent="0">
                  <a:buNone/>
                </a:pPr>
                <a:r>
                  <a:rPr lang="en-US" sz="2000" dirty="0" err="1"/>
                  <a:t>Maxsus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ionizatsiya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energiya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yo'qotishlari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zarracha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zaryadining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kvadratiga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proporsional</a:t>
                </a:r>
                <a:r>
                  <a:rPr lang="en-US" sz="2000" dirty="0"/>
                  <a:t>:</a:t>
                </a:r>
                <a:br>
                  <a:rPr lang="en-US" sz="2000" dirty="0"/>
                </a:b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𝑑𝐸</m:t>
                            </m:r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den>
                        </m:f>
                      </m:e>
                    </m:d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 Bu </a:t>
                </a:r>
                <a:r>
                  <a:rPr lang="en-US" sz="2000" dirty="0" err="1"/>
                  <a:t>shuni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anglatadiki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xuddi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shu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tezlikda</a:t>
                </a:r>
                <a:r>
                  <a:rPr lang="en-US" sz="2000" dirty="0"/>
                  <a:t> temir </a:t>
                </a:r>
                <a:r>
                  <a:rPr lang="en-US" sz="2000" dirty="0" err="1"/>
                  <a:t>yadrosi</a:t>
                </a:r>
                <a:r>
                  <a:rPr lang="en-US" sz="2000" dirty="0"/>
                  <a:t> (z = 26) </a:t>
                </a:r>
                <a:r>
                  <a:rPr lang="en-US" sz="2000" dirty="0" err="1"/>
                  <a:t>ionlashtirish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uchun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protondan</a:t>
                </a:r>
                <a:r>
                  <a:rPr lang="en-US" sz="2000" dirty="0"/>
                  <a:t> 676 </a:t>
                </a:r>
                <a:r>
                  <a:rPr lang="en-US" sz="2000" dirty="0" err="1"/>
                  <a:t>baravar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ko'proq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energiya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yo'qotadi</a:t>
                </a:r>
                <a:r>
                  <a:rPr lang="en-US" sz="2000" dirty="0"/>
                  <a:t>.</a:t>
                </a:r>
              </a:p>
              <a:p>
                <a:pPr marL="0" indent="0">
                  <a:buNone/>
                </a:pPr>
                <a:r>
                  <a:rPr lang="en-US" sz="2000" dirty="0" err="1"/>
                  <a:t>Maxsus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yo'qotishlar</a:t>
                </a:r>
                <a:r>
                  <a:rPr lang="en-US" sz="2000" dirty="0"/>
                  <a:t> M </a:t>
                </a:r>
                <a:r>
                  <a:rPr lang="en-US" sz="2000" dirty="0" err="1"/>
                  <a:t>zarrasining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massasiga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bog'liq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emas</a:t>
                </a:r>
                <a:r>
                  <a:rPr lang="en-US" sz="2000" dirty="0"/>
                  <a:t>. Buning </a:t>
                </a:r>
                <a:r>
                  <a:rPr lang="en-US" sz="2000" dirty="0" err="1"/>
                  <a:t>sababi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zarralarning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elektr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zaryadlari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o'zaro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ta'siri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mavjud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ularning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massalari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emas</a:t>
                </a:r>
                <a:r>
                  <a:rPr lang="en-US" sz="2000" dirty="0"/>
                  <a:t>.  Agar </a:t>
                </a:r>
                <a:r>
                  <a:rPr lang="en-US" sz="2000" dirty="0" err="1"/>
                  <a:t>bir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xil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kinetik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energiyaga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bo'lgan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turli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zarralarning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ionlanish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yo'qotishlarini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solishtirsak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logarifmik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a'zodan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oldingi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koeffitsient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zarrachaning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massasini</a:t>
                </a:r>
                <a:r>
                  <a:rPr lang="en-US" sz="2000" dirty="0"/>
                  <a:t> ham </a:t>
                </a:r>
                <a:r>
                  <a:rPr lang="en-US" sz="2000" dirty="0" err="1"/>
                  <a:t>o'z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ichiga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oladi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chunki</a:t>
                </a:r>
                <a:r>
                  <a:rPr lang="en-US" sz="2000" dirty="0"/>
                  <a:t>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den>
                    </m:f>
                  </m:oMath>
                </a14:m>
                <a:r>
                  <a:rPr lang="en-US" sz="2000" dirty="0"/>
                  <a:t>.  </a:t>
                </a:r>
                <a:r>
                  <a:rPr lang="en-US" sz="2000" dirty="0" err="1"/>
                  <a:t>Norelativistik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holatda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ionlanish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yo'qotishlari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zarrachaning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tezlik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kvadratiga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teskari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proporsional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bo'ladi</a:t>
                </a:r>
                <a:r>
                  <a:rPr lang="en-US" sz="2000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𝒅𝑬</m:t>
                              </m:r>
                            </m:num>
                            <m:den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den>
                          </m:f>
                        </m:e>
                      </m:d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n-US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𝐲𝐨𝐤𝐢</m:t>
                      </m:r>
                      <m:r>
                        <a:rPr lang="en-US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𝒅𝑬</m:t>
                              </m:r>
                            </m:num>
                            <m:den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𝒅𝒙</m:t>
                              </m:r>
                            </m:den>
                          </m:f>
                        </m:e>
                      </m:d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𝑴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𝑬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</m:t>
                      </m:r>
                    </m:oMath>
                  </m:oMathPara>
                </a14:m>
                <a:endParaRPr lang="en-US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000" dirty="0" err="1"/>
                  <a:t>Natijada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bir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xil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kinetik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energiyaga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zarrachalar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massasi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katta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bo'lgan</a:t>
                </a:r>
                <a:r>
                  <a:rPr lang="en-US" sz="2000" dirty="0"/>
                  <a:t> sari </a:t>
                </a:r>
                <a:r>
                  <a:rPr lang="en-US" sz="2000" dirty="0" err="1"/>
                  <a:t>ionlanish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natijasida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undan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ko'proq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yo'qotadi</a:t>
                </a:r>
                <a:r>
                  <a:rPr lang="en-US" sz="2000" dirty="0"/>
                  <a:t>.</a:t>
                </a:r>
                <a:endParaRPr lang="en-US" sz="2000" b="1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7" name="Title 1">
                <a:extLst>
                  <a:ext uri="{FF2B5EF4-FFF2-40B4-BE49-F238E27FC236}">
                    <a16:creationId xmlns:a16="http://schemas.microsoft.com/office/drawing/2014/main" id="{BB065010-E70D-7B49-E9CD-FB526906C6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323" y="421105"/>
                <a:ext cx="10972099" cy="6232358"/>
              </a:xfrm>
              <a:blipFill>
                <a:blip r:embed="rId2"/>
                <a:stretch>
                  <a:fillRect l="-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5273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E8089-4911-D0EE-98D0-1FD515D56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99391"/>
            <a:ext cx="10131425" cy="1292087"/>
          </a:xfrm>
        </p:spPr>
        <p:txBody>
          <a:bodyPr>
            <a:normAutofit/>
          </a:bodyPr>
          <a:lstStyle/>
          <a:p>
            <a:r>
              <a:rPr lang="en-US" sz="2700" cap="none" dirty="0"/>
              <a:t>4-rasm. </a:t>
            </a:r>
            <a:r>
              <a:rPr lang="en-US" sz="2700" cap="none" dirty="0" err="1"/>
              <a:t>Qo'rg'oshindagi</a:t>
            </a:r>
            <a:r>
              <a:rPr lang="en-US" sz="2700" cap="none" dirty="0"/>
              <a:t> </a:t>
            </a:r>
            <a:r>
              <a:rPr lang="en-US" sz="2700" cap="none" dirty="0" err="1"/>
              <a:t>og'ir</a:t>
            </a:r>
            <a:r>
              <a:rPr lang="en-US" sz="2700" cap="none" dirty="0"/>
              <a:t> </a:t>
            </a:r>
            <a:r>
              <a:rPr lang="en-US" sz="2700" cap="none" dirty="0" err="1"/>
              <a:t>zarrachalarning</a:t>
            </a:r>
            <a:r>
              <a:rPr lang="en-US" sz="2700" cap="none" dirty="0"/>
              <a:t> </a:t>
            </a:r>
            <a:r>
              <a:rPr lang="en-US" sz="2700" cap="none" dirty="0" err="1"/>
              <a:t>o'rtacha</a:t>
            </a:r>
            <a:r>
              <a:rPr lang="en-US" sz="2700" cap="none" dirty="0"/>
              <a:t> </a:t>
            </a:r>
            <a:r>
              <a:rPr lang="en-US" sz="2700" cap="none" dirty="0" err="1"/>
              <a:t>ionizatsiya</a:t>
            </a:r>
            <a:r>
              <a:rPr lang="en-US" sz="2700" cap="none" dirty="0"/>
              <a:t> </a:t>
            </a:r>
            <a:r>
              <a:rPr lang="en-US" sz="2700" cap="none" dirty="0" err="1"/>
              <a:t>energiyasi</a:t>
            </a:r>
            <a:r>
              <a:rPr lang="en-US" sz="2700" cap="none" dirty="0"/>
              <a:t> </a:t>
            </a:r>
            <a:r>
              <a:rPr lang="en-US" sz="2700" cap="none" dirty="0" err="1"/>
              <a:t>yo'qotilishining</a:t>
            </a:r>
            <a:r>
              <a:rPr lang="en-US" sz="2700" cap="none" dirty="0"/>
              <a:t> </a:t>
            </a:r>
            <a:r>
              <a:rPr lang="en-US" sz="2700" cap="none" dirty="0" err="1"/>
              <a:t>energiyaga</a:t>
            </a:r>
            <a:r>
              <a:rPr lang="en-US" sz="2700" cap="none" dirty="0"/>
              <a:t> </a:t>
            </a:r>
            <a:r>
              <a:rPr lang="en-US" sz="2700" cap="none" dirty="0" err="1"/>
              <a:t>bog'liqligi</a:t>
            </a:r>
            <a:r>
              <a:rPr lang="en-US" sz="2700" cap="none" dirty="0"/>
              <a:t>.</a:t>
            </a:r>
            <a:endParaRPr lang="ru-RU" sz="2700" cap="none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60FD64C2-3740-248E-2193-14125ED209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" y="1391478"/>
            <a:ext cx="9740348" cy="536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648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619A09-AD0A-13AB-420A-389A46D21B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801" y="145775"/>
                <a:ext cx="11347173" cy="671222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/>
                  <a:t>4-rasimda </a:t>
                </a:r>
                <a:r>
                  <a:rPr lang="en-US" sz="2000" dirty="0" err="1"/>
                  <a:t>energiyasi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𝑀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birliklarida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kinetik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energiya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absissa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o'qi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bo'ylab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to'planadi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ushbu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zarrachaning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o'rtacha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maxsus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energiya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yo'qotilishi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muhitning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ionlanishi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bo'yicha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ordinat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o'qi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bo'ylab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joylashtiriladi</a:t>
                </a:r>
                <a:r>
                  <a:rPr lang="en-US" sz="2000" dirty="0"/>
                  <a:t>.</a:t>
                </a:r>
                <a:br>
                  <a:rPr lang="en-US" sz="2000" dirty="0"/>
                </a:br>
                <a:r>
                  <a:rPr lang="en-US" sz="2000" dirty="0" err="1"/>
                  <a:t>Rasmning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butun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murakkab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egri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chizig'i</a:t>
                </a:r>
                <a:r>
                  <a:rPr lang="en-US" sz="2000" dirty="0"/>
                  <a:t> A, B, C, D, E, F </a:t>
                </a:r>
                <a:r>
                  <a:rPr lang="en-US" sz="2000" dirty="0" err="1"/>
                  <a:t>harflari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bilan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ushbu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bog'liqlikning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xarakterli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xatti-harakati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bilan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alohida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bo'limlarga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bo'lingan</a:t>
                </a:r>
                <a:r>
                  <a:rPr lang="en-US" sz="2000" dirty="0"/>
                  <a:t>.</a:t>
                </a:r>
              </a:p>
              <a:p>
                <a:pPr marL="0" indent="0">
                  <a:buNone/>
                </a:pPr>
                <a:r>
                  <a:rPr lang="en-US" sz="2000" dirty="0"/>
                  <a:t>(</a:t>
                </a:r>
                <a:r>
                  <a:rPr lang="en-US" sz="2000" b="1" dirty="0"/>
                  <a:t>BC)</a:t>
                </a:r>
                <a:r>
                  <a:rPr lang="en-US" sz="2000" dirty="0"/>
                  <a:t> </a:t>
                </a:r>
                <a:r>
                  <a:rPr lang="en-US" sz="2000" dirty="0" err="1"/>
                  <a:t>hududi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bir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tomondan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zarracha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nisbiy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bo'lmagan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ya'ni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l-GR" sz="2000" dirty="0"/>
                  <a:t> </a:t>
                </a:r>
                <a:r>
                  <a:rPr lang="en-US" sz="2000" dirty="0" err="1"/>
                  <a:t>holatiga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to'g'ri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keladi</a:t>
                </a:r>
                <a:r>
                  <a:rPr lang="en-US" sz="2000" dirty="0"/>
                  <a:t>.  </a:t>
                </a:r>
                <a:r>
                  <a:rPr lang="en-US" sz="2000" dirty="0" err="1"/>
                  <a:t>Ushbu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hududda</a:t>
                </a:r>
                <a:r>
                  <a:rPr lang="en-US" sz="2000" dirty="0"/>
                  <a:t> (BC) </a:t>
                </a:r>
                <a:r>
                  <a:rPr lang="en-US" sz="2000" dirty="0" err="1"/>
                  <a:t>egri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chiziqning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xatti-harakati</a:t>
                </a:r>
                <a:r>
                  <a:rPr lang="en-US" sz="2000" dirty="0"/>
                  <a:t> Bethe-Bloch </a:t>
                </a:r>
                <a:r>
                  <a:rPr lang="en-US" sz="2000" dirty="0" err="1"/>
                  <a:t>formulasidagi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kvadrat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qavslardan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oldingi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koeffitsiyent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bilan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aniqlanadi</a:t>
                </a:r>
                <a:r>
                  <a:rPr lang="en-US" sz="2000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ru-RU" sz="20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𝑑𝐸</m:t>
                                  </m:r>
                                </m:num>
                                <m:den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𝑑𝑥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𝐵𝐶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𝑑𝐸</m:t>
                              </m:r>
                            </m:num>
                            <m:den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Egri </a:t>
                </a:r>
                <a:r>
                  <a:rPr lang="en-US" sz="2000" dirty="0" err="1"/>
                  <a:t>chiziqning</a:t>
                </a:r>
                <a:r>
                  <a:rPr lang="en-US" sz="2000" dirty="0"/>
                  <a:t> C–D–E–F </a:t>
                </a:r>
                <a:r>
                  <a:rPr lang="en-US" sz="2000" dirty="0" err="1"/>
                  <a:t>sohalar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asosan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relativistik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soha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hisoblanadi</a:t>
                </a:r>
                <a:r>
                  <a:rPr lang="en-US" sz="2000" dirty="0"/>
                  <a:t>.</a:t>
                </a:r>
                <a:endParaRPr lang="ru-RU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F619A09-AD0A-13AB-420A-389A46D21B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1" y="145775"/>
                <a:ext cx="11347173" cy="6712226"/>
              </a:xfrm>
              <a:blipFill>
                <a:blip r:embed="rId2"/>
                <a:stretch>
                  <a:fillRect l="-5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485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BD29A-5A76-10B9-1690-62D371EB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0"/>
            <a:ext cx="10131425" cy="821635"/>
          </a:xfrm>
        </p:spPr>
        <p:txBody>
          <a:bodyPr>
            <a:normAutofit/>
          </a:bodyPr>
          <a:lstStyle/>
          <a:p>
            <a:r>
              <a:rPr lang="en-US" sz="2400" dirty="0"/>
              <a:t>Bregg </a:t>
            </a:r>
            <a:r>
              <a:rPr lang="en-US" sz="2400" dirty="0" err="1"/>
              <a:t>egri</a:t>
            </a:r>
            <a:r>
              <a:rPr lang="en-US" sz="2400" dirty="0"/>
              <a:t> </a:t>
            </a:r>
            <a:r>
              <a:rPr lang="en-US" sz="2400" dirty="0" err="1"/>
              <a:t>chizig’I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cho’qisi</a:t>
            </a:r>
            <a:r>
              <a:rPr lang="en-US" sz="2400" dirty="0"/>
              <a:t>.</a:t>
            </a:r>
            <a:endParaRPr lang="ru-RU" sz="2400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B71E364-8764-882A-1B06-F2929BBA59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615" y="661988"/>
            <a:ext cx="9295070" cy="589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649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>
            <a:extLst>
              <a:ext uri="{FF2B5EF4-FFF2-40B4-BE49-F238E27FC236}">
                <a16:creationId xmlns:a16="http://schemas.microsoft.com/office/drawing/2014/main" id="{1F1FE5B4-1115-6703-586C-F5AE1175A1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58" y="344513"/>
            <a:ext cx="10795705" cy="616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65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3ECD-E564-0289-A749-14A5426DF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Ionlashtruvchi</a:t>
            </a:r>
            <a:r>
              <a:rPr lang="en-US" sz="2000" dirty="0"/>
              <a:t> </a:t>
            </a:r>
            <a:r>
              <a:rPr lang="en-US" sz="2000" dirty="0" err="1"/>
              <a:t>nurlarning</a:t>
            </a:r>
            <a:r>
              <a:rPr lang="en-US" sz="2000" dirty="0"/>
              <a:t> </a:t>
            </a:r>
            <a:r>
              <a:rPr lang="en-US" sz="2000" dirty="0" err="1"/>
              <a:t>moddalar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o’zaro</a:t>
            </a:r>
            <a:r>
              <a:rPr lang="en-US" sz="2000" dirty="0"/>
              <a:t> </a:t>
            </a:r>
            <a:r>
              <a:rPr lang="en-US" sz="2000" dirty="0" err="1"/>
              <a:t>tasirini</a:t>
            </a:r>
            <a:r>
              <a:rPr lang="en-US" sz="2000" dirty="0"/>
              <a:t> </a:t>
            </a:r>
            <a:r>
              <a:rPr lang="en-US" sz="2000" dirty="0" err="1"/>
              <a:t>tibiyotda</a:t>
            </a:r>
            <a:r>
              <a:rPr lang="en-US" sz="2000" dirty="0"/>
              <a:t> </a:t>
            </a:r>
            <a:r>
              <a:rPr lang="en-US" sz="2000" dirty="0" err="1"/>
              <a:t>qo’llanilishi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A2E2A-88E7-AEEA-4C55-252EA89E1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Radiatsion</a:t>
            </a:r>
            <a:r>
              <a:rPr lang="en-US" sz="2000" dirty="0"/>
              <a:t> </a:t>
            </a:r>
            <a:r>
              <a:rPr lang="en-US" sz="2000" dirty="0" err="1"/>
              <a:t>terapiya</a:t>
            </a:r>
            <a:r>
              <a:rPr lang="en-US" sz="2000" dirty="0"/>
              <a:t> </a:t>
            </a:r>
            <a:r>
              <a:rPr lang="en-US" sz="2000" dirty="0" err="1"/>
              <a:t>odatda</a:t>
            </a:r>
            <a:r>
              <a:rPr lang="en-US" sz="2000" dirty="0"/>
              <a:t> </a:t>
            </a:r>
            <a:r>
              <a:rPr lang="en-US" sz="2000" dirty="0" err="1"/>
              <a:t>saratonning</a:t>
            </a:r>
            <a:r>
              <a:rPr lang="en-US" sz="2000" dirty="0"/>
              <a:t> </a:t>
            </a:r>
            <a:r>
              <a:rPr lang="en-US" sz="2000" dirty="0" err="1"/>
              <a:t>dastlabki</a:t>
            </a:r>
            <a:r>
              <a:rPr lang="en-US" sz="2000" dirty="0"/>
              <a:t> </a:t>
            </a:r>
            <a:r>
              <a:rPr lang="en-US" sz="2000" dirty="0" err="1"/>
              <a:t>bosqichlarida</a:t>
            </a:r>
            <a:r>
              <a:rPr lang="en-US" sz="2000" dirty="0"/>
              <a:t> </a:t>
            </a:r>
            <a:r>
              <a:rPr lang="en-US" sz="2000" dirty="0" err="1"/>
              <a:t>qo'llaniladi</a:t>
            </a:r>
            <a:r>
              <a:rPr lang="en-US" sz="2000" dirty="0"/>
              <a:t>, </a:t>
            </a:r>
            <a:r>
              <a:rPr lang="en-US" sz="2000" dirty="0" err="1"/>
              <a:t>chunki</a:t>
            </a:r>
            <a:r>
              <a:rPr lang="en-US" sz="2000" dirty="0"/>
              <a:t> u </a:t>
            </a:r>
            <a:r>
              <a:rPr lang="en-US" sz="2000" dirty="0" err="1"/>
              <a:t>o'simtaning</a:t>
            </a:r>
            <a:r>
              <a:rPr lang="en-US" sz="2000" dirty="0"/>
              <a:t> </a:t>
            </a:r>
            <a:r>
              <a:rPr lang="en-US" sz="2000" dirty="0" err="1"/>
              <a:t>o'sishini</a:t>
            </a:r>
            <a:r>
              <a:rPr lang="en-US" sz="2000" dirty="0"/>
              <a:t> </a:t>
            </a:r>
            <a:r>
              <a:rPr lang="en-US" sz="2000" dirty="0" err="1"/>
              <a:t>nazorat</a:t>
            </a:r>
            <a:r>
              <a:rPr lang="en-US" sz="2000" dirty="0"/>
              <a:t> </a:t>
            </a:r>
            <a:r>
              <a:rPr lang="en-US" sz="2000" dirty="0" err="1"/>
              <a:t>qilish</a:t>
            </a:r>
            <a:r>
              <a:rPr lang="en-US" sz="2000" dirty="0"/>
              <a:t> </a:t>
            </a:r>
            <a:r>
              <a:rPr lang="en-US" sz="2000" dirty="0" err="1"/>
              <a:t>imkonini</a:t>
            </a:r>
            <a:r>
              <a:rPr lang="en-US" sz="2000" dirty="0"/>
              <a:t> </a:t>
            </a:r>
            <a:r>
              <a:rPr lang="en-US" sz="2000" dirty="0" err="1"/>
              <a:t>beradi</a:t>
            </a:r>
            <a:r>
              <a:rPr lang="en-US" sz="2000" dirty="0"/>
              <a:t>. Ion </a:t>
            </a:r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terapiyasi</a:t>
            </a:r>
            <a:r>
              <a:rPr lang="en-US" sz="2000" dirty="0"/>
              <a:t> </a:t>
            </a:r>
            <a:r>
              <a:rPr lang="en-US" sz="2000" dirty="0" err="1"/>
              <a:t>o'sma</a:t>
            </a:r>
            <a:r>
              <a:rPr lang="en-US" sz="2000" dirty="0"/>
              <a:t> </a:t>
            </a:r>
            <a:r>
              <a:rPr lang="en-US" sz="2000" dirty="0" err="1"/>
              <a:t>hujayralaridagi</a:t>
            </a:r>
            <a:r>
              <a:rPr lang="en-US" sz="2000" dirty="0"/>
              <a:t> </a:t>
            </a:r>
            <a:r>
              <a:rPr lang="en-US" sz="2000" dirty="0">
                <a:hlinkClick r:id="rId2" tooltip="Анализ ДНК (без создания изображения)"/>
              </a:rPr>
              <a:t>DNK</a:t>
            </a:r>
            <a:r>
              <a:rPr lang="en-US" sz="2000" dirty="0"/>
              <a:t> </a:t>
            </a:r>
            <a:r>
              <a:rPr lang="en-US" sz="2000" dirty="0" err="1"/>
              <a:t>ni</a:t>
            </a:r>
            <a:r>
              <a:rPr lang="en-US" sz="2000" dirty="0"/>
              <a:t> </a:t>
            </a:r>
            <a:r>
              <a:rPr lang="en-US" sz="2000" dirty="0" err="1"/>
              <a:t>yo'q</a:t>
            </a:r>
            <a:r>
              <a:rPr lang="en-US" sz="2000" dirty="0"/>
              <a:t> </a:t>
            </a:r>
            <a:r>
              <a:rPr lang="en-US" sz="2000" dirty="0" err="1"/>
              <a:t>qilib</a:t>
            </a:r>
            <a:r>
              <a:rPr lang="en-US" sz="2000" dirty="0"/>
              <a:t>, </a:t>
            </a:r>
            <a:r>
              <a:rPr lang="en-US" sz="2000" dirty="0" err="1"/>
              <a:t>saraton</a:t>
            </a:r>
            <a:r>
              <a:rPr lang="en-US" sz="2000" dirty="0"/>
              <a:t> </a:t>
            </a:r>
            <a:r>
              <a:rPr lang="en-US" sz="2000" dirty="0" err="1"/>
              <a:t>hujayralarining</a:t>
            </a:r>
            <a:r>
              <a:rPr lang="en-US" sz="2000" dirty="0"/>
              <a:t> </a:t>
            </a:r>
            <a:r>
              <a:rPr lang="en-US" sz="2000" dirty="0" err="1"/>
              <a:t>o'limiga</a:t>
            </a:r>
            <a:r>
              <a:rPr lang="en-US" sz="2000" dirty="0"/>
              <a:t> </a:t>
            </a:r>
            <a:r>
              <a:rPr lang="en-US" sz="2000" dirty="0" err="1"/>
              <a:t>olib</a:t>
            </a:r>
            <a:r>
              <a:rPr lang="en-US" sz="2000" dirty="0"/>
              <a:t> </a:t>
            </a:r>
            <a:r>
              <a:rPr lang="en-US" sz="2000" dirty="0" err="1"/>
              <a:t>Oqsillar.Oddiy</a:t>
            </a:r>
            <a:r>
              <a:rPr lang="en-US" sz="2000" dirty="0"/>
              <a:t> </a:t>
            </a:r>
            <a:r>
              <a:rPr lang="en-US" sz="2000" dirty="0" err="1"/>
              <a:t>toʻqimalarni</a:t>
            </a:r>
            <a:r>
              <a:rPr lang="en-US" sz="2000" dirty="0"/>
              <a:t> (</a:t>
            </a:r>
            <a:r>
              <a:rPr lang="en-US" sz="2000" dirty="0" err="1"/>
              <a:t>masalan</a:t>
            </a:r>
            <a:r>
              <a:rPr lang="en-US" sz="2000" dirty="0"/>
              <a:t>, </a:t>
            </a:r>
            <a:r>
              <a:rPr lang="en-US" sz="2000" dirty="0" err="1"/>
              <a:t>oʻsimtani</a:t>
            </a:r>
            <a:r>
              <a:rPr lang="en-US" sz="2000" dirty="0"/>
              <a:t> </a:t>
            </a:r>
            <a:r>
              <a:rPr lang="en-US" sz="2000" dirty="0" err="1"/>
              <a:t>davolash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oʻtishi</a:t>
            </a:r>
            <a:r>
              <a:rPr lang="en-US" sz="2000" dirty="0"/>
              <a:t> </a:t>
            </a:r>
            <a:r>
              <a:rPr lang="en-US" sz="2000" dirty="0" err="1"/>
              <a:t>kerak</a:t>
            </a:r>
            <a:r>
              <a:rPr lang="en-US" sz="2000" dirty="0"/>
              <a:t> </a:t>
            </a:r>
            <a:r>
              <a:rPr lang="en-US" sz="2000" dirty="0" err="1"/>
              <a:t>boʻlgan</a:t>
            </a:r>
            <a:r>
              <a:rPr lang="en-US" sz="2000" dirty="0"/>
              <a:t> </a:t>
            </a:r>
            <a:r>
              <a:rPr lang="en-US" sz="2000" dirty="0" err="1"/>
              <a:t>teri</a:t>
            </a:r>
            <a:r>
              <a:rPr lang="en-US" sz="2000" dirty="0"/>
              <a:t> </a:t>
            </a:r>
            <a:r>
              <a:rPr lang="en-US" sz="2000" dirty="0" err="1"/>
              <a:t>yoki</a:t>
            </a:r>
            <a:r>
              <a:rPr lang="en-US" sz="2000" dirty="0"/>
              <a:t> </a:t>
            </a:r>
            <a:r>
              <a:rPr lang="en-US" sz="2000" dirty="0" err="1"/>
              <a:t>organlar</a:t>
            </a:r>
            <a:r>
              <a:rPr lang="en-US" sz="2000" dirty="0"/>
              <a:t>) </a:t>
            </a:r>
            <a:r>
              <a:rPr lang="en-US" sz="2000" dirty="0" err="1"/>
              <a:t>saqlab</a:t>
            </a:r>
            <a:r>
              <a:rPr lang="en-US" sz="2000" dirty="0"/>
              <a:t> </a:t>
            </a:r>
            <a:r>
              <a:rPr lang="en-US" sz="2000" dirty="0" err="1"/>
              <a:t>qolish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shaklli</a:t>
            </a:r>
            <a:r>
              <a:rPr lang="en-US" sz="2000" dirty="0"/>
              <a:t> </a:t>
            </a:r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nurlari</a:t>
            </a:r>
            <a:r>
              <a:rPr lang="en-US" sz="2000" dirty="0"/>
              <a:t> </a:t>
            </a:r>
            <a:r>
              <a:rPr lang="en-US" sz="2000" dirty="0" err="1"/>
              <a:t>oʻsimta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kesishish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necha</a:t>
            </a:r>
            <a:r>
              <a:rPr lang="en-US" sz="2000" dirty="0"/>
              <a:t> </a:t>
            </a:r>
            <a:r>
              <a:rPr lang="en-US" sz="2000" dirty="0" err="1"/>
              <a:t>taʼsir</a:t>
            </a:r>
            <a:r>
              <a:rPr lang="en-US" sz="2000" dirty="0"/>
              <a:t> </a:t>
            </a:r>
            <a:r>
              <a:rPr lang="en-US" sz="2000" dirty="0" err="1"/>
              <a:t>burchaklaridan</a:t>
            </a:r>
            <a:r>
              <a:rPr lang="en-US" sz="2000" dirty="0"/>
              <a:t> </a:t>
            </a:r>
            <a:r>
              <a:rPr lang="en-US" sz="2000" dirty="0" err="1"/>
              <a:t>yoʻnaltiriladi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yerda</a:t>
            </a:r>
            <a:r>
              <a:rPr lang="en-US" sz="2000" dirty="0"/>
              <a:t> </a:t>
            </a:r>
            <a:r>
              <a:rPr lang="en-US" sz="2000" dirty="0" err="1"/>
              <a:t>atrofdagi</a:t>
            </a:r>
            <a:r>
              <a:rPr lang="en-US" sz="2000" dirty="0"/>
              <a:t> </a:t>
            </a:r>
            <a:r>
              <a:rPr lang="en-US" sz="2000" dirty="0" err="1"/>
              <a:t>sogʻlom</a:t>
            </a:r>
            <a:r>
              <a:rPr lang="en-US" sz="2000" dirty="0"/>
              <a:t> </a:t>
            </a:r>
            <a:r>
              <a:rPr lang="en-US" sz="2000" dirty="0" err="1"/>
              <a:t>toʻqimalarga</a:t>
            </a:r>
            <a:r>
              <a:rPr lang="en-US" sz="2000" dirty="0"/>
              <a:t> </a:t>
            </a:r>
            <a:r>
              <a:rPr lang="en-US" sz="2000" dirty="0" err="1"/>
              <a:t>qaraganda</a:t>
            </a:r>
            <a:r>
              <a:rPr lang="en-US" sz="2000" dirty="0"/>
              <a:t> </a:t>
            </a:r>
            <a:r>
              <a:rPr lang="en-US" sz="2000" dirty="0" err="1"/>
              <a:t>ancha</a:t>
            </a:r>
            <a:r>
              <a:rPr lang="en-US" sz="2000" dirty="0"/>
              <a:t> </a:t>
            </a:r>
            <a:r>
              <a:rPr lang="en-US" sz="2000" dirty="0" err="1"/>
              <a:t>kattaroq</a:t>
            </a:r>
            <a:r>
              <a:rPr lang="en-US" sz="2000" dirty="0"/>
              <a:t> </a:t>
            </a:r>
            <a:r>
              <a:rPr lang="en-US" sz="2000" dirty="0" err="1"/>
              <a:t>soʻrilgan</a:t>
            </a:r>
            <a:r>
              <a:rPr lang="en-US" sz="2000" dirty="0"/>
              <a:t> </a:t>
            </a:r>
            <a:r>
              <a:rPr lang="en-US" sz="2000" dirty="0" err="1"/>
              <a:t>dozani</a:t>
            </a:r>
            <a:r>
              <a:rPr lang="en-US" sz="2000" dirty="0"/>
              <a:t> </a:t>
            </a:r>
            <a:r>
              <a:rPr lang="en-US" sz="2000" dirty="0" err="1"/>
              <a:t>taʼminlaydi</a:t>
            </a:r>
            <a:r>
              <a:rPr lang="en-US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6797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5199CC4A-D4F6-7D09-4FE9-07BA3C22ADB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70" y="503583"/>
            <a:ext cx="5976730" cy="635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8AC81E50-FAAB-C001-EAEA-E203E22E5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03583"/>
            <a:ext cx="5803276" cy="635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468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B9D4B-042A-0618-D2C1-3C68B57C4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0576" y="728870"/>
            <a:ext cx="6632344" cy="8308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A9CF7-FB07-D312-23E1-E0539DFC0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783" y="3712450"/>
            <a:ext cx="10131425" cy="3649133"/>
          </a:xfrm>
        </p:spPr>
        <p:txBody>
          <a:bodyPr/>
          <a:lstStyle/>
          <a:p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terapiyasi</a:t>
            </a:r>
            <a:r>
              <a:rPr lang="en-US" sz="2000" dirty="0"/>
              <a:t> </a:t>
            </a:r>
            <a:r>
              <a:rPr lang="en-US" sz="2000" dirty="0" err="1"/>
              <a:t>shunday</a:t>
            </a:r>
            <a:r>
              <a:rPr lang="en-US" sz="2000" dirty="0"/>
              <a:t> </a:t>
            </a:r>
            <a:r>
              <a:rPr lang="en-US" sz="2000" dirty="0" err="1"/>
              <a:t>turdan</a:t>
            </a:r>
            <a:r>
              <a:rPr lang="en-US" sz="2000" dirty="0"/>
              <a:t> </a:t>
            </a:r>
            <a:r>
              <a:rPr lang="en-US" sz="2000" dirty="0" err="1"/>
              <a:t>iboratki</a:t>
            </a:r>
            <a:r>
              <a:rPr lang="en-US" sz="2000" dirty="0"/>
              <a:t>, </a:t>
            </a:r>
            <a:r>
              <a:rPr lang="en-US" sz="2000" dirty="0" err="1"/>
              <a:t>unda</a:t>
            </a:r>
            <a:r>
              <a:rPr lang="en-US" sz="2000" dirty="0"/>
              <a:t> </a:t>
            </a:r>
            <a:r>
              <a:rPr lang="en-US" sz="2000" dirty="0" err="1"/>
              <a:t>ionlaydigan</a:t>
            </a:r>
            <a:r>
              <a:rPr lang="en-US" sz="2000" dirty="0"/>
              <a:t> </a:t>
            </a:r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af</a:t>
            </a:r>
            <a:r>
              <a:rPr lang="en-US" sz="2000" dirty="0"/>
              <a:t> </a:t>
            </a:r>
            <a:r>
              <a:rPr lang="en-US" sz="2000" dirty="0" err="1"/>
              <a:t>kiritilgan</a:t>
            </a:r>
            <a:r>
              <a:rPr lang="en-US" sz="2000" dirty="0"/>
              <a:t> </a:t>
            </a:r>
            <a:r>
              <a:rPr lang="en-US" sz="2000" dirty="0" err="1"/>
              <a:t>boʻlib</a:t>
            </a:r>
            <a:r>
              <a:rPr lang="en-US" sz="2000" dirty="0"/>
              <a:t>, </a:t>
            </a:r>
            <a:r>
              <a:rPr lang="en-US" sz="2000" dirty="0" err="1"/>
              <a:t>chillarak</a:t>
            </a:r>
            <a:r>
              <a:rPr lang="en-US" sz="2000" dirty="0"/>
              <a:t> </a:t>
            </a:r>
            <a:r>
              <a:rPr lang="en-US" sz="2000" dirty="0" err="1"/>
              <a:t>xujayralarni</a:t>
            </a:r>
            <a:r>
              <a:rPr lang="en-US" sz="2000" dirty="0"/>
              <a:t> </a:t>
            </a:r>
            <a:r>
              <a:rPr lang="en-US" sz="2000" dirty="0" err="1"/>
              <a:t>yo‘q</a:t>
            </a:r>
            <a:r>
              <a:rPr lang="en-US" sz="2000" dirty="0"/>
              <a:t> </a:t>
            </a:r>
            <a:r>
              <a:rPr lang="en-US" sz="2000" dirty="0" err="1"/>
              <a:t>qiladi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o‘smta</a:t>
            </a:r>
            <a:r>
              <a:rPr lang="en-US" sz="2000" dirty="0"/>
              <a:t> </a:t>
            </a:r>
            <a:r>
              <a:rPr lang="en-US" sz="2000" dirty="0" err="1"/>
              <a:t>kattaligini</a:t>
            </a:r>
            <a:r>
              <a:rPr lang="en-US" sz="2000" dirty="0"/>
              <a:t> </a:t>
            </a:r>
            <a:r>
              <a:rPr lang="en-US" sz="2000" dirty="0" err="1"/>
              <a:t>kichraytiriadi</a:t>
            </a:r>
            <a:r>
              <a:rPr lang="en-US" sz="2000" dirty="0"/>
              <a:t>. </a:t>
            </a:r>
            <a:r>
              <a:rPr lang="en-US" sz="2000" dirty="0" err="1"/>
              <a:t>Trumaoutine</a:t>
            </a:r>
            <a:r>
              <a:rPr lang="en-US" sz="2000" dirty="0"/>
              <a:t> </a:t>
            </a:r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shakli</a:t>
            </a:r>
            <a:r>
              <a:rPr lang="en-US" sz="2000" dirty="0"/>
              <a:t> – </a:t>
            </a:r>
            <a:r>
              <a:rPr lang="en-US" sz="2000" dirty="0" err="1"/>
              <a:t>ko‘rashtdan</a:t>
            </a:r>
            <a:r>
              <a:rPr lang="en-US" sz="2000" dirty="0"/>
              <a:t> </a:t>
            </a:r>
            <a:r>
              <a:rPr lang="en-US" sz="2000" dirty="0" err="1"/>
              <a:t>tashqaridagi</a:t>
            </a:r>
            <a:r>
              <a:rPr lang="en-US" sz="2000" dirty="0"/>
              <a:t> </a:t>
            </a:r>
            <a:r>
              <a:rPr lang="en-US" sz="2000" dirty="0" err="1"/>
              <a:t>moslamadan</a:t>
            </a:r>
            <a:r>
              <a:rPr lang="en-US" sz="2000" dirty="0"/>
              <a:t> </a:t>
            </a:r>
            <a:r>
              <a:rPr lang="en-US" sz="2000" dirty="0" err="1"/>
              <a:t>chiqarib</a:t>
            </a:r>
            <a:r>
              <a:rPr lang="en-US" sz="2000" dirty="0"/>
              <a:t> </a:t>
            </a:r>
            <a:r>
              <a:rPr lang="en-US" sz="2000" dirty="0" err="1"/>
              <a:t>berilgan</a:t>
            </a:r>
            <a:r>
              <a:rPr lang="en-US" sz="2000" dirty="0"/>
              <a:t> </a:t>
            </a:r>
            <a:r>
              <a:rPr lang="en-US" sz="2000" dirty="0" err="1"/>
              <a:t>nurlanishdir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Ichki</a:t>
            </a:r>
            <a:r>
              <a:rPr lang="en-US" sz="2000" dirty="0"/>
              <a:t> </a:t>
            </a:r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yoki</a:t>
            </a:r>
            <a:r>
              <a:rPr lang="en-US" sz="2000" dirty="0"/>
              <a:t> </a:t>
            </a:r>
            <a:r>
              <a:rPr lang="en-US" sz="2000" dirty="0" err="1"/>
              <a:t>braksitizemyaning</a:t>
            </a:r>
            <a:r>
              <a:rPr lang="en-US" sz="2000" dirty="0"/>
              <a:t> </a:t>
            </a:r>
            <a:r>
              <a:rPr lang="en-US" sz="2000" dirty="0" err="1"/>
              <a:t>hollaria</a:t>
            </a:r>
            <a:r>
              <a:rPr lang="en-US" sz="2000" dirty="0"/>
              <a:t> </a:t>
            </a:r>
            <a:r>
              <a:rPr lang="en-US" sz="2000" dirty="0" err="1"/>
              <a:t>esa</a:t>
            </a:r>
            <a:r>
              <a:rPr lang="en-US" sz="2000" dirty="0"/>
              <a:t>, </a:t>
            </a:r>
            <a:r>
              <a:rPr lang="en-US" sz="2000" dirty="0" err="1"/>
              <a:t>radyoaktiv</a:t>
            </a:r>
            <a:r>
              <a:rPr lang="en-US" sz="2000" dirty="0"/>
              <a:t> </a:t>
            </a:r>
            <a:r>
              <a:rPr lang="en-US" sz="2000" dirty="0" err="1"/>
              <a:t>zarrachalar</a:t>
            </a:r>
            <a:r>
              <a:rPr lang="en-US" sz="2000" dirty="0"/>
              <a:t> </a:t>
            </a:r>
            <a:r>
              <a:rPr lang="en-US" sz="2000" dirty="0" err="1"/>
              <a:t>yoki</a:t>
            </a:r>
            <a:r>
              <a:rPr lang="en-US" sz="2000" dirty="0"/>
              <a:t> </a:t>
            </a:r>
            <a:r>
              <a:rPr lang="en-US" sz="2000" dirty="0" err="1"/>
              <a:t>yonalardan</a:t>
            </a:r>
            <a:r>
              <a:rPr lang="en-US" sz="2000" dirty="0"/>
              <a:t> </a:t>
            </a:r>
            <a:r>
              <a:rPr lang="en-US" sz="2000" dirty="0" err="1"/>
              <a:t>o‘smta</a:t>
            </a:r>
            <a:r>
              <a:rPr lang="en-US" sz="2000" dirty="0"/>
              <a:t> </a:t>
            </a:r>
            <a:r>
              <a:rPr lang="en-US" sz="2000" dirty="0" err="1"/>
              <a:t>joyiga</a:t>
            </a:r>
            <a:r>
              <a:rPr lang="en-US" sz="2000" dirty="0"/>
              <a:t> </a:t>
            </a:r>
            <a:r>
              <a:rPr lang="en-US" sz="2000" dirty="0" err="1"/>
              <a:t>yoki</a:t>
            </a:r>
            <a:r>
              <a:rPr lang="en-US" sz="2000" dirty="0"/>
              <a:t> </a:t>
            </a:r>
            <a:r>
              <a:rPr lang="en-US" sz="2000" dirty="0" err="1"/>
              <a:t>yaqiniga</a:t>
            </a:r>
            <a:r>
              <a:rPr lang="en-US" sz="2000" dirty="0"/>
              <a:t> </a:t>
            </a:r>
            <a:r>
              <a:rPr lang="en-US" sz="2000" dirty="0" err="1"/>
              <a:t>tushiriladi</a:t>
            </a:r>
            <a:r>
              <a:rPr lang="en-US" sz="2000" dirty="0"/>
              <a:t>,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yassi</a:t>
            </a:r>
            <a:r>
              <a:rPr lang="en-US" sz="2000" dirty="0"/>
              <a:t> </a:t>
            </a:r>
            <a:r>
              <a:rPr lang="en-US" sz="2000" dirty="0" err="1"/>
              <a:t>nol-xujayralarni</a:t>
            </a:r>
            <a:r>
              <a:rPr lang="en-US" sz="2000" dirty="0"/>
              <a:t> </a:t>
            </a:r>
            <a:r>
              <a:rPr lang="en-US" sz="2000" dirty="0" err="1"/>
              <a:t>yo‘qqa</a:t>
            </a:r>
            <a:r>
              <a:rPr lang="en-US" sz="2000" dirty="0"/>
              <a:t> </a:t>
            </a:r>
            <a:r>
              <a:rPr lang="en-US" sz="2000" dirty="0" err="1"/>
              <a:t>chiqarish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qo‘llaniladi</a:t>
            </a:r>
            <a:r>
              <a:rPr lang="en-US" sz="2000" dirty="0"/>
              <a:t>. </a:t>
            </a:r>
            <a:r>
              <a:rPr lang="en-US" sz="2000" dirty="0" err="1"/>
              <a:t>Braksiterapiya</a:t>
            </a:r>
            <a:r>
              <a:rPr lang="en-US" sz="2000" dirty="0"/>
              <a:t> </a:t>
            </a:r>
            <a:r>
              <a:rPr lang="en-US" sz="2000" dirty="0" err="1"/>
              <a:t>juda</a:t>
            </a:r>
            <a:r>
              <a:rPr lang="en-US" sz="2000" dirty="0"/>
              <a:t> past </a:t>
            </a:r>
            <a:r>
              <a:rPr lang="en-US" sz="2000" dirty="0" err="1"/>
              <a:t>atrofdagi</a:t>
            </a:r>
            <a:r>
              <a:rPr lang="en-US" sz="2000" dirty="0"/>
              <a:t> </a:t>
            </a:r>
            <a:r>
              <a:rPr lang="en-US" sz="2000" dirty="0" err="1"/>
              <a:t>sog‘lom</a:t>
            </a:r>
            <a:r>
              <a:rPr lang="en-US" sz="2000" dirty="0"/>
              <a:t> </a:t>
            </a:r>
            <a:r>
              <a:rPr lang="en-US" sz="2000" dirty="0" err="1"/>
              <a:t>to‘qimalarni</a:t>
            </a:r>
            <a:r>
              <a:rPr lang="en-US" sz="2000" dirty="0"/>
              <a:t> </a:t>
            </a:r>
            <a:r>
              <a:rPr lang="en-US" sz="2000" dirty="0" err="1"/>
              <a:t>ko‘paytirgan</a:t>
            </a:r>
            <a:r>
              <a:rPr lang="en-US" sz="2000" dirty="0"/>
              <a:t> </a:t>
            </a:r>
            <a:r>
              <a:rPr lang="en-US" sz="2000" dirty="0" err="1"/>
              <a:t>holda</a:t>
            </a:r>
            <a:r>
              <a:rPr lang="en-US" sz="2000" dirty="0"/>
              <a:t> </a:t>
            </a:r>
            <a:r>
              <a:rPr lang="en-US" sz="2000" dirty="0" err="1"/>
              <a:t>o‘smtaga</a:t>
            </a:r>
            <a:r>
              <a:rPr lang="en-US" sz="2000" dirty="0"/>
              <a:t> </a:t>
            </a:r>
            <a:r>
              <a:rPr lang="en-US" sz="2000" dirty="0" err="1"/>
              <a:t>nursopat</a:t>
            </a:r>
            <a:r>
              <a:rPr lang="en-US" sz="2000" dirty="0"/>
              <a:t> </a:t>
            </a:r>
            <a:r>
              <a:rPr lang="en-US" sz="2000" dirty="0" err="1"/>
              <a:t>qoldirib</a:t>
            </a:r>
            <a:r>
              <a:rPr lang="en-US" sz="2000" dirty="0"/>
              <a:t> </a:t>
            </a:r>
            <a:r>
              <a:rPr lang="en-US" sz="2000" dirty="0" err="1"/>
              <a:t>beradi</a:t>
            </a:r>
            <a:r>
              <a:rPr lang="en-US" sz="2000" dirty="0"/>
              <a:t>. Shu </a:t>
            </a:r>
            <a:r>
              <a:rPr lang="en-US" sz="2000" dirty="0" err="1"/>
              <a:t>sababli</a:t>
            </a:r>
            <a:r>
              <a:rPr lang="en-US" sz="2000" dirty="0"/>
              <a:t>, </a:t>
            </a:r>
            <a:r>
              <a:rPr lang="en-US" sz="2000" dirty="0" err="1"/>
              <a:t>tananing</a:t>
            </a:r>
            <a:r>
              <a:rPr lang="en-US" sz="2000" dirty="0"/>
              <a:t> </a:t>
            </a:r>
            <a:r>
              <a:rPr lang="en-US" sz="2000" dirty="0" err="1"/>
              <a:t>aniq</a:t>
            </a:r>
            <a:r>
              <a:rPr lang="en-US" sz="2000" dirty="0"/>
              <a:t> </a:t>
            </a:r>
            <a:r>
              <a:rPr lang="en-US" sz="2000" dirty="0" err="1"/>
              <a:t>joylariga</a:t>
            </a:r>
            <a:r>
              <a:rPr lang="en-US" sz="2000" dirty="0"/>
              <a:t> </a:t>
            </a:r>
            <a:r>
              <a:rPr lang="en-US" sz="2000" dirty="0" err="1"/>
              <a:t>ancha</a:t>
            </a:r>
            <a:r>
              <a:rPr lang="en-US" sz="2000" dirty="0"/>
              <a:t> </a:t>
            </a:r>
            <a:r>
              <a:rPr lang="en-US" sz="2000" dirty="0" err="1"/>
              <a:t>yuqori</a:t>
            </a:r>
            <a:r>
              <a:rPr lang="en-US" sz="2000" dirty="0"/>
              <a:t> </a:t>
            </a:r>
            <a:r>
              <a:rPr lang="en-US" sz="2000" dirty="0" err="1"/>
              <a:t>nurlanish</a:t>
            </a:r>
            <a:r>
              <a:rPr lang="en-US" sz="2000" dirty="0"/>
              <a:t> </a:t>
            </a:r>
            <a:r>
              <a:rPr lang="en-US" sz="2000" dirty="0" err="1"/>
              <a:t>dozalari</a:t>
            </a:r>
            <a:r>
              <a:rPr lang="en-US" sz="2000" dirty="0"/>
              <a:t> </a:t>
            </a:r>
            <a:r>
              <a:rPr lang="en-US" sz="2000" dirty="0" err="1"/>
              <a:t>berishga</a:t>
            </a:r>
            <a:r>
              <a:rPr lang="en-US" sz="2000" dirty="0"/>
              <a:t> </a:t>
            </a:r>
            <a:r>
              <a:rPr lang="en-US" sz="2000" dirty="0" err="1"/>
              <a:t>imkon</a:t>
            </a:r>
            <a:r>
              <a:rPr lang="en-US" sz="2000" dirty="0"/>
              <a:t> </a:t>
            </a:r>
            <a:r>
              <a:rPr lang="en-US" sz="2000" dirty="0" err="1"/>
              <a:t>beradi</a:t>
            </a:r>
            <a:r>
              <a:rPr lang="en-US" sz="2000" dirty="0"/>
              <a:t>.</a:t>
            </a:r>
          </a:p>
          <a:p>
            <a:endParaRPr lang="ru-RU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145A6F68-FA88-66D7-30B6-C65A1729E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774" y="119269"/>
            <a:ext cx="8259555" cy="379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4303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5CD8D-4995-1388-E89D-E9F40FFB4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Foydalangan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C0205-E897-F540-2E76-B4DB530D8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T.M.MO’MINOV,    A.B.XOLIQULOV,   SH.X.</a:t>
            </a:r>
            <a:r>
              <a:rPr lang="en-US"/>
              <a:t>USHMURODOV    Atom </a:t>
            </a:r>
            <a:r>
              <a:rPr lang="en-US" dirty="0" err="1"/>
              <a:t>yadrosi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(300) bet. </a:t>
            </a:r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sohalar</a:t>
            </a:r>
            <a:r>
              <a:rPr lang="en-US" dirty="0"/>
              <a:t> (203) </a:t>
            </a:r>
            <a:r>
              <a:rPr lang="en-US" dirty="0" err="1"/>
              <a:t>vq</a:t>
            </a:r>
            <a:r>
              <a:rPr lang="en-US" dirty="0"/>
              <a:t> (216) </a:t>
            </a:r>
            <a:r>
              <a:rPr lang="en-US" dirty="0" err="1"/>
              <a:t>betlar</a:t>
            </a:r>
            <a:endParaRPr lang="en-US" dirty="0"/>
          </a:p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  <a:hlinkClick r:id="rId2"/>
              </a:rPr>
              <a:t>http://nuclphys.sinp.msu.ru/ihem/ihem02.htm?ysclid=mm9hmzrxvm900238858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  <a:hlinkClick r:id="rId3"/>
              </a:rPr>
              <a:t>https://en.wikipedia.org/wiki/Bethe_formula?utm_source=chatgpt.com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443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45653-1F56-B21B-7689-5EB17D7B8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586854"/>
            <a:ext cx="10018713" cy="1517249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Og'ir</a:t>
            </a:r>
            <a:r>
              <a:rPr lang="en-US" b="1" dirty="0"/>
              <a:t> </a:t>
            </a:r>
            <a:r>
              <a:rPr lang="en-US" b="1" dirty="0" err="1"/>
              <a:t>zaryadlangan</a:t>
            </a:r>
            <a:r>
              <a:rPr lang="en-US" b="1" dirty="0"/>
              <a:t> </a:t>
            </a:r>
            <a:r>
              <a:rPr lang="en-US" b="1" dirty="0" err="1"/>
              <a:t>zarrachalarning</a:t>
            </a:r>
            <a:r>
              <a:rPr lang="en-US" b="1" dirty="0"/>
              <a:t> </a:t>
            </a:r>
            <a:r>
              <a:rPr lang="en-US" b="1" dirty="0" err="1"/>
              <a:t>ionlanish</a:t>
            </a:r>
            <a:r>
              <a:rPr lang="en-US" b="1" dirty="0"/>
              <a:t> </a:t>
            </a:r>
            <a:r>
              <a:rPr lang="en-US" b="1" dirty="0" err="1"/>
              <a:t>yo'qotishlari</a:t>
            </a:r>
            <a:br>
              <a:rPr lang="en-US" b="1" dirty="0"/>
            </a:b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63A520-0B30-9DD4-B86A-1375B83591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2104103"/>
                <a:ext cx="10018713" cy="4572000"/>
              </a:xfrm>
            </p:spPr>
            <p:txBody>
              <a:bodyPr>
                <a:normAutofit/>
              </a:bodyPr>
              <a:lstStyle/>
              <a:p>
                <a:r>
                  <a:rPr lang="en-US" sz="2000" dirty="0" err="1"/>
                  <a:t>Zarraning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elektronlar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bilan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ta’sirlashuvini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klassik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fizika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qonunlari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asosida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tushuntiriladi</a:t>
                </a:r>
                <a:r>
                  <a:rPr lang="en-US" sz="2000" dirty="0"/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𝑃𝑏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&gt;&gt;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2000" dirty="0"/>
                  <a:t>.</a:t>
                </a:r>
              </a:p>
              <a:p>
                <a:r>
                  <a:rPr lang="en-US" sz="2000" dirty="0"/>
                  <a:t>Atom </a:t>
                </a:r>
                <a:r>
                  <a:rPr lang="en-US" sz="2000" dirty="0" err="1"/>
                  <a:t>elektronlarining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tezligi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ar-AE" sz="2000" dirty="0"/>
                  <a:t>, </a:t>
                </a:r>
                <a:r>
                  <a:rPr lang="en-US" sz="2000" dirty="0" err="1"/>
                  <a:t>tushuvchi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zarra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tezligidan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juda</a:t>
                </a:r>
                <a:r>
                  <a:rPr lang="en-US" sz="2000" dirty="0"/>
                  <a:t> ham </a:t>
                </a:r>
                <a:r>
                  <a:rPr lang="en-US" sz="2000" dirty="0" err="1"/>
                  <a:t>kichik</a:t>
                </a:r>
                <a:r>
                  <a:rPr lang="en-US" sz="2000" dirty="0"/>
                  <a:t>,         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&gt;&gt;</m:t>
                    </m:r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ar-AE" sz="2000" dirty="0"/>
                  <a:t>, </a:t>
                </a:r>
                <a:r>
                  <a:rPr lang="en-US" sz="2000" dirty="0" err="1"/>
                  <a:t>ta’sirlashuv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vaqtida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elektron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joyidan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qo‘zg‘almas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siljimaydi</a:t>
                </a:r>
                <a:r>
                  <a:rPr lang="en-US" sz="2000" dirty="0"/>
                  <a:t> deb </a:t>
                </a:r>
                <a:r>
                  <a:rPr lang="en-US" sz="2000" dirty="0" err="1"/>
                  <a:t>qaraladi</a:t>
                </a:r>
                <a:r>
                  <a:rPr lang="en-US" sz="2000" dirty="0"/>
                  <a:t>,</a:t>
                </a:r>
                <a:br>
                  <a:rPr lang="en-US" sz="2000" dirty="0"/>
                </a:br>
                <a:r>
                  <a:rPr lang="en-US" sz="2000" dirty="0"/>
                  <a:t>                                                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&gt;&gt;</m:t>
                    </m:r>
                    <m:f>
                      <m:f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sSub>
                          <m:sSubPr>
                            <m:ctrlPr>
                              <a:rPr lang="ar-AE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ar-AE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ar-AE" sz="2000" dirty="0"/>
                  <a:t>.</a:t>
                </a:r>
              </a:p>
              <a:p>
                <a:r>
                  <a:rPr lang="en-US" sz="2000" dirty="0" err="1"/>
                  <a:t>Elektronni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atomda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erkin</a:t>
                </a:r>
                <a:r>
                  <a:rPr lang="en-US" sz="2000" dirty="0"/>
                  <a:t> deb </a:t>
                </a:r>
                <a:r>
                  <a:rPr lang="en-US" sz="2000" dirty="0" err="1"/>
                  <a:t>qaraymiz</a:t>
                </a:r>
                <a:r>
                  <a:rPr lang="en-US" sz="2000" dirty="0"/>
                  <a:t>.</a:t>
                </a:r>
              </a:p>
              <a:p>
                <a:r>
                  <a:rPr lang="en-US" sz="2000" dirty="0" err="1"/>
                  <a:t>Muhitga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tushuvchi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zarra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zaryadi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𝑍𝑒</m:t>
                    </m:r>
                  </m:oMath>
                </a14:m>
                <a:r>
                  <a:rPr lang="en-US" sz="2000" dirty="0"/>
                  <a:t>, </a:t>
                </a:r>
                <a:r>
                  <a:rPr lang="en-US" sz="2000" dirty="0" err="1"/>
                  <a:t>massasi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000" dirty="0"/>
                  <a:t>, </a:t>
                </a:r>
                <a:r>
                  <a:rPr lang="en-US" sz="2000" dirty="0" err="1"/>
                  <a:t>tezligi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000" dirty="0"/>
                  <a:t>, </a:t>
                </a:r>
                <a:r>
                  <a:rPr lang="en-US" sz="2000" dirty="0" err="1"/>
                  <a:t>elektronga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yaqin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kelish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masofasi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000" dirty="0" err="1"/>
                  <a:t>bo‘lsin</a:t>
                </a:r>
                <a:r>
                  <a:rPr lang="en-US" sz="2000" dirty="0"/>
                  <a:t> (1-rasm). Zarra </a:t>
                </a:r>
                <a:r>
                  <a:rPr lang="en-US" sz="2000" dirty="0" err="1"/>
                  <a:t>massasi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&gt;&gt;</m:t>
                    </m:r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000" dirty="0" err="1"/>
                  <a:t>elektron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massasidan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katta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bo‘lgani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uchun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elektronlar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bilan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ta’sirlashuvda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o‘z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yo‘nalishini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o‘zgartirmasdan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to‘g‘ri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chiziq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bo‘ylab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harakatlanib,zarraning</a:t>
                </a:r>
                <a:r>
                  <a:rPr lang="en-US" sz="2000" dirty="0"/>
                  <a:t> electron </a:t>
                </a:r>
                <a:r>
                  <a:rPr lang="en-US" sz="2000" dirty="0" err="1"/>
                  <a:t>bilan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tasirlashuvi</a:t>
                </a:r>
                <a:r>
                  <a:rPr lang="en-US" sz="2000" dirty="0"/>
                  <a:t>  2b </a:t>
                </a:r>
                <a:r>
                  <a:rPr lang="en-US" sz="2000" dirty="0" err="1"/>
                  <a:t>masofagacha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bo’lsin</a:t>
                </a:r>
                <a:r>
                  <a:rPr lang="en-US" sz="2000" dirty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63A520-0B30-9DD4-B86A-1375B83591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2104103"/>
                <a:ext cx="10018713" cy="4572000"/>
              </a:xfrm>
              <a:blipFill>
                <a:blip r:embed="rId2"/>
                <a:stretch>
                  <a:fillRect l="-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2151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91DBF6-8338-0133-BFAE-C118A23A0E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71" y="609600"/>
            <a:ext cx="8646517" cy="59485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74BA14-A532-8464-B284-3BD250F7059A}"/>
              </a:ext>
            </a:extLst>
          </p:cNvPr>
          <p:cNvSpPr txBox="1"/>
          <p:nvPr/>
        </p:nvSpPr>
        <p:spPr>
          <a:xfrm>
            <a:off x="9120117" y="927627"/>
            <a:ext cx="29445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1-rasm. </a:t>
            </a:r>
            <a:r>
              <a:rPr lang="en-US" sz="2000" b="1" dirty="0" err="1"/>
              <a:t>Zaryadlangan</a:t>
            </a:r>
            <a:r>
              <a:rPr lang="en-US" sz="2000" b="1" dirty="0"/>
              <a:t> </a:t>
            </a:r>
            <a:r>
              <a:rPr lang="en-US" sz="2000" b="1" dirty="0" err="1"/>
              <a:t>zarrachaning</a:t>
            </a:r>
            <a:r>
              <a:rPr lang="en-US" sz="2000" b="1" dirty="0"/>
              <a:t> </a:t>
            </a:r>
            <a:r>
              <a:rPr lang="en-US" sz="2000" b="1" dirty="0" err="1"/>
              <a:t>elektron</a:t>
            </a:r>
            <a:r>
              <a:rPr lang="en-US" sz="2000" b="1" dirty="0"/>
              <a:t> </a:t>
            </a:r>
            <a:r>
              <a:rPr lang="en-US" sz="2000" b="1" dirty="0" err="1"/>
              <a:t>bilan</a:t>
            </a:r>
            <a:r>
              <a:rPr lang="en-US" sz="2000" b="1" dirty="0"/>
              <a:t> </a:t>
            </a:r>
            <a:r>
              <a:rPr lang="en-US" sz="2000" b="1" dirty="0" err="1"/>
              <a:t>o'zaro</a:t>
            </a:r>
            <a:r>
              <a:rPr lang="en-US" sz="2000" b="1" dirty="0"/>
              <a:t> </a:t>
            </a:r>
            <a:r>
              <a:rPr lang="en-US" sz="2000" b="1" dirty="0" err="1"/>
              <a:t>ta'siri</a:t>
            </a:r>
            <a:r>
              <a:rPr lang="en-US" sz="2000" b="1" dirty="0"/>
              <a:t> </a:t>
            </a:r>
            <a:endParaRPr lang="en-US" sz="2000" b="1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019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AD66099D-D978-7E88-6DE8-26391B57206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7317" y="0"/>
                <a:ext cx="12034684" cy="6858001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000" dirty="0"/>
                  <a:t>Dastlab </a:t>
                </a:r>
                <a:r>
                  <a:rPr lang="en-US" sz="2000" dirty="0" err="1"/>
                  <a:t>zarraning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alohida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elektron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bilan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o‘zaro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ta’sirini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ko‘rib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chiqaylik</a:t>
                </a:r>
                <a:r>
                  <a:rPr lang="en-US" sz="2000" dirty="0"/>
                  <a:t>. </a:t>
                </a:r>
                <a:r>
                  <a:rPr lang="en-US" sz="2000" dirty="0" err="1"/>
                  <a:t>Zarraning</a:t>
                </a:r>
                <a:r>
                  <a:rPr lang="en-US" sz="2000" dirty="0"/>
                  <a:t> harakat </a:t>
                </a:r>
                <a:r>
                  <a:rPr lang="en-US" sz="2000" dirty="0" err="1"/>
                  <a:t>trayektoriyasiga</a:t>
                </a:r>
                <a:r>
                  <a:rPr lang="en-US" sz="2000" dirty="0"/>
                  <a:t> tik </a:t>
                </a:r>
                <a:r>
                  <a:rPr lang="en-US" sz="2000" dirty="0" err="1"/>
                  <a:t>yo‘nalishda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elektronga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bergan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impulsi</a:t>
                </a:r>
                <a:r>
                  <a:rPr lang="en-US" sz="2000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sub>
                      </m:sSub>
                      <m:r>
                        <a:rPr lang="ar-AE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000" b="0" i="1" smtClean="0">
                          <a:latin typeface="Cambria Math" panose="02040503050406030204" pitchFamily="18" charset="0"/>
                        </a:rPr>
                        <m:t>F</m:t>
                      </m:r>
                      <m:r>
                        <m:rPr>
                          <m:nor/>
                        </m:rPr>
                        <a:rPr lang="ar-AE" sz="2000" i="1"/>
                        <m:t> </m:t>
                      </m:r>
                      <m:r>
                        <a:rPr lang="ar-AE" sz="2000" i="1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ar-AE" sz="2000">
                          <a:latin typeface="Cambria Math" panose="02040503050406030204" pitchFamily="18" charset="0"/>
                        </a:rPr>
                        <m:t>. </m:t>
                      </m:r>
                      <m:d>
                        <m:dPr>
                          <m:ctrlPr>
                            <a:rPr lang="ar-AE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ar-AE" sz="2000" b="0" dirty="0"/>
              </a:p>
              <a:p>
                <a:pPr marL="0" indent="0">
                  <a:buNone/>
                </a:pPr>
                <a:r>
                  <a:rPr lang="en-US" sz="2000" dirty="0" err="1"/>
                  <a:t>bo‘ladi</a:t>
                </a:r>
                <a:r>
                  <a:rPr lang="en-US" sz="2000" dirty="0"/>
                  <a:t>. Zarra </a:t>
                </a:r>
                <a:r>
                  <a:rPr lang="en-US" sz="2000" dirty="0" err="1"/>
                  <a:t>elektronga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yaqinlashganda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undan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uzoqlashganda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ta’sir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kuchi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yo‘nalishi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qarama-qarshi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bo‘lgani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uchun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zarra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impulsining</a:t>
                </a:r>
                <a:r>
                  <a:rPr lang="en-US" sz="2000" dirty="0"/>
                  <a:t> parallel </a:t>
                </a:r>
                <a:r>
                  <a:rPr lang="en-US" sz="2000" dirty="0" err="1"/>
                  <a:t>tashkil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etuvchisi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nolga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teng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bo‘ladi</a:t>
                </a:r>
                <a:r>
                  <a:rPr lang="en-US" sz="2000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00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∥</m:t>
                          </m:r>
                        </m:sub>
                      </m:sSub>
                      <m:r>
                        <a:rPr lang="ar-AE" sz="200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grow m:val="on"/>
                          <m:subHide m:val="on"/>
                          <m:supHide m:val="on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∥</m:t>
                              </m:r>
                            </m:sub>
                          </m:sSub>
                        </m:e>
                      </m:nary>
                      <m:r>
                        <m:rPr>
                          <m:nor/>
                        </m:rPr>
                        <a:rPr lang="ar-AE" sz="2000" i="1"/>
                        <m:t> </m:t>
                      </m:r>
                      <m:r>
                        <a:rPr lang="ar-AE" sz="2000" i="1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ar-AE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00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ar-AE" sz="2000">
                          <a:latin typeface="Cambria Math" panose="02040503050406030204" pitchFamily="18" charset="0"/>
                        </a:rPr>
                        <m:t>. 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ar-AE" sz="2000" b="0" dirty="0"/>
              </a:p>
              <a:p>
                <a:pPr marL="0" indent="0">
                  <a:buNone/>
                </a:pPr>
                <a:r>
                  <a:rPr lang="en-US" sz="2000" dirty="0" err="1"/>
                  <a:t>Shuning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uchun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ionizatsiyani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zarra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impulsining</a:t>
                </a:r>
                <a:r>
                  <a:rPr lang="en-US" sz="2000" dirty="0"/>
                  <a:t> tik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ar-AE" sz="2000">
                            <a:latin typeface="Cambria Math" panose="02040503050406030204" pitchFamily="18" charset="0"/>
                          </a:rPr>
                          <m:t>⊥</m:t>
                        </m:r>
                      </m:sub>
                    </m:sSub>
                  </m:oMath>
                </a14:m>
                <a:r>
                  <a:rPr lang="en-US" sz="2000" dirty="0" err="1"/>
                  <a:t>tashkil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etuvchisi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vujudga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keltiradi</a:t>
                </a:r>
                <a:r>
                  <a:rPr lang="en-US" sz="2000" dirty="0"/>
                  <a:t>. </a:t>
                </a:r>
                <a:r>
                  <a:rPr lang="en-US" sz="2000" dirty="0" err="1"/>
                  <a:t>O‘zaro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ta’sir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vaqti</a:t>
                </a:r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00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l-GR" sz="2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l-GR" sz="2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  <m:r>
                        <a:rPr lang="ar-AE" sz="2000">
                          <a:latin typeface="Cambria Math" panose="02040503050406030204" pitchFamily="18" charset="0"/>
                        </a:rPr>
                        <m:t>. 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</m:oMath>
                  </m:oMathPara>
                </a14:m>
                <a:endParaRPr lang="ar-AE" sz="2000" dirty="0"/>
              </a:p>
              <a:p>
                <a:pPr marL="0" indent="0">
                  <a:buNone/>
                </a:pPr>
                <a:r>
                  <a:rPr lang="en-US" sz="2000" dirty="0" err="1"/>
                  <a:t>Zarracha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tomonidan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elektronni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itaruvchi</a:t>
                </a:r>
                <a:r>
                  <a:rPr lang="en-US" sz="2000" dirty="0"/>
                  <a:t> Kulon </a:t>
                </a:r>
                <a:r>
                  <a:rPr lang="en-US" sz="2000" dirty="0" err="1"/>
                  <a:t>kuchi</a:t>
                </a:r>
                <a:r>
                  <a:rPr lang="en-US" sz="2000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⊥</m:t>
                          </m:r>
                        </m:sub>
                      </m:sSub>
                      <m:r>
                        <a:rPr lang="ar-AE" sz="2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𝑍</m:t>
                          </m:r>
                          <m:sSup>
                            <m:sSup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ar-AE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ar-AE" sz="2000">
                          <a:latin typeface="Cambria Math" panose="02040503050406030204" pitchFamily="18" charset="0"/>
                        </a:rPr>
                        <m:t>. </m:t>
                      </m:r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ar-AE" sz="200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ar-AE" sz="2000" dirty="0"/>
              </a:p>
              <a:p>
                <a:pPr marL="0" indent="0">
                  <a:buNone/>
                </a:pPr>
                <a:r>
                  <a:rPr lang="en-US" sz="2000" dirty="0"/>
                  <a:t> Har </a:t>
                </a:r>
                <a:r>
                  <a:rPr lang="en-US" sz="2000" dirty="0" err="1"/>
                  <a:t>bir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momentda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o'rtasida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ta'sir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qiluvchi</a:t>
                </a:r>
                <a:r>
                  <a:rPr lang="en-US" sz="2000" dirty="0"/>
                  <a:t> Kulon </a:t>
                </a:r>
                <a:r>
                  <a:rPr lang="en-US" sz="2000" dirty="0" err="1"/>
                  <a:t>kuchi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quyidagicha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bo'ladi</a:t>
                </a:r>
                <a:r>
                  <a:rPr lang="en-US" sz="2000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      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 x - </a:t>
                </a:r>
                <a:r>
                  <a:rPr lang="en-US" sz="2000" dirty="0" err="1"/>
                  <a:t>zarrachaning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vaqt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bo'yicha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istalgan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momentdagi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joylashuvidan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elektronga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yaqin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yaqinlashish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nuqtasigacha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bo'lgan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masofa</a:t>
                </a:r>
                <a:endParaRPr lang="ru-RU" sz="2000" dirty="0"/>
              </a:p>
            </p:txBody>
          </p:sp>
        </mc:Choice>
        <mc:Fallback xmlns=""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AD66099D-D978-7E88-6DE8-26391B5720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7317" y="0"/>
                <a:ext cx="12034684" cy="6858001"/>
              </a:xfrm>
              <a:blipFill>
                <a:blip r:embed="rId2"/>
                <a:stretch>
                  <a:fillRect l="-557" t="-711" b="-1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8543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BE8AE56-927C-FE88-F260-B43094B290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1274"/>
            <a:ext cx="5854739" cy="433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1AF421-2EA3-295D-BD43-1621BB848229}"/>
              </a:ext>
            </a:extLst>
          </p:cNvPr>
          <p:cNvSpPr txBox="1"/>
          <p:nvPr/>
        </p:nvSpPr>
        <p:spPr>
          <a:xfrm>
            <a:off x="1286302" y="5936354"/>
            <a:ext cx="400903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2-rasm. </a:t>
            </a:r>
            <a:r>
              <a:rPr lang="en-US" sz="2000" b="1" dirty="0" err="1"/>
              <a:t>Elektronga</a:t>
            </a:r>
            <a:r>
              <a:rPr lang="en-US" sz="2000" b="1" dirty="0"/>
              <a:t> </a:t>
            </a:r>
            <a:r>
              <a:rPr lang="en-US" sz="2000" b="1" dirty="0" err="1"/>
              <a:t>o'tkazilgan</a:t>
            </a:r>
            <a:r>
              <a:rPr lang="en-US" sz="2000" b="1" dirty="0"/>
              <a:t> </a:t>
            </a:r>
            <a:r>
              <a:rPr lang="en-US" sz="2000" b="1" dirty="0" err="1"/>
              <a:t>impulsni</a:t>
            </a:r>
            <a:r>
              <a:rPr lang="en-US" sz="2000" b="1" dirty="0"/>
              <a:t> </a:t>
            </a:r>
            <a:r>
              <a:rPr lang="en-US" sz="2000" b="1" dirty="0" err="1"/>
              <a:t>hisoblash</a:t>
            </a:r>
            <a:r>
              <a:rPr lang="en-US" sz="2000" b="1" dirty="0"/>
              <a:t> </a:t>
            </a:r>
            <a:r>
              <a:rPr lang="en-US" sz="2000" b="1" dirty="0" err="1"/>
              <a:t>uchun</a:t>
            </a:r>
            <a:r>
              <a:rPr lang="en-US" sz="2000" b="1" dirty="0"/>
              <a:t>. </a:t>
            </a:r>
            <a:endParaRPr lang="ru-RU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3321496-70E9-3B7F-B9E5-AA473578A62D}"/>
                  </a:ext>
                </a:extLst>
              </p:cNvPr>
              <p:cNvSpPr txBox="1"/>
              <p:nvPr/>
            </p:nvSpPr>
            <p:spPr>
              <a:xfrm>
                <a:off x="5854738" y="387135"/>
                <a:ext cx="6337261" cy="4742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dirty="0"/>
                  <a:t>Bu </a:t>
                </a:r>
                <a:r>
                  <a:rPr lang="en-US" sz="2000" dirty="0" err="1"/>
                  <a:t>kuchning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perpendikulyar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komponenti</a:t>
                </a:r>
                <a:r>
                  <a:rPr lang="en-US" sz="2000" dirty="0"/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⊥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p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1/2</m:t>
                              </m:r>
                            </m:sup>
                          </m:sSup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p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3/2</m:t>
                              </m:r>
                            </m:sup>
                          </m:sSup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(1.6)</m:t>
                      </m:r>
                    </m:oMath>
                  </m:oMathPara>
                </a14:m>
                <a:endParaRPr lang="en-US" sz="2000" dirty="0"/>
              </a:p>
              <a:p>
                <a:r>
                  <a:rPr lang="en-US" sz="2000" dirty="0"/>
                  <a:t> </a:t>
                </a:r>
                <a:r>
                  <a:rPr lang="en-US" sz="2000" dirty="0" err="1"/>
                  <a:t>O'tkazilgan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impulsning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perpendikulyar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komponenti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butun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o'zaro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ta'sir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vaqti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bo'yicha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integrallash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orqali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olinadi</a:t>
                </a:r>
                <a:r>
                  <a:rPr lang="en-US" sz="2000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num>
                            <m:den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den>
                          </m:f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𝑉𝑏</m:t>
                              </m:r>
                            </m:den>
                          </m:f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  (1.7)</m:t>
                      </m:r>
                    </m:oMath>
                  </m:oMathPara>
                </a14:m>
                <a:endParaRPr lang="en-US" sz="2000" dirty="0"/>
              </a:p>
              <a:p>
                <a:r>
                  <a:rPr lang="en-US" sz="2000" dirty="0" err="1"/>
                  <a:t>O’zaro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tasir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natijasida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elektroning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egallagan</a:t>
                </a:r>
                <a:r>
                  <a:rPr lang="en-US" sz="2000" dirty="0"/>
                  <a:t> impulse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va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uning</a:t>
                </a:r>
                <a:r>
                  <a:rPr lang="en-US" sz="2000" dirty="0"/>
                  <a:t> kinetic </a:t>
                </a:r>
                <a:r>
                  <a:rPr lang="en-US" sz="2000" dirty="0" err="1"/>
                  <a:t>energiyasi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ham </a:t>
                </a:r>
                <a:r>
                  <a:rPr lang="en-US" sz="2000" dirty="0" err="1"/>
                  <a:t>quydegicha</a:t>
                </a:r>
                <a:r>
                  <a:rPr lang="en-US" sz="20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      (1.8)</m:t>
                      </m:r>
                    </m:oMath>
                  </m:oMathPara>
                </a14:m>
                <a:endParaRPr lang="en-US" sz="2000" dirty="0"/>
              </a:p>
              <a:p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3321496-70E9-3B7F-B9E5-AA473578A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4738" y="387135"/>
                <a:ext cx="6337261" cy="4742837"/>
              </a:xfrm>
              <a:prstGeom prst="rect">
                <a:avLst/>
              </a:prstGeom>
              <a:blipFill>
                <a:blip r:embed="rId3"/>
                <a:stretch>
                  <a:fillRect l="-962" t="-7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6578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C2CAC05-A7E3-E277-E831-4079C959A61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720525" y="609600"/>
                <a:ext cx="10131425" cy="2345635"/>
              </a:xfrm>
            </p:spPr>
            <p:txBody>
              <a:bodyPr>
                <a:noAutofit/>
              </a:bodyPr>
              <a:lstStyle/>
              <a:p>
                <a:pPr/>
                <a:r>
                  <a:rPr lang="en-US" sz="2000" cap="none" dirty="0"/>
                  <a:t>Agar </a:t>
                </a:r>
                <a:r>
                  <a:rPr lang="en-US" sz="2000" cap="none" dirty="0" err="1"/>
                  <a:t>zarra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muhitda</a:t>
                </a:r>
                <a:r>
                  <a:rPr lang="en-US" sz="2000" cap="none" dirty="0"/>
                  <a:t> dx </a:t>
                </a:r>
                <a:r>
                  <a:rPr lang="en-US" sz="2000" cap="none" dirty="0" err="1"/>
                  <a:t>yo'lidan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o'tsa</a:t>
                </a:r>
                <a:r>
                  <a:rPr lang="en-US" sz="2000" cap="none" dirty="0"/>
                  <a:t>, u </a:t>
                </a:r>
                <a:r>
                  <a:rPr lang="en-US" sz="2000" cap="none" dirty="0" err="1"/>
                  <a:t>o'z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trayektoriyasidan</a:t>
                </a:r>
                <a:r>
                  <a:rPr lang="en-US" sz="2000" cap="none" dirty="0"/>
                  <a:t> b </a:t>
                </a:r>
                <a:r>
                  <a:rPr lang="en-US" sz="2000" cap="none" dirty="0" err="1"/>
                  <a:t>masofasida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joylashgan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barcha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elektronlar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bilan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deyarli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bir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xil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tarzda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o'zaro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ta'sir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qiladi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va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har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biri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energiya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t</a:t>
                </a:r>
                <a:r>
                  <a:rPr lang="en-US" sz="2000" cap="none" baseline="-25000" dirty="0" err="1"/>
                  <a:t>e</a:t>
                </a:r>
                <a:r>
                  <a:rPr lang="en-US" sz="2000" cap="none" dirty="0"/>
                  <a:t> </a:t>
                </a:r>
                <a:r>
                  <a:rPr lang="en-US" sz="2000" cap="none" dirty="0" err="1"/>
                  <a:t>uzatadi</a:t>
                </a:r>
                <a:r>
                  <a:rPr lang="en-US" sz="2000" cap="none" dirty="0"/>
                  <a:t>. dx </a:t>
                </a:r>
                <a:r>
                  <a:rPr lang="en-US" sz="2000" cap="none" dirty="0" err="1"/>
                  <a:t>yo'lidagi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bunday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elektronlar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soni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ichki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radiusi</a:t>
                </a:r>
                <a:r>
                  <a:rPr lang="en-US" sz="2000" cap="none" dirty="0"/>
                  <a:t> b </a:t>
                </a:r>
                <a:r>
                  <a:rPr lang="en-US" sz="2000" cap="none" dirty="0" err="1"/>
                  <a:t>va</a:t>
                </a:r>
                <a:br>
                  <a:rPr lang="en-US" sz="2000" cap="none" dirty="0"/>
                </a:br>
                <a:r>
                  <a:rPr lang="en-US" sz="2000" cap="none" dirty="0" err="1"/>
                  <a:t>tashqi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radiusi</a:t>
                </a:r>
                <a:r>
                  <a:rPr lang="en-US" sz="2000" cap="none" dirty="0"/>
                  <a:t> b + </a:t>
                </a:r>
                <a:r>
                  <a:rPr lang="en-US" sz="2000" cap="none" dirty="0" err="1"/>
                  <a:t>db</a:t>
                </a:r>
                <a:r>
                  <a:rPr lang="en-US" sz="2000" cap="none" dirty="0"/>
                  <a:t> ga </a:t>
                </a:r>
                <a:r>
                  <a:rPr lang="en-US" sz="2000" cap="none" dirty="0" err="1"/>
                  <a:t>ega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bo'lgan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halqa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silindrining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elektron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zichligi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va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hajmi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bilan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aniqlanadi</a:t>
                </a:r>
                <a:r>
                  <a:rPr lang="en-US" sz="2000" cap="none" dirty="0"/>
                  <a:t>.</a:t>
                </a:r>
                <a:br>
                  <a:rPr lang="en-US" sz="2000" cap="none" dirty="0"/>
                </a:br>
                <a:r>
                  <a:rPr lang="en-US" sz="2000" cap="none" dirty="0" err="1"/>
                  <a:t>Silindrning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hajmi</a:t>
                </a:r>
                <a:r>
                  <a:rPr lang="en-US" sz="2000" cap="none" dirty="0"/>
                  <a:t>:</a:t>
                </a:r>
                <a:br>
                  <a:rPr lang="en-US" sz="2000" cap="none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cap="none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000" b="0" i="1" cap="none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2000" b="0" i="1" cap="none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sz="2000" b="0" i="1" cap="none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𝑏𝑑𝑏𝑑𝑥</m:t>
                      </m:r>
                      <m:r>
                        <a:rPr lang="en-US" sz="2000" b="0" i="1" cap="none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br>
                  <a:rPr lang="en-US" sz="2000" cap="none" dirty="0"/>
                </a:br>
                <a:r>
                  <a:rPr lang="en-US" sz="2000" cap="none" dirty="0" err="1"/>
                  <a:t>undagi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elektronlar</a:t>
                </a:r>
                <a:r>
                  <a:rPr lang="en-US" sz="2000" cap="none" dirty="0"/>
                  <a:t> </a:t>
                </a:r>
                <a:r>
                  <a:rPr lang="en-US" sz="2000" cap="none" dirty="0" err="1"/>
                  <a:t>konsentratsiyasi</a:t>
                </a:r>
                <a:r>
                  <a:rPr lang="en-US" sz="2000" cap="none" dirty="0"/>
                  <a:t>:</a:t>
                </a:r>
                <a:br>
                  <a:rPr lang="en-US" sz="2000" cap="none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cap="none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cap="none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2000" b="0" i="1" cap="none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2000" b="0" i="1" cap="none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2000" b="0" i="1" cap="none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sz="2000" b="0" i="1" cap="none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𝑏𝑑𝑏𝑑𝑥</m:t>
                      </m:r>
                      <m:r>
                        <a:rPr lang="en-US" sz="2000" b="0" i="1" cap="none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  <m:r>
                        <a:rPr lang="en-US" sz="2000" b="0" i="1" cap="none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  <m:sSub>
                        <m:sSubPr>
                          <m:ctrlPr>
                            <a:rPr lang="en-US" sz="2000" b="0" i="1" cap="none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cap="none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2000" b="0" i="1" cap="none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𝑎𝑡</m:t>
                          </m:r>
                        </m:sub>
                      </m:sSub>
                      <m:r>
                        <a:rPr lang="en-US" sz="2000" b="0" i="1" cap="none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ru-RU" sz="2000" cap="none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C2CAC05-A7E3-E277-E831-4079C959A6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20525" y="609600"/>
                <a:ext cx="10131425" cy="2345635"/>
              </a:xfrm>
              <a:blipFill>
                <a:blip r:embed="rId2"/>
                <a:stretch>
                  <a:fillRect l="-602" t="-5455" b="-38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>
            <a:extLst>
              <a:ext uri="{FF2B5EF4-FFF2-40B4-BE49-F238E27FC236}">
                <a16:creationId xmlns:a16="http://schemas.microsoft.com/office/drawing/2014/main" id="{2C9B839D-FDC6-A4AF-7A2E-A259F9055A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686" y="3167338"/>
            <a:ext cx="6956385" cy="324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002D70-6008-2857-AD00-C2A7DDA46FEB}"/>
              </a:ext>
            </a:extLst>
          </p:cNvPr>
          <p:cNvSpPr txBox="1"/>
          <p:nvPr/>
        </p:nvSpPr>
        <p:spPr>
          <a:xfrm>
            <a:off x="8482314" y="5469547"/>
            <a:ext cx="37096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3-rasm. </a:t>
            </a:r>
            <a:r>
              <a:rPr lang="en-US" sz="2000" dirty="0" err="1"/>
              <a:t>Ionizatsiya</a:t>
            </a:r>
            <a:r>
              <a:rPr lang="en-US" sz="2000" dirty="0"/>
              <a:t> </a:t>
            </a:r>
            <a:r>
              <a:rPr lang="en-US" sz="2000" dirty="0" err="1"/>
              <a:t>energiya</a:t>
            </a:r>
            <a:r>
              <a:rPr lang="en-US" sz="2000" dirty="0"/>
              <a:t> </a:t>
            </a:r>
            <a:r>
              <a:rPr lang="en-US" sz="2000" dirty="0" err="1"/>
              <a:t>yo'qotishlarini</a:t>
            </a:r>
            <a:r>
              <a:rPr lang="en-US" sz="2000" dirty="0"/>
              <a:t> </a:t>
            </a:r>
            <a:r>
              <a:rPr lang="en-US" sz="2000" dirty="0" err="1"/>
              <a:t>hisoblash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80448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A88125-67F1-8B85-04B4-04C52521B7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8324" y="0"/>
                <a:ext cx="12015018" cy="685799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/>
                        <m:t>O</m:t>
                      </m:r>
                      <m:r>
                        <m:rPr>
                          <m:nor/>
                        </m:rPr>
                        <a:rPr lang="en-US"/>
                        <m:t>′</m:t>
                      </m:r>
                      <m:r>
                        <m:rPr>
                          <m:nor/>
                        </m:rPr>
                        <a:rPr lang="en-US"/>
                        <m:t>tib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ketayotgan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zarracha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har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bir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elektronga</m:t>
                      </m:r>
                      <m:r>
                        <m:rPr>
                          <m:nor/>
                        </m:rPr>
                        <a:rPr lang="en-US"/>
                        <m:t> ∆</m:t>
                      </m:r>
                      <m:r>
                        <m:rPr>
                          <m:nor/>
                        </m:rPr>
                        <a:rPr lang="en-US"/>
                        <m:t>E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energiyani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uzatadi</m:t>
                      </m:r>
                      <m:r>
                        <m:rPr>
                          <m:nor/>
                        </m:rPr>
                        <a:rPr lang="en-US"/>
                        <m:t>, </m:t>
                      </m:r>
                      <m:r>
                        <m:rPr>
                          <m:nor/>
                        </m:rPr>
                        <a:rPr lang="en-US"/>
                        <m:t>zarra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esa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dx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yo</m:t>
                      </m:r>
                      <m:r>
                        <m:rPr>
                          <m:nor/>
                        </m:rPr>
                        <a:rPr lang="en-US"/>
                        <m:t>′</m:t>
                      </m:r>
                      <m:r>
                        <m:rPr>
                          <m:nor/>
                        </m:rPr>
                        <a:rPr lang="en-US"/>
                        <m:t>li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bo</m:t>
                      </m:r>
                      <m:r>
                        <m:rPr>
                          <m:nor/>
                        </m:rPr>
                        <a:rPr lang="en-US"/>
                        <m:t>′</m:t>
                      </m:r>
                      <m:r>
                        <m:rPr>
                          <m:nor/>
                        </m:rPr>
                        <a:rPr lang="en-US"/>
                        <m:t>ylab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undan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b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masofadagi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barcha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elektronlarga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energiya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r>
                        <m:rPr>
                          <m:nor/>
                        </m:rPr>
                        <a:rPr lang="en-US"/>
                        <m:t>uzatadi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𝑑𝐸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𝑑𝑥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𝑖𝑜𝑛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𝑎𝑡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𝑑𝑏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    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1.8</m:t>
                          </m:r>
                        </m:e>
                      </m:d>
                    </m:oMath>
                  </m:oMathPara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 err="1"/>
                  <a:t>Zarraning</a:t>
                </a:r>
                <a:r>
                  <a:rPr lang="en-US" dirty="0"/>
                  <a:t> </a:t>
                </a:r>
                <a:r>
                  <a:rPr lang="en-US" dirty="0" err="1"/>
                  <a:t>elektronga</a:t>
                </a:r>
                <a:r>
                  <a:rPr lang="en-US" dirty="0"/>
                  <a:t> </a:t>
                </a:r>
                <a:r>
                  <a:rPr lang="en-US" dirty="0" err="1"/>
                  <a:t>yaqinlashish</a:t>
                </a:r>
                <a:r>
                  <a:rPr lang="en-US" dirty="0"/>
                  <a:t> </a:t>
                </a:r>
                <a:r>
                  <a:rPr lang="en-US" dirty="0" err="1"/>
                  <a:t>parametri</a:t>
                </a:r>
                <a:r>
                  <a:rPr lang="en-US" dirty="0"/>
                  <a:t> b </a:t>
                </a:r>
                <a:r>
                  <a:rPr lang="en-US" dirty="0" err="1"/>
                  <a:t>ning</a:t>
                </a:r>
                <a:r>
                  <a:rPr lang="en-US" dirty="0"/>
                  <a:t> minimal </a:t>
                </a:r>
                <a:r>
                  <a:rPr lang="en-US" dirty="0" err="1"/>
                  <a:t>masofsi</a:t>
                </a:r>
                <a:r>
                  <a:rPr lang="en-US" dirty="0"/>
                  <a:t> Zarra </a:t>
                </a:r>
                <a:r>
                  <a:rPr lang="en-US" dirty="0" err="1"/>
                  <a:t>bilan</a:t>
                </a:r>
                <a:r>
                  <a:rPr lang="en-US" dirty="0"/>
                  <a:t> </a:t>
                </a:r>
                <a:r>
                  <a:rPr lang="en-US" dirty="0" err="1"/>
                  <a:t>elektronning</a:t>
                </a:r>
                <a:r>
                  <a:rPr lang="en-US" dirty="0"/>
                  <a:t> “</a:t>
                </a:r>
                <a:r>
                  <a:rPr lang="en-US" dirty="0" err="1"/>
                  <a:t>peshona</a:t>
                </a:r>
                <a:r>
                  <a:rPr lang="en-US" dirty="0"/>
                  <a:t>” </a:t>
                </a:r>
                <a:r>
                  <a:rPr lang="en-US" dirty="0" err="1"/>
                  <a:t>to’qnashuvidir</a:t>
                </a:r>
                <a:r>
                  <a:rPr lang="en-US" dirty="0"/>
                  <a:t>. Bunda </a:t>
                </a:r>
                <a:r>
                  <a:rPr lang="en-US" dirty="0" err="1"/>
                  <a:t>oraliq</a:t>
                </a:r>
                <a:r>
                  <a:rPr lang="en-US" dirty="0"/>
                  <a:t> </a:t>
                </a:r>
                <a:r>
                  <a:rPr lang="en-US" dirty="0" err="1"/>
                  <a:t>masofa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</m:oMath>
                </a14:m>
                <a:r>
                  <a:rPr lang="en-US" dirty="0"/>
                  <a:t> minimum </a:t>
                </a:r>
                <a:r>
                  <a:rPr lang="en-US" dirty="0" err="1"/>
                  <a:t>energiya</a:t>
                </a:r>
                <a:r>
                  <a:rPr lang="en-US" dirty="0"/>
                  <a:t> </a:t>
                </a:r>
                <a:r>
                  <a:rPr lang="en-US" dirty="0" err="1"/>
                  <a:t>uzatish</a:t>
                </a:r>
                <a:r>
                  <a:rPr lang="en-US" dirty="0"/>
                  <a:t> </a:t>
                </a:r>
                <a:r>
                  <a:rPr lang="en-US" dirty="0" err="1"/>
                  <a:t>esa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maxsimum</a:t>
                </a:r>
                <a:r>
                  <a:rPr lang="en-US" dirty="0"/>
                  <a:t>. “</a:t>
                </a:r>
                <a:r>
                  <a:rPr lang="en-US" dirty="0" err="1"/>
                  <a:t>Peshona</a:t>
                </a:r>
                <a:r>
                  <a:rPr lang="en-US" dirty="0"/>
                  <a:t>” </a:t>
                </a:r>
                <a:r>
                  <a:rPr lang="en-US" dirty="0" err="1"/>
                  <a:t>to’qnashuvida</a:t>
                </a:r>
                <a:r>
                  <a:rPr lang="en-US" dirty="0"/>
                  <a:t> </a:t>
                </a:r>
                <a:r>
                  <a:rPr lang="en-US" dirty="0" err="1"/>
                  <a:t>energiya</a:t>
                </a:r>
                <a:r>
                  <a:rPr lang="en-US" dirty="0"/>
                  <a:t> </a:t>
                </a:r>
                <a:r>
                  <a:rPr lang="en-US" dirty="0" err="1"/>
                  <a:t>uzatish</a:t>
                </a:r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𝑚𝑀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𝑀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1.9</m:t>
                          </m:r>
                        </m:e>
                      </m:d>
                    </m:oMath>
                  </m:oMathPara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M  Zarra </a:t>
                </a:r>
                <a:r>
                  <a:rPr lang="en-US" dirty="0" err="1"/>
                  <a:t>massasi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electron </a:t>
                </a:r>
                <a:r>
                  <a:rPr lang="en-US" dirty="0" err="1"/>
                  <a:t>massasidan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ekanligini</a:t>
                </a:r>
                <a:r>
                  <a:rPr lang="en-US" dirty="0"/>
                  <a:t> </a:t>
                </a:r>
                <a:r>
                  <a:rPr lang="en-US" dirty="0" err="1"/>
                  <a:t>etiborga</a:t>
                </a:r>
                <a:r>
                  <a:rPr lang="en-US" dirty="0"/>
                  <a:t> </a:t>
                </a:r>
                <a:r>
                  <a:rPr lang="en-US" dirty="0" err="1"/>
                  <a:t>olsak</a:t>
                </a: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𝑚𝑀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𝑚𝑀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(1.10)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(1.6) </a:t>
                </a:r>
                <a:r>
                  <a:rPr lang="en-US" dirty="0" err="1"/>
                  <a:t>ifodaga</a:t>
                </a:r>
                <a:r>
                  <a:rPr lang="en-US" dirty="0"/>
                  <a:t> </a:t>
                </a:r>
                <a:r>
                  <a:rPr lang="en-US" dirty="0" err="1"/>
                  <a:t>ko’ra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               (1.11)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Zarraning</a:t>
                </a:r>
                <a:r>
                  <a:rPr lang="en-US" dirty="0"/>
                  <a:t> </a:t>
                </a:r>
                <a:r>
                  <a:rPr lang="en-US" dirty="0" err="1"/>
                  <a:t>elektronga</a:t>
                </a:r>
                <a:r>
                  <a:rPr lang="en-US" dirty="0"/>
                  <a:t> </a:t>
                </a:r>
                <a:r>
                  <a:rPr lang="en-US" dirty="0" err="1"/>
                  <a:t>uzatish</a:t>
                </a:r>
                <a:r>
                  <a:rPr lang="en-US" dirty="0"/>
                  <a:t> </a:t>
                </a:r>
                <a:r>
                  <a:rPr lang="en-US" dirty="0" err="1"/>
                  <a:t>energiyasi</a:t>
                </a:r>
                <a:r>
                  <a:rPr lang="en-US" dirty="0"/>
                  <a:t> </a:t>
                </a:r>
                <a:r>
                  <a:rPr lang="en-US" dirty="0" err="1"/>
                  <a:t>orqali</a:t>
                </a:r>
                <a:r>
                  <a:rPr lang="en-US" dirty="0"/>
                  <a:t> </a:t>
                </a:r>
                <a:r>
                  <a:rPr lang="en-US" dirty="0" err="1"/>
                  <a:t>masofa</a:t>
                </a:r>
                <a:r>
                  <a:rPr lang="en-US" dirty="0"/>
                  <a:t> </a:t>
                </a:r>
                <a:r>
                  <a:rPr lang="en-US" dirty="0" err="1"/>
                  <a:t>ortishi</a:t>
                </a:r>
                <a:r>
                  <a:rPr lang="en-US" dirty="0"/>
                  <a:t> </a:t>
                </a:r>
                <a:r>
                  <a:rPr lang="en-US" dirty="0" err="1"/>
                  <a:t>bilan</a:t>
                </a:r>
                <a:r>
                  <a:rPr lang="en-US" dirty="0"/>
                  <a:t> </a:t>
                </a:r>
                <a:r>
                  <a:rPr lang="en-US" dirty="0" err="1"/>
                  <a:t>kamayib</a:t>
                </a:r>
                <a:r>
                  <a:rPr lang="en-US" dirty="0"/>
                  <a:t> </a:t>
                </a:r>
                <a:r>
                  <a:rPr lang="en-US" dirty="0" err="1"/>
                  <a:t>borishini</a:t>
                </a:r>
                <a:r>
                  <a:rPr lang="en-US" dirty="0"/>
                  <a:t> </a:t>
                </a:r>
                <a:r>
                  <a:rPr lang="en-US" dirty="0" err="1"/>
                  <a:t>hisobga</a:t>
                </a:r>
                <a:r>
                  <a:rPr lang="en-US" dirty="0"/>
                  <a:t> </a:t>
                </a:r>
                <a:r>
                  <a:rPr lang="en-US" dirty="0" err="1"/>
                  <a:t>olib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ni</a:t>
                </a:r>
                <a:r>
                  <a:rPr lang="en-US" dirty="0"/>
                  <a:t> </a:t>
                </a:r>
                <a:r>
                  <a:rPr lang="en-US" dirty="0" err="1"/>
                  <a:t>aniqlashda</a:t>
                </a:r>
                <a:r>
                  <a:rPr lang="en-US" dirty="0"/>
                  <a:t> </a:t>
                </a:r>
                <a:r>
                  <a:rPr lang="en-US" dirty="0" err="1"/>
                  <a:t>zarraning</a:t>
                </a:r>
                <a:r>
                  <a:rPr lang="en-US" dirty="0"/>
                  <a:t> </a:t>
                </a:r>
                <a:r>
                  <a:rPr lang="en-US" dirty="0" err="1"/>
                  <a:t>elektronga</a:t>
                </a:r>
                <a:r>
                  <a:rPr lang="en-US" dirty="0"/>
                  <a:t> </a:t>
                </a:r>
                <a:r>
                  <a:rPr lang="en-US" dirty="0" err="1"/>
                  <a:t>uzatish</a:t>
                </a:r>
                <a:r>
                  <a:rPr lang="en-US" dirty="0"/>
                  <a:t> </a:t>
                </a:r>
                <a:r>
                  <a:rPr lang="en-US" dirty="0" err="1"/>
                  <a:t>energiyasi</a:t>
                </a:r>
                <a:r>
                  <a:rPr lang="en-US" dirty="0"/>
                  <a:t> </a:t>
                </a:r>
                <a:r>
                  <a:rPr lang="en-US" dirty="0" err="1"/>
                  <a:t>elektronning</a:t>
                </a:r>
                <a:r>
                  <a:rPr lang="en-US" dirty="0"/>
                  <a:t> </a:t>
                </a:r>
                <a:r>
                  <a:rPr lang="en-US" dirty="0" err="1"/>
                  <a:t>atomda</a:t>
                </a:r>
                <a:r>
                  <a:rPr lang="en-US" dirty="0"/>
                  <a:t> </a:t>
                </a:r>
                <a:r>
                  <a:rPr lang="en-US" dirty="0" err="1"/>
                  <a:t>bog’lanish</a:t>
                </a:r>
                <a:r>
                  <a:rPr lang="en-US" dirty="0"/>
                  <a:t> </a:t>
                </a:r>
                <a:r>
                  <a:rPr lang="en-US" dirty="0" err="1"/>
                  <a:t>energiyasiga</a:t>
                </a:r>
                <a:r>
                  <a:rPr lang="en-US" dirty="0"/>
                  <a:t> </a:t>
                </a:r>
                <a:r>
                  <a:rPr lang="en-US" dirty="0" err="1"/>
                  <a:t>to’g’ri</a:t>
                </a:r>
                <a:r>
                  <a:rPr lang="en-US" dirty="0"/>
                  <a:t> </a:t>
                </a:r>
                <a:r>
                  <a:rPr lang="en-US" dirty="0" err="1"/>
                  <a:t>keluvchi</a:t>
                </a:r>
                <a:r>
                  <a:rPr lang="en-US" dirty="0"/>
                  <a:t> </a:t>
                </a:r>
                <a:r>
                  <a:rPr lang="en-US" dirty="0" err="1"/>
                  <a:t>masofa</a:t>
                </a:r>
                <a:r>
                  <a:rPr lang="en-US" dirty="0"/>
                  <a:t> </a:t>
                </a:r>
                <a:r>
                  <a:rPr lang="en-US" dirty="0" err="1"/>
                  <a:t>olinadi</a:t>
                </a:r>
                <a:r>
                  <a:rPr lang="en-US" dirty="0"/>
                  <a:t>,  </a:t>
                </a:r>
                <a:r>
                  <a:rPr lang="en-US" dirty="0" err="1"/>
                  <a:t>bu</a:t>
                </a:r>
                <a:r>
                  <a:rPr lang="en-US" dirty="0"/>
                  <a:t> </a:t>
                </a:r>
                <a:r>
                  <a:rPr lang="en-US" dirty="0" err="1"/>
                  <a:t>masofadan</a:t>
                </a:r>
                <a:r>
                  <a:rPr lang="en-US" dirty="0"/>
                  <a:t> </a:t>
                </a:r>
                <a:r>
                  <a:rPr lang="en-US" dirty="0" err="1"/>
                  <a:t>katta</a:t>
                </a:r>
                <a:r>
                  <a:rPr lang="en-US" dirty="0"/>
                  <a:t> </a:t>
                </a:r>
                <a:r>
                  <a:rPr lang="en-US" dirty="0" err="1"/>
                  <a:t>masofadagi</a:t>
                </a:r>
                <a:r>
                  <a:rPr lang="en-US" dirty="0"/>
                  <a:t> </a:t>
                </a:r>
                <a:r>
                  <a:rPr lang="en-US" dirty="0" err="1"/>
                  <a:t>elektronlarga</a:t>
                </a:r>
                <a:r>
                  <a:rPr lang="en-US" dirty="0"/>
                  <a:t> </a:t>
                </a:r>
                <a:r>
                  <a:rPr lang="en-US" dirty="0" err="1"/>
                  <a:t>uzatilgan</a:t>
                </a:r>
                <a:r>
                  <a:rPr lang="en-US" dirty="0"/>
                  <a:t> </a:t>
                </a:r>
                <a:r>
                  <a:rPr lang="en-US" dirty="0" err="1"/>
                  <a:t>energiya</a:t>
                </a:r>
                <a:r>
                  <a:rPr lang="en-US" dirty="0"/>
                  <a:t> </a:t>
                </a:r>
                <a:r>
                  <a:rPr lang="en-US" dirty="0" err="1"/>
                  <a:t>ionizatsiya</a:t>
                </a:r>
                <a:r>
                  <a:rPr lang="en-US" dirty="0"/>
                  <a:t> </a:t>
                </a:r>
                <a:r>
                  <a:rPr lang="en-US" dirty="0" err="1"/>
                  <a:t>energiyasidan</a:t>
                </a:r>
                <a:r>
                  <a:rPr lang="en-US" dirty="0"/>
                  <a:t> </a:t>
                </a:r>
                <a:r>
                  <a:rPr lang="en-US" dirty="0" err="1"/>
                  <a:t>kichik</a:t>
                </a:r>
                <a:r>
                  <a:rPr lang="en-US" dirty="0"/>
                  <a:t> </a:t>
                </a:r>
                <a:r>
                  <a:rPr lang="en-US" dirty="0" err="1"/>
                  <a:t>bo’lib</a:t>
                </a:r>
                <a:r>
                  <a:rPr lang="en-US" dirty="0"/>
                  <a:t> </a:t>
                </a:r>
                <a:r>
                  <a:rPr lang="en-US" dirty="0" err="1"/>
                  <a:t>elektronlar</a:t>
                </a:r>
                <a:r>
                  <a:rPr lang="en-US" dirty="0"/>
                  <a:t> </a:t>
                </a:r>
                <a:r>
                  <a:rPr lang="en-US" dirty="0" err="1"/>
                  <a:t>ionizatsiyaga</a:t>
                </a:r>
                <a:r>
                  <a:rPr lang="en-US" dirty="0"/>
                  <a:t> </a:t>
                </a:r>
                <a:r>
                  <a:rPr lang="en-US" dirty="0" err="1"/>
                  <a:t>qatnashmaydi</a:t>
                </a:r>
                <a:r>
                  <a:rPr lang="en-US" dirty="0"/>
                  <a:t>: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A88125-67F1-8B85-04B4-04C52521B7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324" y="0"/>
                <a:ext cx="12015018" cy="6857999"/>
              </a:xfrm>
              <a:blipFill>
                <a:blip r:embed="rId2"/>
                <a:stretch>
                  <a:fillRect l="-4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8669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7A44F2-965A-1465-5750-97E24D310B5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801" y="0"/>
                <a:ext cx="10820399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            (1.12)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Bu </a:t>
                </a:r>
                <a:r>
                  <a:rPr lang="en-US" dirty="0" err="1"/>
                  <a:t>yerda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- </a:t>
                </a:r>
                <a:r>
                  <a:rPr lang="en-US" dirty="0" err="1"/>
                  <a:t>atomda</a:t>
                </a:r>
                <a:r>
                  <a:rPr lang="en-US" dirty="0"/>
                  <a:t> </a:t>
                </a:r>
                <a:r>
                  <a:rPr lang="en-US" dirty="0" err="1"/>
                  <a:t>elektronlarning</a:t>
                </a:r>
                <a:r>
                  <a:rPr lang="en-US" dirty="0"/>
                  <a:t> </a:t>
                </a:r>
                <a:r>
                  <a:rPr lang="en-US" dirty="0" err="1"/>
                  <a:t>o’rtacha</a:t>
                </a:r>
                <a:r>
                  <a:rPr lang="en-US" dirty="0"/>
                  <a:t> </a:t>
                </a:r>
                <a:r>
                  <a:rPr lang="en-US" dirty="0" err="1"/>
                  <a:t>ionizatsiya</a:t>
                </a:r>
                <a:r>
                  <a:rPr lang="en-US" dirty="0"/>
                  <a:t> </a:t>
                </a:r>
                <a:r>
                  <a:rPr lang="en-US" dirty="0" err="1"/>
                  <a:t>energiyasi</a:t>
                </a:r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𝑑𝐸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𝑑𝑥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𝑖𝑜𝑛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p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𝑑𝐸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𝑑𝑏</m:t>
                          </m:r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𝑚𝑎𝑥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𝑚𝑖𝑛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(1.13)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(1.13) </a:t>
                </a:r>
                <a:r>
                  <a:rPr lang="en-US" dirty="0" err="1"/>
                  <a:t>ifodadagi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𝑚𝑎𝑥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𝑚𝑖𝑛</m:t>
                                </m:r>
                              </m:sub>
                            </m:sSub>
                          </m:den>
                        </m:f>
                      </m:e>
                    </m:func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ni</a:t>
                </a:r>
                <a:r>
                  <a:rPr lang="en-US" dirty="0"/>
                  <a:t> (1.11) </a:t>
                </a:r>
                <a:r>
                  <a:rPr lang="en-US" dirty="0" err="1"/>
                  <a:t>va</a:t>
                </a:r>
                <a:r>
                  <a:rPr lang="en-US" dirty="0"/>
                  <a:t> (1.12) </a:t>
                </a:r>
                <a:r>
                  <a:rPr lang="en-US" dirty="0" err="1"/>
                  <a:t>formulalardan</a:t>
                </a:r>
                <a:r>
                  <a:rPr lang="en-US" dirty="0"/>
                  <a:t> </a:t>
                </a:r>
                <a:r>
                  <a:rPr lang="en-US" dirty="0" err="1"/>
                  <a:t>foydalansak</a:t>
                </a:r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𝑚𝑎𝑥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𝑚𝑖𝑛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𝑚𝑎𝑥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𝑚𝑖𝑛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</m:t>
                                  </m:r>
                                </m:den>
                              </m:f>
                            </m:e>
                          </m:func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1.14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(1.14) </a:t>
                </a:r>
                <a:r>
                  <a:rPr lang="en-US" dirty="0" err="1"/>
                  <a:t>ni</a:t>
                </a:r>
                <a:r>
                  <a:rPr lang="en-US" dirty="0"/>
                  <a:t> (1.13) </a:t>
                </a:r>
                <a:r>
                  <a:rPr lang="en-US" dirty="0" err="1"/>
                  <a:t>qo’ysak</a:t>
                </a:r>
                <a:r>
                  <a:rPr lang="en-US" dirty="0"/>
                  <a:t>,  </a:t>
                </a:r>
                <a:r>
                  <a:rPr lang="en-US" dirty="0" err="1"/>
                  <a:t>solishtirma</a:t>
                </a:r>
                <a:r>
                  <a:rPr lang="en-US" dirty="0"/>
                  <a:t> </a:t>
                </a:r>
                <a:r>
                  <a:rPr lang="en-US" dirty="0" err="1"/>
                  <a:t>ionizatsiya</a:t>
                </a:r>
                <a:r>
                  <a:rPr lang="en-US" dirty="0"/>
                  <a:t> </a:t>
                </a:r>
                <a:r>
                  <a:rPr lang="en-US" dirty="0" err="1"/>
                  <a:t>yo’qotish</a:t>
                </a:r>
                <a:r>
                  <a:rPr lang="en-US" dirty="0"/>
                  <a:t> </a:t>
                </a:r>
                <a:r>
                  <a:rPr lang="en-US" dirty="0" err="1"/>
                  <a:t>formulasi</a:t>
                </a:r>
                <a:r>
                  <a:rPr lang="en-US" dirty="0"/>
                  <a:t> </a:t>
                </a:r>
                <a:r>
                  <a:rPr lang="en-US" dirty="0" err="1"/>
                  <a:t>hosil</a:t>
                </a:r>
                <a:r>
                  <a:rPr lang="en-US" dirty="0"/>
                  <a:t> </a:t>
                </a:r>
                <a:r>
                  <a:rPr lang="en-US" dirty="0" err="1"/>
                  <a:t>bo’ladi</a:t>
                </a:r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𝑑𝐸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𝑑𝑥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𝑖𝑜𝑛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den>
                          </m:f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                         (1.15)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(1.15) – </a:t>
                </a:r>
                <a:r>
                  <a:rPr lang="en-US" sz="2000" b="1" u="sng" dirty="0"/>
                  <a:t>Bor </a:t>
                </a:r>
                <a:r>
                  <a:rPr lang="en-US" sz="2000" b="1" u="sng" dirty="0" err="1"/>
                  <a:t>formulasi</a:t>
                </a:r>
                <a:r>
                  <a:rPr lang="en-US" sz="2000" b="1" u="sng" dirty="0"/>
                  <a:t> </a:t>
                </a:r>
                <a:r>
                  <a:rPr lang="en-US" dirty="0"/>
                  <a:t>deb </a:t>
                </a:r>
                <a:r>
                  <a:rPr lang="en-US" dirty="0" err="1"/>
                  <a:t>ataladi</a:t>
                </a:r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r>
                  <a:rPr lang="en-US" dirty="0" err="1"/>
                  <a:t>Relyativistik</a:t>
                </a:r>
                <a:r>
                  <a:rPr lang="en-US" dirty="0"/>
                  <a:t>  </a:t>
                </a:r>
                <a:r>
                  <a:rPr lang="en-US" dirty="0" err="1"/>
                  <a:t>effektlarni</a:t>
                </a:r>
                <a:r>
                  <a:rPr lang="en-US" dirty="0"/>
                  <a:t> </a:t>
                </a:r>
                <a:r>
                  <a:rPr lang="en-US" dirty="0" err="1"/>
                  <a:t>e’tiborga</a:t>
                </a:r>
                <a:r>
                  <a:rPr lang="en-US" dirty="0"/>
                  <a:t> </a:t>
                </a:r>
                <a:r>
                  <a:rPr lang="en-US" dirty="0" err="1"/>
                  <a:t>olsak</a:t>
                </a:r>
                <a:r>
                  <a:rPr lang="en-US" dirty="0"/>
                  <a:t>, </a:t>
                </a:r>
                <a:r>
                  <a:rPr lang="en-US" dirty="0" err="1"/>
                  <a:t>solishtirma</a:t>
                </a:r>
                <a:r>
                  <a:rPr lang="en-US" dirty="0"/>
                  <a:t> </a:t>
                </a:r>
                <a:r>
                  <a:rPr lang="en-US" dirty="0" err="1"/>
                  <a:t>ionizatsiya</a:t>
                </a:r>
                <a:r>
                  <a:rPr lang="en-US" dirty="0"/>
                  <a:t>  </a:t>
                </a:r>
                <a:r>
                  <a:rPr lang="en-US" dirty="0" err="1"/>
                  <a:t>energiya</a:t>
                </a:r>
                <a:r>
                  <a:rPr lang="en-US" dirty="0"/>
                  <a:t>  </a:t>
                </a:r>
                <a:r>
                  <a:rPr lang="en-US" dirty="0" err="1"/>
                  <a:t>yo’qotish</a:t>
                </a:r>
                <a:r>
                  <a:rPr lang="en-US" dirty="0"/>
                  <a:t>  </a:t>
                </a:r>
                <a:r>
                  <a:rPr lang="en-US" dirty="0" err="1"/>
                  <a:t>formulasi</a:t>
                </a:r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𝑑𝐸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𝑑𝑥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𝑖𝑜𝑛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(1−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          (1.16)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(1.16) formula </a:t>
                </a:r>
                <a:r>
                  <a:rPr lang="en-US" sz="2000" b="1" u="sng" dirty="0" err="1"/>
                  <a:t>Bete-Blox</a:t>
                </a:r>
                <a:r>
                  <a:rPr lang="en-US" sz="2000" b="1" u="sng" dirty="0"/>
                  <a:t> </a:t>
                </a:r>
                <a:r>
                  <a:rPr lang="en-US" sz="2000" b="1" u="sng" dirty="0" err="1"/>
                  <a:t>fo’rmulasi</a:t>
                </a:r>
                <a:r>
                  <a:rPr lang="en-US" sz="2000" b="1" u="sng" dirty="0"/>
                  <a:t> </a:t>
                </a:r>
                <a:r>
                  <a:rPr lang="en-US" b="1" dirty="0"/>
                  <a:t>deb </a:t>
                </a:r>
                <a:r>
                  <a:rPr lang="en-US" b="1" dirty="0" err="1"/>
                  <a:t>ataladi</a:t>
                </a:r>
                <a:r>
                  <a:rPr lang="en-US" b="1" dirty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7A44F2-965A-1465-5750-97E24D310B5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1" y="0"/>
                <a:ext cx="10820399" cy="6858000"/>
              </a:xfrm>
              <a:blipFill>
                <a:blip r:embed="rId2"/>
                <a:stretch>
                  <a:fillRect l="-5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0074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E3F6BE-CE31-22EB-C2A8-4F9DDEAC28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7819" y="78658"/>
                <a:ext cx="11906866" cy="6779342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en-US" sz="2900" dirty="0" err="1"/>
                  <a:t>Solishtirma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energiya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yo’qotish</a:t>
                </a:r>
                <a:r>
                  <a:rPr lang="en-US" sz="2900" dirty="0"/>
                  <a:t> </a:t>
                </a:r>
                <a:r>
                  <a:rPr lang="en-US" sz="2900" dirty="0" err="1"/>
                  <a:t>muhitdan</a:t>
                </a:r>
                <a:r>
                  <a:rPr lang="en-US" sz="2900" dirty="0"/>
                  <a:t> </a:t>
                </a:r>
                <a:r>
                  <a:rPr lang="en-US" sz="2900" dirty="0" err="1"/>
                  <a:t>o’tayotgan</a:t>
                </a:r>
                <a:r>
                  <a:rPr lang="en-US" sz="2900" dirty="0"/>
                  <a:t> Zarra </a:t>
                </a:r>
                <a:r>
                  <a:rPr lang="en-US" sz="2900" dirty="0" err="1"/>
                  <a:t>zaryadining</a:t>
                </a:r>
                <a:r>
                  <a:rPr lang="en-US" sz="2900" dirty="0"/>
                  <a:t>  </a:t>
                </a:r>
                <a:r>
                  <a:rPr lang="en-US" sz="2900" dirty="0" err="1"/>
                  <a:t>kvadratiga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to’g’ri</a:t>
                </a:r>
                <a:r>
                  <a:rPr lang="en-US" sz="2900" dirty="0"/>
                  <a:t>, </a:t>
                </a:r>
                <a:r>
                  <a:rPr lang="en-US" sz="2900" dirty="0" err="1"/>
                  <a:t>tezligining</a:t>
                </a:r>
                <a:r>
                  <a:rPr lang="en-US" sz="2900" dirty="0"/>
                  <a:t> </a:t>
                </a:r>
                <a:r>
                  <a:rPr lang="en-US" sz="2900" dirty="0" err="1"/>
                  <a:t>kvadratiga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teskari</a:t>
                </a:r>
                <a:r>
                  <a:rPr lang="en-US" sz="2900" dirty="0"/>
                  <a:t>  </a:t>
                </a:r>
                <a:r>
                  <a:rPr lang="en-US" sz="2900" dirty="0" err="1"/>
                  <a:t>mutanosibda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hamda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muhitning</a:t>
                </a:r>
                <a:r>
                  <a:rPr lang="en-US" sz="2900" dirty="0"/>
                  <a:t> </a:t>
                </a:r>
                <a:r>
                  <a:rPr lang="en-US" sz="2900" dirty="0" err="1"/>
                  <a:t>elektronlar</a:t>
                </a:r>
                <a:r>
                  <a:rPr lang="en-US" sz="2900" dirty="0"/>
                  <a:t> </a:t>
                </a:r>
                <a:r>
                  <a:rPr lang="en-US" sz="2900" dirty="0" err="1"/>
                  <a:t>konsentratsiyasiga</a:t>
                </a:r>
                <a:r>
                  <a:rPr lang="en-US" sz="2900" dirty="0"/>
                  <a:t> ham </a:t>
                </a:r>
                <a:r>
                  <a:rPr lang="en-US" sz="2900" dirty="0" err="1"/>
                  <a:t>bog’liq</a:t>
                </a:r>
                <a:r>
                  <a:rPr lang="en-US" sz="2900" dirty="0"/>
                  <a:t> </a:t>
                </a:r>
                <a:r>
                  <a:rPr lang="en-US" sz="2900" dirty="0" err="1"/>
                  <a:t>bo’lib</a:t>
                </a:r>
                <a:r>
                  <a:rPr lang="en-US" sz="2900" dirty="0"/>
                  <a:t>,  Zarra </a:t>
                </a:r>
                <a:r>
                  <a:rPr lang="en-US" sz="2900" dirty="0" err="1"/>
                  <a:t>massasiga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bog’liq</a:t>
                </a:r>
                <a:r>
                  <a:rPr lang="en-US" sz="2900" dirty="0"/>
                  <a:t> </a:t>
                </a:r>
                <a:r>
                  <a:rPr lang="en-US" sz="2900" dirty="0" err="1"/>
                  <a:t>emas</a:t>
                </a:r>
                <a:r>
                  <a:rPr lang="en-US" sz="2900" dirty="0"/>
                  <a:t>. </a:t>
                </a:r>
                <a:r>
                  <a:rPr lang="en-US" sz="2900" dirty="0" err="1"/>
                  <a:t>Zaryadli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zarraning</a:t>
                </a:r>
                <a:r>
                  <a:rPr lang="en-US" sz="2900" dirty="0"/>
                  <a:t> </a:t>
                </a:r>
                <a:r>
                  <a:rPr lang="en-US" sz="2900" dirty="0" err="1"/>
                  <a:t>elektronga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yaqin</a:t>
                </a:r>
                <a:r>
                  <a:rPr lang="en-US" sz="2900" dirty="0"/>
                  <a:t> </a:t>
                </a:r>
                <a:r>
                  <a:rPr lang="en-US" sz="2900" dirty="0" err="1"/>
                  <a:t>kelish</a:t>
                </a:r>
                <a:r>
                  <a:rPr lang="en-US" sz="2900" dirty="0"/>
                  <a:t> </a:t>
                </a:r>
                <a:r>
                  <a:rPr lang="en-US" sz="2900" dirty="0" err="1"/>
                  <a:t>masofasi</a:t>
                </a:r>
                <a:r>
                  <a:rPr lang="en-US" sz="2900" dirty="0"/>
                  <a:t>, </a:t>
                </a:r>
                <a:r>
                  <a:rPr lang="en-US" sz="2900" dirty="0" err="1"/>
                  <a:t>ya’ni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ta’sirlashuv</a:t>
                </a:r>
                <a:r>
                  <a:rPr lang="en-US" sz="2900" dirty="0"/>
                  <a:t> </a:t>
                </a:r>
                <a:r>
                  <a:rPr lang="en-US" sz="2900" dirty="0" err="1"/>
                  <a:t>parametri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norelyativistik</a:t>
                </a:r>
                <a:r>
                  <a:rPr lang="en-US" sz="2900" dirty="0"/>
                  <a:t> </a:t>
                </a:r>
                <a:r>
                  <a:rPr lang="en-US" sz="2900" dirty="0" err="1"/>
                  <a:t>yoki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relyativistik</a:t>
                </a:r>
                <a:r>
                  <a:rPr lang="en-US" sz="2900" dirty="0"/>
                  <a:t> </a:t>
                </a:r>
                <a:r>
                  <a:rPr lang="en-US" sz="2900" dirty="0" err="1"/>
                  <a:t>holatlarda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turlicha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qiymatlarga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ega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bo‘ladi.Norelyativistik</a:t>
                </a:r>
                <a:r>
                  <a:rPr lang="en-US" sz="2900" dirty="0"/>
                  <a:t> </a:t>
                </a:r>
                <a:r>
                  <a:rPr lang="en-US" sz="2900" dirty="0" err="1"/>
                  <a:t>holat</a:t>
                </a:r>
                <a:r>
                  <a:rPr lang="en-US" sz="2900" dirty="0"/>
                  <a:t> </a:t>
                </a:r>
                <a:r>
                  <a:rPr lang="en-US" sz="2900" dirty="0" err="1"/>
                  <a:t>uchun</a:t>
                </a:r>
                <a:r>
                  <a:rPr lang="en-US" sz="2900" dirty="0"/>
                  <a:t> </a:t>
                </a:r>
                <a:r>
                  <a:rPr lang="en-US" sz="2900" dirty="0" err="1"/>
                  <a:t>yaqinlashish</a:t>
                </a:r>
                <a:r>
                  <a:rPr lang="en-US" sz="2900" dirty="0"/>
                  <a:t> </a:t>
                </a:r>
                <a:r>
                  <a:rPr lang="en-US" sz="2900" dirty="0" err="1"/>
                  <a:t>parametrining</a:t>
                </a:r>
                <a:r>
                  <a:rPr lang="en-US" sz="29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sz="2900" dirty="0" err="1"/>
                  <a:t>qiymatini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elektronning</a:t>
                </a:r>
                <a:r>
                  <a:rPr lang="en-US" sz="2900" dirty="0"/>
                  <a:t> </a:t>
                </a:r>
                <a:r>
                  <a:rPr lang="en-US" sz="2900" dirty="0" err="1"/>
                  <a:t>atomdagi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o‘rtacha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ionizatsiya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energiyasi</a:t>
                </a:r>
                <a:r>
                  <a:rPr lang="en-US" sz="2900" dirty="0"/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‾"/>
                        <m:pos m:val="top"/>
                        <m:vertJc m:val="bot"/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</m:groupChr>
                  </m:oMath>
                </a14:m>
                <a:r>
                  <a:rPr lang="en-US" sz="2900" dirty="0" err="1"/>
                  <a:t>to‘g‘ri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keladigan</a:t>
                </a:r>
                <a:r>
                  <a:rPr lang="en-US" sz="2900" dirty="0"/>
                  <a:t> </a:t>
                </a:r>
                <a:r>
                  <a:rPr lang="en-US" sz="2900" dirty="0" err="1"/>
                  <a:t>qiymat</a:t>
                </a:r>
                <a:r>
                  <a:rPr lang="en-US" sz="2900" dirty="0"/>
                  <a:t> </a:t>
                </a:r>
                <a:r>
                  <a:rPr lang="en-US" sz="2900" dirty="0" err="1"/>
                  <a:t>tanlanildi</a:t>
                </a:r>
                <a:r>
                  <a:rPr lang="en-US" sz="2900" dirty="0"/>
                  <a:t>. </a:t>
                </a:r>
                <a:r>
                  <a:rPr lang="en-US" sz="2900" dirty="0" err="1"/>
                  <a:t>Relyativistik</a:t>
                </a:r>
                <a:r>
                  <a:rPr lang="en-US" sz="2900" dirty="0"/>
                  <a:t> </a:t>
                </a:r>
                <a:r>
                  <a:rPr lang="en-US" sz="2900" dirty="0" err="1"/>
                  <a:t>holatda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shuni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e’tiborga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olish</a:t>
                </a:r>
                <a:r>
                  <a:rPr lang="en-US" sz="2900" dirty="0"/>
                  <a:t> </a:t>
                </a:r>
                <a:r>
                  <a:rPr lang="en-US" sz="2900" dirty="0" err="1"/>
                  <a:t>lozimki</a:t>
                </a:r>
                <a:r>
                  <a:rPr lang="en-US" sz="2900" dirty="0"/>
                  <a:t>, </a:t>
                </a:r>
                <a:r>
                  <a:rPr lang="en-US" sz="2900" dirty="0" err="1"/>
                  <a:t>zarra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ta’sirlashuv</a:t>
                </a:r>
                <a:r>
                  <a:rPr lang="en-US" sz="2900" dirty="0"/>
                  <a:t> </a:t>
                </a:r>
                <a:r>
                  <a:rPr lang="en-US" sz="2900" dirty="0" err="1"/>
                  <a:t>vaqti</a:t>
                </a:r>
                <a:r>
                  <a:rPr lang="en-US" sz="2900" dirty="0"/>
                  <a:t>:</a:t>
                </a:r>
              </a:p>
              <a:p>
                <a:pPr marL="0" indent="0">
                  <a:buNone/>
                </a:pPr>
                <a:r>
                  <a:rPr lang="en-US" sz="2900" dirty="0"/>
                  <a:t>                                                             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29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9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𝜗</m:t>
                        </m:r>
                      </m:den>
                    </m:f>
                    <m:r>
                      <a:rPr lang="ar-AE" sz="290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900" dirty="0"/>
                  <a:t>                         (1.17)</a:t>
                </a:r>
                <a:endParaRPr lang="ar-AE" sz="2900" dirty="0"/>
              </a:p>
              <a:p>
                <a:pPr marL="0" indent="0">
                  <a:buNone/>
                </a:pPr>
                <a:r>
                  <a:rPr lang="en-US" sz="2900" dirty="0"/>
                  <a:t>Agar </a:t>
                </a:r>
                <a:r>
                  <a:rPr lang="en-US" sz="2900" dirty="0" err="1"/>
                  <a:t>elektronning</a:t>
                </a:r>
                <a:r>
                  <a:rPr lang="en-US" sz="2900" dirty="0"/>
                  <a:t> </a:t>
                </a:r>
                <a:r>
                  <a:rPr lang="en-US" sz="2900" dirty="0" err="1"/>
                  <a:t>orbitada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aylanish</a:t>
                </a:r>
                <a:r>
                  <a:rPr lang="en-US" sz="2900" dirty="0"/>
                  <a:t> </a:t>
                </a:r>
                <a:r>
                  <a:rPr lang="en-US" sz="2900" dirty="0" err="1"/>
                  <a:t>davri</a:t>
                </a:r>
                <a:r>
                  <a:rPr lang="en-US" sz="2900" dirty="0"/>
                  <a:t> </a:t>
                </a:r>
                <a14:m>
                  <m:oMath xmlns:m="http://schemas.openxmlformats.org/officeDocument/2006/math">
                    <m:r>
                      <a:rPr lang="en-US" sz="29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9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29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r>
                  <a:rPr lang="en-US" sz="2900" dirty="0"/>
                  <a:t>dan </a:t>
                </a:r>
                <a:r>
                  <a:rPr lang="en-US" sz="2900" dirty="0" err="1"/>
                  <a:t>katta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bo‘lsa</a:t>
                </a:r>
                <a:r>
                  <a:rPr lang="en-US" sz="2900" dirty="0"/>
                  <a:t>, </a:t>
                </a:r>
                <a:r>
                  <a:rPr lang="en-US" sz="2900" dirty="0" err="1"/>
                  <a:t>zarra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energiyasini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atomni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uyg‘otishga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sarflanmaydi</a:t>
                </a:r>
                <a:r>
                  <a:rPr lang="en-US" sz="2900" dirty="0"/>
                  <a:t>. </a:t>
                </a:r>
                <a:r>
                  <a:rPr lang="en-US" sz="2900" dirty="0" err="1"/>
                  <a:t>Xuddi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prujinaga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qisqa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turtki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berilsa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prujina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tebranadi</a:t>
                </a:r>
                <a:r>
                  <a:rPr lang="en-US" sz="2900" dirty="0"/>
                  <a:t>, agar </a:t>
                </a:r>
                <a:r>
                  <a:rPr lang="en-US" sz="2900" dirty="0" err="1"/>
                  <a:t>prujinani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sekin</a:t>
                </a:r>
                <a:r>
                  <a:rPr lang="en-US" sz="2900" dirty="0"/>
                  <a:t> </a:t>
                </a:r>
                <a:r>
                  <a:rPr lang="en-US" sz="2900" dirty="0" err="1"/>
                  <a:t>siqib</a:t>
                </a:r>
                <a:r>
                  <a:rPr lang="en-US" sz="2900" dirty="0"/>
                  <a:t> </a:t>
                </a:r>
                <a:r>
                  <a:rPr lang="en-US" sz="2900" dirty="0" err="1"/>
                  <a:t>va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asta-sekin</a:t>
                </a:r>
                <a:r>
                  <a:rPr lang="en-US" sz="2900" dirty="0"/>
                  <a:t> </a:t>
                </a:r>
                <a:r>
                  <a:rPr lang="en-US" sz="2900" dirty="0" err="1"/>
                  <a:t>bo‘shatilsa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tebranmaydigandek</a:t>
                </a:r>
                <a:r>
                  <a:rPr lang="en-US" sz="2900" dirty="0"/>
                  <a:t> </a:t>
                </a:r>
                <a:r>
                  <a:rPr lang="en-US" sz="2900" dirty="0" err="1"/>
                  <a:t>bo‘ladi</a:t>
                </a:r>
                <a:r>
                  <a:rPr lang="en-US" sz="2900" dirty="0"/>
                  <a:t>. </a:t>
                </a:r>
                <a:r>
                  <a:rPr lang="en-US" sz="2900" dirty="0" err="1"/>
                  <a:t>Shuning</a:t>
                </a:r>
                <a:r>
                  <a:rPr lang="en-US" sz="2900" dirty="0"/>
                  <a:t> </a:t>
                </a:r>
                <a:r>
                  <a:rPr lang="en-US" sz="2900" dirty="0" err="1"/>
                  <a:t>uchun</a:t>
                </a:r>
                <a:r>
                  <a:rPr lang="en-US" sz="2900" dirty="0"/>
                  <a:t> </a:t>
                </a:r>
                <a:r>
                  <a:rPr lang="en-US" sz="2900" dirty="0" err="1"/>
                  <a:t>zarraning</a:t>
                </a:r>
                <a:r>
                  <a:rPr lang="en-US" sz="2900" dirty="0"/>
                  <a:t> </a:t>
                </a:r>
                <a:r>
                  <a:rPr lang="en-US" sz="2900" dirty="0" err="1"/>
                  <a:t>elektron</a:t>
                </a:r>
                <a:r>
                  <a:rPr lang="en-US" sz="2900" dirty="0"/>
                  <a:t> </a:t>
                </a:r>
                <a:r>
                  <a:rPr lang="en-US" sz="2900" dirty="0" err="1"/>
                  <a:t>bilan</a:t>
                </a:r>
                <a:r>
                  <a:rPr lang="en-US" sz="2900" dirty="0"/>
                  <a:t> </a:t>
                </a:r>
                <a:r>
                  <a:rPr lang="en-US" sz="2900" dirty="0" err="1"/>
                  <a:t>ta’sirlashuv</a:t>
                </a:r>
                <a:r>
                  <a:rPr lang="en-US" sz="2900" dirty="0"/>
                  <a:t> </a:t>
                </a:r>
                <a:r>
                  <a:rPr lang="en-US" sz="2900" dirty="0" err="1"/>
                  <a:t>vaqti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hech</a:t>
                </a:r>
                <a:r>
                  <a:rPr lang="en-US" sz="2900" dirty="0"/>
                  <a:t> </a:t>
                </a:r>
                <a:r>
                  <a:rPr lang="en-US" sz="2900" dirty="0" err="1"/>
                  <a:t>bo‘lmaganda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elektronning</a:t>
                </a:r>
                <a:r>
                  <a:rPr lang="en-US" sz="2900" dirty="0"/>
                  <a:t> </a:t>
                </a:r>
                <a:r>
                  <a:rPr lang="en-US" sz="2900" dirty="0" err="1"/>
                  <a:t>orbitada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aylanish</a:t>
                </a:r>
                <a:r>
                  <a:rPr lang="en-US" sz="2900" dirty="0"/>
                  <a:t> </a:t>
                </a:r>
                <a:r>
                  <a:rPr lang="en-US" sz="2900" dirty="0" err="1"/>
                  <a:t>davriga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teng</a:t>
                </a:r>
                <a:r>
                  <a:rPr lang="en-US" sz="2900" dirty="0"/>
                  <a:t> </a:t>
                </a:r>
                <a:r>
                  <a:rPr lang="en-US" sz="2900" dirty="0" err="1"/>
                  <a:t>bo‘lishi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kerak</a:t>
                </a:r>
                <a:r>
                  <a:rPr lang="en-US" sz="2900" dirty="0"/>
                  <a:t>:</a:t>
                </a:r>
              </a:p>
              <a:p>
                <a:pPr marL="0" indent="0">
                  <a:buNone/>
                </a:pPr>
                <a:r>
                  <a:rPr lang="en-US" sz="2900" dirty="0"/>
                  <a:t>                                                           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29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9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29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𝜔</m:t>
                        </m:r>
                      </m:den>
                    </m:f>
                    <m:r>
                      <a:rPr lang="ar-AE" sz="2900"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 sz="29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ar-AE" sz="290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900" dirty="0"/>
                  <a:t>            </a:t>
                </a:r>
                <a:r>
                  <a:rPr lang="ar-AE" sz="2900" dirty="0"/>
                  <a:t>(1.18)</a:t>
                </a:r>
              </a:p>
              <a:p>
                <a:pPr marL="0" indent="0">
                  <a:buNone/>
                </a:pPr>
                <a:r>
                  <a:rPr lang="en-US" sz="2900" dirty="0"/>
                  <a:t> </a:t>
                </a:r>
                <a:r>
                  <a:rPr lang="en-US" sz="2900" dirty="0" err="1"/>
                  <a:t>O’rtacha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ionizatsiya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energiyasi</a:t>
                </a:r>
                <a:r>
                  <a:rPr lang="en-US" sz="2900" dirty="0"/>
                  <a:t>:</a:t>
                </a:r>
              </a:p>
              <a:p>
                <a:pPr marL="0" indent="0">
                  <a:buNone/>
                </a:pPr>
                <a:r>
                  <a:rPr lang="en-US" sz="2900" dirty="0"/>
                  <a:t>                                                                                                                                           </a:t>
                </a:r>
                <a14:m>
                  <m:oMath xmlns:m="http://schemas.openxmlformats.org/officeDocument/2006/math">
                    <m:groupChr>
                      <m:groupChrPr>
                        <m:chr m:val="‾"/>
                        <m:pos m:val="top"/>
                        <m:vertJc m:val="bot"/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</m:groupChr>
                    <m:r>
                      <a:rPr lang="ar-AE" sz="2900"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 sz="2900">
                        <a:latin typeface="Cambria Math" panose="02040503050406030204" pitchFamily="18" charset="0"/>
                      </a:rPr>
                      <m:t>ℏ</m:t>
                    </m:r>
                    <m:r>
                      <a:rPr lang="ar-AE" sz="2900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ar-AE" sz="290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900" dirty="0"/>
                  <a:t>           (1.19)</a:t>
                </a:r>
              </a:p>
              <a:p>
                <a:pPr marL="0" indent="0">
                  <a:buNone/>
                </a:pPr>
                <a:r>
                  <a:rPr lang="en-US" sz="2900" dirty="0"/>
                  <a:t>relyativistik </a:t>
                </a:r>
                <a:r>
                  <a:rPr lang="en-US" sz="2900" dirty="0" err="1"/>
                  <a:t>effektlarni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e’tiborga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olinsa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ta’sirlashuv</a:t>
                </a:r>
                <a:r>
                  <a:rPr lang="en-US" sz="2900" dirty="0"/>
                  <a:t> </a:t>
                </a:r>
                <a:r>
                  <a:rPr lang="en-US" sz="2900" dirty="0" err="1"/>
                  <a:t>vaqti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bo‘ylama</a:t>
                </a:r>
                <a:r>
                  <a:rPr lang="en-US" sz="2900" dirty="0"/>
                  <a:t> </a:t>
                </a:r>
                <a:r>
                  <a:rPr lang="en-US" sz="2900" dirty="0" err="1"/>
                  <a:t>kulon</a:t>
                </a:r>
                <a:r>
                  <a:rPr lang="en-US" sz="2900" dirty="0"/>
                  <a:t> </a:t>
                </a:r>
                <a:r>
                  <a:rPr lang="en-US" sz="2900" dirty="0" err="1"/>
                  <a:t>maydonning</a:t>
                </a:r>
                <a:r>
                  <a:rPr lang="en-US" sz="2900" dirty="0"/>
                  <a:t> </a:t>
                </a:r>
                <a:r>
                  <a:rPr lang="en-US" sz="2900" dirty="0" err="1"/>
                  <a:t>siqilishi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hisobidan</a:t>
                </a:r>
                <a:r>
                  <a:rPr lang="en-US" sz="2900" dirty="0"/>
                  <a:t> </a:t>
                </a:r>
                <a:r>
                  <a:rPr lang="en-US" sz="2900" dirty="0" err="1"/>
                  <a:t>kamayadi</a:t>
                </a:r>
                <a:r>
                  <a:rPr lang="en-US" sz="2900" dirty="0"/>
                  <a:t> (6.3-rasm):</a:t>
                </a:r>
              </a:p>
              <a:p>
                <a:pPr marL="0" indent="0">
                  <a:buNone/>
                </a:pPr>
                <a:r>
                  <a:rPr lang="en-US" sz="2900" dirty="0"/>
                  <a:t>                                                                             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𝑟𝑒𝑙</m:t>
                        </m:r>
                      </m:sub>
                    </m:sSub>
                    <m:r>
                      <a:rPr lang="ar-AE" sz="29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𝜗</m:t>
                        </m:r>
                      </m:den>
                    </m:f>
                    <m:rad>
                      <m:radPr>
                        <m:degHide m:val="on"/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ar-AE" sz="29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ar-AE" sz="290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ar-AE" sz="29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ar-AE" sz="2900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ar-AE" sz="29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ar-AE" sz="290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900" dirty="0"/>
                  <a:t>                                    (1.20)</a:t>
                </a:r>
              </a:p>
              <a:p>
                <a:pPr marL="0" indent="0">
                  <a:buNone/>
                </a:pPr>
                <a:r>
                  <a:rPr lang="en-US" sz="2900" dirty="0"/>
                  <a:t>                                                                                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ar-AE" sz="29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𝜗</m:t>
                        </m:r>
                      </m:num>
                      <m:den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𝜔</m:t>
                        </m:r>
                        <m:rad>
                          <m:radPr>
                            <m:degHide m:val="on"/>
                            <m:ctrlPr>
                              <a:rPr lang="ar-AE" sz="29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ar-AE" sz="290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ar-AE" sz="290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ar-AE" sz="29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ar-AE" sz="2900" i="1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  <m:sup>
                                <m:r>
                                  <a:rPr lang="ar-AE" sz="29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ar-AE" sz="290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900" dirty="0"/>
                  <a:t>                      (1.21)</a:t>
                </a:r>
                <a:endParaRPr lang="ar-AE" sz="2900" dirty="0"/>
              </a:p>
              <a:p>
                <a:pPr marL="0" indent="0">
                  <a:buNone/>
                </a:pPr>
                <a:r>
                  <a:rPr lang="en-US" sz="2900" dirty="0" err="1"/>
                  <a:t>Yaqinlashish</a:t>
                </a:r>
                <a:r>
                  <a:rPr lang="en-US" sz="2900" dirty="0"/>
                  <a:t> </a:t>
                </a:r>
                <a:r>
                  <a:rPr lang="en-US" sz="2900" dirty="0" err="1"/>
                  <a:t>masofasining</a:t>
                </a:r>
                <a:r>
                  <a:rPr lang="en-US" sz="29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</m:oMath>
                </a14:m>
                <a:r>
                  <a:rPr lang="en-US" sz="2900" dirty="0" err="1"/>
                  <a:t>qiymati</a:t>
                </a:r>
                <a:r>
                  <a:rPr lang="en-US" sz="2900" dirty="0"/>
                  <a:t> </a:t>
                </a:r>
                <a:r>
                  <a:rPr lang="en-US" sz="2900" dirty="0" err="1"/>
                  <a:t>uchun</a:t>
                </a:r>
                <a:r>
                  <a:rPr lang="en-US" sz="2900" dirty="0"/>
                  <a:t> </a:t>
                </a:r>
                <a:r>
                  <a:rPr lang="en-US" sz="2900" dirty="0" err="1"/>
                  <a:t>relyativistik</a:t>
                </a:r>
                <a:r>
                  <a:rPr lang="en-US" sz="2900" dirty="0"/>
                  <a:t> </a:t>
                </a:r>
                <a:r>
                  <a:rPr lang="en-US" sz="2900" dirty="0" err="1"/>
                  <a:t>holat</a:t>
                </a:r>
                <a:r>
                  <a:rPr lang="en-US" sz="2900" dirty="0"/>
                  <a:t> </a:t>
                </a:r>
                <a:r>
                  <a:rPr lang="en-US" sz="2900" dirty="0" err="1"/>
                  <a:t>uchun</a:t>
                </a:r>
                <a:endParaRPr lang="en-US" sz="2900" dirty="0"/>
              </a:p>
              <a:p>
                <a:pPr marL="0" indent="0">
                  <a:buNone/>
                </a:pPr>
                <a:r>
                  <a:rPr lang="en-US" sz="2900" dirty="0"/>
                  <a:t>                  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  <m:r>
                      <a:rPr lang="ar-AE" sz="29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2900">
                            <a:latin typeface="Cambria Math" panose="02040503050406030204" pitchFamily="18" charset="0"/>
                          </a:rPr>
                          <m:t>ℏ</m:t>
                        </m:r>
                      </m:num>
                      <m:den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  <m:r>
                      <a:rPr lang="ar-AE" sz="29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2900">
                            <a:latin typeface="Cambria Math" panose="02040503050406030204" pitchFamily="18" charset="0"/>
                          </a:rPr>
                          <m:t>ℏ</m:t>
                        </m:r>
                      </m:num>
                      <m:den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𝜗</m:t>
                        </m:r>
                      </m:den>
                    </m:f>
                  </m:oMath>
                </a14:m>
                <a:r>
                  <a:rPr lang="en-US" sz="2900" dirty="0"/>
                  <a:t>      yoki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  <m:r>
                      <a:rPr lang="ar-AE" sz="29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2900">
                            <a:latin typeface="Cambria Math" panose="02040503050406030204" pitchFamily="18" charset="0"/>
                          </a:rPr>
                          <m:t>ℏ</m:t>
                        </m:r>
                      </m:num>
                      <m:den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ar-AE" sz="2900" i="1">
                            <a:latin typeface="Cambria Math" panose="02040503050406030204" pitchFamily="18" charset="0"/>
                          </a:rPr>
                          <m:t>𝜗</m:t>
                        </m:r>
                      </m:den>
                    </m:f>
                    <m:rad>
                      <m:radPr>
                        <m:degHide m:val="on"/>
                        <m:ctrlPr>
                          <a:rPr lang="ar-AE" sz="29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ar-AE" sz="29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ar-AE" sz="290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ar-AE" sz="29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ar-AE" sz="2900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ar-AE" sz="29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ar-AE" sz="29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E3F6BE-CE31-22EB-C2A8-4F9DDEAC28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7819" y="78658"/>
                <a:ext cx="11906866" cy="6779342"/>
              </a:xfrm>
              <a:blipFill>
                <a:blip r:embed="rId2"/>
                <a:stretch>
                  <a:fillRect l="-461" t="-719" r="-2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29968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721</TotalTime>
  <Words>1515</Words>
  <Application>Microsoft Office PowerPoint</Application>
  <PresentationFormat>Widescreen</PresentationFormat>
  <Paragraphs>94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Times New Roman</vt:lpstr>
      <vt:lpstr>Celestial</vt:lpstr>
      <vt:lpstr>Beta-blox formulasi. og’ir zaryadlangan zarralaning yugurish yo’li. bregg egri chizig’I va cho’qisi</vt:lpstr>
      <vt:lpstr>Og'ir zaryadlangan zarrachalarning ionlanish yo'qotishlari </vt:lpstr>
      <vt:lpstr>PowerPoint Presentation</vt:lpstr>
      <vt:lpstr>PowerPoint Presentation</vt:lpstr>
      <vt:lpstr>PowerPoint Presentation</vt:lpstr>
      <vt:lpstr>Agar zarra muhitda dx yo'lidan o'tsa, u o'z trayektoriyasidan b masofasida joylashgan barcha elektronlar bilan deyarli bir xil tarzda o'zaro ta'sir qiladi va har biri energiya te uzatadi. dx yo'lidagi bunday elektronlar soni ichki radiusi b va tashqi radiusi b + db ga ega bo'lgan halqa silindrining elektron zichligi va hajmi bilan aniqlanadi. Silindrning hajmi: V=2πbdbdx   undagi elektronlar konsentratsiyasi: n_e=2πbdbdx∗Zn_at   </vt:lpstr>
      <vt:lpstr>PowerPoint Presentation</vt:lpstr>
      <vt:lpstr>PowerPoint Presentation</vt:lpstr>
      <vt:lpstr>PowerPoint Presentation</vt:lpstr>
      <vt:lpstr>PowerPoint Presentation</vt:lpstr>
      <vt:lpstr>4-rasm. Qo'rg'oshindagi og'ir zarrachalarning o'rtacha ionizatsiya energiyasi yo'qotilishining energiyaga bog'liqligi.</vt:lpstr>
      <vt:lpstr>PowerPoint Presentation</vt:lpstr>
      <vt:lpstr>Bregg egri chizig’I va cho’qisi.</vt:lpstr>
      <vt:lpstr>PowerPoint Presentation</vt:lpstr>
      <vt:lpstr>Ionlashtruvchi nurlarning moddalar bilan o’zaro tasirini tibiyotda qo’llanilishi.</vt:lpstr>
      <vt:lpstr>PowerPoint Presentation</vt:lpstr>
      <vt:lpstr>PowerPoint Presentation</vt:lpstr>
      <vt:lpstr>Foydalangan adabiyotlar: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9</cp:revision>
  <dcterms:created xsi:type="dcterms:W3CDTF">2026-02-24T16:17:57Z</dcterms:created>
  <dcterms:modified xsi:type="dcterms:W3CDTF">2026-03-19T07:44:04Z</dcterms:modified>
</cp:coreProperties>
</file>