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5"/>
  </p:notesMasterIdLst>
  <p:sldIdLst>
    <p:sldId id="256" r:id="rId2"/>
    <p:sldId id="257" r:id="rId3"/>
    <p:sldId id="263" r:id="rId4"/>
    <p:sldId id="258" r:id="rId5"/>
    <p:sldId id="259" r:id="rId6"/>
    <p:sldId id="260" r:id="rId7"/>
    <p:sldId id="261" r:id="rId8"/>
    <p:sldId id="262"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1" d="100"/>
          <a:sy n="71" d="100"/>
        </p:scale>
        <p:origin x="69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9AAF80-624F-4F12-B280-2F857FB0F17C}" type="datetimeFigureOut">
              <a:rPr lang="ru-RU" smtClean="0"/>
              <a:t>08.04.2026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CC25ED-EAF5-457D-AB8F-0CE189837F55}" type="slidenum">
              <a:rPr lang="ru-RU" smtClean="0"/>
              <a:t>‹#›</a:t>
            </a:fld>
            <a:endParaRPr lang="ru-RU"/>
          </a:p>
        </p:txBody>
      </p:sp>
    </p:spTree>
    <p:extLst>
      <p:ext uri="{BB962C8B-B14F-4D97-AF65-F5344CB8AC3E}">
        <p14:creationId xmlns:p14="http://schemas.microsoft.com/office/powerpoint/2010/main" val="39340684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D1CC25ED-EAF5-457D-AB8F-0CE189837F55}" type="slidenum">
              <a:rPr lang="ru-RU" smtClean="0"/>
              <a:t>8</a:t>
            </a:fld>
            <a:endParaRPr lang="ru-RU"/>
          </a:p>
        </p:txBody>
      </p:sp>
    </p:spTree>
    <p:extLst>
      <p:ext uri="{BB962C8B-B14F-4D97-AF65-F5344CB8AC3E}">
        <p14:creationId xmlns:p14="http://schemas.microsoft.com/office/powerpoint/2010/main" val="35855703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ru-RU"/>
              <a:t>Образец заголовка</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ru-RU"/>
              <a:t>Вставка рисунка</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18C79C5D-2A6F-F04D-97DA-BEF2467B64E4}" type="datetimeFigureOut">
              <a:rPr lang="en-US" dirty="0"/>
              <a:pPr/>
              <a:t>4/8/2026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ru-RU"/>
              <a:t>Образец заголовка</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ru-RU"/>
              <a:t>Образец текста</a:t>
            </a:r>
          </a:p>
        </p:txBody>
      </p:sp>
      <p:sp>
        <p:nvSpPr>
          <p:cNvPr id="4" name="Date Placeholder 3"/>
          <p:cNvSpPr>
            <a:spLocks noGrp="1"/>
          </p:cNvSpPr>
          <p:nvPr>
            <p:ph type="dt" sz="half" idx="10"/>
          </p:nvPr>
        </p:nvSpPr>
        <p:spPr/>
        <p:txBody>
          <a:bodyPr/>
          <a:lstStyle/>
          <a:p>
            <a:fld id="{8DFA1846-DA80-1C48-A609-854EA85C59AD}" type="datetimeFigureOut">
              <a:rPr lang="en-US" dirty="0"/>
              <a:pPr/>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ru-RU"/>
              <a:t>Образец заголовка</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ru-RU"/>
              <a:t>Образец текста</a:t>
            </a:r>
          </a:p>
        </p:txBody>
      </p:sp>
      <p:sp>
        <p:nvSpPr>
          <p:cNvPr id="2" name="Date Placeholder 1"/>
          <p:cNvSpPr>
            <a:spLocks noGrp="1"/>
          </p:cNvSpPr>
          <p:nvPr>
            <p:ph type="dt" sz="half" idx="10"/>
          </p:nvPr>
        </p:nvSpPr>
        <p:spPr/>
        <p:txBody>
          <a:bodyPr/>
          <a:lstStyle/>
          <a:p>
            <a:fld id="{FBF54567-0DE4-3F47-BF90-CB84690072F9}" type="datetimeFigureOut">
              <a:rPr lang="en-US" dirty="0"/>
              <a:pPr/>
              <a:t>4/8/2026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ru-RU"/>
              <a:t>Образец заголовка</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ru-RU"/>
              <a:t>Образец заголовка</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DFA1846-DA80-1C48-A609-854EA85C59AD}" type="datetimeFigureOut">
              <a:rPr lang="en-US" dirty="0"/>
              <a:pPr/>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4/8/2026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4/8/2026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4/8/2026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4/8/2026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ru-RU"/>
              <a:t>Образец заголовка</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D0DF5E60-9974-AC48-9591-99C2BB44B7CF}" type="datetimeFigureOut">
              <a:rPr lang="en-US" dirty="0"/>
              <a:pPr/>
              <a:t>4/8/2026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ru-RU"/>
              <a:t>Образец заголовка</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ru-RU"/>
              <a:t>Вставка рисунка</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4/8/2026</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ru-RU"/>
              <a:t>Образец заголовка</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4/8/2026</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0671D2-1A74-2027-7059-95D6CD9A03B8}"/>
              </a:ext>
            </a:extLst>
          </p:cNvPr>
          <p:cNvSpPr>
            <a:spLocks noGrp="1"/>
          </p:cNvSpPr>
          <p:nvPr>
            <p:ph type="ctrTitle"/>
          </p:nvPr>
        </p:nvSpPr>
        <p:spPr/>
        <p:txBody>
          <a:bodyPr/>
          <a:lstStyle/>
          <a:p>
            <a:pPr algn="ctr"/>
            <a:r>
              <a:rPr lang="en-US" sz="6000" dirty="0">
                <a:latin typeface="Baskerville Old Face" panose="02020602080505020303" pitchFamily="18" charset="0"/>
              </a:rPr>
              <a:t>SINXROTRON NURLANISH VA UNING QO’LLANILISHI</a:t>
            </a:r>
            <a:endParaRPr lang="ru-RU" sz="6000" dirty="0"/>
          </a:p>
        </p:txBody>
      </p:sp>
      <p:sp>
        <p:nvSpPr>
          <p:cNvPr id="3" name="Подзаголовок 2">
            <a:extLst>
              <a:ext uri="{FF2B5EF4-FFF2-40B4-BE49-F238E27FC236}">
                <a16:creationId xmlns:a16="http://schemas.microsoft.com/office/drawing/2014/main" id="{0EE07350-FB03-7441-1BBA-88DDB5651D3B}"/>
              </a:ext>
            </a:extLst>
          </p:cNvPr>
          <p:cNvSpPr>
            <a:spLocks noGrp="1"/>
          </p:cNvSpPr>
          <p:nvPr>
            <p:ph type="subTitle" idx="1"/>
          </p:nvPr>
        </p:nvSpPr>
        <p:spPr>
          <a:xfrm>
            <a:off x="216613" y="5191366"/>
            <a:ext cx="10572000" cy="434974"/>
          </a:xfrm>
        </p:spPr>
        <p:txBody>
          <a:bodyPr>
            <a:noAutofit/>
          </a:bodyPr>
          <a:lstStyle/>
          <a:p>
            <a:r>
              <a:rPr lang="en-US" sz="2000" dirty="0">
                <a:latin typeface="Baskerville Old Face" panose="02020602080505020303" pitchFamily="18" charset="0"/>
              </a:rPr>
              <a:t>QABUL QILDI:XOSHIMJONOV XURSHIDBEK</a:t>
            </a:r>
          </a:p>
          <a:p>
            <a:r>
              <a:rPr lang="en-US" sz="2000" dirty="0">
                <a:latin typeface="Baskerville Old Face" panose="02020602080505020303" pitchFamily="18" charset="0"/>
              </a:rPr>
              <a:t>TOPSHIRDI:ABDULLAYEVA E’ZOZA</a:t>
            </a:r>
          </a:p>
          <a:p>
            <a:r>
              <a:rPr lang="en-US" sz="2000" dirty="0">
                <a:latin typeface="Baskerville Old Face" panose="02020602080505020303" pitchFamily="18" charset="0"/>
              </a:rPr>
              <a:t>                       TO’XTAYEVA CHAROS</a:t>
            </a:r>
            <a:endParaRPr lang="ru-RU" sz="2000" dirty="0"/>
          </a:p>
        </p:txBody>
      </p:sp>
    </p:spTree>
    <p:extLst>
      <p:ext uri="{BB962C8B-B14F-4D97-AF65-F5344CB8AC3E}">
        <p14:creationId xmlns:p14="http://schemas.microsoft.com/office/powerpoint/2010/main" val="37202119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180C86-FA3E-B56F-5A91-AF34F21BE521}"/>
              </a:ext>
            </a:extLst>
          </p:cNvPr>
          <p:cNvSpPr>
            <a:spLocks noGrp="1"/>
          </p:cNvSpPr>
          <p:nvPr>
            <p:ph type="title"/>
          </p:nvPr>
        </p:nvSpPr>
        <p:spPr/>
        <p:txBody>
          <a:bodyPr/>
          <a:lstStyle/>
          <a:p>
            <a:r>
              <a:rPr lang="uz-Latn-UZ" dirty="0">
                <a:latin typeface="Baskerville Old Face" panose="02020602080505020303" pitchFamily="18" charset="0"/>
              </a:rPr>
              <a:t>Sinxrotron nurlanishining qo’llanilishi</a:t>
            </a:r>
            <a:endParaRPr lang="ru-RU" dirty="0"/>
          </a:p>
        </p:txBody>
      </p:sp>
      <p:sp>
        <p:nvSpPr>
          <p:cNvPr id="4" name="Объект 2">
            <a:extLst>
              <a:ext uri="{FF2B5EF4-FFF2-40B4-BE49-F238E27FC236}">
                <a16:creationId xmlns:a16="http://schemas.microsoft.com/office/drawing/2014/main" id="{3CEED6BA-B514-453E-9DEF-FC4DF89B751A}"/>
              </a:ext>
            </a:extLst>
          </p:cNvPr>
          <p:cNvSpPr>
            <a:spLocks noGrp="1"/>
          </p:cNvSpPr>
          <p:nvPr>
            <p:ph idx="1"/>
          </p:nvPr>
        </p:nvSpPr>
        <p:spPr>
          <a:xfrm>
            <a:off x="310269" y="2354094"/>
            <a:ext cx="11071729" cy="3504704"/>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uz-Latn-UZ" sz="8000" dirty="0">
                <a:latin typeface="Baskerville Old Face" panose="02020602080505020303" pitchFamily="18" charset="0"/>
              </a:rPr>
              <a:t>1.Kimyoviy moddalar tarkibini va reaksiyalar mexanizmini tahlil qilishda qo‘llaniladi.</a:t>
            </a:r>
          </a:p>
          <a:p>
            <a:pPr marL="0" indent="0">
              <a:buNone/>
            </a:pPr>
            <a:r>
              <a:rPr lang="uz-Latn-UZ" sz="8000" dirty="0">
                <a:latin typeface="Baskerville Old Face" panose="02020602080505020303" pitchFamily="18" charset="0"/>
              </a:rPr>
              <a:t>2. Tibbiyotda.</a:t>
            </a:r>
          </a:p>
          <a:p>
            <a:pPr marL="0" indent="0">
              <a:buNone/>
            </a:pPr>
            <a:r>
              <a:rPr lang="uz-Latn-UZ" sz="9600" dirty="0">
                <a:latin typeface="Baskerville Old Face" panose="02020602080505020303" pitchFamily="18" charset="0"/>
              </a:rPr>
              <a:t>3.Yangi</a:t>
            </a:r>
            <a:r>
              <a:rPr lang="uz-Latn-UZ" sz="8000" dirty="0">
                <a:latin typeface="Baskerville Old Face" panose="02020602080505020303" pitchFamily="18" charset="0"/>
              </a:rPr>
              <a:t> dorilar yaratishda molekula tuzilishini aniqlashda yordam beradi.</a:t>
            </a:r>
          </a:p>
          <a:p>
            <a:pPr marL="0" indent="0">
              <a:buNone/>
            </a:pPr>
            <a:r>
              <a:rPr lang="uz-Latn-UZ" sz="8000" dirty="0">
                <a:latin typeface="Baskerville Old Face" panose="02020602080505020303" pitchFamily="18" charset="0"/>
              </a:rPr>
              <a:t>4.Saraton va boshqa kasalliklarni ilmiy tadqiq qilishda ishlatiladi.</a:t>
            </a:r>
          </a:p>
          <a:p>
            <a:pPr marL="0" indent="0">
              <a:buNone/>
            </a:pPr>
            <a:r>
              <a:rPr lang="uz-Latn-UZ" sz="8000" dirty="0">
                <a:latin typeface="Baskerville Old Face" panose="02020602080505020303" pitchFamily="18" charset="0"/>
              </a:rPr>
              <a:t>5.Ba'zi hollarda yuqori aniqlikdagi tibbiy tasvirlar olishda qo‘llanadi.</a:t>
            </a:r>
          </a:p>
          <a:p>
            <a:pPr marL="0" indent="0">
              <a:buNone/>
            </a:pPr>
            <a:r>
              <a:rPr lang="uz-Latn-UZ" sz="8000" dirty="0">
                <a:latin typeface="Baskerville Old Face" panose="02020602080505020303" pitchFamily="18" charset="0"/>
              </a:rPr>
              <a:t>5. Sanoatda.</a:t>
            </a:r>
          </a:p>
          <a:p>
            <a:pPr marL="0" indent="0">
              <a:buNone/>
            </a:pPr>
            <a:r>
              <a:rPr lang="uz-Latn-UZ" sz="8000" dirty="0">
                <a:latin typeface="Baskerville Old Face" panose="02020602080505020303" pitchFamily="18" charset="0"/>
              </a:rPr>
              <a:t>6.Yarimo‘tkazgichlar va mikrochiplar ishlab chiqarishda ishlatiladi.</a:t>
            </a:r>
          </a:p>
          <a:p>
            <a:pPr marL="0" indent="0">
              <a:buNone/>
            </a:pPr>
            <a:r>
              <a:rPr lang="uz-Latn-UZ" sz="8000" dirty="0">
                <a:latin typeface="Baskerville Old Face" panose="02020602080505020303" pitchFamily="18" charset="0"/>
              </a:rPr>
              <a:t>7.Metall va qotishmalardagi ichki nuqsonlarni aniqlash uchun qo‘llanadi.Yangi texnologik materiallar yaratishda muhim vosita hisoblanadi.Arxeologiya va san’atshunoslikda.</a:t>
            </a:r>
          </a:p>
          <a:p>
            <a:pPr marL="0" indent="0">
              <a:buNone/>
            </a:pPr>
            <a:r>
              <a:rPr lang="uz-Latn-UZ" sz="8000" dirty="0">
                <a:latin typeface="Baskerville Old Face" panose="02020602080505020303" pitchFamily="18" charset="0"/>
              </a:rPr>
              <a:t>8.Qadimiy buyumlarning kimyoviy tarkibini aniqlash mumkin.</a:t>
            </a:r>
          </a:p>
          <a:p>
            <a:pPr marL="0" indent="0">
              <a:buNone/>
            </a:pPr>
            <a:r>
              <a:rPr lang="uz-Latn-UZ" sz="8000" dirty="0">
                <a:latin typeface="Baskerville Old Face" panose="02020602080505020303" pitchFamily="18" charset="0"/>
              </a:rPr>
              <a:t>9.Tarixiy artefaktlarni zarar yetkazmasdan tekshirish imkonini beradi.</a:t>
            </a:r>
          </a:p>
          <a:p>
            <a:endParaRPr lang="ru-RU" dirty="0"/>
          </a:p>
        </p:txBody>
      </p:sp>
    </p:spTree>
    <p:extLst>
      <p:ext uri="{BB962C8B-B14F-4D97-AF65-F5344CB8AC3E}">
        <p14:creationId xmlns:p14="http://schemas.microsoft.com/office/powerpoint/2010/main" val="16166233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B1ABB1-A9A1-75A0-BFF6-9F8AEE32C7BB}"/>
              </a:ext>
            </a:extLst>
          </p:cNvPr>
          <p:cNvSpPr>
            <a:spLocks noGrp="1"/>
          </p:cNvSpPr>
          <p:nvPr>
            <p:ph type="title"/>
          </p:nvPr>
        </p:nvSpPr>
        <p:spPr/>
        <p:txBody>
          <a:bodyPr/>
          <a:lstStyle/>
          <a:p>
            <a:r>
              <a:rPr lang="en-US" dirty="0">
                <a:latin typeface="Baskerville Old Face" panose="02020602080505020303" pitchFamily="18" charset="0"/>
              </a:rPr>
              <a:t>XULOSA</a:t>
            </a:r>
            <a:endParaRPr lang="ru-RU" dirty="0"/>
          </a:p>
        </p:txBody>
      </p:sp>
      <p:sp>
        <p:nvSpPr>
          <p:cNvPr id="3" name="Объект 2">
            <a:extLst>
              <a:ext uri="{FF2B5EF4-FFF2-40B4-BE49-F238E27FC236}">
                <a16:creationId xmlns:a16="http://schemas.microsoft.com/office/drawing/2014/main" id="{96B2626C-6958-7B44-5ED4-51790852FC6F}"/>
              </a:ext>
            </a:extLst>
          </p:cNvPr>
          <p:cNvSpPr>
            <a:spLocks noGrp="1"/>
          </p:cNvSpPr>
          <p:nvPr>
            <p:ph idx="1"/>
          </p:nvPr>
        </p:nvSpPr>
        <p:spPr>
          <a:xfrm>
            <a:off x="468516" y="1920729"/>
            <a:ext cx="10554574" cy="3636511"/>
          </a:xfrm>
        </p:spPr>
        <p:txBody>
          <a:bodyPr/>
          <a:lstStyle/>
          <a:p>
            <a:pPr marL="0" indent="0">
              <a:buNone/>
            </a:pPr>
            <a:r>
              <a:rPr lang="uz-Latn-UZ" sz="2000" dirty="0">
                <a:latin typeface="Baskerville Old Face" panose="02020602080505020303" pitchFamily="18" charset="0"/>
              </a:rPr>
              <a:t>Sinxronlangan nurlanish moddalarning atom va molekula darajasidagi tuzilishini chuqur o‘rganish imkonini beradigan eng kuchli ilmiy tadqiqot vositalaridan biridir.</a:t>
            </a:r>
          </a:p>
          <a:p>
            <a:pPr marL="0" indent="0">
              <a:buNone/>
            </a:pPr>
            <a:r>
              <a:rPr lang="uz-Latn-UZ" sz="2000" dirty="0">
                <a:latin typeface="Baskerville Old Face" panose="02020602080505020303" pitchFamily="18" charset="0"/>
              </a:rPr>
              <a:t>Sinxrotron nurlanish — zamonaviy ilm-fanning eng muhim va universal tadqiqot vositalaridan biridir. Uning asosiy ahamiyati shundaki, u oddiy nurlanish manbalariga nisbatan minglab marta kuchliroq, aniqroq va boshqariladigan hisoblanadi. Shu sababli u mikro va hatto nano darajadagi tuzilmalarni ham chuqur o‘rganish imkonini beradi.</a:t>
            </a:r>
            <a:endParaRPr lang="ru-RU" sz="2000" dirty="0"/>
          </a:p>
          <a:p>
            <a:pPr marL="0" indent="0">
              <a:buNone/>
            </a:pPr>
            <a:endParaRPr lang="ru-RU" dirty="0"/>
          </a:p>
        </p:txBody>
      </p:sp>
    </p:spTree>
    <p:extLst>
      <p:ext uri="{BB962C8B-B14F-4D97-AF65-F5344CB8AC3E}">
        <p14:creationId xmlns:p14="http://schemas.microsoft.com/office/powerpoint/2010/main" val="2510329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39FCD1-E49B-96E8-A00A-5148067D885C}"/>
              </a:ext>
            </a:extLst>
          </p:cNvPr>
          <p:cNvSpPr>
            <a:spLocks noGrp="1"/>
          </p:cNvSpPr>
          <p:nvPr>
            <p:ph type="title"/>
          </p:nvPr>
        </p:nvSpPr>
        <p:spPr/>
        <p:txBody>
          <a:bodyPr/>
          <a:lstStyle/>
          <a:p>
            <a:r>
              <a:rPr lang="en-US" dirty="0">
                <a:latin typeface="Baskerville Old Face" panose="02020602080505020303" pitchFamily="18" charset="0"/>
              </a:rPr>
              <a:t>FOYDALANILGAN ADABIYOTLAR</a:t>
            </a:r>
            <a:endParaRPr lang="ru-RU" dirty="0"/>
          </a:p>
        </p:txBody>
      </p:sp>
      <p:sp>
        <p:nvSpPr>
          <p:cNvPr id="3" name="Объект 2">
            <a:extLst>
              <a:ext uri="{FF2B5EF4-FFF2-40B4-BE49-F238E27FC236}">
                <a16:creationId xmlns:a16="http://schemas.microsoft.com/office/drawing/2014/main" id="{B2FC9868-E0D0-7F49-3AB8-C1D722DC357B}"/>
              </a:ext>
            </a:extLst>
          </p:cNvPr>
          <p:cNvSpPr>
            <a:spLocks noGrp="1"/>
          </p:cNvSpPr>
          <p:nvPr>
            <p:ph idx="1"/>
          </p:nvPr>
        </p:nvSpPr>
        <p:spPr>
          <a:xfrm>
            <a:off x="390695" y="1417638"/>
            <a:ext cx="10554574" cy="3636511"/>
          </a:xfrm>
        </p:spPr>
        <p:txBody>
          <a:bodyPr/>
          <a:lstStyle/>
          <a:p>
            <a:r>
              <a:rPr lang="en-US" dirty="0" err="1">
                <a:latin typeface="Baskerville Old Face" panose="02020602080505020303" pitchFamily="18" charset="0"/>
              </a:rPr>
              <a:t>T.M.Mo’minov</a:t>
            </a:r>
            <a:r>
              <a:rPr lang="en-US" dirty="0">
                <a:latin typeface="Baskerville Old Face" panose="02020602080505020303" pitchFamily="18" charset="0"/>
              </a:rPr>
              <a:t>, </a:t>
            </a:r>
            <a:r>
              <a:rPr lang="en-US" dirty="0" err="1">
                <a:latin typeface="Baskerville Old Face" panose="02020602080505020303" pitchFamily="18" charset="0"/>
              </a:rPr>
              <a:t>A.B.Xoliqulov,SH.X.Xushumurodov</a:t>
            </a:r>
            <a:r>
              <a:rPr lang="en-US" dirty="0">
                <a:latin typeface="Baskerville Old Face" panose="02020602080505020303" pitchFamily="18" charset="0"/>
              </a:rPr>
              <a:t> “Atom </a:t>
            </a:r>
            <a:r>
              <a:rPr lang="en-US" dirty="0" err="1">
                <a:latin typeface="Baskerville Old Face" panose="02020602080505020303" pitchFamily="18" charset="0"/>
              </a:rPr>
              <a:t>yadrosi</a:t>
            </a:r>
            <a:r>
              <a:rPr lang="en-US" dirty="0">
                <a:latin typeface="Baskerville Old Face" panose="02020602080505020303" pitchFamily="18" charset="0"/>
              </a:rPr>
              <a:t> </a:t>
            </a:r>
            <a:r>
              <a:rPr lang="en-US" dirty="0" err="1">
                <a:latin typeface="Baskerville Old Face" panose="02020602080505020303" pitchFamily="18" charset="0"/>
              </a:rPr>
              <a:t>va</a:t>
            </a:r>
            <a:r>
              <a:rPr lang="en-US" dirty="0">
                <a:latin typeface="Baskerville Old Face" panose="02020602080505020303" pitchFamily="18" charset="0"/>
              </a:rPr>
              <a:t> </a:t>
            </a:r>
            <a:r>
              <a:rPr lang="en-US" dirty="0" err="1">
                <a:latin typeface="Baskerville Old Face" panose="02020602080505020303" pitchFamily="18" charset="0"/>
              </a:rPr>
              <a:t>elementar</a:t>
            </a:r>
            <a:r>
              <a:rPr lang="en-US" dirty="0">
                <a:latin typeface="Baskerville Old Face" panose="02020602080505020303" pitchFamily="18" charset="0"/>
              </a:rPr>
              <a:t> </a:t>
            </a:r>
            <a:r>
              <a:rPr lang="en-US" dirty="0" err="1">
                <a:latin typeface="Baskerville Old Face" panose="02020602080505020303" pitchFamily="18" charset="0"/>
              </a:rPr>
              <a:t>zarralar</a:t>
            </a:r>
            <a:r>
              <a:rPr lang="en-US" dirty="0">
                <a:latin typeface="Baskerville Old Face" panose="02020602080505020303" pitchFamily="18" charset="0"/>
              </a:rPr>
              <a:t> </a:t>
            </a:r>
            <a:r>
              <a:rPr lang="en-US" dirty="0" err="1">
                <a:latin typeface="Baskerville Old Face" panose="02020602080505020303" pitchFamily="18" charset="0"/>
              </a:rPr>
              <a:t>fizikasi</a:t>
            </a:r>
            <a:r>
              <a:rPr lang="en-US" dirty="0">
                <a:latin typeface="Baskerville Old Face" panose="02020602080505020303" pitchFamily="18" charset="0"/>
              </a:rPr>
              <a:t>” 2009-yil </a:t>
            </a:r>
          </a:p>
          <a:p>
            <a:r>
              <a:rPr lang="en-US" dirty="0" err="1">
                <a:latin typeface="Baskerville Old Face" panose="02020602080505020303" pitchFamily="18" charset="0"/>
                <a:ea typeface="Open Sans"/>
                <a:cs typeface="Open Sans"/>
                <a:sym typeface="Open Sans"/>
              </a:rPr>
              <a:t>B.S.Yuldashev</a:t>
            </a:r>
            <a:r>
              <a:rPr lang="en-US" dirty="0">
                <a:latin typeface="Baskerville Old Face" panose="02020602080505020303" pitchFamily="18" charset="0"/>
                <a:ea typeface="Open Sans"/>
                <a:cs typeface="Open Sans"/>
                <a:sym typeface="Open Sans"/>
              </a:rPr>
              <a:t>, </a:t>
            </a:r>
            <a:r>
              <a:rPr lang="en-US" dirty="0" err="1">
                <a:latin typeface="Baskerville Old Face" panose="02020602080505020303" pitchFamily="18" charset="0"/>
                <a:ea typeface="Open Sans"/>
                <a:cs typeface="Open Sans"/>
                <a:sym typeface="Open Sans"/>
              </a:rPr>
              <a:t>S.R.Polvonov</a:t>
            </a:r>
            <a:r>
              <a:rPr lang="en-US" dirty="0">
                <a:latin typeface="Baskerville Old Face" panose="02020602080505020303" pitchFamily="18" charset="0"/>
                <a:ea typeface="Open Sans"/>
                <a:cs typeface="Open Sans"/>
                <a:sym typeface="Open Sans"/>
              </a:rPr>
              <a:t> “</a:t>
            </a:r>
            <a:r>
              <a:rPr lang="en-US" dirty="0" err="1">
                <a:latin typeface="Baskerville Old Face" panose="02020602080505020303" pitchFamily="18" charset="0"/>
                <a:ea typeface="Open Sans"/>
                <a:cs typeface="Open Sans"/>
                <a:sym typeface="Open Sans"/>
              </a:rPr>
              <a:t>Amaliy</a:t>
            </a:r>
            <a:r>
              <a:rPr lang="en-US" dirty="0">
                <a:latin typeface="Baskerville Old Face" panose="02020602080505020303" pitchFamily="18" charset="0"/>
                <a:ea typeface="Open Sans"/>
                <a:cs typeface="Open Sans"/>
                <a:sym typeface="Open Sans"/>
              </a:rPr>
              <a:t> </a:t>
            </a:r>
            <a:r>
              <a:rPr lang="en-US" dirty="0" err="1">
                <a:latin typeface="Baskerville Old Face" panose="02020602080505020303" pitchFamily="18" charset="0"/>
                <a:ea typeface="Open Sans"/>
                <a:cs typeface="Open Sans"/>
                <a:sym typeface="Open Sans"/>
              </a:rPr>
              <a:t>yadro</a:t>
            </a:r>
            <a:r>
              <a:rPr lang="en-US" dirty="0">
                <a:latin typeface="Baskerville Old Face" panose="02020602080505020303" pitchFamily="18" charset="0"/>
                <a:ea typeface="Open Sans"/>
                <a:cs typeface="Open Sans"/>
                <a:sym typeface="Open Sans"/>
              </a:rPr>
              <a:t> </a:t>
            </a:r>
            <a:r>
              <a:rPr lang="en-US" dirty="0" err="1">
                <a:latin typeface="Baskerville Old Face" panose="02020602080505020303" pitchFamily="18" charset="0"/>
                <a:ea typeface="Open Sans"/>
                <a:cs typeface="Open Sans"/>
                <a:sym typeface="Open Sans"/>
              </a:rPr>
              <a:t>fizikasi</a:t>
            </a:r>
            <a:r>
              <a:rPr lang="en-US" dirty="0">
                <a:latin typeface="Baskerville Old Face" panose="02020602080505020303" pitchFamily="18" charset="0"/>
                <a:ea typeface="Open Sans"/>
                <a:cs typeface="Open Sans"/>
                <a:sym typeface="Open Sans"/>
              </a:rPr>
              <a:t>’’ 2020 -</a:t>
            </a:r>
            <a:r>
              <a:rPr lang="en-US" dirty="0" err="1">
                <a:latin typeface="Baskerville Old Face" panose="02020602080505020303" pitchFamily="18" charset="0"/>
                <a:ea typeface="Open Sans"/>
                <a:cs typeface="Open Sans"/>
                <a:sym typeface="Open Sans"/>
              </a:rPr>
              <a:t>yil</a:t>
            </a:r>
            <a:endParaRPr lang="en-US" dirty="0">
              <a:latin typeface="Baskerville Old Face" panose="02020602080505020303" pitchFamily="18" charset="0"/>
              <a:ea typeface="Open Sans"/>
              <a:cs typeface="Open Sans"/>
              <a:sym typeface="Open Sans"/>
            </a:endParaRPr>
          </a:p>
          <a:p>
            <a:endParaRPr lang="ru-RU" dirty="0"/>
          </a:p>
        </p:txBody>
      </p:sp>
    </p:spTree>
    <p:extLst>
      <p:ext uri="{BB962C8B-B14F-4D97-AF65-F5344CB8AC3E}">
        <p14:creationId xmlns:p14="http://schemas.microsoft.com/office/powerpoint/2010/main" val="19029655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D4B2A3-BAC9-DBE6-E2BD-274DB628C211}"/>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B9D875EE-1D95-ED68-1EFB-C8F82D1119A5}"/>
              </a:ext>
            </a:extLst>
          </p:cNvPr>
          <p:cNvSpPr>
            <a:spLocks noGrp="1"/>
          </p:cNvSpPr>
          <p:nvPr>
            <p:ph idx="1"/>
          </p:nvPr>
        </p:nvSpPr>
        <p:spPr/>
        <p:txBody>
          <a:bodyPr>
            <a:normAutofit/>
          </a:bodyPr>
          <a:lstStyle/>
          <a:p>
            <a:pPr marL="0" indent="0" algn="ctr">
              <a:buNone/>
            </a:pPr>
            <a:r>
              <a:rPr lang="en-US" sz="7200" dirty="0">
                <a:solidFill>
                  <a:schemeClr val="accent1">
                    <a:lumMod val="75000"/>
                  </a:schemeClr>
                </a:solidFill>
                <a:latin typeface="Baskerville Old Face" panose="02020602080505020303" pitchFamily="18" charset="0"/>
              </a:rPr>
              <a:t>E’TIBORINGIZ UCHUN RAHMAT!</a:t>
            </a:r>
            <a:endParaRPr lang="ru-RU" sz="7200" dirty="0">
              <a:solidFill>
                <a:schemeClr val="accent1">
                  <a:lumMod val="75000"/>
                </a:schemeClr>
              </a:solidFill>
            </a:endParaRPr>
          </a:p>
        </p:txBody>
      </p:sp>
    </p:spTree>
    <p:extLst>
      <p:ext uri="{BB962C8B-B14F-4D97-AF65-F5344CB8AC3E}">
        <p14:creationId xmlns:p14="http://schemas.microsoft.com/office/powerpoint/2010/main" val="4220057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C448D64-0AAF-D54E-C8F1-24FFFEC3BFAC}"/>
              </a:ext>
            </a:extLst>
          </p:cNvPr>
          <p:cNvSpPr>
            <a:spLocks noGrp="1"/>
          </p:cNvSpPr>
          <p:nvPr>
            <p:ph type="title"/>
          </p:nvPr>
        </p:nvSpPr>
        <p:spPr/>
        <p:txBody>
          <a:bodyPr/>
          <a:lstStyle/>
          <a:p>
            <a:r>
              <a:rPr lang="en-US" dirty="0">
                <a:latin typeface="Baskerville Old Face" panose="02020602080505020303" pitchFamily="18" charset="0"/>
              </a:rPr>
              <a:t>REJA:</a:t>
            </a:r>
            <a:endParaRPr lang="ru-RU" dirty="0"/>
          </a:p>
        </p:txBody>
      </p:sp>
      <p:sp>
        <p:nvSpPr>
          <p:cNvPr id="3" name="Объект 2">
            <a:extLst>
              <a:ext uri="{FF2B5EF4-FFF2-40B4-BE49-F238E27FC236}">
                <a16:creationId xmlns:a16="http://schemas.microsoft.com/office/drawing/2014/main" id="{02A6C39E-EF5A-E275-2291-580C2D330E47}"/>
              </a:ext>
            </a:extLst>
          </p:cNvPr>
          <p:cNvSpPr>
            <a:spLocks noGrp="1"/>
          </p:cNvSpPr>
          <p:nvPr>
            <p:ph idx="1"/>
          </p:nvPr>
        </p:nvSpPr>
        <p:spPr>
          <a:xfrm>
            <a:off x="332330" y="1417638"/>
            <a:ext cx="10554574" cy="3636511"/>
          </a:xfrm>
        </p:spPr>
        <p:txBody>
          <a:bodyPr/>
          <a:lstStyle/>
          <a:p>
            <a:r>
              <a:rPr lang="uz-Latn-UZ" dirty="0">
                <a:latin typeface="Baskerville Old Face" panose="02020602080505020303" pitchFamily="18" charset="0"/>
              </a:rPr>
              <a:t>Sinxrotron nurlanishining fizik ma’nosi.</a:t>
            </a:r>
          </a:p>
          <a:p>
            <a:r>
              <a:rPr lang="uz-Latn-UZ" dirty="0">
                <a:latin typeface="Baskerville Old Face" panose="02020602080505020303" pitchFamily="18" charset="0"/>
              </a:rPr>
              <a:t>Sinxrotron nurlanishi.</a:t>
            </a:r>
          </a:p>
          <a:p>
            <a:r>
              <a:rPr lang="uz-Latn-UZ" dirty="0">
                <a:latin typeface="Baskerville Old Face" panose="02020602080505020303" pitchFamily="18" charset="0"/>
              </a:rPr>
              <a:t>Sinxrotron nurlanishining qo’llanilishi</a:t>
            </a:r>
            <a:r>
              <a:rPr lang="en-US" dirty="0">
                <a:latin typeface="Baskerville Old Face" panose="02020602080505020303" pitchFamily="18" charset="0"/>
              </a:rPr>
              <a:t>.</a:t>
            </a:r>
          </a:p>
          <a:p>
            <a:r>
              <a:rPr lang="en-US" dirty="0" err="1">
                <a:latin typeface="Baskerville Old Face" panose="02020602080505020303" pitchFamily="18" charset="0"/>
              </a:rPr>
              <a:t>Xulosa</a:t>
            </a:r>
            <a:r>
              <a:rPr lang="en-US" dirty="0">
                <a:latin typeface="Baskerville Old Face" panose="02020602080505020303" pitchFamily="18" charset="0"/>
              </a:rPr>
              <a:t>.</a:t>
            </a:r>
          </a:p>
        </p:txBody>
      </p:sp>
    </p:spTree>
    <p:extLst>
      <p:ext uri="{BB962C8B-B14F-4D97-AF65-F5344CB8AC3E}">
        <p14:creationId xmlns:p14="http://schemas.microsoft.com/office/powerpoint/2010/main" val="3268923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6559F4-A45E-7E0F-3131-92E7FE62E7E5}"/>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A1569076-DEF7-C5C0-5A95-874C391F69CD}"/>
              </a:ext>
            </a:extLst>
          </p:cNvPr>
          <p:cNvSpPr>
            <a:spLocks noGrp="1"/>
          </p:cNvSpPr>
          <p:nvPr>
            <p:ph idx="1"/>
          </p:nvPr>
        </p:nvSpPr>
        <p:spPr/>
        <p:txBody>
          <a:bodyPr/>
          <a:lstStyle/>
          <a:p>
            <a:pPr marL="0" indent="0">
              <a:buNone/>
            </a:pPr>
            <a:r>
              <a:rPr lang="en-US" sz="2400" b="1" dirty="0" err="1">
                <a:latin typeface="Baskerville Old Face" panose="02020602080505020303" pitchFamily="18" charset="0"/>
                <a:cs typeface="Times New Roman" panose="02020603050405020304" pitchFamily="18" charset="0"/>
              </a:rPr>
              <a:t>Sinxrotron</a:t>
            </a:r>
            <a:r>
              <a:rPr lang="en-US" sz="2400" b="1" dirty="0">
                <a:latin typeface="Baskerville Old Face" panose="02020602080505020303" pitchFamily="18" charset="0"/>
                <a:cs typeface="Times New Roman" panose="02020603050405020304" pitchFamily="18" charset="0"/>
              </a:rPr>
              <a:t> </a:t>
            </a:r>
            <a:r>
              <a:rPr lang="en-US" sz="2400" b="1" dirty="0" err="1">
                <a:latin typeface="Baskerville Old Face" panose="02020602080505020303" pitchFamily="18" charset="0"/>
                <a:cs typeface="Times New Roman" panose="02020603050405020304" pitchFamily="18" charset="0"/>
              </a:rPr>
              <a:t>nurlanish</a:t>
            </a:r>
            <a:r>
              <a:rPr lang="en-US" sz="2400" b="1" dirty="0">
                <a:latin typeface="Baskerville Old Face" panose="02020602080505020303" pitchFamily="18" charset="0"/>
                <a:cs typeface="Times New Roman" panose="02020603050405020304" pitchFamily="18" charset="0"/>
              </a:rPr>
              <a:t> </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bu</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bevosita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elektrondan</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chiqadigan</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yorug‘lanish</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bo‘lib</a:t>
            </a:r>
            <a:r>
              <a:rPr lang="en-US" sz="2400" dirty="0">
                <a:latin typeface="Baskerville Old Face" panose="02020602080505020303" pitchFamily="18" charset="0"/>
                <a:cs typeface="Times New Roman" panose="02020603050405020304" pitchFamily="18" charset="0"/>
              </a:rPr>
              <a:t>, u </a:t>
            </a:r>
            <a:r>
              <a:rPr lang="en-US" sz="2400" dirty="0" err="1">
                <a:latin typeface="Baskerville Old Face" panose="02020602080505020303" pitchFamily="18" charset="0"/>
                <a:cs typeface="Times New Roman" panose="02020603050405020304" pitchFamily="18" charset="0"/>
              </a:rPr>
              <a:t>vakuumda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yuzaga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keladi</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va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atrof-muhit</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bilan</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bog‘liq</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emas</a:t>
            </a:r>
            <a:r>
              <a:rPr lang="en-US" sz="2400" dirty="0">
                <a:latin typeface="Baskerville Old Face" panose="02020602080505020303" pitchFamily="18" charset="0"/>
                <a:cs typeface="Times New Roman" panose="02020603050405020304" pitchFamily="18" charset="0"/>
              </a:rPr>
              <a:t>.</a:t>
            </a:r>
          </a:p>
          <a:p>
            <a:pPr marL="0" indent="0">
              <a:buNone/>
            </a:pPr>
            <a:r>
              <a:rPr lang="en-US" sz="2400" dirty="0" err="1">
                <a:latin typeface="Baskerville Old Face" panose="02020602080505020303" pitchFamily="18" charset="0"/>
                <a:cs typeface="Times New Roman" panose="02020603050405020304" pitchFamily="18" charset="0"/>
              </a:rPr>
              <a:t>Tezlatkichda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elektron</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energiyasini</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o‘zgartirish</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orqali</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elektromagnit</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to‘lqinlarning</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infraqizil</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va</a:t>
            </a:r>
            <a:r>
              <a:rPr lang="en-US" sz="2400" dirty="0">
                <a:latin typeface="Baskerville Old Face" panose="02020602080505020303" pitchFamily="18" charset="0"/>
                <a:cs typeface="Times New Roman" panose="02020603050405020304" pitchFamily="18" charset="0"/>
              </a:rPr>
              <a:t> radio </a:t>
            </a:r>
            <a:r>
              <a:rPr lang="en-US" sz="2400" dirty="0" err="1">
                <a:latin typeface="Baskerville Old Face" panose="02020602080505020303" pitchFamily="18" charset="0"/>
                <a:cs typeface="Times New Roman" panose="02020603050405020304" pitchFamily="18" charset="0"/>
              </a:rPr>
              <a:t>diapazonidan</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boshlab</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rentgen</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sohasi</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hamda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yumshoq</a:t>
            </a:r>
            <a:r>
              <a:rPr lang="en-US" sz="2400" dirty="0">
                <a:latin typeface="Baskerville Old Face" panose="02020602080505020303" pitchFamily="18" charset="0"/>
                <a:cs typeface="Times New Roman" panose="02020603050405020304" pitchFamily="18" charset="0"/>
              </a:rPr>
              <a:t> </a:t>
            </a:r>
            <a:r>
              <a:rPr lang="el-GR" sz="2400" dirty="0">
                <a:latin typeface="Times New Roman" panose="02020603050405020304" pitchFamily="18" charset="0"/>
                <a:cs typeface="Times New Roman" panose="02020603050405020304" pitchFamily="18" charset="0"/>
              </a:rPr>
              <a:t>γ-</a:t>
            </a:r>
            <a:r>
              <a:rPr lang="en-US" sz="2400" dirty="0" err="1">
                <a:latin typeface="Baskerville Old Face" panose="02020602080505020303" pitchFamily="18" charset="0"/>
                <a:cs typeface="Times New Roman" panose="02020603050405020304" pitchFamily="18" charset="0"/>
              </a:rPr>
              <a:t>nurlanishigacha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bo‘lgan</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diapazonda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nurlanish</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olish</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mumkin</a:t>
            </a:r>
            <a:r>
              <a:rPr lang="en-US" sz="2400" dirty="0">
                <a:latin typeface="Baskerville Old Face" panose="02020602080505020303" pitchFamily="18" charset="0"/>
                <a:cs typeface="Times New Roman" panose="02020603050405020304" pitchFamily="18" charset="0"/>
              </a:rPr>
              <a:t>.</a:t>
            </a:r>
          </a:p>
          <a:p>
            <a:pPr marL="0" indent="0">
              <a:buNone/>
            </a:pPr>
            <a:r>
              <a:rPr lang="en-US" sz="2400" dirty="0" err="1">
                <a:latin typeface="Baskerville Old Face" panose="02020602080505020303" pitchFamily="18" charset="0"/>
                <a:cs typeface="Times New Roman" panose="02020603050405020304" pitchFamily="18" charset="0"/>
              </a:rPr>
              <a:t>Nurlanish</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energiyasini</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o‘zgartirish</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imkoniyati</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turli</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to‘lqin</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uzunliklaridagi</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nurlanishlardan</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foydalanib</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fizik</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tajribalar</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o‘tkazishda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uning</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muhim</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xususiyatlaridan</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biri</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hisoblanadi</a:t>
            </a:r>
            <a:r>
              <a:rPr lang="en-US" dirty="0">
                <a:latin typeface="Times New Roman" panose="02020603050405020304" pitchFamily="18" charset="0"/>
                <a:cs typeface="Times New Roman" panose="02020603050405020304" pitchFamily="18" charset="0"/>
              </a:rPr>
              <a:t>.</a:t>
            </a:r>
          </a:p>
          <a:p>
            <a:pPr marL="0" indent="0">
              <a:buNone/>
            </a:pPr>
            <a:endParaRPr lang="ru-RU" dirty="0"/>
          </a:p>
        </p:txBody>
      </p:sp>
    </p:spTree>
    <p:extLst>
      <p:ext uri="{BB962C8B-B14F-4D97-AF65-F5344CB8AC3E}">
        <p14:creationId xmlns:p14="http://schemas.microsoft.com/office/powerpoint/2010/main" val="3190813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558806-5DEB-9F47-9372-A4AF5D21BAD6}"/>
              </a:ext>
            </a:extLst>
          </p:cNvPr>
          <p:cNvSpPr>
            <a:spLocks noGrp="1"/>
          </p:cNvSpPr>
          <p:nvPr>
            <p:ph type="title"/>
          </p:nvPr>
        </p:nvSpPr>
        <p:spPr>
          <a:xfrm>
            <a:off x="236068" y="1147579"/>
            <a:ext cx="10571998" cy="970450"/>
          </a:xfrm>
        </p:spPr>
        <p:txBody>
          <a:bodyPr/>
          <a:lstStyle/>
          <a:p>
            <a:r>
              <a:rPr lang="uz-Latn-UZ" dirty="0"/>
              <a:t/>
            </a:r>
            <a:br>
              <a:rPr lang="uz-Latn-UZ" dirty="0"/>
            </a:br>
            <a:endParaRPr lang="ru-RU" dirty="0"/>
          </a:p>
        </p:txBody>
      </p:sp>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55EB8861-2C18-3580-143D-4583C9FE2832}"/>
                  </a:ext>
                </a:extLst>
              </p:cNvPr>
              <p:cNvSpPr>
                <a:spLocks noGrp="1"/>
              </p:cNvSpPr>
              <p:nvPr>
                <p:ph idx="1"/>
              </p:nvPr>
            </p:nvSpPr>
            <p:spPr>
              <a:xfrm>
                <a:off x="672797" y="2251470"/>
                <a:ext cx="10554574" cy="3636511"/>
              </a:xfrm>
            </p:spPr>
            <p:txBody>
              <a:bodyPr/>
              <a:lstStyle/>
              <a:p>
                <a:pPr marL="0" indent="0">
                  <a:buNone/>
                </a:pPr>
                <a:r>
                  <a:rPr lang="uz-Latn-UZ" sz="2400" b="1" dirty="0">
                    <a:latin typeface="Baskerville Old Face" panose="02020602080505020303" pitchFamily="18" charset="0"/>
                  </a:rPr>
                  <a:t>Sinxrotron nurlanishi </a:t>
                </a:r>
                <a:r>
                  <a:rPr lang="en-US" sz="2400" dirty="0">
                    <a:latin typeface="Baskerville Old Face" panose="02020602080505020303" pitchFamily="18" charset="0"/>
                  </a:rPr>
                  <a:t>-</a:t>
                </a:r>
                <a:r>
                  <a:rPr lang="uz-Latn-UZ" sz="2400" dirty="0">
                    <a:latin typeface="Baskerville Old Face" panose="02020602080505020303" pitchFamily="18" charset="0"/>
                  </a:rPr>
                  <a:t> radiochastotalardan tortib yumshoq </a:t>
                </a:r>
                <a14:m>
                  <m:oMath xmlns:m="http://schemas.openxmlformats.org/officeDocument/2006/math">
                    <m:r>
                      <a:rPr lang="uz-Latn-UZ" sz="2400" i="1" smtClean="0">
                        <a:latin typeface="Cambria Math" panose="02040503050406030204" pitchFamily="18" charset="0"/>
                        <a:ea typeface="Cambria Math" panose="02040503050406030204" pitchFamily="18" charset="0"/>
                      </a:rPr>
                      <m:t>𝛾</m:t>
                    </m:r>
                  </m:oMath>
                </a14:m>
                <a:r>
                  <a:rPr lang="uz-Latn-UZ" sz="2400" dirty="0">
                    <a:latin typeface="Baskerville Old Face" panose="02020602080505020303" pitchFamily="18" charset="0"/>
                  </a:rPr>
                  <a:t>-nurlanishigacha bo'lgan diapazondagi elektromagnit nurlanishga aytiladi. Bu nurlanish elektronlar siklik tezlatkichlarda doimiy magnit maydonida yorug'lik tezligiga yaqin tezlik bilan harakatlanganda hosil bo'ladi. Bunday sharoitda relyativistik elektron katta markazga intilma tezlanishga ega bo'lib, kuchli elektromagnit nurlanish manbaiga aylanadi. Kengroq ma'noda esa, sinxrotron nurlanishi - egri chiziqli trayektoriya bo'ylab harakat qilayotgan zaryadlangan zarrachalarning nurlanishidir, chunki bunday harakat ham tezlanish bilan bog'liq. Ba'zi adabiyotlarda sinxrotron nurlanishini ifodalash uchun magnito-tormozlanish nurlanishi atamasi ham qo'llaniladi</a:t>
                </a:r>
                <a:endParaRPr lang="ru-RU" sz="2400" dirty="0"/>
              </a:p>
              <a:p>
                <a:pPr marL="0" indent="0">
                  <a:buNone/>
                </a:pPr>
                <a:endParaRPr lang="ru-RU" dirty="0"/>
              </a:p>
            </p:txBody>
          </p:sp>
        </mc:Choice>
        <mc:Fallback xmlns="">
          <p:sp>
            <p:nvSpPr>
              <p:cNvPr id="3" name="Объект 2">
                <a:extLst>
                  <a:ext uri="{FF2B5EF4-FFF2-40B4-BE49-F238E27FC236}">
                    <a16:creationId xmlns:a16="http://schemas.microsoft.com/office/drawing/2014/main" id="{55EB8861-2C18-3580-143D-4583C9FE2832}"/>
                  </a:ext>
                </a:extLst>
              </p:cNvPr>
              <p:cNvSpPr>
                <a:spLocks noGrp="1" noRot="1" noChangeAspect="1" noMove="1" noResize="1" noEditPoints="1" noAdjustHandles="1" noChangeArrowheads="1" noChangeShapeType="1" noTextEdit="1"/>
              </p:cNvSpPr>
              <p:nvPr>
                <p:ph idx="1"/>
              </p:nvPr>
            </p:nvSpPr>
            <p:spPr>
              <a:xfrm>
                <a:off x="672797" y="2251470"/>
                <a:ext cx="10554574" cy="3636511"/>
              </a:xfrm>
              <a:blipFill>
                <a:blip r:embed="rId2"/>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3015375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0E5AB8-02D3-5E20-0ED3-BD34C7A79453}"/>
              </a:ext>
            </a:extLst>
          </p:cNvPr>
          <p:cNvSpPr>
            <a:spLocks noGrp="1"/>
          </p:cNvSpPr>
          <p:nvPr>
            <p:ph type="title"/>
          </p:nvPr>
        </p:nvSpPr>
        <p:spPr>
          <a:xfrm flipV="1">
            <a:off x="810000" y="366238"/>
            <a:ext cx="10571998" cy="80950"/>
          </a:xfrm>
        </p:spPr>
        <p:txBody>
          <a:bodyPr/>
          <a:lstStyle/>
          <a:p>
            <a:endParaRPr lang="ru-RU" dirty="0"/>
          </a:p>
        </p:txBody>
      </p:sp>
      <p:pic>
        <p:nvPicPr>
          <p:cNvPr id="9" name="Объект 8">
            <a:extLst>
              <a:ext uri="{FF2B5EF4-FFF2-40B4-BE49-F238E27FC236}">
                <a16:creationId xmlns:a16="http://schemas.microsoft.com/office/drawing/2014/main" id="{7FABDDB5-93BE-9550-7290-4F22E31F8D0D}"/>
              </a:ext>
            </a:extLst>
          </p:cNvPr>
          <p:cNvPicPr>
            <a:picLocks noGrp="1" noChangeAspect="1"/>
          </p:cNvPicPr>
          <p:nvPr>
            <p:ph idx="1"/>
          </p:nvPr>
        </p:nvPicPr>
        <p:blipFill>
          <a:blip r:embed="rId2"/>
          <a:stretch>
            <a:fillRect/>
          </a:stretch>
        </p:blipFill>
        <p:spPr>
          <a:xfrm>
            <a:off x="1663430" y="592469"/>
            <a:ext cx="8137486" cy="5899293"/>
          </a:xfrm>
          <a:prstGeom prst="rect">
            <a:avLst/>
          </a:prstGeom>
          <a:effectLst>
            <a:outerShdw blurRad="50800" dir="14400000">
              <a:srgbClr val="000000">
                <a:alpha val="40000"/>
              </a:srgbClr>
            </a:outerShdw>
          </a:effectLst>
        </p:spPr>
      </p:pic>
    </p:spTree>
    <p:extLst>
      <p:ext uri="{BB962C8B-B14F-4D97-AF65-F5344CB8AC3E}">
        <p14:creationId xmlns:p14="http://schemas.microsoft.com/office/powerpoint/2010/main" val="735390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65934D-5F04-9A11-6594-DA1647DCF54E}"/>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C72D6FB3-A4AC-4190-D4E5-8A38C6713F0B}"/>
              </a:ext>
            </a:extLst>
          </p:cNvPr>
          <p:cNvSpPr>
            <a:spLocks noGrp="1"/>
          </p:cNvSpPr>
          <p:nvPr>
            <p:ph idx="1"/>
          </p:nvPr>
        </p:nvSpPr>
        <p:spPr>
          <a:xfrm>
            <a:off x="1033864" y="2383652"/>
            <a:ext cx="10554574" cy="3636511"/>
          </a:xfrm>
        </p:spPr>
        <p:txBody>
          <a:bodyPr/>
          <a:lstStyle/>
          <a:p>
            <a:pPr marL="0" indent="0" algn="just">
              <a:buNone/>
            </a:pPr>
            <a:r>
              <a:rPr lang="en-US" sz="2800" dirty="0" err="1">
                <a:latin typeface="Baskerville Old Face" panose="02020602080505020303" pitchFamily="18" charset="0"/>
                <a:cs typeface="Times New Roman" panose="02020603050405020304" pitchFamily="18" charset="0"/>
              </a:rPr>
              <a:t>Sinxrotron</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nurlanishining</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manbalari</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elektron</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sinxrotronlari</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va</a:t>
            </a:r>
            <a:r>
              <a:rPr lang="en-US" sz="2800" dirty="0">
                <a:latin typeface="Baskerville Old Face" panose="02020602080505020303" pitchFamily="18" charset="0"/>
                <a:cs typeface="Times New Roman" panose="02020603050405020304" pitchFamily="18" charset="0"/>
              </a:rPr>
              <a:t> </a:t>
            </a:r>
            <a:r>
              <a:rPr lang="en-US" sz="2800" b="1" dirty="0" err="1">
                <a:latin typeface="Baskerville Old Face" panose="02020602080505020303" pitchFamily="18" charset="0"/>
                <a:cs typeface="Times New Roman" panose="02020603050405020304" pitchFamily="18" charset="0"/>
              </a:rPr>
              <a:t>to‘plovchi</a:t>
            </a:r>
            <a:r>
              <a:rPr lang="en-US" sz="2800" b="1" dirty="0">
                <a:latin typeface="Baskerville Old Face" panose="02020602080505020303" pitchFamily="18" charset="0"/>
                <a:cs typeface="Times New Roman" panose="02020603050405020304" pitchFamily="18" charset="0"/>
              </a:rPr>
              <a:t> </a:t>
            </a:r>
            <a:r>
              <a:rPr lang="en-US" sz="2800" b="1" dirty="0" err="1">
                <a:latin typeface="Baskerville Old Face" panose="02020602080505020303" pitchFamily="18" charset="0"/>
                <a:cs typeface="Times New Roman" panose="02020603050405020304" pitchFamily="18" charset="0"/>
              </a:rPr>
              <a:t>halqalar</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nakopitel</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halqalari</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hisoblanadi</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Garchi</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sinxrotron</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nurlanishi</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betatronlar</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va</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mikrotronlarda</a:t>
            </a:r>
            <a:r>
              <a:rPr lang="en-US" sz="2800" dirty="0">
                <a:latin typeface="Baskerville Old Face" panose="02020602080505020303" pitchFamily="18" charset="0"/>
                <a:cs typeface="Times New Roman" panose="02020603050405020304" pitchFamily="18" charset="0"/>
              </a:rPr>
              <a:t> ham </a:t>
            </a:r>
            <a:r>
              <a:rPr lang="en-US" sz="2800" dirty="0" err="1">
                <a:latin typeface="Baskerville Old Face" panose="02020602080505020303" pitchFamily="18" charset="0"/>
                <a:cs typeface="Times New Roman" panose="02020603050405020304" pitchFamily="18" charset="0"/>
              </a:rPr>
              <a:t>yuzaga</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kelsa</a:t>
            </a:r>
            <a:r>
              <a:rPr lang="en-US" sz="2800" dirty="0">
                <a:latin typeface="Baskerville Old Face" panose="02020602080505020303" pitchFamily="18" charset="0"/>
                <a:cs typeface="Times New Roman" panose="02020603050405020304" pitchFamily="18" charset="0"/>
              </a:rPr>
              <a:t>-da, </a:t>
            </a:r>
            <a:r>
              <a:rPr lang="en-US" sz="2800" dirty="0" err="1">
                <a:latin typeface="Baskerville Old Face" panose="02020602080505020303" pitchFamily="18" charset="0"/>
                <a:cs typeface="Times New Roman" panose="02020603050405020304" pitchFamily="18" charset="0"/>
              </a:rPr>
              <a:t>ularda</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sinxrotron</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nurlanishining</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intensivligi</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uncha</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katta</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emas</a:t>
            </a:r>
            <a:r>
              <a:rPr lang="en-US" sz="2800" dirty="0">
                <a:latin typeface="Baskerville Old Face" panose="02020602080505020303" pitchFamily="18" charset="0"/>
                <a:cs typeface="Times New Roman" panose="02020603050405020304" pitchFamily="18" charset="0"/>
              </a:rPr>
              <a:t>.</a:t>
            </a:r>
          </a:p>
          <a:p>
            <a:pPr marL="0" indent="0" algn="just">
              <a:buNone/>
            </a:pPr>
            <a:r>
              <a:rPr lang="en-US" sz="2800" dirty="0" err="1">
                <a:latin typeface="Baskerville Old Face" panose="02020602080505020303" pitchFamily="18" charset="0"/>
                <a:cs typeface="Times New Roman" panose="02020603050405020304" pitchFamily="18" charset="0"/>
              </a:rPr>
              <a:t>Sinxrotron</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nurlanishining</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spektri</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millimetr</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to‘lqinlardan</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boshlab</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rentgen</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diapazonigacha</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va</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yumshoq</a:t>
            </a:r>
            <a:r>
              <a:rPr lang="en-US" sz="2800" dirty="0">
                <a:latin typeface="Baskerville Old Face" panose="02020602080505020303"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γ-</a:t>
            </a:r>
            <a:r>
              <a:rPr lang="en-US" sz="2800" dirty="0" err="1">
                <a:latin typeface="Baskerville Old Face" panose="02020602080505020303" pitchFamily="18" charset="0"/>
                <a:cs typeface="Times New Roman" panose="02020603050405020304" pitchFamily="18" charset="0"/>
              </a:rPr>
              <a:t>nurlanishigacha</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cho‘ziladi</a:t>
            </a:r>
            <a:r>
              <a:rPr lang="en-US" sz="2800" dirty="0">
                <a:latin typeface="Baskerville Old Face" panose="02020602080505020303" pitchFamily="18" charset="0"/>
                <a:cs typeface="Times New Roman" panose="02020603050405020304" pitchFamily="18" charset="0"/>
              </a:rPr>
              <a:t>.</a:t>
            </a:r>
          </a:p>
          <a:p>
            <a:pPr marL="0" indent="0">
              <a:buNone/>
            </a:pPr>
            <a:endParaRPr lang="ru-RU" dirty="0"/>
          </a:p>
        </p:txBody>
      </p:sp>
    </p:spTree>
    <p:extLst>
      <p:ext uri="{BB962C8B-B14F-4D97-AF65-F5344CB8AC3E}">
        <p14:creationId xmlns:p14="http://schemas.microsoft.com/office/powerpoint/2010/main" val="4188093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38B5132-AF03-C60A-7D09-77D832554A85}"/>
              </a:ext>
            </a:extLst>
          </p:cNvPr>
          <p:cNvSpPr>
            <a:spLocks noGrp="1"/>
          </p:cNvSpPr>
          <p:nvPr>
            <p:ph type="title"/>
          </p:nvPr>
        </p:nvSpPr>
        <p:spPr>
          <a:xfrm flipV="1">
            <a:off x="810000" y="165370"/>
            <a:ext cx="10571998" cy="281818"/>
          </a:xfrm>
        </p:spPr>
        <p:txBody>
          <a:bodyPr/>
          <a:lstStyle/>
          <a:p>
            <a:endParaRPr lang="ru-RU" dirty="0"/>
          </a:p>
        </p:txBody>
      </p:sp>
      <p:sp>
        <p:nvSpPr>
          <p:cNvPr id="4" name="Объект 3">
            <a:extLst>
              <a:ext uri="{FF2B5EF4-FFF2-40B4-BE49-F238E27FC236}">
                <a16:creationId xmlns:a16="http://schemas.microsoft.com/office/drawing/2014/main" id="{61F3FE37-8424-4557-F972-FAE60AD91C16}"/>
              </a:ext>
            </a:extLst>
          </p:cNvPr>
          <p:cNvSpPr>
            <a:spLocks noGrp="1"/>
          </p:cNvSpPr>
          <p:nvPr>
            <p:ph idx="1"/>
          </p:nvPr>
        </p:nvSpPr>
        <p:spPr>
          <a:xfrm>
            <a:off x="107575" y="1812241"/>
            <a:ext cx="11846859" cy="4456605"/>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lgn="just">
              <a:buNone/>
            </a:pPr>
            <a:r>
              <a:rPr lang="en-US" sz="2400" dirty="0" err="1">
                <a:latin typeface="Baskerville Old Face" panose="02020602080505020303" pitchFamily="18" charset="0"/>
                <a:cs typeface="Times New Roman" panose="02020603050405020304" pitchFamily="18" charset="0"/>
              </a:rPr>
              <a:t>Magnit</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maydonda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tezlanib</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harakat</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qilayotgan</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elektronlarning</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nurlanishi</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muammosiga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bo‘lgan</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yangi</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qiziqish</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yuqori</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energiyalar</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fizikasining</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masalalarini</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hal</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qilishda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keng</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qo‘llaniladigan</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elektron</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tezlatkichlari</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texnikasining</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rivojlanishi</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bilan</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bog‘liq</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holda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yuzaga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keldi</a:t>
            </a:r>
            <a:r>
              <a:rPr lang="en-US" sz="2400" dirty="0">
                <a:latin typeface="Baskerville Old Face" panose="02020602080505020303" pitchFamily="18" charset="0"/>
                <a:cs typeface="Times New Roman" panose="02020603050405020304" pitchFamily="18" charset="0"/>
              </a:rPr>
              <a:t>.</a:t>
            </a:r>
          </a:p>
          <a:p>
            <a:pPr indent="0" algn="just">
              <a:buNone/>
            </a:pPr>
            <a:r>
              <a:rPr lang="en-US" sz="2400" dirty="0" err="1">
                <a:latin typeface="Baskerville Old Face" panose="02020602080505020303" pitchFamily="18" charset="0"/>
                <a:cs typeface="Times New Roman" panose="02020603050405020304" pitchFamily="18" charset="0"/>
              </a:rPr>
              <a:t>Birinchi</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induksion</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siklik</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tezlatkichlar</a:t>
            </a:r>
            <a:r>
              <a:rPr lang="en-US" sz="2400" dirty="0">
                <a:latin typeface="Baskerville Old Face" panose="02020602080505020303" pitchFamily="18" charset="0"/>
                <a:cs typeface="Times New Roman" panose="02020603050405020304" pitchFamily="18" charset="0"/>
              </a:rPr>
              <a:t> — </a:t>
            </a:r>
            <a:r>
              <a:rPr lang="en-US" sz="2400" dirty="0" err="1">
                <a:latin typeface="Baskerville Old Face" panose="02020602080505020303" pitchFamily="18" charset="0"/>
                <a:cs typeface="Times New Roman" panose="02020603050405020304" pitchFamily="18" charset="0"/>
              </a:rPr>
              <a:t>betatronlar</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ishga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tushirilgandan</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so‘ng</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betatronda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erishish</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mumkin</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bo‘lgan</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elektronlar</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energiyasining</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chegaralanishi</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muammosi</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paydo</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bo‘ldi</a:t>
            </a:r>
            <a:r>
              <a:rPr lang="en-US" sz="2400" dirty="0">
                <a:latin typeface="Baskerville Old Face" panose="02020602080505020303" pitchFamily="18" charset="0"/>
                <a:cs typeface="Times New Roman" panose="02020603050405020304" pitchFamily="18" charset="0"/>
              </a:rPr>
              <a:t>. 1944-yilda D. D. </a:t>
            </a:r>
            <a:r>
              <a:rPr lang="en-US" sz="2400" dirty="0" err="1">
                <a:latin typeface="Baskerville Old Face" panose="02020602080505020303" pitchFamily="18" charset="0"/>
                <a:cs typeface="Times New Roman" panose="02020603050405020304" pitchFamily="18" charset="0"/>
              </a:rPr>
              <a:t>Ivanenko</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va</a:t>
            </a:r>
            <a:r>
              <a:rPr lang="en-US" sz="2400" dirty="0">
                <a:latin typeface="Baskerville Old Face" panose="02020602080505020303" pitchFamily="18" charset="0"/>
                <a:cs typeface="Times New Roman" panose="02020603050405020304" pitchFamily="18" charset="0"/>
              </a:rPr>
              <a:t> I. </a:t>
            </a:r>
            <a:r>
              <a:rPr lang="en-US" sz="2400" dirty="0" err="1">
                <a:latin typeface="Baskerville Old Face" panose="02020602080505020303" pitchFamily="18" charset="0"/>
                <a:cs typeface="Times New Roman" panose="02020603050405020304" pitchFamily="18" charset="0"/>
              </a:rPr>
              <a:t>Ya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Pomeranchuk</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maqola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e’lon</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qilib</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unda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siklik</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tezlatkichda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magnito-tormozlanish</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nurlanishiga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yo‘qotishlar</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elektronlar</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tezlatilgan</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energiyaning</a:t>
            </a:r>
            <a:r>
              <a:rPr lang="en-US" sz="2400" dirty="0">
                <a:latin typeface="Baskerville Old Face" panose="02020602080505020303" pitchFamily="18" charset="0"/>
                <a:cs typeface="Times New Roman" panose="02020603050405020304" pitchFamily="18" charset="0"/>
              </a:rPr>
              <a:t> </a:t>
            </a:r>
            <a:r>
              <a:rPr lang="en-US" sz="2400" dirty="0" err="1">
                <a:solidFill>
                  <a:schemeClr val="accent1">
                    <a:lumMod val="75000"/>
                  </a:schemeClr>
                </a:solidFill>
                <a:latin typeface="Baskerville Old Face" panose="02020602080505020303" pitchFamily="18" charset="0"/>
                <a:cs typeface="Times New Roman" panose="02020603050405020304" pitchFamily="18" charset="0"/>
              </a:rPr>
              <a:t>to‘rtinchi</a:t>
            </a:r>
            <a:r>
              <a:rPr lang="en-US" sz="2400" dirty="0">
                <a:solidFill>
                  <a:schemeClr val="accent1">
                    <a:lumMod val="75000"/>
                  </a:schemeClr>
                </a:solidFill>
                <a:latin typeface="Baskerville Old Face" panose="02020602080505020303" pitchFamily="18" charset="0"/>
                <a:cs typeface="Times New Roman" panose="02020603050405020304" pitchFamily="18" charset="0"/>
              </a:rPr>
              <a:t> </a:t>
            </a:r>
            <a:r>
              <a:rPr lang="en-US" sz="2400" dirty="0" err="1">
                <a:solidFill>
                  <a:schemeClr val="accent1">
                    <a:lumMod val="75000"/>
                  </a:schemeClr>
                </a:solidFill>
                <a:latin typeface="Baskerville Old Face" panose="02020602080505020303" pitchFamily="18" charset="0"/>
                <a:cs typeface="Times New Roman" panose="02020603050405020304" pitchFamily="18" charset="0"/>
              </a:rPr>
              <a:t>darajasiga</a:t>
            </a:r>
            <a:r>
              <a:rPr lang="en-US" sz="2400" dirty="0">
                <a:solidFill>
                  <a:schemeClr val="accent1">
                    <a:lumMod val="75000"/>
                  </a:schemeClr>
                </a:solidFill>
                <a:latin typeface="Baskerville Old Face" panose="02020602080505020303" pitchFamily="18" charset="0"/>
                <a:cs typeface="Times New Roman" panose="02020603050405020304" pitchFamily="18" charset="0"/>
              </a:rPr>
              <a:t> </a:t>
            </a:r>
            <a:r>
              <a:rPr lang="en-US" sz="2400" dirty="0" err="1">
                <a:solidFill>
                  <a:schemeClr val="accent1">
                    <a:lumMod val="75000"/>
                  </a:schemeClr>
                </a:solidFill>
                <a:latin typeface="Baskerville Old Face" panose="02020602080505020303" pitchFamily="18" charset="0"/>
                <a:cs typeface="Times New Roman" panose="02020603050405020304" pitchFamily="18" charset="0"/>
              </a:rPr>
              <a:t>proporsional</a:t>
            </a:r>
            <a:r>
              <a:rPr lang="en-US" sz="2400" dirty="0">
                <a:solidFill>
                  <a:schemeClr val="accent1">
                    <a:lumMod val="75000"/>
                  </a:schemeClr>
                </a:solidFill>
                <a:latin typeface="Baskerville Old Face" panose="02020602080505020303" pitchFamily="18" charset="0"/>
                <a:cs typeface="Times New Roman" panose="02020603050405020304" pitchFamily="18" charset="0"/>
              </a:rPr>
              <a:t> </a:t>
            </a:r>
            <a:r>
              <a:rPr lang="en-US" sz="2400" dirty="0" err="1">
                <a:solidFill>
                  <a:schemeClr val="accent1">
                    <a:lumMod val="75000"/>
                  </a:schemeClr>
                </a:solidFill>
                <a:latin typeface="Baskerville Old Face" panose="02020602080505020303" pitchFamily="18" charset="0"/>
                <a:cs typeface="Times New Roman" panose="02020603050405020304" pitchFamily="18" charset="0"/>
              </a:rPr>
              <a:t>ekanini</a:t>
            </a:r>
            <a:r>
              <a:rPr lang="en-US" sz="2400" dirty="0">
                <a:solidFill>
                  <a:schemeClr val="accent1">
                    <a:lumMod val="75000"/>
                  </a:schemeClr>
                </a:solidFill>
                <a:latin typeface="Baskerville Old Face" panose="02020602080505020303" pitchFamily="18" charset="0"/>
                <a:cs typeface="Times New Roman" panose="02020603050405020304" pitchFamily="18" charset="0"/>
              </a:rPr>
              <a:t> </a:t>
            </a:r>
            <a:r>
              <a:rPr lang="en-US" sz="2400" dirty="0" err="1">
                <a:solidFill>
                  <a:schemeClr val="accent1">
                    <a:lumMod val="75000"/>
                  </a:schemeClr>
                </a:solidFill>
                <a:latin typeface="Baskerville Old Face" panose="02020602080505020303" pitchFamily="18" charset="0"/>
                <a:cs typeface="Times New Roman" panose="02020603050405020304" pitchFamily="18" charset="0"/>
              </a:rPr>
              <a:t>ko‘rsatdilar</a:t>
            </a:r>
            <a:r>
              <a:rPr lang="en-US" sz="2400" dirty="0">
                <a:solidFill>
                  <a:schemeClr val="accent1">
                    <a:lumMod val="75000"/>
                  </a:schemeClr>
                </a:solidFill>
                <a:latin typeface="Baskerville Old Face" panose="02020602080505020303" pitchFamily="18" charset="0"/>
                <a:cs typeface="Times New Roman" panose="02020603050405020304" pitchFamily="18" charset="0"/>
              </a:rPr>
              <a:t>.</a:t>
            </a:r>
          </a:p>
          <a:p>
            <a:pPr indent="0" algn="just">
              <a:buNone/>
            </a:pPr>
            <a:r>
              <a:rPr lang="en-US" sz="2400" dirty="0" err="1">
                <a:latin typeface="Baskerville Old Face" panose="02020602080505020303" pitchFamily="18" charset="0"/>
                <a:cs typeface="Times New Roman" panose="02020603050405020304" pitchFamily="18" charset="0"/>
              </a:rPr>
              <a:t>Nurlanishni</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bevosita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kuzatish</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esa</a:t>
            </a:r>
            <a:r>
              <a:rPr lang="en-US" sz="2400" dirty="0">
                <a:latin typeface="Baskerville Old Face" panose="02020602080505020303" pitchFamily="18" charset="0"/>
                <a:cs typeface="Times New Roman" panose="02020603050405020304" pitchFamily="18" charset="0"/>
              </a:rPr>
              <a:t> 1947-yilda </a:t>
            </a:r>
            <a:r>
              <a:rPr lang="en-US" sz="2400" dirty="0">
                <a:solidFill>
                  <a:schemeClr val="accent1">
                    <a:lumMod val="75000"/>
                  </a:schemeClr>
                </a:solidFill>
                <a:latin typeface="Baskerville Old Face" panose="02020602080505020303" pitchFamily="18" charset="0"/>
                <a:cs typeface="Times New Roman" panose="02020603050405020304" pitchFamily="18" charset="0"/>
              </a:rPr>
              <a:t>“General Electric” </a:t>
            </a:r>
            <a:r>
              <a:rPr lang="en-US" sz="2400" dirty="0" err="1">
                <a:latin typeface="Baskerville Old Face" panose="02020602080505020303" pitchFamily="18" charset="0"/>
                <a:cs typeface="Times New Roman" panose="02020603050405020304" pitchFamily="18" charset="0"/>
              </a:rPr>
              <a:t>kompaniyasining</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dastlabki</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sinxrotronlaridan</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birida</a:t>
            </a:r>
            <a:r>
              <a:rPr lang="en-US" sz="2400" dirty="0">
                <a:latin typeface="Baskerville Old Face" panose="02020602080505020303" pitchFamily="18" charset="0"/>
                <a:cs typeface="Times New Roman" panose="02020603050405020304" pitchFamily="18" charset="0"/>
              </a:rPr>
              <a:t> Pollok </a:t>
            </a:r>
            <a:r>
              <a:rPr lang="en-US" sz="2400" dirty="0" err="1">
                <a:latin typeface="Baskerville Old Face" panose="02020602080505020303" pitchFamily="18" charset="0"/>
                <a:cs typeface="Times New Roman" panose="02020603050405020304" pitchFamily="18" charset="0"/>
              </a:rPr>
              <a:t>boshchiligidagi</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laboratoriyada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ishlagan</a:t>
            </a:r>
            <a:r>
              <a:rPr lang="en-US" sz="2400" dirty="0">
                <a:latin typeface="Baskerville Old Face" panose="02020602080505020303" pitchFamily="18" charset="0"/>
                <a:cs typeface="Times New Roman" panose="02020603050405020304" pitchFamily="18" charset="0"/>
              </a:rPr>
              <a:t> aspirant Floyd </a:t>
            </a:r>
            <a:r>
              <a:rPr lang="en-US" sz="2400" dirty="0" err="1">
                <a:latin typeface="Baskerville Old Face" panose="02020602080505020303" pitchFamily="18" charset="0"/>
                <a:cs typeface="Times New Roman" panose="02020603050405020304" pitchFamily="18" charset="0"/>
              </a:rPr>
              <a:t>Xaber</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tomonidan</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amalga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oshirilgan</a:t>
            </a:r>
            <a:r>
              <a:rPr lang="en-US" sz="2400" dirty="0">
                <a:latin typeface="Baskerville Old Face" panose="02020602080505020303" pitchFamily="18" charset="0"/>
                <a:cs typeface="Times New Roman" panose="02020603050405020304" pitchFamily="18" charset="0"/>
              </a:rPr>
              <a:t>.</a:t>
            </a:r>
          </a:p>
        </p:txBody>
      </p:sp>
    </p:spTree>
    <p:extLst>
      <p:ext uri="{BB962C8B-B14F-4D97-AF65-F5344CB8AC3E}">
        <p14:creationId xmlns:p14="http://schemas.microsoft.com/office/powerpoint/2010/main" val="10563174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5F0122-259B-CB98-B51E-9425F5BD9E58}"/>
              </a:ext>
            </a:extLst>
          </p:cNvPr>
          <p:cNvSpPr>
            <a:spLocks noGrp="1"/>
          </p:cNvSpPr>
          <p:nvPr>
            <p:ph type="title"/>
          </p:nvPr>
        </p:nvSpPr>
        <p:spPr>
          <a:xfrm>
            <a:off x="69078" y="413002"/>
            <a:ext cx="10698456" cy="970450"/>
          </a:xfrm>
        </p:spPr>
        <p:txBody>
          <a:bodyPr/>
          <a:lstStyle/>
          <a:p>
            <a:r>
              <a:rPr lang="en-US" sz="2800" dirty="0" err="1">
                <a:latin typeface="Baskerville Old Face" panose="02020602080505020303" pitchFamily="18" charset="0"/>
                <a:cs typeface="Times New Roman" panose="02020603050405020304" pitchFamily="18" charset="0"/>
              </a:rPr>
              <a:t>Sinxrotron</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nurlanishining</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quvvati</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quyidagi</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munosabat</a:t>
            </a:r>
            <a:r>
              <a:rPr lang="en-US" sz="2800" dirty="0">
                <a:latin typeface="Baskerville Old Face" panose="02020602080505020303" pitchFamily="18" charset="0"/>
                <a:cs typeface="Times New Roman" panose="02020603050405020304" pitchFamily="18" charset="0"/>
              </a:rPr>
              <a:t> </a:t>
            </a:r>
            <a:r>
              <a:rPr lang="en-US" sz="2800" dirty="0" err="1">
                <a:latin typeface="Baskerville Old Face" panose="02020602080505020303" pitchFamily="18" charset="0"/>
                <a:cs typeface="Times New Roman" panose="02020603050405020304" pitchFamily="18" charset="0"/>
              </a:rPr>
              <a:t>bilan</a:t>
            </a:r>
            <a:r>
              <a:rPr lang="en-US" sz="2800" dirty="0">
                <a:latin typeface="Baskerville Old Face" panose="02020602080505020303" pitchFamily="18" charset="0"/>
                <a:cs typeface="Times New Roman" panose="02020603050405020304" pitchFamily="18" charset="0"/>
              </a:rPr>
              <a:t> ham </a:t>
            </a:r>
            <a:r>
              <a:rPr lang="en-US" sz="2800" dirty="0" err="1">
                <a:latin typeface="Baskerville Old Face" panose="02020602080505020303" pitchFamily="18" charset="0"/>
                <a:cs typeface="Times New Roman" panose="02020603050405020304" pitchFamily="18" charset="0"/>
              </a:rPr>
              <a:t>ifodalanadi</a:t>
            </a:r>
            <a:endParaRPr lang="ru-RU" sz="2800" dirty="0"/>
          </a:p>
        </p:txBody>
      </p:sp>
      <p:pic>
        <p:nvPicPr>
          <p:cNvPr id="5" name="Объект 4">
            <a:extLst>
              <a:ext uri="{FF2B5EF4-FFF2-40B4-BE49-F238E27FC236}">
                <a16:creationId xmlns:a16="http://schemas.microsoft.com/office/drawing/2014/main" id="{FE2B9D26-0466-C95E-6403-1FE99FBDD12D}"/>
              </a:ext>
            </a:extLst>
          </p:cNvPr>
          <p:cNvPicPr>
            <a:picLocks noGrp="1" noChangeAspect="1"/>
          </p:cNvPicPr>
          <p:nvPr>
            <p:ph idx="1"/>
          </p:nvPr>
        </p:nvPicPr>
        <p:blipFill>
          <a:blip r:embed="rId3"/>
          <a:stretch>
            <a:fillRect/>
          </a:stretch>
        </p:blipFill>
        <p:spPr>
          <a:xfrm>
            <a:off x="301557" y="2971422"/>
            <a:ext cx="5263877" cy="3395633"/>
          </a:xfrm>
          <a:prstGeom prst="rect">
            <a:avLst/>
          </a:prstGeom>
          <a:effectLst>
            <a:outerShdw blurRad="50800" dir="14400000">
              <a:srgbClr val="000000">
                <a:alpha val="40000"/>
              </a:srgbClr>
            </a:outerShdw>
          </a:effectLst>
        </p:spPr>
      </p:pic>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B10F2B4F-A591-1D12-35B5-FBB2666DFF01}"/>
                  </a:ext>
                </a:extLst>
              </p:cNvPr>
              <p:cNvSpPr txBox="1"/>
              <p:nvPr/>
            </p:nvSpPr>
            <p:spPr>
              <a:xfrm>
                <a:off x="0" y="2153062"/>
                <a:ext cx="6152744" cy="76822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ru-RU" sz="1800" i="1" smtClean="0">
                          <a:latin typeface="Cambria Math" panose="02040503050406030204" pitchFamily="18" charset="0"/>
                          <a:ea typeface="PTSerif-Regular"/>
                          <a:cs typeface="Times New Roman" panose="02020603050405020304" pitchFamily="18" charset="0"/>
                        </a:rPr>
                        <m:t>𝑃</m:t>
                      </m:r>
                      <m:r>
                        <a:rPr lang="ru-RU" sz="1800" i="1" smtClean="0">
                          <a:latin typeface="Cambria Math" panose="02040503050406030204" pitchFamily="18" charset="0"/>
                          <a:ea typeface="PTSerif-Regular"/>
                          <a:cs typeface="Times New Roman" panose="02020603050405020304" pitchFamily="18" charset="0"/>
                        </a:rPr>
                        <m:t>=−</m:t>
                      </m:r>
                      <m:f>
                        <m:fPr>
                          <m:ctrlPr>
                            <a:rPr lang="ru-RU" sz="1800" i="1">
                              <a:latin typeface="Cambria Math" panose="02040503050406030204" pitchFamily="18" charset="0"/>
                              <a:ea typeface="PTSerif-Regular"/>
                              <a:cs typeface="Times New Roman" panose="02020603050405020304" pitchFamily="18" charset="0"/>
                            </a:rPr>
                          </m:ctrlPr>
                        </m:fPr>
                        <m:num>
                          <m:r>
                            <a:rPr lang="ru-RU" sz="1800" i="1">
                              <a:latin typeface="Cambria Math" panose="02040503050406030204" pitchFamily="18" charset="0"/>
                              <a:ea typeface="PTSerif-Regular"/>
                              <a:cs typeface="Times New Roman" panose="02020603050405020304" pitchFamily="18" charset="0"/>
                            </a:rPr>
                            <m:t>𝑑𝐸</m:t>
                          </m:r>
                        </m:num>
                        <m:den>
                          <m:r>
                            <a:rPr lang="ru-RU" sz="1800" i="1">
                              <a:latin typeface="Cambria Math" panose="02040503050406030204" pitchFamily="18" charset="0"/>
                              <a:ea typeface="PTSerif-Regular"/>
                              <a:cs typeface="Times New Roman" panose="02020603050405020304" pitchFamily="18" charset="0"/>
                            </a:rPr>
                            <m:t>𝑑𝑥</m:t>
                          </m:r>
                        </m:den>
                      </m:f>
                      <m:r>
                        <a:rPr lang="ru-RU" sz="1800" i="1">
                          <a:latin typeface="Cambria Math" panose="02040503050406030204" pitchFamily="18" charset="0"/>
                          <a:ea typeface="PTSerif-Regular"/>
                          <a:cs typeface="Times New Roman" panose="02020603050405020304" pitchFamily="18" charset="0"/>
                        </a:rPr>
                        <m:t>=−</m:t>
                      </m:r>
                      <m:f>
                        <m:fPr>
                          <m:ctrlPr>
                            <a:rPr lang="ru-RU" sz="1800" i="1">
                              <a:latin typeface="Cambria Math" panose="02040503050406030204" pitchFamily="18" charset="0"/>
                              <a:ea typeface="PTSerif-Regular"/>
                              <a:cs typeface="Times New Roman" panose="02020603050405020304" pitchFamily="18" charset="0"/>
                            </a:rPr>
                          </m:ctrlPr>
                        </m:fPr>
                        <m:num>
                          <m:r>
                            <a:rPr lang="ru-RU" sz="1800" i="1">
                              <a:latin typeface="Cambria Math" panose="02040503050406030204" pitchFamily="18" charset="0"/>
                              <a:ea typeface="PTSerif-Regular"/>
                              <a:cs typeface="Times New Roman" panose="02020603050405020304" pitchFamily="18" charset="0"/>
                            </a:rPr>
                            <m:t>2</m:t>
                          </m:r>
                        </m:num>
                        <m:den>
                          <m:r>
                            <a:rPr lang="ru-RU" sz="1800" i="1">
                              <a:latin typeface="Cambria Math" panose="02040503050406030204" pitchFamily="18" charset="0"/>
                              <a:ea typeface="PTSerif-Regular"/>
                              <a:cs typeface="Times New Roman" panose="02020603050405020304" pitchFamily="18" charset="0"/>
                            </a:rPr>
                            <m:t>3 </m:t>
                          </m:r>
                        </m:den>
                      </m:f>
                      <m:r>
                        <a:rPr lang="ru-RU" sz="1800" i="1">
                          <a:latin typeface="Cambria Math" panose="02040503050406030204" pitchFamily="18" charset="0"/>
                          <a:ea typeface="PTSerif-Regular"/>
                          <a:cs typeface="Times New Roman" panose="02020603050405020304" pitchFamily="18" charset="0"/>
                        </a:rPr>
                        <m:t>·</m:t>
                      </m:r>
                      <m:f>
                        <m:fPr>
                          <m:ctrlPr>
                            <a:rPr lang="ru-RU" sz="1800" i="1">
                              <a:latin typeface="Cambria Math" panose="02040503050406030204" pitchFamily="18" charset="0"/>
                              <a:ea typeface="PTSerif-Regular"/>
                              <a:cs typeface="Times New Roman" panose="02020603050405020304" pitchFamily="18" charset="0"/>
                            </a:rPr>
                          </m:ctrlPr>
                        </m:fPr>
                        <m:num>
                          <m:sSup>
                            <m:sSupPr>
                              <m:ctrlPr>
                                <a:rPr lang="ru-RU" sz="1800" i="1">
                                  <a:latin typeface="Cambria Math" panose="02040503050406030204" pitchFamily="18" charset="0"/>
                                  <a:ea typeface="PTSerif-Regular"/>
                                  <a:cs typeface="Times New Roman" panose="02020603050405020304" pitchFamily="18" charset="0"/>
                                </a:rPr>
                              </m:ctrlPr>
                            </m:sSupPr>
                            <m:e>
                              <m:r>
                                <a:rPr lang="ru-RU" sz="1800" i="1">
                                  <a:latin typeface="Cambria Math" panose="02040503050406030204" pitchFamily="18" charset="0"/>
                                  <a:ea typeface="PTSerif-Regular"/>
                                  <a:cs typeface="Times New Roman" panose="02020603050405020304" pitchFamily="18" charset="0"/>
                                </a:rPr>
                                <m:t>𝑒</m:t>
                              </m:r>
                            </m:e>
                            <m:sup>
                              <m:r>
                                <a:rPr lang="ru-RU" sz="1800" i="1">
                                  <a:latin typeface="Cambria Math" panose="02040503050406030204" pitchFamily="18" charset="0"/>
                                  <a:ea typeface="PTSerif-Regular"/>
                                  <a:cs typeface="Times New Roman" panose="02020603050405020304" pitchFamily="18" charset="0"/>
                                </a:rPr>
                                <m:t>2</m:t>
                              </m:r>
                            </m:sup>
                          </m:sSup>
                          <m:r>
                            <a:rPr lang="ru-RU" sz="1800" i="1">
                              <a:latin typeface="Cambria Math" panose="02040503050406030204" pitchFamily="18" charset="0"/>
                              <a:ea typeface="PTSerif-Regular"/>
                              <a:cs typeface="Times New Roman" panose="02020603050405020304" pitchFamily="18" charset="0"/>
                            </a:rPr>
                            <m:t>𝑐</m:t>
                          </m:r>
                          <m:sSup>
                            <m:sSupPr>
                              <m:ctrlPr>
                                <a:rPr lang="ru-RU" sz="1800" i="1">
                                  <a:latin typeface="Cambria Math" panose="02040503050406030204" pitchFamily="18" charset="0"/>
                                  <a:ea typeface="PTSerif-Regular"/>
                                  <a:cs typeface="Times New Roman" panose="02020603050405020304" pitchFamily="18" charset="0"/>
                                </a:rPr>
                              </m:ctrlPr>
                            </m:sSupPr>
                            <m:e>
                              <m:r>
                                <a:rPr lang="ru-RU" sz="1800" i="1">
                                  <a:latin typeface="Cambria Math" panose="02040503050406030204" pitchFamily="18" charset="0"/>
                                  <a:ea typeface="PTSerif-Regular"/>
                                  <a:cs typeface="Times New Roman" panose="02020603050405020304" pitchFamily="18" charset="0"/>
                                </a:rPr>
                                <m:t>𝛽</m:t>
                              </m:r>
                            </m:e>
                            <m:sup>
                              <m:r>
                                <a:rPr lang="ru-RU" sz="1800" i="1">
                                  <a:latin typeface="Cambria Math" panose="02040503050406030204" pitchFamily="18" charset="0"/>
                                  <a:ea typeface="PTSerif-Regular"/>
                                  <a:cs typeface="Times New Roman" panose="02020603050405020304" pitchFamily="18" charset="0"/>
                                </a:rPr>
                                <m:t>4</m:t>
                              </m:r>
                            </m:sup>
                          </m:sSup>
                        </m:num>
                        <m:den>
                          <m:sSup>
                            <m:sSupPr>
                              <m:ctrlPr>
                                <a:rPr lang="ru-RU" sz="1800" i="1">
                                  <a:latin typeface="Cambria Math" panose="02040503050406030204" pitchFamily="18" charset="0"/>
                                  <a:ea typeface="PTSerif-Regular"/>
                                  <a:cs typeface="Times New Roman" panose="02020603050405020304" pitchFamily="18" charset="0"/>
                                </a:rPr>
                              </m:ctrlPr>
                            </m:sSupPr>
                            <m:e>
                              <m:r>
                                <a:rPr lang="ru-RU" sz="1800" i="1">
                                  <a:latin typeface="Cambria Math" panose="02040503050406030204" pitchFamily="18" charset="0"/>
                                  <a:ea typeface="PTSerif-Regular"/>
                                  <a:cs typeface="Times New Roman" panose="02020603050405020304" pitchFamily="18" charset="0"/>
                                </a:rPr>
                                <m:t>𝑅</m:t>
                              </m:r>
                            </m:e>
                            <m:sup>
                              <m:r>
                                <a:rPr lang="ru-RU" sz="1800" i="1">
                                  <a:latin typeface="Cambria Math" panose="02040503050406030204" pitchFamily="18" charset="0"/>
                                  <a:ea typeface="PTSerif-Regular"/>
                                  <a:cs typeface="Times New Roman" panose="02020603050405020304" pitchFamily="18" charset="0"/>
                                </a:rPr>
                                <m:t>2</m:t>
                              </m:r>
                            </m:sup>
                          </m:sSup>
                        </m:den>
                      </m:f>
                      <m:sSup>
                        <m:sSupPr>
                          <m:ctrlPr>
                            <a:rPr lang="ru-RU" sz="1800" i="1">
                              <a:latin typeface="Cambria Math" panose="02040503050406030204" pitchFamily="18" charset="0"/>
                              <a:ea typeface="PTSerif-Regular"/>
                              <a:cs typeface="Times New Roman" panose="02020603050405020304" pitchFamily="18" charset="0"/>
                            </a:rPr>
                          </m:ctrlPr>
                        </m:sSupPr>
                        <m:e>
                          <m:d>
                            <m:dPr>
                              <m:ctrlPr>
                                <a:rPr lang="ru-RU" sz="1800" i="1">
                                  <a:latin typeface="Cambria Math" panose="02040503050406030204" pitchFamily="18" charset="0"/>
                                  <a:ea typeface="PTSerif-Regular"/>
                                  <a:cs typeface="Times New Roman" panose="02020603050405020304" pitchFamily="18" charset="0"/>
                                </a:rPr>
                              </m:ctrlPr>
                            </m:dPr>
                            <m:e>
                              <m:f>
                                <m:fPr>
                                  <m:ctrlPr>
                                    <a:rPr lang="ru-RU" sz="1800" i="1">
                                      <a:latin typeface="Cambria Math" panose="02040503050406030204" pitchFamily="18" charset="0"/>
                                      <a:ea typeface="PTSerif-Regular"/>
                                      <a:cs typeface="Times New Roman" panose="02020603050405020304" pitchFamily="18" charset="0"/>
                                    </a:rPr>
                                  </m:ctrlPr>
                                </m:fPr>
                                <m:num>
                                  <m:sSub>
                                    <m:sSubPr>
                                      <m:ctrlPr>
                                        <a:rPr lang="ru-RU" sz="1800" i="1">
                                          <a:latin typeface="Cambria Math" panose="02040503050406030204" pitchFamily="18" charset="0"/>
                                          <a:ea typeface="PTSerif-Regular"/>
                                          <a:cs typeface="Times New Roman" panose="02020603050405020304" pitchFamily="18" charset="0"/>
                                        </a:rPr>
                                      </m:ctrlPr>
                                    </m:sSubPr>
                                    <m:e>
                                      <m:r>
                                        <a:rPr lang="ru-RU" sz="1800" i="1">
                                          <a:latin typeface="Cambria Math" panose="02040503050406030204" pitchFamily="18" charset="0"/>
                                          <a:ea typeface="PTSerif-Regular"/>
                                          <a:cs typeface="Times New Roman" panose="02020603050405020304" pitchFamily="18" charset="0"/>
                                        </a:rPr>
                                        <m:t>𝐸</m:t>
                                      </m:r>
                                    </m:e>
                                    <m:sub>
                                      <m:r>
                                        <a:rPr lang="ru-RU" sz="1800" i="1">
                                          <a:latin typeface="Cambria Math" panose="02040503050406030204" pitchFamily="18" charset="0"/>
                                          <a:ea typeface="PTSerif-Regular"/>
                                          <a:cs typeface="Times New Roman" panose="02020603050405020304" pitchFamily="18" charset="0"/>
                                        </a:rPr>
                                        <m:t>𝑒</m:t>
                                      </m:r>
                                    </m:sub>
                                  </m:sSub>
                                </m:num>
                                <m:den>
                                  <m:sSub>
                                    <m:sSubPr>
                                      <m:ctrlPr>
                                        <a:rPr lang="ru-RU" sz="1800" i="1">
                                          <a:latin typeface="Cambria Math" panose="02040503050406030204" pitchFamily="18" charset="0"/>
                                          <a:ea typeface="PTSerif-Regular"/>
                                          <a:cs typeface="Times New Roman" panose="02020603050405020304" pitchFamily="18" charset="0"/>
                                        </a:rPr>
                                      </m:ctrlPr>
                                    </m:sSubPr>
                                    <m:e>
                                      <m:r>
                                        <a:rPr lang="ru-RU" sz="1800" i="1">
                                          <a:latin typeface="Cambria Math" panose="02040503050406030204" pitchFamily="18" charset="0"/>
                                          <a:ea typeface="PTSerif-Regular"/>
                                          <a:cs typeface="Times New Roman" panose="02020603050405020304" pitchFamily="18" charset="0"/>
                                        </a:rPr>
                                        <m:t>𝑚</m:t>
                                      </m:r>
                                    </m:e>
                                    <m:sub>
                                      <m:r>
                                        <a:rPr lang="ru-RU" sz="1800" i="1">
                                          <a:latin typeface="Cambria Math" panose="02040503050406030204" pitchFamily="18" charset="0"/>
                                          <a:ea typeface="PTSerif-Regular"/>
                                          <a:cs typeface="Times New Roman" panose="02020603050405020304" pitchFamily="18" charset="0"/>
                                        </a:rPr>
                                        <m:t>𝑒</m:t>
                                      </m:r>
                                      <m:r>
                                        <a:rPr lang="ru-RU" sz="1800" i="1">
                                          <a:latin typeface="Cambria Math" panose="02040503050406030204" pitchFamily="18" charset="0"/>
                                          <a:ea typeface="PTSerif-Regular"/>
                                          <a:cs typeface="Times New Roman" panose="02020603050405020304" pitchFamily="18" charset="0"/>
                                        </a:rPr>
                                        <m:t> </m:t>
                                      </m:r>
                                    </m:sub>
                                  </m:sSub>
                                  <m:sSup>
                                    <m:sSupPr>
                                      <m:ctrlPr>
                                        <a:rPr lang="ru-RU" sz="1800" i="1">
                                          <a:latin typeface="Cambria Math" panose="02040503050406030204" pitchFamily="18" charset="0"/>
                                          <a:ea typeface="PTSerif-Regular"/>
                                          <a:cs typeface="Times New Roman" panose="02020603050405020304" pitchFamily="18" charset="0"/>
                                        </a:rPr>
                                      </m:ctrlPr>
                                    </m:sSupPr>
                                    <m:e>
                                      <m:r>
                                        <a:rPr lang="ru-RU" sz="1800" i="1">
                                          <a:latin typeface="Cambria Math" panose="02040503050406030204" pitchFamily="18" charset="0"/>
                                          <a:ea typeface="PTSerif-Regular"/>
                                          <a:cs typeface="Times New Roman" panose="02020603050405020304" pitchFamily="18" charset="0"/>
                                        </a:rPr>
                                        <m:t>𝑐</m:t>
                                      </m:r>
                                    </m:e>
                                    <m:sup>
                                      <m:r>
                                        <a:rPr lang="ru-RU" sz="1800" i="1">
                                          <a:latin typeface="Cambria Math" panose="02040503050406030204" pitchFamily="18" charset="0"/>
                                          <a:ea typeface="PTSerif-Regular"/>
                                          <a:cs typeface="Times New Roman" panose="02020603050405020304" pitchFamily="18" charset="0"/>
                                        </a:rPr>
                                        <m:t>2</m:t>
                                      </m:r>
                                    </m:sup>
                                  </m:sSup>
                                </m:den>
                              </m:f>
                            </m:e>
                          </m:d>
                        </m:e>
                        <m:sup>
                          <m:r>
                            <a:rPr lang="ru-RU" sz="1800" i="1">
                              <a:latin typeface="Cambria Math" panose="02040503050406030204" pitchFamily="18" charset="0"/>
                              <a:ea typeface="PTSerif-Regular"/>
                              <a:cs typeface="Times New Roman" panose="02020603050405020304" pitchFamily="18" charset="0"/>
                            </a:rPr>
                            <m:t>4</m:t>
                          </m:r>
                        </m:sup>
                      </m:sSup>
                      <m:r>
                        <a:rPr lang="ru-RU" sz="1800" b="1" i="1">
                          <a:latin typeface="Cambria Math" panose="02040503050406030204" pitchFamily="18" charset="0"/>
                          <a:ea typeface="PTSerif-Regular"/>
                          <a:cs typeface="Times New Roman" panose="02020603050405020304" pitchFamily="18" charset="0"/>
                        </a:rPr>
                        <m:t>=</m:t>
                      </m:r>
                      <m:f>
                        <m:fPr>
                          <m:ctrlPr>
                            <a:rPr lang="ru-RU" sz="1800" i="1">
                              <a:latin typeface="Cambria Math" panose="02040503050406030204" pitchFamily="18" charset="0"/>
                              <a:ea typeface="PTSerif-Regular"/>
                              <a:cs typeface="Times New Roman" panose="02020603050405020304" pitchFamily="18" charset="0"/>
                            </a:rPr>
                          </m:ctrlPr>
                        </m:fPr>
                        <m:num>
                          <m:r>
                            <a:rPr lang="ru-RU" sz="1800">
                              <a:latin typeface="Cambria Math" panose="02040503050406030204" pitchFamily="18" charset="0"/>
                              <a:ea typeface="PTSerif-Regular"/>
                              <a:cs typeface="Times New Roman" panose="02020603050405020304" pitchFamily="18" charset="0"/>
                            </a:rPr>
                            <m:t>2</m:t>
                          </m:r>
                        </m:num>
                        <m:den>
                          <m:r>
                            <a:rPr lang="ru-RU" sz="1800">
                              <a:latin typeface="Cambria Math" panose="02040503050406030204" pitchFamily="18" charset="0"/>
                              <a:ea typeface="PTSerif-Regular"/>
                              <a:cs typeface="Times New Roman" panose="02020603050405020304" pitchFamily="18" charset="0"/>
                            </a:rPr>
                            <m:t>3</m:t>
                          </m:r>
                        </m:den>
                      </m:f>
                      <m:r>
                        <a:rPr lang="ru-RU" sz="1800" i="1">
                          <a:latin typeface="Cambria Math" panose="02040503050406030204" pitchFamily="18" charset="0"/>
                          <a:ea typeface="PTSerif-Regular"/>
                          <a:cs typeface="Times New Roman" panose="02020603050405020304" pitchFamily="18" charset="0"/>
                        </a:rPr>
                        <m:t> </m:t>
                      </m:r>
                      <m:sSup>
                        <m:sSupPr>
                          <m:ctrlPr>
                            <a:rPr lang="ru-RU" sz="1800" i="1">
                              <a:latin typeface="Cambria Math" panose="02040503050406030204" pitchFamily="18" charset="0"/>
                              <a:ea typeface="PTSerif-Regular"/>
                              <a:cs typeface="Times New Roman" panose="02020603050405020304" pitchFamily="18" charset="0"/>
                            </a:rPr>
                          </m:ctrlPr>
                        </m:sSupPr>
                        <m:e>
                          <m:r>
                            <a:rPr lang="ru-RU" sz="1800" i="1">
                              <a:latin typeface="Cambria Math" panose="02040503050406030204" pitchFamily="18" charset="0"/>
                              <a:ea typeface="PTSerif-Regular"/>
                              <a:cs typeface="Times New Roman" panose="02020603050405020304" pitchFamily="18" charset="0"/>
                            </a:rPr>
                            <m:t>𝛾</m:t>
                          </m:r>
                        </m:e>
                        <m:sup>
                          <m:r>
                            <a:rPr lang="ru-RU" sz="1800" i="1">
                              <a:latin typeface="Cambria Math" panose="02040503050406030204" pitchFamily="18" charset="0"/>
                              <a:ea typeface="PTSerif-Regular"/>
                              <a:cs typeface="Times New Roman" panose="02020603050405020304" pitchFamily="18" charset="0"/>
                            </a:rPr>
                            <m:t>4</m:t>
                          </m:r>
                        </m:sup>
                      </m:sSup>
                      <m:f>
                        <m:fPr>
                          <m:ctrlPr>
                            <a:rPr lang="ru-RU" sz="1800" i="1">
                              <a:latin typeface="Cambria Math" panose="02040503050406030204" pitchFamily="18" charset="0"/>
                              <a:ea typeface="PTSerif-Regular"/>
                              <a:cs typeface="Times New Roman" panose="02020603050405020304" pitchFamily="18" charset="0"/>
                            </a:rPr>
                          </m:ctrlPr>
                        </m:fPr>
                        <m:num>
                          <m:sSup>
                            <m:sSupPr>
                              <m:ctrlPr>
                                <a:rPr lang="ru-RU" sz="1800" i="1">
                                  <a:latin typeface="Cambria Math" panose="02040503050406030204" pitchFamily="18" charset="0"/>
                                  <a:ea typeface="PTSerif-Regular"/>
                                  <a:cs typeface="Times New Roman" panose="02020603050405020304" pitchFamily="18" charset="0"/>
                                </a:rPr>
                              </m:ctrlPr>
                            </m:sSupPr>
                            <m:e>
                              <m:r>
                                <a:rPr lang="ru-RU" sz="1800" i="1">
                                  <a:latin typeface="Cambria Math" panose="02040503050406030204" pitchFamily="18" charset="0"/>
                                  <a:ea typeface="PTSerif-Regular"/>
                                  <a:cs typeface="Times New Roman" panose="02020603050405020304" pitchFamily="18" charset="0"/>
                                </a:rPr>
                                <m:t>𝑒</m:t>
                              </m:r>
                            </m:e>
                            <m:sup>
                              <m:r>
                                <a:rPr lang="ru-RU" sz="1800" i="1">
                                  <a:latin typeface="Cambria Math" panose="02040503050406030204" pitchFamily="18" charset="0"/>
                                  <a:ea typeface="PTSerif-Regular"/>
                                  <a:cs typeface="Times New Roman" panose="02020603050405020304" pitchFamily="18" charset="0"/>
                                </a:rPr>
                                <m:t>2</m:t>
                              </m:r>
                            </m:sup>
                          </m:sSup>
                        </m:num>
                        <m:den>
                          <m:sSup>
                            <m:sSupPr>
                              <m:ctrlPr>
                                <a:rPr lang="ru-RU" sz="1800" i="1">
                                  <a:latin typeface="Cambria Math" panose="02040503050406030204" pitchFamily="18" charset="0"/>
                                  <a:ea typeface="PTSerif-Regular"/>
                                  <a:cs typeface="Times New Roman" panose="02020603050405020304" pitchFamily="18" charset="0"/>
                                </a:rPr>
                              </m:ctrlPr>
                            </m:sSupPr>
                            <m:e>
                              <m:r>
                                <a:rPr lang="ru-RU" sz="1800" i="1">
                                  <a:latin typeface="Cambria Math" panose="02040503050406030204" pitchFamily="18" charset="0"/>
                                  <a:ea typeface="PTSerif-Regular"/>
                                  <a:cs typeface="Times New Roman" panose="02020603050405020304" pitchFamily="18" charset="0"/>
                                </a:rPr>
                                <m:t>𝑐</m:t>
                              </m:r>
                            </m:e>
                            <m:sup>
                              <m:r>
                                <a:rPr lang="ru-RU" sz="1800" i="1">
                                  <a:latin typeface="Cambria Math" panose="02040503050406030204" pitchFamily="18" charset="0"/>
                                  <a:ea typeface="PTSerif-Regular"/>
                                  <a:cs typeface="Times New Roman" panose="02020603050405020304" pitchFamily="18" charset="0"/>
                                </a:rPr>
                                <m:t>3</m:t>
                              </m:r>
                            </m:sup>
                          </m:sSup>
                        </m:den>
                      </m:f>
                      <m:sSup>
                        <m:sSupPr>
                          <m:ctrlPr>
                            <a:rPr lang="ru-RU" sz="1800" i="1">
                              <a:latin typeface="Cambria Math" panose="02040503050406030204" pitchFamily="18" charset="0"/>
                              <a:ea typeface="PTSerif-Regular"/>
                              <a:cs typeface="Times New Roman" panose="02020603050405020304" pitchFamily="18" charset="0"/>
                            </a:rPr>
                          </m:ctrlPr>
                        </m:sSupPr>
                        <m:e>
                          <m:r>
                            <a:rPr lang="ru-RU" sz="1800" i="1">
                              <a:latin typeface="Cambria Math" panose="02040503050406030204" pitchFamily="18" charset="0"/>
                              <a:ea typeface="PTSerif-Regular"/>
                              <a:cs typeface="Times New Roman" panose="02020603050405020304" pitchFamily="18" charset="0"/>
                            </a:rPr>
                            <m:t>𝜔</m:t>
                          </m:r>
                        </m:e>
                        <m:sup>
                          <m:r>
                            <a:rPr lang="ru-RU" sz="1800" i="1">
                              <a:latin typeface="Cambria Math" panose="02040503050406030204" pitchFamily="18" charset="0"/>
                              <a:ea typeface="PTSerif-Regular"/>
                              <a:cs typeface="Times New Roman" panose="02020603050405020304" pitchFamily="18" charset="0"/>
                            </a:rPr>
                            <m:t>4</m:t>
                          </m:r>
                        </m:sup>
                      </m:sSup>
                      <m:sSup>
                        <m:sSupPr>
                          <m:ctrlPr>
                            <a:rPr lang="ru-RU" sz="1800" i="1">
                              <a:latin typeface="Cambria Math" panose="02040503050406030204" pitchFamily="18" charset="0"/>
                              <a:ea typeface="PTSerif-Regular"/>
                              <a:cs typeface="Times New Roman" panose="02020603050405020304" pitchFamily="18" charset="0"/>
                            </a:rPr>
                          </m:ctrlPr>
                        </m:sSupPr>
                        <m:e>
                          <m:r>
                            <a:rPr lang="ru-RU" sz="1800" i="1">
                              <a:latin typeface="Cambria Math" panose="02040503050406030204" pitchFamily="18" charset="0"/>
                              <a:ea typeface="PTSerif-Regular"/>
                              <a:cs typeface="Times New Roman" panose="02020603050405020304" pitchFamily="18" charset="0"/>
                            </a:rPr>
                            <m:t>𝑅</m:t>
                          </m:r>
                        </m:e>
                        <m:sup>
                          <m:r>
                            <a:rPr lang="ru-RU" sz="1800" i="1">
                              <a:latin typeface="Cambria Math" panose="02040503050406030204" pitchFamily="18" charset="0"/>
                              <a:ea typeface="PTSerif-Regular"/>
                              <a:cs typeface="Times New Roman" panose="02020603050405020304" pitchFamily="18" charset="0"/>
                            </a:rPr>
                            <m:t>2</m:t>
                          </m:r>
                        </m:sup>
                      </m:sSup>
                    </m:oMath>
                  </m:oMathPara>
                </a14:m>
                <a:endParaRPr lang="ru-RU" dirty="0"/>
              </a:p>
            </p:txBody>
          </p:sp>
        </mc:Choice>
        <mc:Fallback>
          <p:sp>
            <p:nvSpPr>
              <p:cNvPr id="9" name="TextBox 8">
                <a:extLst>
                  <a:ext uri="{FF2B5EF4-FFF2-40B4-BE49-F238E27FC236}">
                    <a16:creationId xmlns:a16="http://schemas.microsoft.com/office/drawing/2014/main" id="{B10F2B4F-A591-1D12-35B5-FBB2666DFF01}"/>
                  </a:ext>
                </a:extLst>
              </p:cNvPr>
              <p:cNvSpPr txBox="1">
                <a:spLocks noRot="1" noChangeAspect="1" noMove="1" noResize="1" noEditPoints="1" noAdjustHandles="1" noChangeArrowheads="1" noChangeShapeType="1" noTextEdit="1"/>
              </p:cNvSpPr>
              <p:nvPr/>
            </p:nvSpPr>
            <p:spPr>
              <a:xfrm>
                <a:off x="0" y="2153062"/>
                <a:ext cx="6152744" cy="768224"/>
              </a:xfrm>
              <a:prstGeom prst="rect">
                <a:avLst/>
              </a:prstGeom>
              <a:blipFill>
                <a:blip r:embed="rId4"/>
                <a:stretch>
                  <a:fillRect/>
                </a:stretch>
              </a:blipFill>
            </p:spPr>
            <p:txBody>
              <a:bodyPr/>
              <a:lstStyle/>
              <a:p>
                <a:r>
                  <a:rPr lang="ru-RU">
                    <a:noFill/>
                  </a:rPr>
                  <a:t> </a:t>
                </a:r>
              </a:p>
            </p:txBody>
          </p:sp>
        </mc:Fallback>
      </mc:AlternateContent>
      <p:sp>
        <p:nvSpPr>
          <p:cNvPr id="11" name="TextBox 10">
            <a:extLst>
              <a:ext uri="{FF2B5EF4-FFF2-40B4-BE49-F238E27FC236}">
                <a16:creationId xmlns:a16="http://schemas.microsoft.com/office/drawing/2014/main" id="{04CD8D5E-5CA4-9206-7953-B441F2FBB3D5}"/>
              </a:ext>
            </a:extLst>
          </p:cNvPr>
          <p:cNvSpPr txBox="1"/>
          <p:nvPr/>
        </p:nvSpPr>
        <p:spPr>
          <a:xfrm>
            <a:off x="6300037" y="1996628"/>
            <a:ext cx="5788869" cy="2308324"/>
          </a:xfrm>
          <a:prstGeom prst="rect">
            <a:avLst/>
          </a:prstGeom>
          <a:noFill/>
        </p:spPr>
        <p:txBody>
          <a:bodyPr wrap="square">
            <a:spAutoFit/>
          </a:bodyPr>
          <a:lstStyle/>
          <a:p>
            <a:r>
              <a:rPr lang="en-US" sz="2400" dirty="0" err="1">
                <a:latin typeface="Baskerville Old Face" panose="02020602080505020303" pitchFamily="18" charset="0"/>
                <a:cs typeface="Times New Roman" panose="02020603050405020304" pitchFamily="18" charset="0"/>
              </a:rPr>
              <a:t>Ushbu</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rasmda</a:t>
            </a:r>
            <a:r>
              <a:rPr lang="en-US" sz="2400" dirty="0">
                <a:latin typeface="Baskerville Old Face" panose="02020602080505020303" pitchFamily="18" charset="0"/>
                <a:cs typeface="Times New Roman" panose="02020603050405020304" pitchFamily="18" charset="0"/>
              </a:rPr>
              <a:t> </a:t>
            </a:r>
            <a:r>
              <a:rPr lang="en-US" sz="2400" b="1" dirty="0">
                <a:solidFill>
                  <a:schemeClr val="accent1">
                    <a:lumMod val="75000"/>
                  </a:schemeClr>
                </a:solidFill>
                <a:latin typeface="Baskerville Old Face" panose="02020602080505020303" pitchFamily="18" charset="0"/>
                <a:cs typeface="Times New Roman" panose="02020603050405020304" pitchFamily="18" charset="0"/>
              </a:rPr>
              <a:t>f(y)</a:t>
            </a:r>
            <a:r>
              <a:rPr lang="en-US" sz="2400" dirty="0">
                <a:solidFill>
                  <a:schemeClr val="accent1">
                    <a:lumMod val="75000"/>
                  </a:schemeClr>
                </a:solidFill>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funksiyasi</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keltirilgan</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bo‘lib</a:t>
            </a:r>
            <a:r>
              <a:rPr lang="en-US" sz="2400" dirty="0">
                <a:latin typeface="Baskerville Old Face" panose="02020602080505020303" pitchFamily="18" charset="0"/>
                <a:cs typeface="Times New Roman" panose="02020603050405020304" pitchFamily="18" charset="0"/>
              </a:rPr>
              <a:t>, u </a:t>
            </a:r>
            <a:r>
              <a:rPr lang="en-US" sz="2400" dirty="0" err="1">
                <a:latin typeface="Baskerville Old Face" panose="02020602080505020303" pitchFamily="18" charset="0"/>
                <a:cs typeface="Times New Roman" panose="02020603050405020304" pitchFamily="18" charset="0"/>
              </a:rPr>
              <a:t>sinxrotron</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nurlanishi</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quvvatining</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spektral</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taqsimotini</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uning</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chastotasiga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bog‘liq</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holda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tavsiflaydi</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Ko‘rinib</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turibdiki</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bu</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taqsimot</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ma’lum</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bir</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chastotada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intensivlik</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maksimumiga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ega</a:t>
            </a:r>
            <a:r>
              <a:rPr lang="en-US" sz="2400" dirty="0">
                <a:latin typeface="Baskerville Old Face" panose="02020602080505020303" pitchFamily="18" charset="0"/>
                <a:cs typeface="Times New Roman" panose="02020603050405020304" pitchFamily="18" charset="0"/>
              </a:rPr>
              <a:t>.</a:t>
            </a:r>
            <a:endParaRPr lang="ru-RU" sz="2400" dirty="0"/>
          </a:p>
        </p:txBody>
      </p:sp>
      <p:sp>
        <p:nvSpPr>
          <p:cNvPr id="12" name="Прямоугольник 11">
            <a:extLst>
              <a:ext uri="{FF2B5EF4-FFF2-40B4-BE49-F238E27FC236}">
                <a16:creationId xmlns:a16="http://schemas.microsoft.com/office/drawing/2014/main" id="{AACD7152-2BB7-0D20-6E49-A0D4DB6E290A}"/>
              </a:ext>
            </a:extLst>
          </p:cNvPr>
          <p:cNvSpPr/>
          <p:nvPr/>
        </p:nvSpPr>
        <p:spPr>
          <a:xfrm>
            <a:off x="6300037" y="4157034"/>
            <a:ext cx="6098151" cy="2677656"/>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latin typeface="Baskerville Old Face" panose="02020602080505020303" pitchFamily="18" charset="0"/>
                <a:cs typeface="Times New Roman" panose="02020603050405020304" pitchFamily="18" charset="0"/>
              </a:rPr>
              <a:t>Bu </a:t>
            </a:r>
            <a:r>
              <a:rPr lang="en-US" sz="2400" dirty="0" err="1">
                <a:latin typeface="Baskerville Old Face" panose="02020602080505020303" pitchFamily="18" charset="0"/>
                <a:cs typeface="Times New Roman" panose="02020603050405020304" pitchFamily="18" charset="0"/>
              </a:rPr>
              <a:t>chastotadan</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yuqorida</a:t>
            </a:r>
            <a:r>
              <a:rPr lang="en-US" sz="2400" dirty="0">
                <a:latin typeface="Baskerville Old Face" panose="02020602080505020303" pitchFamily="18" charset="0"/>
                <a:cs typeface="Times New Roman" panose="02020603050405020304" pitchFamily="18" charset="0"/>
              </a:rPr>
              <a:t>, </a:t>
            </a:r>
            <a:r>
              <a:rPr lang="en-US" sz="2400" b="1" dirty="0" err="1">
                <a:solidFill>
                  <a:schemeClr val="accent1">
                    <a:lumMod val="75000"/>
                  </a:schemeClr>
                </a:solidFill>
                <a:latin typeface="Baskerville Old Face" panose="02020602080505020303" pitchFamily="18" charset="0"/>
                <a:cs typeface="Times New Roman" panose="02020603050405020304" pitchFamily="18" charset="0"/>
              </a:rPr>
              <a:t>kritik</a:t>
            </a:r>
            <a:r>
              <a:rPr lang="en-US" sz="2400" b="1" dirty="0">
                <a:solidFill>
                  <a:schemeClr val="accent1">
                    <a:lumMod val="75000"/>
                  </a:schemeClr>
                </a:solidFill>
                <a:latin typeface="Baskerville Old Face" panose="02020602080505020303" pitchFamily="18" charset="0"/>
                <a:cs typeface="Times New Roman" panose="02020603050405020304" pitchFamily="18" charset="0"/>
              </a:rPr>
              <a:t> </a:t>
            </a:r>
            <a:r>
              <a:rPr lang="en-US" sz="2400" b="1" dirty="0" err="1">
                <a:solidFill>
                  <a:schemeClr val="accent1">
                    <a:lumMod val="75000"/>
                  </a:schemeClr>
                </a:solidFill>
                <a:latin typeface="Baskerville Old Face" panose="02020602080505020303" pitchFamily="18" charset="0"/>
                <a:cs typeface="Times New Roman" panose="02020603050405020304" pitchFamily="18" charset="0"/>
              </a:rPr>
              <a:t>chastota</a:t>
            </a:r>
            <a:r>
              <a:rPr lang="en-US" sz="2400" dirty="0">
                <a:solidFill>
                  <a:schemeClr val="accent1">
                    <a:lumMod val="75000"/>
                  </a:schemeClr>
                </a:solidFill>
                <a:latin typeface="Baskerville Old Face" panose="02020602080505020303" pitchFamily="18" charset="0"/>
                <a:cs typeface="Times New Roman" panose="02020603050405020304" pitchFamily="18" charset="0"/>
              </a:rPr>
              <a:t> </a:t>
            </a:r>
            <a:r>
              <a:rPr lang="en-US" sz="2400" dirty="0">
                <a:latin typeface="Baskerville Old Face" panose="02020602080505020303" pitchFamily="18" charset="0"/>
                <a:cs typeface="Times New Roman" panose="02020603050405020304" pitchFamily="18" charset="0"/>
              </a:rPr>
              <a:t>deb </a:t>
            </a:r>
            <a:r>
              <a:rPr lang="en-US" sz="2400" dirty="0" err="1">
                <a:latin typeface="Baskerville Old Face" panose="02020602080505020303" pitchFamily="18" charset="0"/>
                <a:cs typeface="Times New Roman" panose="02020603050405020304" pitchFamily="18" charset="0"/>
              </a:rPr>
              <a:t>ataladigan</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nuqtadan</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boshlab</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nurlanish</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intensivligi</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eksponensial</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ravishda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kamayadi</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Shuning</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uchun</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xulosa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qilish</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mumkinki</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nurlanish</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quvvatining</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asosiy</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qismi</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kritik</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chastotaga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yaqin</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bo‘lgan</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chastota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sohasida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joylashgan</a:t>
            </a:r>
            <a:r>
              <a:rPr lang="en-US" sz="2400"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36A3D9BC-4701-DECC-8AC9-90C5C9322114}"/>
              </a:ext>
            </a:extLst>
          </p:cNvPr>
          <p:cNvSpPr txBox="1"/>
          <p:nvPr/>
        </p:nvSpPr>
        <p:spPr>
          <a:xfrm>
            <a:off x="761189" y="6367055"/>
            <a:ext cx="6152744" cy="369332"/>
          </a:xfrm>
          <a:prstGeom prst="rect">
            <a:avLst/>
          </a:prstGeom>
          <a:noFill/>
        </p:spPr>
        <p:txBody>
          <a:bodyPr wrap="square">
            <a:spAutoFit/>
          </a:bodyPr>
          <a:lstStyle/>
          <a:p>
            <a:r>
              <a:rPr lang="en-US" dirty="0" err="1">
                <a:latin typeface="Times New Roman" panose="02020603050405020304" pitchFamily="18" charset="0"/>
                <a:ea typeface="PTSerif-Regular"/>
                <a:cs typeface="Times New Roman" panose="02020603050405020304" pitchFamily="18" charset="0"/>
              </a:rPr>
              <a:t>Sinxrotron</a:t>
            </a:r>
            <a:r>
              <a:rPr lang="en-US" dirty="0">
                <a:latin typeface="Times New Roman" panose="02020603050405020304" pitchFamily="18" charset="0"/>
                <a:ea typeface="PTSerif-Regular"/>
                <a:cs typeface="Times New Roman" panose="02020603050405020304" pitchFamily="18" charset="0"/>
              </a:rPr>
              <a:t> </a:t>
            </a:r>
            <a:r>
              <a:rPr lang="en-US" dirty="0" err="1">
                <a:latin typeface="Times New Roman" panose="02020603050405020304" pitchFamily="18" charset="0"/>
                <a:ea typeface="PTSerif-Regular"/>
                <a:cs typeface="Times New Roman" panose="02020603050405020304" pitchFamily="18" charset="0"/>
              </a:rPr>
              <a:t>nurlanisining</a:t>
            </a:r>
            <a:r>
              <a:rPr lang="en-US" dirty="0">
                <a:latin typeface="Times New Roman" panose="02020603050405020304" pitchFamily="18" charset="0"/>
                <a:ea typeface="PTSerif-Regular"/>
                <a:cs typeface="Times New Roman" panose="02020603050405020304" pitchFamily="18" charset="0"/>
              </a:rPr>
              <a:t> </a:t>
            </a:r>
            <a:r>
              <a:rPr lang="en-US" dirty="0" err="1">
                <a:latin typeface="Times New Roman" panose="02020603050405020304" pitchFamily="18" charset="0"/>
                <a:ea typeface="PTSerif-Regular"/>
                <a:cs typeface="Times New Roman" panose="02020603050405020304" pitchFamily="18" charset="0"/>
              </a:rPr>
              <a:t>spektiri</a:t>
            </a:r>
            <a:endParaRPr lang="ru-RU" dirty="0"/>
          </a:p>
        </p:txBody>
      </p:sp>
    </p:spTree>
    <p:extLst>
      <p:ext uri="{BB962C8B-B14F-4D97-AF65-F5344CB8AC3E}">
        <p14:creationId xmlns:p14="http://schemas.microsoft.com/office/powerpoint/2010/main" val="16603208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29877A-8E3D-9BA7-9ED1-38200AB00B67}"/>
              </a:ext>
            </a:extLst>
          </p:cNvPr>
          <p:cNvSpPr>
            <a:spLocks noGrp="1"/>
          </p:cNvSpPr>
          <p:nvPr>
            <p:ph type="title"/>
          </p:nvPr>
        </p:nvSpPr>
        <p:spPr>
          <a:xfrm flipH="1">
            <a:off x="-710120" y="3589222"/>
            <a:ext cx="252919" cy="970450"/>
          </a:xfrm>
        </p:spPr>
        <p:txBody>
          <a:bodyPr/>
          <a:lstStyle/>
          <a:p>
            <a:endParaRPr lang="ru-RU" dirty="0"/>
          </a:p>
        </p:txBody>
      </p:sp>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21B42E9A-0404-BC02-B51C-2C0BC0D3AC15}"/>
                  </a:ext>
                </a:extLst>
              </p:cNvPr>
              <p:cNvSpPr>
                <a:spLocks noGrp="1"/>
              </p:cNvSpPr>
              <p:nvPr>
                <p:ph idx="1"/>
              </p:nvPr>
            </p:nvSpPr>
            <p:spPr>
              <a:xfrm>
                <a:off x="-457201" y="2847246"/>
                <a:ext cx="10554574" cy="1483951"/>
              </a:xfrm>
            </p:spPr>
            <p:txBody>
              <a:bodyPr/>
              <a:lstStyle/>
              <a:p>
                <a:pPr marL="0" indent="0">
                  <a:buNone/>
                </a:pPr>
                <a14:m>
                  <m:oMathPara xmlns:m="http://schemas.openxmlformats.org/officeDocument/2006/math">
                    <m:oMathParaPr>
                      <m:jc m:val="centerGroup"/>
                    </m:oMathParaPr>
                    <m:oMath xmlns:m="http://schemas.openxmlformats.org/officeDocument/2006/math">
                      <m:sSub>
                        <m:sSubPr>
                          <m:ctrlPr>
                            <a:rPr lang="ru-RU" sz="2800" i="1">
                              <a:latin typeface="Cambria Math" panose="02040503050406030204" pitchFamily="18" charset="0"/>
                              <a:ea typeface="PTSerif-Regular"/>
                              <a:cs typeface="Times New Roman" panose="02020603050405020304" pitchFamily="18" charset="0"/>
                            </a:rPr>
                          </m:ctrlPr>
                        </m:sSubPr>
                        <m:e>
                          <m:d>
                            <m:dPr>
                              <m:ctrlPr>
                                <a:rPr lang="ru-RU" sz="2800" i="1">
                                  <a:latin typeface="Cambria Math" panose="02040503050406030204" pitchFamily="18" charset="0"/>
                                  <a:ea typeface="PTSerif-Regular"/>
                                  <a:cs typeface="Times New Roman" panose="02020603050405020304" pitchFamily="18" charset="0"/>
                                </a:rPr>
                              </m:ctrlPr>
                            </m:dPr>
                            <m:e>
                              <m:r>
                                <a:rPr lang="ru-RU" sz="2800" i="1">
                                  <a:latin typeface="Cambria Math" panose="02040503050406030204" pitchFamily="18" charset="0"/>
                                  <a:ea typeface="PTSerif-Regular"/>
                                  <a:cs typeface="Times New Roman" panose="02020603050405020304" pitchFamily="18" charset="0"/>
                                </a:rPr>
                                <m:t>−</m:t>
                              </m:r>
                              <m:f>
                                <m:fPr>
                                  <m:ctrlPr>
                                    <a:rPr lang="ru-RU" sz="2800" i="1">
                                      <a:latin typeface="Cambria Math" panose="02040503050406030204" pitchFamily="18" charset="0"/>
                                      <a:ea typeface="PTSerif-Regular"/>
                                      <a:cs typeface="Times New Roman" panose="02020603050405020304" pitchFamily="18" charset="0"/>
                                    </a:rPr>
                                  </m:ctrlPr>
                                </m:fPr>
                                <m:num>
                                  <m:r>
                                    <a:rPr lang="ru-RU" sz="2800" i="1">
                                      <a:latin typeface="Cambria Math" panose="02040503050406030204" pitchFamily="18" charset="0"/>
                                      <a:ea typeface="PTSerif-Regular"/>
                                      <a:cs typeface="Times New Roman" panose="02020603050405020304" pitchFamily="18" charset="0"/>
                                    </a:rPr>
                                    <m:t>𝑑𝐸</m:t>
                                  </m:r>
                                </m:num>
                                <m:den>
                                  <m:r>
                                    <a:rPr lang="ru-RU" sz="2800" i="1">
                                      <a:latin typeface="Cambria Math" panose="02040503050406030204" pitchFamily="18" charset="0"/>
                                      <a:ea typeface="PTSerif-Regular"/>
                                      <a:cs typeface="Times New Roman" panose="02020603050405020304" pitchFamily="18" charset="0"/>
                                    </a:rPr>
                                    <m:t>𝑑𝑥</m:t>
                                  </m:r>
                                </m:den>
                              </m:f>
                            </m:e>
                          </m:d>
                        </m:e>
                        <m:sub>
                          <m:r>
                            <a:rPr lang="ru-RU" sz="2800" i="1">
                              <a:latin typeface="Cambria Math" panose="02040503050406030204" pitchFamily="18" charset="0"/>
                              <a:ea typeface="PTSerif-Regular"/>
                              <a:cs typeface="Times New Roman" panose="02020603050405020304" pitchFamily="18" charset="0"/>
                            </a:rPr>
                            <m:t>𝑠𝑖𝑛𝑥</m:t>
                          </m:r>
                        </m:sub>
                      </m:sSub>
                      <m:r>
                        <a:rPr lang="ru-RU" sz="2800" i="1">
                          <a:latin typeface="Cambria Math" panose="02040503050406030204" pitchFamily="18" charset="0"/>
                          <a:ea typeface="PTSerif-Regular"/>
                          <a:cs typeface="Times New Roman" panose="02020603050405020304" pitchFamily="18" charset="0"/>
                        </a:rPr>
                        <m:t>=−</m:t>
                      </m:r>
                      <m:f>
                        <m:fPr>
                          <m:ctrlPr>
                            <a:rPr lang="ru-RU" sz="2800" i="1">
                              <a:latin typeface="Cambria Math" panose="02040503050406030204" pitchFamily="18" charset="0"/>
                              <a:ea typeface="PTSerif-Regular"/>
                              <a:cs typeface="Times New Roman" panose="02020603050405020304" pitchFamily="18" charset="0"/>
                            </a:rPr>
                          </m:ctrlPr>
                        </m:fPr>
                        <m:num>
                          <m:r>
                            <a:rPr lang="ru-RU" sz="2800" i="1">
                              <a:latin typeface="Cambria Math" panose="02040503050406030204" pitchFamily="18" charset="0"/>
                              <a:ea typeface="PTSerif-Regular"/>
                              <a:cs typeface="Times New Roman" panose="02020603050405020304" pitchFamily="18" charset="0"/>
                            </a:rPr>
                            <m:t>𝑐</m:t>
                          </m:r>
                        </m:num>
                        <m:den>
                          <m:r>
                            <a:rPr lang="ru-RU" sz="2800" i="1">
                              <a:latin typeface="Cambria Math" panose="02040503050406030204" pitchFamily="18" charset="0"/>
                              <a:ea typeface="PTSerif-Regular"/>
                              <a:cs typeface="Times New Roman" panose="02020603050405020304" pitchFamily="18" charset="0"/>
                            </a:rPr>
                            <m:t>𝑉</m:t>
                          </m:r>
                        </m:den>
                      </m:f>
                      <m:f>
                        <m:fPr>
                          <m:ctrlPr>
                            <a:rPr lang="ru-RU" sz="2800" i="1">
                              <a:latin typeface="Cambria Math" panose="02040503050406030204" pitchFamily="18" charset="0"/>
                              <a:ea typeface="PTSerif-Regular"/>
                              <a:cs typeface="Times New Roman" panose="02020603050405020304" pitchFamily="18" charset="0"/>
                            </a:rPr>
                          </m:ctrlPr>
                        </m:fPr>
                        <m:num>
                          <m:r>
                            <a:rPr lang="ru-RU" sz="2800" i="1">
                              <a:latin typeface="Cambria Math" panose="02040503050406030204" pitchFamily="18" charset="0"/>
                              <a:ea typeface="PTSerif-Regular"/>
                              <a:cs typeface="Times New Roman" panose="02020603050405020304" pitchFamily="18" charset="0"/>
                            </a:rPr>
                            <m:t>2</m:t>
                          </m:r>
                        </m:num>
                        <m:den>
                          <m:r>
                            <a:rPr lang="ru-RU" sz="2800" i="1">
                              <a:latin typeface="Cambria Math" panose="02040503050406030204" pitchFamily="18" charset="0"/>
                              <a:ea typeface="PTSerif-Regular"/>
                              <a:cs typeface="Times New Roman" panose="02020603050405020304" pitchFamily="18" charset="0"/>
                            </a:rPr>
                            <m:t>3</m:t>
                          </m:r>
                        </m:den>
                      </m:f>
                      <m:f>
                        <m:fPr>
                          <m:ctrlPr>
                            <a:rPr lang="ru-RU" sz="2800" i="1">
                              <a:latin typeface="Cambria Math" panose="02040503050406030204" pitchFamily="18" charset="0"/>
                              <a:ea typeface="PTSerif-Regular"/>
                              <a:cs typeface="Times New Roman" panose="02020603050405020304" pitchFamily="18" charset="0"/>
                            </a:rPr>
                          </m:ctrlPr>
                        </m:fPr>
                        <m:num>
                          <m:sSup>
                            <m:sSupPr>
                              <m:ctrlPr>
                                <a:rPr lang="ru-RU" sz="2800" i="1">
                                  <a:latin typeface="Cambria Math" panose="02040503050406030204" pitchFamily="18" charset="0"/>
                                  <a:ea typeface="PTSerif-Regular"/>
                                  <a:cs typeface="Times New Roman" panose="02020603050405020304" pitchFamily="18" charset="0"/>
                                </a:rPr>
                              </m:ctrlPr>
                            </m:sSupPr>
                            <m:e>
                              <m:r>
                                <a:rPr lang="ru-RU" sz="2800" i="1">
                                  <a:latin typeface="Cambria Math" panose="02040503050406030204" pitchFamily="18" charset="0"/>
                                  <a:ea typeface="PTSerif-Regular"/>
                                  <a:cs typeface="Times New Roman" panose="02020603050405020304" pitchFamily="18" charset="0"/>
                                </a:rPr>
                                <m:t>𝑒</m:t>
                              </m:r>
                            </m:e>
                            <m:sup>
                              <m:r>
                                <a:rPr lang="ru-RU" sz="2800" i="1">
                                  <a:latin typeface="Cambria Math" panose="02040503050406030204" pitchFamily="18" charset="0"/>
                                  <a:ea typeface="PTSerif-Regular"/>
                                  <a:cs typeface="Times New Roman" panose="02020603050405020304" pitchFamily="18" charset="0"/>
                                </a:rPr>
                                <m:t>2</m:t>
                              </m:r>
                            </m:sup>
                          </m:sSup>
                          <m:sSup>
                            <m:sSupPr>
                              <m:ctrlPr>
                                <a:rPr lang="ru-RU" sz="2800" i="1">
                                  <a:latin typeface="Cambria Math" panose="02040503050406030204" pitchFamily="18" charset="0"/>
                                  <a:ea typeface="PTSerif-Regular"/>
                                  <a:cs typeface="Times New Roman" panose="02020603050405020304" pitchFamily="18" charset="0"/>
                                </a:rPr>
                              </m:ctrlPr>
                            </m:sSupPr>
                            <m:e>
                              <m:r>
                                <a:rPr lang="ru-RU" sz="2800" i="1">
                                  <a:latin typeface="Cambria Math" panose="02040503050406030204" pitchFamily="18" charset="0"/>
                                  <a:ea typeface="PTSerif-Regular"/>
                                  <a:cs typeface="Times New Roman" panose="02020603050405020304" pitchFamily="18" charset="0"/>
                                </a:rPr>
                                <m:t>𝛽</m:t>
                              </m:r>
                            </m:e>
                            <m:sup>
                              <m:r>
                                <a:rPr lang="ru-RU" sz="2800" i="1">
                                  <a:latin typeface="Cambria Math" panose="02040503050406030204" pitchFamily="18" charset="0"/>
                                  <a:ea typeface="PTSerif-Regular"/>
                                  <a:cs typeface="Times New Roman" panose="02020603050405020304" pitchFamily="18" charset="0"/>
                                </a:rPr>
                                <m:t>2</m:t>
                              </m:r>
                            </m:sup>
                          </m:sSup>
                        </m:num>
                        <m:den>
                          <m:sSup>
                            <m:sSupPr>
                              <m:ctrlPr>
                                <a:rPr lang="ru-RU" sz="2800" i="1">
                                  <a:latin typeface="Cambria Math" panose="02040503050406030204" pitchFamily="18" charset="0"/>
                                  <a:ea typeface="PTSerif-Regular"/>
                                  <a:cs typeface="Times New Roman" panose="02020603050405020304" pitchFamily="18" charset="0"/>
                                </a:rPr>
                              </m:ctrlPr>
                            </m:sSupPr>
                            <m:e>
                              <m:r>
                                <a:rPr lang="ru-RU" sz="2800" i="1">
                                  <a:latin typeface="Cambria Math" panose="02040503050406030204" pitchFamily="18" charset="0"/>
                                  <a:ea typeface="PTSerif-Regular"/>
                                  <a:cs typeface="Times New Roman" panose="02020603050405020304" pitchFamily="18" charset="0"/>
                                </a:rPr>
                                <m:t>𝑅</m:t>
                              </m:r>
                            </m:e>
                            <m:sup>
                              <m:r>
                                <a:rPr lang="ru-RU" sz="2800" i="1">
                                  <a:latin typeface="Cambria Math" panose="02040503050406030204" pitchFamily="18" charset="0"/>
                                  <a:ea typeface="PTSerif-Regular"/>
                                  <a:cs typeface="Times New Roman" panose="02020603050405020304" pitchFamily="18" charset="0"/>
                                </a:rPr>
                                <m:t>2</m:t>
                              </m:r>
                            </m:sup>
                          </m:sSup>
                        </m:den>
                      </m:f>
                      <m:sSup>
                        <m:sSupPr>
                          <m:ctrlPr>
                            <a:rPr lang="ru-RU" sz="2800" i="1">
                              <a:latin typeface="Cambria Math" panose="02040503050406030204" pitchFamily="18" charset="0"/>
                              <a:ea typeface="PTSerif-Regular"/>
                              <a:cs typeface="Times New Roman" panose="02020603050405020304" pitchFamily="18" charset="0"/>
                            </a:rPr>
                          </m:ctrlPr>
                        </m:sSupPr>
                        <m:e>
                          <m:d>
                            <m:dPr>
                              <m:ctrlPr>
                                <a:rPr lang="ru-RU" sz="2800" i="1">
                                  <a:latin typeface="Cambria Math" panose="02040503050406030204" pitchFamily="18" charset="0"/>
                                  <a:ea typeface="PTSerif-Regular"/>
                                  <a:cs typeface="Times New Roman" panose="02020603050405020304" pitchFamily="18" charset="0"/>
                                </a:rPr>
                              </m:ctrlPr>
                            </m:dPr>
                            <m:e>
                              <m:f>
                                <m:fPr>
                                  <m:ctrlPr>
                                    <a:rPr lang="ru-RU" sz="2800" i="1">
                                      <a:latin typeface="Cambria Math" panose="02040503050406030204" pitchFamily="18" charset="0"/>
                                      <a:ea typeface="PTSerif-Regular"/>
                                      <a:cs typeface="Times New Roman" panose="02020603050405020304" pitchFamily="18" charset="0"/>
                                    </a:rPr>
                                  </m:ctrlPr>
                                </m:fPr>
                                <m:num>
                                  <m:sSub>
                                    <m:sSubPr>
                                      <m:ctrlPr>
                                        <a:rPr lang="ru-RU" sz="2800" i="1">
                                          <a:latin typeface="Cambria Math" panose="02040503050406030204" pitchFamily="18" charset="0"/>
                                          <a:ea typeface="PTSerif-Regular"/>
                                          <a:cs typeface="Times New Roman" panose="02020603050405020304" pitchFamily="18" charset="0"/>
                                        </a:rPr>
                                      </m:ctrlPr>
                                    </m:sSubPr>
                                    <m:e>
                                      <m:r>
                                        <a:rPr lang="ru-RU" sz="2800" i="1">
                                          <a:latin typeface="Cambria Math" panose="02040503050406030204" pitchFamily="18" charset="0"/>
                                          <a:ea typeface="PTSerif-Regular"/>
                                          <a:cs typeface="Times New Roman" panose="02020603050405020304" pitchFamily="18" charset="0"/>
                                        </a:rPr>
                                        <m:t>𝐸</m:t>
                                      </m:r>
                                    </m:e>
                                    <m:sub>
                                      <m:r>
                                        <a:rPr lang="ru-RU" sz="2800" i="1">
                                          <a:latin typeface="Cambria Math" panose="02040503050406030204" pitchFamily="18" charset="0"/>
                                          <a:ea typeface="PTSerif-Regular"/>
                                          <a:cs typeface="Times New Roman" panose="02020603050405020304" pitchFamily="18" charset="0"/>
                                        </a:rPr>
                                        <m:t>𝑒</m:t>
                                      </m:r>
                                    </m:sub>
                                  </m:sSub>
                                </m:num>
                                <m:den>
                                  <m:sSub>
                                    <m:sSubPr>
                                      <m:ctrlPr>
                                        <a:rPr lang="ru-RU" sz="2800" i="1">
                                          <a:latin typeface="Cambria Math" panose="02040503050406030204" pitchFamily="18" charset="0"/>
                                          <a:ea typeface="PTSerif-Regular"/>
                                          <a:cs typeface="Times New Roman" panose="02020603050405020304" pitchFamily="18" charset="0"/>
                                        </a:rPr>
                                      </m:ctrlPr>
                                    </m:sSubPr>
                                    <m:e>
                                      <m:r>
                                        <a:rPr lang="ru-RU" sz="2800" i="1">
                                          <a:latin typeface="Cambria Math" panose="02040503050406030204" pitchFamily="18" charset="0"/>
                                          <a:ea typeface="PTSerif-Regular"/>
                                          <a:cs typeface="Times New Roman" panose="02020603050405020304" pitchFamily="18" charset="0"/>
                                        </a:rPr>
                                        <m:t>𝑚</m:t>
                                      </m:r>
                                    </m:e>
                                    <m:sub>
                                      <m:r>
                                        <a:rPr lang="ru-RU" sz="2800" i="1">
                                          <a:latin typeface="Cambria Math" panose="02040503050406030204" pitchFamily="18" charset="0"/>
                                          <a:ea typeface="PTSerif-Regular"/>
                                          <a:cs typeface="Times New Roman" panose="02020603050405020304" pitchFamily="18" charset="0"/>
                                        </a:rPr>
                                        <m:t>𝑒</m:t>
                                      </m:r>
                                      <m:r>
                                        <a:rPr lang="ru-RU" sz="2800" i="1">
                                          <a:latin typeface="Cambria Math" panose="02040503050406030204" pitchFamily="18" charset="0"/>
                                          <a:ea typeface="PTSerif-Regular"/>
                                          <a:cs typeface="Times New Roman" panose="02020603050405020304" pitchFamily="18" charset="0"/>
                                        </a:rPr>
                                        <m:t> </m:t>
                                      </m:r>
                                    </m:sub>
                                  </m:sSub>
                                  <m:sSup>
                                    <m:sSupPr>
                                      <m:ctrlPr>
                                        <a:rPr lang="ru-RU" sz="2800" i="1">
                                          <a:latin typeface="Cambria Math" panose="02040503050406030204" pitchFamily="18" charset="0"/>
                                          <a:ea typeface="PTSerif-Regular"/>
                                          <a:cs typeface="Times New Roman" panose="02020603050405020304" pitchFamily="18" charset="0"/>
                                        </a:rPr>
                                      </m:ctrlPr>
                                    </m:sSupPr>
                                    <m:e>
                                      <m:r>
                                        <a:rPr lang="ru-RU" sz="2800" i="1">
                                          <a:latin typeface="Cambria Math" panose="02040503050406030204" pitchFamily="18" charset="0"/>
                                          <a:ea typeface="PTSerif-Regular"/>
                                          <a:cs typeface="Times New Roman" panose="02020603050405020304" pitchFamily="18" charset="0"/>
                                        </a:rPr>
                                        <m:t>𝑐</m:t>
                                      </m:r>
                                    </m:e>
                                    <m:sup>
                                      <m:r>
                                        <a:rPr lang="ru-RU" sz="2800" i="1">
                                          <a:latin typeface="Cambria Math" panose="02040503050406030204" pitchFamily="18" charset="0"/>
                                          <a:ea typeface="PTSerif-Regular"/>
                                          <a:cs typeface="Times New Roman" panose="02020603050405020304" pitchFamily="18" charset="0"/>
                                        </a:rPr>
                                        <m:t>2</m:t>
                                      </m:r>
                                    </m:sup>
                                  </m:sSup>
                                </m:den>
                              </m:f>
                            </m:e>
                          </m:d>
                        </m:e>
                        <m:sup>
                          <m:r>
                            <a:rPr lang="ru-RU" sz="2800" i="1">
                              <a:latin typeface="Cambria Math" panose="02040503050406030204" pitchFamily="18" charset="0"/>
                              <a:ea typeface="PTSerif-Regular"/>
                              <a:cs typeface="Times New Roman" panose="02020603050405020304" pitchFamily="18" charset="0"/>
                            </a:rPr>
                            <m:t>4</m:t>
                          </m:r>
                        </m:sup>
                      </m:sSup>
                      <m:r>
                        <a:rPr lang="ru-RU" sz="2800" i="1">
                          <a:latin typeface="Cambria Math" panose="02040503050406030204" pitchFamily="18" charset="0"/>
                          <a:ea typeface="PTSerif-Regular"/>
                          <a:cs typeface="Times New Roman" panose="02020603050405020304" pitchFamily="18" charset="0"/>
                        </a:rPr>
                        <m:t>=</m:t>
                      </m:r>
                      <m:f>
                        <m:fPr>
                          <m:ctrlPr>
                            <a:rPr lang="ru-RU" sz="2800" i="1">
                              <a:latin typeface="Cambria Math" panose="02040503050406030204" pitchFamily="18" charset="0"/>
                              <a:ea typeface="PTSerif-Regular"/>
                              <a:cs typeface="Times New Roman" panose="02020603050405020304" pitchFamily="18" charset="0"/>
                            </a:rPr>
                          </m:ctrlPr>
                        </m:fPr>
                        <m:num>
                          <m:r>
                            <a:rPr lang="ru-RU" sz="2800" i="1">
                              <a:latin typeface="Cambria Math" panose="02040503050406030204" pitchFamily="18" charset="0"/>
                              <a:ea typeface="PTSerif-Regular"/>
                              <a:cs typeface="Times New Roman" panose="02020603050405020304" pitchFamily="18" charset="0"/>
                            </a:rPr>
                            <m:t>2</m:t>
                          </m:r>
                        </m:num>
                        <m:den>
                          <m:r>
                            <a:rPr lang="ru-RU" sz="2800" i="1">
                              <a:latin typeface="Cambria Math" panose="02040503050406030204" pitchFamily="18" charset="0"/>
                              <a:ea typeface="PTSerif-Regular"/>
                              <a:cs typeface="Times New Roman" panose="02020603050405020304" pitchFamily="18" charset="0"/>
                            </a:rPr>
                            <m:t>3</m:t>
                          </m:r>
                        </m:den>
                      </m:f>
                      <m:f>
                        <m:fPr>
                          <m:ctrlPr>
                            <a:rPr lang="ru-RU" sz="2800" i="1">
                              <a:latin typeface="Cambria Math" panose="02040503050406030204" pitchFamily="18" charset="0"/>
                              <a:ea typeface="PTSerif-Regular"/>
                              <a:cs typeface="Times New Roman" panose="02020603050405020304" pitchFamily="18" charset="0"/>
                            </a:rPr>
                          </m:ctrlPr>
                        </m:fPr>
                        <m:num>
                          <m:sSup>
                            <m:sSupPr>
                              <m:ctrlPr>
                                <a:rPr lang="ru-RU" sz="2800" i="1">
                                  <a:latin typeface="Cambria Math" panose="02040503050406030204" pitchFamily="18" charset="0"/>
                                  <a:ea typeface="PTSerif-Regular"/>
                                  <a:cs typeface="Times New Roman" panose="02020603050405020304" pitchFamily="18" charset="0"/>
                                </a:rPr>
                              </m:ctrlPr>
                            </m:sSupPr>
                            <m:e>
                              <m:r>
                                <a:rPr lang="ru-RU" sz="2800" i="1">
                                  <a:latin typeface="Cambria Math" panose="02040503050406030204" pitchFamily="18" charset="0"/>
                                  <a:ea typeface="PTSerif-Regular"/>
                                  <a:cs typeface="Times New Roman" panose="02020603050405020304" pitchFamily="18" charset="0"/>
                                </a:rPr>
                                <m:t>𝑒</m:t>
                              </m:r>
                            </m:e>
                            <m:sup>
                              <m:r>
                                <a:rPr lang="ru-RU" sz="2800" i="1">
                                  <a:latin typeface="Cambria Math" panose="02040503050406030204" pitchFamily="18" charset="0"/>
                                  <a:ea typeface="PTSerif-Regular"/>
                                  <a:cs typeface="Times New Roman" panose="02020603050405020304" pitchFamily="18" charset="0"/>
                                </a:rPr>
                                <m:t>2</m:t>
                              </m:r>
                            </m:sup>
                          </m:sSup>
                          <m:sSup>
                            <m:sSupPr>
                              <m:ctrlPr>
                                <a:rPr lang="ru-RU" sz="2800" i="1">
                                  <a:latin typeface="Cambria Math" panose="02040503050406030204" pitchFamily="18" charset="0"/>
                                  <a:ea typeface="PTSerif-Regular"/>
                                  <a:cs typeface="Times New Roman" panose="02020603050405020304" pitchFamily="18" charset="0"/>
                                </a:rPr>
                              </m:ctrlPr>
                            </m:sSupPr>
                            <m:e>
                              <m:r>
                                <a:rPr lang="ru-RU" sz="2800" i="1">
                                  <a:latin typeface="Cambria Math" panose="02040503050406030204" pitchFamily="18" charset="0"/>
                                  <a:ea typeface="PTSerif-Regular"/>
                                  <a:cs typeface="Times New Roman" panose="02020603050405020304" pitchFamily="18" charset="0"/>
                                </a:rPr>
                                <m:t>𝛽</m:t>
                              </m:r>
                            </m:e>
                            <m:sup>
                              <m:r>
                                <a:rPr lang="ru-RU" sz="2800" i="1">
                                  <a:latin typeface="Cambria Math" panose="02040503050406030204" pitchFamily="18" charset="0"/>
                                  <a:ea typeface="PTSerif-Regular"/>
                                  <a:cs typeface="Times New Roman" panose="02020603050405020304" pitchFamily="18" charset="0"/>
                                </a:rPr>
                                <m:t>3</m:t>
                              </m:r>
                            </m:sup>
                          </m:sSup>
                          <m:sSup>
                            <m:sSupPr>
                              <m:ctrlPr>
                                <a:rPr lang="ru-RU" sz="2800" i="1">
                                  <a:latin typeface="Cambria Math" panose="02040503050406030204" pitchFamily="18" charset="0"/>
                                  <a:ea typeface="PTSerif-Regular"/>
                                  <a:cs typeface="Times New Roman" panose="02020603050405020304" pitchFamily="18" charset="0"/>
                                </a:rPr>
                              </m:ctrlPr>
                            </m:sSupPr>
                            <m:e>
                              <m:r>
                                <a:rPr lang="ru-RU" sz="2800" i="1">
                                  <a:latin typeface="Cambria Math" panose="02040503050406030204" pitchFamily="18" charset="0"/>
                                  <a:ea typeface="PTSerif-Regular"/>
                                  <a:cs typeface="Times New Roman" panose="02020603050405020304" pitchFamily="18" charset="0"/>
                                </a:rPr>
                                <m:t>𝛾</m:t>
                              </m:r>
                            </m:e>
                            <m:sup>
                              <m:r>
                                <a:rPr lang="ru-RU" sz="2800" i="1">
                                  <a:latin typeface="Cambria Math" panose="02040503050406030204" pitchFamily="18" charset="0"/>
                                  <a:ea typeface="PTSerif-Regular"/>
                                  <a:cs typeface="Times New Roman" panose="02020603050405020304" pitchFamily="18" charset="0"/>
                                </a:rPr>
                                <m:t>4</m:t>
                              </m:r>
                            </m:sup>
                          </m:sSup>
                        </m:num>
                        <m:den>
                          <m:sSup>
                            <m:sSupPr>
                              <m:ctrlPr>
                                <a:rPr lang="ru-RU" sz="2800" i="1">
                                  <a:latin typeface="Cambria Math" panose="02040503050406030204" pitchFamily="18" charset="0"/>
                                  <a:ea typeface="PTSerif-Regular"/>
                                  <a:cs typeface="Times New Roman" panose="02020603050405020304" pitchFamily="18" charset="0"/>
                                </a:rPr>
                              </m:ctrlPr>
                            </m:sSupPr>
                            <m:e>
                              <m:r>
                                <a:rPr lang="ru-RU" sz="2800" i="1">
                                  <a:latin typeface="Cambria Math" panose="02040503050406030204" pitchFamily="18" charset="0"/>
                                  <a:ea typeface="PTSerif-Regular"/>
                                  <a:cs typeface="Times New Roman" panose="02020603050405020304" pitchFamily="18" charset="0"/>
                                </a:rPr>
                                <m:t>𝑅</m:t>
                              </m:r>
                            </m:e>
                            <m:sup>
                              <m:r>
                                <a:rPr lang="ru-RU" sz="2800" i="1">
                                  <a:latin typeface="Cambria Math" panose="02040503050406030204" pitchFamily="18" charset="0"/>
                                  <a:ea typeface="PTSerif-Regular"/>
                                  <a:cs typeface="Times New Roman" panose="02020603050405020304" pitchFamily="18" charset="0"/>
                                </a:rPr>
                                <m:t>2</m:t>
                              </m:r>
                            </m:sup>
                          </m:sSup>
                        </m:den>
                      </m:f>
                    </m:oMath>
                  </m:oMathPara>
                </a14:m>
                <a:endParaRPr lang="ru-RU" sz="2800" dirty="0"/>
              </a:p>
            </p:txBody>
          </p:sp>
        </mc:Choice>
        <mc:Fallback xmlns="">
          <p:sp>
            <p:nvSpPr>
              <p:cNvPr id="3" name="Объект 2">
                <a:extLst>
                  <a:ext uri="{FF2B5EF4-FFF2-40B4-BE49-F238E27FC236}">
                    <a16:creationId xmlns:a16="http://schemas.microsoft.com/office/drawing/2014/main" id="{21B42E9A-0404-BC02-B51C-2C0BC0D3AC15}"/>
                  </a:ext>
                </a:extLst>
              </p:cNvPr>
              <p:cNvSpPr>
                <a:spLocks noGrp="1" noRot="1" noChangeAspect="1" noMove="1" noResize="1" noEditPoints="1" noAdjustHandles="1" noChangeArrowheads="1" noChangeShapeType="1" noTextEdit="1"/>
              </p:cNvSpPr>
              <p:nvPr>
                <p:ph idx="1"/>
              </p:nvPr>
            </p:nvSpPr>
            <p:spPr>
              <a:xfrm>
                <a:off x="-457201" y="2847246"/>
                <a:ext cx="10554574" cy="1483951"/>
              </a:xfrm>
              <a:blipFill>
                <a:blip r:embed="rId2"/>
                <a:stretch>
                  <a:fillRect/>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AA1F816A-D904-5AC1-27E5-FBEE843A3EFF}"/>
                  </a:ext>
                </a:extLst>
              </p:cNvPr>
              <p:cNvSpPr txBox="1"/>
              <p:nvPr/>
            </p:nvSpPr>
            <p:spPr>
              <a:xfrm>
                <a:off x="364755" y="4331197"/>
                <a:ext cx="11376530" cy="2192588"/>
              </a:xfrm>
              <a:prstGeom prst="rect">
                <a:avLst/>
              </a:prstGeom>
              <a:noFill/>
            </p:spPr>
            <p:txBody>
              <a:bodyPr wrap="square">
                <a:spAutoFit/>
              </a:bodyPr>
              <a:lstStyle/>
              <a:p>
                <a:pPr>
                  <a:lnSpc>
                    <a:spcPct val="107000"/>
                  </a:lnSpc>
                  <a:spcAft>
                    <a:spcPts val="0"/>
                  </a:spcAft>
                </a:pPr>
                <a:r>
                  <a:rPr lang="en-US" sz="2400" dirty="0">
                    <a:latin typeface="Baskerville Old Face" panose="02020602080505020303" pitchFamily="18" charset="0"/>
                    <a:cs typeface="Times New Roman" panose="02020603050405020304" pitchFamily="18" charset="0"/>
                  </a:rPr>
                  <a:t>Relyativistik </a:t>
                </a:r>
                <a:r>
                  <a:rPr lang="en-US" sz="2400" dirty="0" err="1">
                    <a:latin typeface="Baskerville Old Face" panose="02020602080505020303" pitchFamily="18" charset="0"/>
                    <a:cs typeface="Times New Roman" panose="02020603050405020304" pitchFamily="18" charset="0"/>
                  </a:rPr>
                  <a:t>elektronlarning</a:t>
                </a:r>
                <a:r>
                  <a:rPr lang="en-US" sz="2400" dirty="0">
                    <a:latin typeface="Baskerville Old Face" panose="02020602080505020303" pitchFamily="18" charset="0"/>
                    <a:cs typeface="Times New Roman" panose="02020603050405020304" pitchFamily="18" charset="0"/>
                  </a:rPr>
                  <a:t> </a:t>
                </a:r>
                <a:r>
                  <a:rPr lang="en-US" sz="2400" b="1" dirty="0" err="1">
                    <a:latin typeface="Baskerville Old Face" panose="02020602080505020303" pitchFamily="18" charset="0"/>
                    <a:cs typeface="Times New Roman" panose="02020603050405020304" pitchFamily="18" charset="0"/>
                  </a:rPr>
                  <a:t>sinxrotron</a:t>
                </a:r>
                <a:r>
                  <a:rPr lang="en-US" sz="2400" b="1" dirty="0">
                    <a:latin typeface="Baskerville Old Face" panose="02020602080505020303" pitchFamily="18" charset="0"/>
                    <a:cs typeface="Times New Roman" panose="02020603050405020304" pitchFamily="18" charset="0"/>
                  </a:rPr>
                  <a:t> </a:t>
                </a:r>
                <a:r>
                  <a:rPr lang="en-US" sz="2400" b="1" dirty="0" err="1">
                    <a:latin typeface="Baskerville Old Face" panose="02020602080505020303" pitchFamily="18" charset="0"/>
                    <a:cs typeface="Times New Roman" panose="02020603050405020304" pitchFamily="18" charset="0"/>
                  </a:rPr>
                  <a:t>nurlanishi</a:t>
                </a:r>
                <a:r>
                  <a:rPr lang="en-US" sz="2400" dirty="0">
                    <a:latin typeface="Baskerville Old Face" panose="02020602080505020303" pitchFamily="18" charset="0"/>
                    <a:cs typeface="Times New Roman" panose="02020603050405020304" pitchFamily="18" charset="0"/>
                  </a:rPr>
                  <a:t> </a:t>
                </a:r>
                <a:r>
                  <a:rPr lang="el-GR" sz="2400" dirty="0">
                    <a:latin typeface="Times New Roman" panose="02020603050405020304" pitchFamily="18" charset="0"/>
                    <a:cs typeface="Times New Roman" panose="02020603050405020304" pitchFamily="18" charset="0"/>
                  </a:rPr>
                  <a:t>θ </a:t>
                </a:r>
                <a:r>
                  <a:rPr lang="en-US" sz="2400" dirty="0" err="1">
                    <a:latin typeface="Baskerville Old Face" panose="02020602080505020303" pitchFamily="18" charset="0"/>
                    <a:cs typeface="Times New Roman" panose="02020603050405020304" pitchFamily="18" charset="0"/>
                  </a:rPr>
                  <a:t>ochilish</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burchagiga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ega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bo‘lgan</a:t>
                </a:r>
                <a:r>
                  <a:rPr lang="en-US" sz="2400" dirty="0">
                    <a:latin typeface="Baskerville Old Face" panose="02020602080505020303" pitchFamily="18" charset="0"/>
                    <a:cs typeface="Times New Roman" panose="02020603050405020304" pitchFamily="18" charset="0"/>
                  </a:rPr>
                  <a:t> tor </a:t>
                </a:r>
                <a:r>
                  <a:rPr lang="en-US" sz="2400" dirty="0" err="1">
                    <a:latin typeface="Baskerville Old Face" panose="02020602080505020303" pitchFamily="18" charset="0"/>
                    <a:cs typeface="Times New Roman" panose="02020603050405020304" pitchFamily="18" charset="0"/>
                  </a:rPr>
                  <a:t>konus</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ichida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tarqaladi</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bu</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burchak</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quyidagi</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ifoda</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bilan</a:t>
                </a:r>
                <a:r>
                  <a:rPr lang="en-US" sz="2400" dirty="0">
                    <a:latin typeface="Baskerville Old Face" panose="02020602080505020303" pitchFamily="18" charset="0"/>
                    <a:cs typeface="Times New Roman" panose="02020603050405020304" pitchFamily="18" charset="0"/>
                  </a:rPr>
                  <a:t> </a:t>
                </a:r>
                <a:r>
                  <a:rPr lang="en-US" sz="2400" dirty="0" err="1">
                    <a:latin typeface="Baskerville Old Face" panose="02020602080505020303" pitchFamily="18" charset="0"/>
                    <a:cs typeface="Times New Roman" panose="02020603050405020304" pitchFamily="18" charset="0"/>
                  </a:rPr>
                  <a:t>aniqlanadi</a:t>
                </a:r>
                <a:r>
                  <a:rPr lang="en-US" sz="2400" dirty="0">
                    <a:latin typeface="Baskerville Old Face" panose="02020602080505020303" pitchFamily="18" charset="0"/>
                    <a:cs typeface="Times New Roman" panose="02020603050405020304" pitchFamily="18" charset="0"/>
                  </a:rPr>
                  <a:t>:</a:t>
                </a:r>
                <a:endParaRPr lang="ru-RU" sz="2400" i="1" dirty="0">
                  <a:latin typeface="Times New Roman" panose="02020603050405020304" pitchFamily="18" charset="0"/>
                  <a:ea typeface="PTSerif-Regular"/>
                  <a:cs typeface="Times New Roman" panose="02020603050405020304" pitchFamily="18" charset="0"/>
                </a:endParaRPr>
              </a:p>
              <a:p>
                <a:pPr>
                  <a:lnSpc>
                    <a:spcPct val="107000"/>
                  </a:lnSpc>
                  <a:spcAft>
                    <a:spcPts val="0"/>
                  </a:spcAft>
                </a:pPr>
                <a14:m>
                  <m:oMath xmlns:m="http://schemas.openxmlformats.org/officeDocument/2006/math">
                    <m:r>
                      <a:rPr lang="ru-RU" sz="2400" b="0" i="1" smtClean="0">
                        <a:latin typeface="Cambria Math" panose="02040503050406030204" pitchFamily="18" charset="0"/>
                        <a:ea typeface="PTSerif-Regular"/>
                        <a:cs typeface="Times New Roman" panose="02020603050405020304" pitchFamily="18" charset="0"/>
                      </a:rPr>
                      <m:t>                                    </m:t>
                    </m:r>
                    <m:r>
                      <a:rPr lang="ru-RU" sz="2400" i="1">
                        <a:latin typeface="Cambria Math" panose="02040503050406030204" pitchFamily="18" charset="0"/>
                        <a:ea typeface="PTSerif-Regular"/>
                        <a:cs typeface="Times New Roman" panose="02020603050405020304" pitchFamily="18" charset="0"/>
                      </a:rPr>
                      <m:t>𝜃</m:t>
                    </m:r>
                    <m:r>
                      <a:rPr lang="ru-RU" sz="2400" i="1">
                        <a:latin typeface="Cambria Math" panose="02040503050406030204" pitchFamily="18" charset="0"/>
                        <a:ea typeface="PTSerif-Regular"/>
                        <a:cs typeface="Times New Roman" panose="02020603050405020304" pitchFamily="18" charset="0"/>
                      </a:rPr>
                      <m:t>=</m:t>
                    </m:r>
                    <m:f>
                      <m:fPr>
                        <m:ctrlPr>
                          <a:rPr lang="ru-RU" sz="2400" i="1">
                            <a:latin typeface="Cambria Math" panose="02040503050406030204" pitchFamily="18" charset="0"/>
                            <a:ea typeface="PTSerif-Regular"/>
                            <a:cs typeface="Times New Roman" panose="02020603050405020304" pitchFamily="18" charset="0"/>
                          </a:rPr>
                        </m:ctrlPr>
                      </m:fPr>
                      <m:num>
                        <m:sSub>
                          <m:sSubPr>
                            <m:ctrlPr>
                              <a:rPr lang="ru-RU" sz="2400" i="1">
                                <a:latin typeface="Cambria Math" panose="02040503050406030204" pitchFamily="18" charset="0"/>
                                <a:ea typeface="PTSerif-Regular"/>
                                <a:cs typeface="Times New Roman" panose="02020603050405020304" pitchFamily="18" charset="0"/>
                              </a:rPr>
                            </m:ctrlPr>
                          </m:sSubPr>
                          <m:e>
                            <m:r>
                              <a:rPr lang="ru-RU" sz="2400" i="1">
                                <a:latin typeface="Cambria Math" panose="02040503050406030204" pitchFamily="18" charset="0"/>
                                <a:ea typeface="PTSerif-Regular"/>
                                <a:cs typeface="Times New Roman" panose="02020603050405020304" pitchFamily="18" charset="0"/>
                              </a:rPr>
                              <m:t>𝑚</m:t>
                            </m:r>
                          </m:e>
                          <m:sub>
                            <m:r>
                              <a:rPr lang="ru-RU" sz="2400" i="1">
                                <a:latin typeface="Cambria Math" panose="02040503050406030204" pitchFamily="18" charset="0"/>
                                <a:ea typeface="PTSerif-Regular"/>
                                <a:cs typeface="Times New Roman" panose="02020603050405020304" pitchFamily="18" charset="0"/>
                              </a:rPr>
                              <m:t>𝑒</m:t>
                            </m:r>
                          </m:sub>
                        </m:sSub>
                        <m:sSup>
                          <m:sSupPr>
                            <m:ctrlPr>
                              <a:rPr lang="ru-RU" sz="2400" i="1">
                                <a:latin typeface="Cambria Math" panose="02040503050406030204" pitchFamily="18" charset="0"/>
                                <a:ea typeface="PTSerif-Regular"/>
                                <a:cs typeface="Times New Roman" panose="02020603050405020304" pitchFamily="18" charset="0"/>
                              </a:rPr>
                            </m:ctrlPr>
                          </m:sSupPr>
                          <m:e>
                            <m:r>
                              <a:rPr lang="ru-RU" sz="2400" i="1">
                                <a:latin typeface="Cambria Math" panose="02040503050406030204" pitchFamily="18" charset="0"/>
                                <a:ea typeface="PTSerif-Regular"/>
                                <a:cs typeface="Times New Roman" panose="02020603050405020304" pitchFamily="18" charset="0"/>
                              </a:rPr>
                              <m:t>𝑐</m:t>
                            </m:r>
                          </m:e>
                          <m:sup>
                            <m:r>
                              <a:rPr lang="ru-RU" sz="2400" i="1">
                                <a:latin typeface="Cambria Math" panose="02040503050406030204" pitchFamily="18" charset="0"/>
                                <a:ea typeface="PTSerif-Regular"/>
                                <a:cs typeface="Times New Roman" panose="02020603050405020304" pitchFamily="18" charset="0"/>
                              </a:rPr>
                              <m:t>2</m:t>
                            </m:r>
                          </m:sup>
                        </m:sSup>
                      </m:num>
                      <m:den>
                        <m:sSub>
                          <m:sSubPr>
                            <m:ctrlPr>
                              <a:rPr lang="ru-RU" sz="2400" i="1">
                                <a:latin typeface="Cambria Math" panose="02040503050406030204" pitchFamily="18" charset="0"/>
                                <a:ea typeface="PTSerif-Regular"/>
                                <a:cs typeface="Times New Roman" panose="02020603050405020304" pitchFamily="18" charset="0"/>
                              </a:rPr>
                            </m:ctrlPr>
                          </m:sSubPr>
                          <m:e>
                            <m:r>
                              <a:rPr lang="ru-RU" sz="2400" i="1">
                                <a:latin typeface="Cambria Math" panose="02040503050406030204" pitchFamily="18" charset="0"/>
                                <a:ea typeface="PTSerif-Regular"/>
                                <a:cs typeface="Times New Roman" panose="02020603050405020304" pitchFamily="18" charset="0"/>
                              </a:rPr>
                              <m:t>𝑇</m:t>
                            </m:r>
                          </m:e>
                          <m:sub>
                            <m:r>
                              <a:rPr lang="ru-RU" sz="2400" i="1">
                                <a:latin typeface="Cambria Math" panose="02040503050406030204" pitchFamily="18" charset="0"/>
                                <a:ea typeface="PTSerif-Regular"/>
                                <a:cs typeface="Times New Roman" panose="02020603050405020304" pitchFamily="18" charset="0"/>
                              </a:rPr>
                              <m:t>𝑒</m:t>
                            </m:r>
                          </m:sub>
                        </m:sSub>
                      </m:den>
                    </m:f>
                    <m:r>
                      <a:rPr lang="ru-RU" sz="2400" i="1">
                        <a:latin typeface="Cambria Math" panose="02040503050406030204" pitchFamily="18" charset="0"/>
                        <a:ea typeface="PTSerif-Regular"/>
                        <a:cs typeface="Times New Roman" panose="02020603050405020304" pitchFamily="18" charset="0"/>
                      </a:rPr>
                      <m:t>≈</m:t>
                    </m:r>
                    <m:f>
                      <m:fPr>
                        <m:ctrlPr>
                          <a:rPr lang="ru-RU" sz="2400" i="1">
                            <a:latin typeface="Cambria Math" panose="02040503050406030204" pitchFamily="18" charset="0"/>
                            <a:ea typeface="PTSerif-Regular"/>
                            <a:cs typeface="Times New Roman" panose="02020603050405020304" pitchFamily="18" charset="0"/>
                          </a:rPr>
                        </m:ctrlPr>
                      </m:fPr>
                      <m:num>
                        <m:r>
                          <a:rPr lang="ru-RU" sz="2400" i="1">
                            <a:latin typeface="Cambria Math" panose="02040503050406030204" pitchFamily="18" charset="0"/>
                            <a:ea typeface="PTSerif-Regular"/>
                            <a:cs typeface="Times New Roman" panose="02020603050405020304" pitchFamily="18" charset="0"/>
                          </a:rPr>
                          <m:t>1</m:t>
                        </m:r>
                      </m:num>
                      <m:den>
                        <m:r>
                          <a:rPr lang="ru-RU" sz="2400" i="1">
                            <a:latin typeface="Cambria Math" panose="02040503050406030204" pitchFamily="18" charset="0"/>
                            <a:ea typeface="PTSerif-Regular"/>
                            <a:cs typeface="Times New Roman" panose="02020603050405020304" pitchFamily="18" charset="0"/>
                          </a:rPr>
                          <m:t>𝛾</m:t>
                        </m:r>
                      </m:den>
                    </m:f>
                    <m:r>
                      <a:rPr lang="ru-RU" sz="2400" i="1">
                        <a:latin typeface="Cambria Math" panose="02040503050406030204" pitchFamily="18" charset="0"/>
                        <a:ea typeface="PTSerif-Regular"/>
                        <a:cs typeface="Times New Roman" panose="02020603050405020304" pitchFamily="18" charset="0"/>
                      </a:rPr>
                      <m:t>  </m:t>
                    </m:r>
                  </m:oMath>
                </a14:m>
                <a:r>
                  <a:rPr lang="en-US" sz="2400" dirty="0">
                    <a:latin typeface="Times New Roman" panose="02020603050405020304" pitchFamily="18" charset="0"/>
                    <a:ea typeface="PTSerif-Regular"/>
                    <a:cs typeface="Times New Roman" panose="02020603050405020304" pitchFamily="18" charset="0"/>
                  </a:rPr>
                  <a:t> </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en-US" sz="2400" dirty="0" err="1">
                    <a:latin typeface="Baskerville Old Face" panose="02020602080505020303" pitchFamily="18" charset="0"/>
                    <a:ea typeface="PTSerif-Regular"/>
                    <a:cs typeface="Times New Roman" panose="02020603050405020304" pitchFamily="18" charset="0"/>
                  </a:rPr>
                  <a:t>bunda</a:t>
                </a:r>
                <a:r>
                  <a:rPr lang="en-US" sz="2400" dirty="0">
                    <a:latin typeface="Times New Roman" panose="02020603050405020304" pitchFamily="18" charset="0"/>
                    <a:ea typeface="PTSerif-Regular"/>
                    <a:cs typeface="Times New Roman" panose="02020603050405020304" pitchFamily="18" charset="0"/>
                  </a:rPr>
                  <a:t>                        </a:t>
                </a:r>
                <a14:m>
                  <m:oMath xmlns:m="http://schemas.openxmlformats.org/officeDocument/2006/math">
                    <m:r>
                      <a:rPr lang="en-US" sz="2400" i="1">
                        <a:effectLst/>
                        <a:latin typeface="Cambria Math" panose="02040503050406030204" pitchFamily="18" charset="0"/>
                        <a:ea typeface="PTSerif-Regular"/>
                        <a:cs typeface="Times New Roman" panose="02020603050405020304" pitchFamily="18" charset="0"/>
                      </a:rPr>
                      <m:t>𝛾</m:t>
                    </m:r>
                    <m:r>
                      <a:rPr lang="en-US" sz="2400" i="1">
                        <a:effectLst/>
                        <a:latin typeface="Cambria Math" panose="02040503050406030204" pitchFamily="18" charset="0"/>
                        <a:ea typeface="PTSerif-Regular"/>
                        <a:cs typeface="Times New Roman" panose="02020603050405020304" pitchFamily="18" charset="0"/>
                      </a:rPr>
                      <m:t>=</m:t>
                    </m:r>
                    <m:f>
                      <m:fPr>
                        <m:ctrlPr>
                          <a:rPr lang="ru-RU" sz="2400" i="1">
                            <a:effectLst/>
                            <a:latin typeface="Cambria Math" panose="02040503050406030204" pitchFamily="18" charset="0"/>
                            <a:ea typeface="PTSerif-Regular"/>
                            <a:cs typeface="Times New Roman" panose="02020603050405020304" pitchFamily="18" charset="0"/>
                          </a:rPr>
                        </m:ctrlPr>
                      </m:fPr>
                      <m:num>
                        <m:r>
                          <a:rPr lang="en-US" sz="2400" i="1">
                            <a:effectLst/>
                            <a:latin typeface="Cambria Math" panose="02040503050406030204" pitchFamily="18" charset="0"/>
                            <a:ea typeface="PTSerif-Regular"/>
                            <a:cs typeface="Times New Roman" panose="02020603050405020304" pitchFamily="18" charset="0"/>
                          </a:rPr>
                          <m:t>1</m:t>
                        </m:r>
                      </m:num>
                      <m:den>
                        <m:rad>
                          <m:radPr>
                            <m:degHide m:val="on"/>
                            <m:ctrlPr>
                              <a:rPr lang="ru-RU" sz="2400" i="1">
                                <a:effectLst/>
                                <a:latin typeface="Cambria Math" panose="02040503050406030204" pitchFamily="18" charset="0"/>
                                <a:ea typeface="PTSerif-Regular"/>
                                <a:cs typeface="Times New Roman" panose="02020603050405020304" pitchFamily="18" charset="0"/>
                              </a:rPr>
                            </m:ctrlPr>
                          </m:radPr>
                          <m:deg/>
                          <m:e>
                            <m:r>
                              <a:rPr lang="en-US" sz="2400" i="1">
                                <a:effectLst/>
                                <a:latin typeface="Cambria Math" panose="02040503050406030204" pitchFamily="18" charset="0"/>
                                <a:ea typeface="PTSerif-Regular"/>
                                <a:cs typeface="Times New Roman" panose="02020603050405020304" pitchFamily="18" charset="0"/>
                              </a:rPr>
                              <m:t>1−</m:t>
                            </m:r>
                            <m:sSup>
                              <m:sSupPr>
                                <m:ctrlPr>
                                  <a:rPr lang="ru-RU" sz="2400" i="1">
                                    <a:effectLst/>
                                    <a:latin typeface="Cambria Math" panose="02040503050406030204" pitchFamily="18" charset="0"/>
                                    <a:ea typeface="PTSerif-Regular"/>
                                    <a:cs typeface="Times New Roman" panose="02020603050405020304" pitchFamily="18" charset="0"/>
                                  </a:rPr>
                                </m:ctrlPr>
                              </m:sSupPr>
                              <m:e>
                                <m:r>
                                  <a:rPr lang="en-US" sz="2400" i="1">
                                    <a:effectLst/>
                                    <a:latin typeface="Cambria Math" panose="02040503050406030204" pitchFamily="18" charset="0"/>
                                    <a:ea typeface="PTSerif-Regular"/>
                                    <a:cs typeface="Times New Roman" panose="02020603050405020304" pitchFamily="18" charset="0"/>
                                  </a:rPr>
                                  <m:t>𝛽</m:t>
                                </m:r>
                              </m:e>
                              <m:sup>
                                <m:r>
                                  <a:rPr lang="en-US" sz="2400" i="1">
                                    <a:effectLst/>
                                    <a:latin typeface="Cambria Math" panose="02040503050406030204" pitchFamily="18" charset="0"/>
                                    <a:ea typeface="PTSerif-Regular"/>
                                    <a:cs typeface="Times New Roman" panose="02020603050405020304" pitchFamily="18" charset="0"/>
                                  </a:rPr>
                                  <m:t>2</m:t>
                                </m:r>
                              </m:sup>
                            </m:sSup>
                          </m:e>
                        </m:rad>
                      </m:den>
                    </m:f>
                  </m:oMath>
                </a14:m>
                <a:r>
                  <a:rPr lang="en-US" sz="2400" dirty="0">
                    <a:effectLst/>
                    <a:latin typeface="Times New Roman" panose="02020603050405020304" pitchFamily="18" charset="0"/>
                    <a:ea typeface="PTSerif-Regular"/>
                    <a:cs typeface="Times New Roman" panose="02020603050405020304" pitchFamily="18" charset="0"/>
                  </a:rPr>
                  <a:t>   </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p:sp>
            <p:nvSpPr>
              <p:cNvPr id="7" name="TextBox 6">
                <a:extLst>
                  <a:ext uri="{FF2B5EF4-FFF2-40B4-BE49-F238E27FC236}">
                    <a16:creationId xmlns:a16="http://schemas.microsoft.com/office/drawing/2014/main" id="{AA1F816A-D904-5AC1-27E5-FBEE843A3EFF}"/>
                  </a:ext>
                </a:extLst>
              </p:cNvPr>
              <p:cNvSpPr txBox="1">
                <a:spLocks noRot="1" noChangeAspect="1" noMove="1" noResize="1" noEditPoints="1" noAdjustHandles="1" noChangeArrowheads="1" noChangeShapeType="1" noTextEdit="1"/>
              </p:cNvSpPr>
              <p:nvPr/>
            </p:nvSpPr>
            <p:spPr>
              <a:xfrm>
                <a:off x="364755" y="4331197"/>
                <a:ext cx="11376530" cy="2192588"/>
              </a:xfrm>
              <a:prstGeom prst="rect">
                <a:avLst/>
              </a:prstGeom>
              <a:blipFill>
                <a:blip r:embed="rId3"/>
                <a:stretch>
                  <a:fillRect l="-857" t="-2222" r="-804"/>
                </a:stretch>
              </a:blipFill>
            </p:spPr>
            <p:txBody>
              <a:bodyPr/>
              <a:lstStyle/>
              <a:p>
                <a:r>
                  <a:rPr lang="ru-RU">
                    <a:noFill/>
                  </a:rPr>
                  <a:t> </a:t>
                </a:r>
              </a:p>
            </p:txBody>
          </p:sp>
        </mc:Fallback>
      </mc:AlternateContent>
      <p:sp>
        <p:nvSpPr>
          <p:cNvPr id="9" name="TextBox 8">
            <a:extLst>
              <a:ext uri="{FF2B5EF4-FFF2-40B4-BE49-F238E27FC236}">
                <a16:creationId xmlns:a16="http://schemas.microsoft.com/office/drawing/2014/main" id="{D87044DA-9509-2395-96AB-0BD2A14E1AFC}"/>
              </a:ext>
            </a:extLst>
          </p:cNvPr>
          <p:cNvSpPr txBox="1"/>
          <p:nvPr/>
        </p:nvSpPr>
        <p:spPr>
          <a:xfrm>
            <a:off x="364755" y="2139360"/>
            <a:ext cx="10554574" cy="830997"/>
          </a:xfrm>
          <a:prstGeom prst="rect">
            <a:avLst/>
          </a:prstGeom>
          <a:noFill/>
        </p:spPr>
        <p:txBody>
          <a:bodyPr wrap="square">
            <a:spAutoFit/>
          </a:bodyPr>
          <a:lstStyle/>
          <a:p>
            <a:r>
              <a:rPr lang="en-US" sz="2400" dirty="0" err="1">
                <a:latin typeface="Baskerville Old Face" panose="02020602080505020303" pitchFamily="18" charset="0"/>
              </a:rPr>
              <a:t>Sinxrotron</a:t>
            </a:r>
            <a:r>
              <a:rPr lang="en-US" sz="2400" dirty="0">
                <a:latin typeface="Baskerville Old Face" panose="02020602080505020303" pitchFamily="18" charset="0"/>
              </a:rPr>
              <a:t> </a:t>
            </a:r>
            <a:r>
              <a:rPr lang="en-US" sz="2400" dirty="0" err="1">
                <a:latin typeface="Baskerville Old Face" panose="02020602080505020303" pitchFamily="18" charset="0"/>
              </a:rPr>
              <a:t>nurlanishidan</a:t>
            </a:r>
            <a:r>
              <a:rPr lang="en-US" sz="2400" dirty="0">
                <a:latin typeface="Baskerville Old Face" panose="02020602080505020303" pitchFamily="18" charset="0"/>
              </a:rPr>
              <a:t> </a:t>
            </a:r>
            <a:r>
              <a:rPr lang="en-US" sz="2400" dirty="0" err="1">
                <a:latin typeface="Baskerville Old Face" panose="02020602080505020303" pitchFamily="18" charset="0"/>
              </a:rPr>
              <a:t>kelib</a:t>
            </a:r>
            <a:r>
              <a:rPr lang="en-US" sz="2400" dirty="0">
                <a:latin typeface="Baskerville Old Face" panose="02020602080505020303" pitchFamily="18" charset="0"/>
              </a:rPr>
              <a:t> </a:t>
            </a:r>
            <a:r>
              <a:rPr lang="en-US" sz="2400" dirty="0" err="1">
                <a:latin typeface="Baskerville Old Face" panose="02020602080505020303" pitchFamily="18" charset="0"/>
              </a:rPr>
              <a:t>chiqadigan</a:t>
            </a:r>
            <a:r>
              <a:rPr lang="en-US" sz="2400" dirty="0">
                <a:latin typeface="Baskerville Old Face" panose="02020602080505020303" pitchFamily="18" charset="0"/>
              </a:rPr>
              <a:t> </a:t>
            </a:r>
            <a:r>
              <a:rPr lang="en-US" sz="2400" dirty="0" err="1">
                <a:latin typeface="Baskerville Old Face" panose="02020602080505020303" pitchFamily="18" charset="0"/>
              </a:rPr>
              <a:t>energiya</a:t>
            </a:r>
            <a:r>
              <a:rPr lang="en-US" sz="2400" dirty="0">
                <a:latin typeface="Baskerville Old Face" panose="02020602080505020303" pitchFamily="18" charset="0"/>
              </a:rPr>
              <a:t> </a:t>
            </a:r>
            <a:r>
              <a:rPr lang="en-US" sz="2400" dirty="0" err="1">
                <a:latin typeface="Baskerville Old Face" panose="02020602080505020303" pitchFamily="18" charset="0"/>
              </a:rPr>
              <a:t>yo'qotishlarini</a:t>
            </a:r>
            <a:r>
              <a:rPr lang="en-US" sz="2400" dirty="0">
                <a:latin typeface="Baskerville Old Face" panose="02020602080505020303" pitchFamily="18" charset="0"/>
              </a:rPr>
              <a:t> </a:t>
            </a:r>
            <a:r>
              <a:rPr lang="en-US" sz="2400" dirty="0" err="1">
                <a:latin typeface="Baskerville Old Face" panose="02020602080505020303" pitchFamily="18" charset="0"/>
              </a:rPr>
              <a:t>quyidagi</a:t>
            </a:r>
            <a:r>
              <a:rPr lang="en-US" sz="2400" dirty="0">
                <a:latin typeface="Baskerville Old Face" panose="02020602080505020303" pitchFamily="18" charset="0"/>
              </a:rPr>
              <a:t> </a:t>
            </a:r>
            <a:r>
              <a:rPr lang="en-US" sz="2400" dirty="0" err="1">
                <a:latin typeface="Baskerville Old Face" panose="02020602080505020303" pitchFamily="18" charset="0"/>
              </a:rPr>
              <a:t>nisbat</a:t>
            </a:r>
            <a:r>
              <a:rPr lang="en-US" sz="2400" dirty="0">
                <a:latin typeface="Baskerville Old Face" panose="02020602080505020303" pitchFamily="18" charset="0"/>
              </a:rPr>
              <a:t> </a:t>
            </a:r>
            <a:r>
              <a:rPr lang="en-US" sz="2400" dirty="0" err="1">
                <a:latin typeface="Baskerville Old Face" panose="02020602080505020303" pitchFamily="18" charset="0"/>
              </a:rPr>
              <a:t>bilan</a:t>
            </a:r>
            <a:r>
              <a:rPr lang="en-US" sz="2400" dirty="0">
                <a:latin typeface="Baskerville Old Face" panose="02020602080505020303" pitchFamily="18" charset="0"/>
              </a:rPr>
              <a:t> </a:t>
            </a:r>
            <a:r>
              <a:rPr lang="en-US" sz="2400" dirty="0" err="1">
                <a:latin typeface="Baskerville Old Face" panose="02020602080505020303" pitchFamily="18" charset="0"/>
              </a:rPr>
              <a:t>baholash</a:t>
            </a:r>
            <a:r>
              <a:rPr lang="en-US" sz="2400" dirty="0">
                <a:latin typeface="Baskerville Old Face" panose="02020602080505020303" pitchFamily="18" charset="0"/>
              </a:rPr>
              <a:t> </a:t>
            </a:r>
            <a:r>
              <a:rPr lang="en-US" sz="2400" dirty="0" err="1">
                <a:latin typeface="Baskerville Old Face" panose="02020602080505020303" pitchFamily="18" charset="0"/>
              </a:rPr>
              <a:t>mumkin</a:t>
            </a:r>
            <a:endParaRPr lang="ru-RU" sz="2400" dirty="0"/>
          </a:p>
        </p:txBody>
      </p:sp>
    </p:spTree>
    <p:extLst>
      <p:ext uri="{BB962C8B-B14F-4D97-AF65-F5344CB8AC3E}">
        <p14:creationId xmlns:p14="http://schemas.microsoft.com/office/powerpoint/2010/main" val="19954608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Цитаты">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{966D096B-C806-421D-9590-28099F97F516}TF422d6a94-b412-4b4b-8b36-ccdb9da8dac84c79d81e-e9af8984c032</Template>
  <TotalTime>106</TotalTime>
  <Words>628</Words>
  <Application>Microsoft Office PowerPoint</Application>
  <PresentationFormat>Широкоэкранный</PresentationFormat>
  <Paragraphs>48</Paragraphs>
  <Slides>13</Slides>
  <Notes>1</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13</vt:i4>
      </vt:variant>
    </vt:vector>
  </HeadingPairs>
  <TitlesOfParts>
    <vt:vector size="23" baseType="lpstr">
      <vt:lpstr>Baskerville Old Face</vt:lpstr>
      <vt:lpstr>Calibri</vt:lpstr>
      <vt:lpstr>Cambria Math</vt:lpstr>
      <vt:lpstr>Century Gothic</vt:lpstr>
      <vt:lpstr>Open Sans</vt:lpstr>
      <vt:lpstr>PTSerif-Regular</vt:lpstr>
      <vt:lpstr>Times New Roman</vt:lpstr>
      <vt:lpstr>Wingdings 2</vt:lpstr>
      <vt:lpstr>Wingdings 3</vt:lpstr>
      <vt:lpstr>Цитаты</vt:lpstr>
      <vt:lpstr>SINXROTRON NURLANISH VA UNING QO’LLANILISHI</vt:lpstr>
      <vt:lpstr>REJA:</vt:lpstr>
      <vt:lpstr>Презентация PowerPoint</vt:lpstr>
      <vt:lpstr> </vt:lpstr>
      <vt:lpstr>Презентация PowerPoint</vt:lpstr>
      <vt:lpstr>Презентация PowerPoint</vt:lpstr>
      <vt:lpstr>Презентация PowerPoint</vt:lpstr>
      <vt:lpstr>Sinxrotron nurlanishining quvvati quyidagi munosabat bilan ham ifodalanadi</vt:lpstr>
      <vt:lpstr>Презентация PowerPoint</vt:lpstr>
      <vt:lpstr>Sinxrotron nurlanishining qo’llanilishi</vt:lpstr>
      <vt:lpstr>XULOSA</vt:lpstr>
      <vt:lpstr>FOYDALANILGAN ADABIYOTLAR</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SINXROTRON NURLANISH VA UNING QO’LLANILISHI</dc:title>
  <dc:creator>davlatova_s@outlook.com</dc:creator>
  <cp:lastModifiedBy>USER</cp:lastModifiedBy>
  <cp:revision>6</cp:revision>
  <dcterms:created xsi:type="dcterms:W3CDTF">2026-04-04T16:31:07Z</dcterms:created>
  <dcterms:modified xsi:type="dcterms:W3CDTF">2026-04-08T16:56:11Z</dcterms:modified>
</cp:coreProperties>
</file>