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O‘QITUVCHI VA TURLI MULOQOTDAGI INSONLAR MULOQOTI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Muloqot — fikr, bilim, tajriba va his-tuyg‘ularni almashish jarayoni.</a:t>
            </a:r>
          </a:p>
          <a:p>
            <a:pPr>
              <a:spcAft>
                <a:spcPts val="1200"/>
              </a:spcAft>
              <a:defRPr sz="2100"/>
            </a:pPr>
            <a:r>
              <a:t>• O‘qituvchi faoliyatida samarali muloqot muhim ahamiyatga ega.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O‘QITUVCHI MULOQOTINING AHAMIYATI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O‘quvchi bilan ishonchli munosabat o‘rnatish</a:t>
            </a:r>
          </a:p>
          <a:p>
            <a:pPr>
              <a:spcAft>
                <a:spcPts val="1200"/>
              </a:spcAft>
              <a:defRPr sz="2100"/>
            </a:pPr>
            <a:r>
              <a:t>• Bilim va tarbiya berish</a:t>
            </a:r>
          </a:p>
          <a:p>
            <a:pPr>
              <a:spcAft>
                <a:spcPts val="1200"/>
              </a:spcAft>
              <a:defRPr sz="2100"/>
            </a:pPr>
            <a:r>
              <a:t>• O‘quvchining fikrlash qobiliyatini rivojlantirish</a:t>
            </a:r>
          </a:p>
          <a:p>
            <a:pPr>
              <a:spcAft>
                <a:spcPts val="1200"/>
              </a:spcAft>
              <a:defRPr sz="2100"/>
            </a:pPr>
            <a:r>
              <a:t>• Savol-javob orqali mavzuni mustahkamlash</a:t>
            </a:r>
          </a:p>
          <a:p>
            <a:pPr>
              <a:spcAft>
                <a:spcPts val="1200"/>
              </a:spcAft>
              <a:defRPr sz="2100"/>
            </a:pPr>
            <a:r>
              <a:t>• O‘quvchini faol bo‘lishga undash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A) NIMAGA O‘RGATISH?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Bilim va amaliy ko‘nikmalarga</a:t>
            </a:r>
          </a:p>
          <a:p>
            <a:pPr>
              <a:spcAft>
                <a:spcPts val="1200"/>
              </a:spcAft>
              <a:defRPr sz="2100"/>
            </a:pPr>
            <a:r>
              <a:t>• Mustaqil fikrlashga</a:t>
            </a:r>
          </a:p>
          <a:p>
            <a:pPr>
              <a:spcAft>
                <a:spcPts val="1200"/>
              </a:spcAft>
              <a:defRPr sz="2100"/>
            </a:pPr>
            <a:r>
              <a:t>• To‘g‘ri va ravon gapirishga</a:t>
            </a:r>
          </a:p>
          <a:p>
            <a:pPr>
              <a:spcAft>
                <a:spcPts val="1200"/>
              </a:spcAft>
              <a:defRPr sz="2100"/>
            </a:pPr>
            <a:r>
              <a:t>• Boshqalarni tinglash va hurmat qilishga</a:t>
            </a:r>
          </a:p>
          <a:p>
            <a:pPr>
              <a:spcAft>
                <a:spcPts val="1200"/>
              </a:spcAft>
              <a:defRPr sz="2100"/>
            </a:pPr>
            <a:r>
              <a:t>• Muammolarni hal qilishga</a:t>
            </a:r>
          </a:p>
          <a:p>
            <a:pPr>
              <a:spcAft>
                <a:spcPts val="1200"/>
              </a:spcAft>
              <a:defRPr sz="2100"/>
            </a:pPr>
            <a:r>
              <a:t>• Maqsad: o‘quvchini bilimli va hayotga tayyor shaxs qilib tarbiyalash.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B) KIMNI O‘RGATISH?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Asosiy tinglovchilar — o‘quvchilar.</a:t>
            </a:r>
          </a:p>
          <a:p>
            <a:pPr>
              <a:spcAft>
                <a:spcPts val="1200"/>
              </a:spcAft>
              <a:defRPr sz="2100"/>
            </a:pPr>
            <a:r>
              <a:t>• Har bir o‘quvchining qiziqishi va bilim darajasi turlicha.</a:t>
            </a:r>
          </a:p>
          <a:p>
            <a:pPr>
              <a:spcAft>
                <a:spcPts val="1200"/>
              </a:spcAft>
              <a:defRPr sz="2100"/>
            </a:pPr>
            <a:r>
              <a:t>• Xarakteri va o‘zlashtirish tezligi ham farq qiladi.</a:t>
            </a:r>
          </a:p>
          <a:p>
            <a:pPr>
              <a:spcAft>
                <a:spcPts val="1200"/>
              </a:spcAft>
              <a:defRPr sz="2100"/>
            </a:pPr>
            <a:r>
              <a:t>• Shuning uchun o‘qituvchi individual yondashuvdan foydalanishi kerak.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C) QANDAY O‘RGATISH?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Tushuntirish va suhbat orqali</a:t>
            </a:r>
          </a:p>
          <a:p>
            <a:pPr>
              <a:spcAft>
                <a:spcPts val="1200"/>
              </a:spcAft>
              <a:defRPr sz="2100"/>
            </a:pPr>
            <a:r>
              <a:t>• Savol-javob va munozara orqali</a:t>
            </a:r>
          </a:p>
          <a:p>
            <a:pPr>
              <a:spcAft>
                <a:spcPts val="1200"/>
              </a:spcAft>
              <a:defRPr sz="2100"/>
            </a:pPr>
            <a:r>
              <a:t>• Amaliy mashg‘ulotlar orqali</a:t>
            </a:r>
          </a:p>
          <a:p>
            <a:pPr>
              <a:spcAft>
                <a:spcPts val="1200"/>
              </a:spcAft>
              <a:defRPr sz="2100"/>
            </a:pPr>
            <a:r>
              <a:t>• Guruh bo‘lib ishlash orqali</a:t>
            </a:r>
          </a:p>
          <a:p>
            <a:pPr>
              <a:spcAft>
                <a:spcPts val="1200"/>
              </a:spcAft>
              <a:defRPr sz="2100"/>
            </a:pPr>
            <a:r>
              <a:t>• Zamonaviy texnologiyalardan foydalanib</a:t>
            </a:r>
          </a:p>
          <a:p>
            <a:pPr>
              <a:spcAft>
                <a:spcPts val="1200"/>
              </a:spcAft>
              <a:defRPr sz="2100"/>
            </a:pPr>
            <a:r>
              <a:t>• Darsni tushunarli, qiziqarli va faol tashkil etib.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TURLI INSONLAR BILAN MULOQOT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O‘quvchilar bilan — ta’lim va tarbiya haqida</a:t>
            </a:r>
          </a:p>
          <a:p>
            <a:pPr>
              <a:spcAft>
                <a:spcPts val="1200"/>
              </a:spcAft>
              <a:defRPr sz="2100"/>
            </a:pPr>
            <a:r>
              <a:t>• Ota-onalar bilan — o‘quvchining rivojlanishi haqida</a:t>
            </a:r>
          </a:p>
          <a:p>
            <a:pPr>
              <a:spcAft>
                <a:spcPts val="1200"/>
              </a:spcAft>
              <a:defRPr sz="2100"/>
            </a:pPr>
            <a:r>
              <a:t>• Hamkasblar bilan — tajriba va fikr almashish</a:t>
            </a:r>
          </a:p>
          <a:p>
            <a:pPr>
              <a:spcAft>
                <a:spcPts val="1200"/>
              </a:spcAft>
              <a:defRPr sz="2100"/>
            </a:pPr>
            <a:r>
              <a:t>• Rahbariyat bilan — ish va ta’lim jarayoni haqida</a:t>
            </a:r>
          </a:p>
          <a:p>
            <a:pPr>
              <a:spcAft>
                <a:spcPts val="1200"/>
              </a:spcAft>
              <a:defRPr sz="2100"/>
            </a:pPr>
            <a:r>
              <a:t>• Har qanday muloqotda hurmat, xushmuomalalik va tinglash muhim.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MULOQOTGA MISOL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O‘qituvchi: “Bugungi mavzu sizlarga tushunarlimi?”</a:t>
            </a:r>
          </a:p>
          <a:p>
            <a:pPr>
              <a:spcAft>
                <a:spcPts val="1200"/>
              </a:spcAft>
              <a:defRPr sz="2100"/>
            </a:pPr>
            <a:r>
              <a:t>• O‘quvchi: “Ustoz, bir joyini tushunmadim. Yana tushuntirib bera olasizmi?”</a:t>
            </a:r>
          </a:p>
          <a:p>
            <a:pPr>
              <a:spcAft>
                <a:spcPts val="1200"/>
              </a:spcAft>
              <a:defRPr sz="2100"/>
            </a:pPr>
            <a:r>
              <a:t>• O‘qituvchi: “Albatta. Keling, bu qismni misol orqali ko‘rib chiqamiz.”</a:t>
            </a:r>
          </a:p>
          <a:p>
            <a:pPr>
              <a:spcAft>
                <a:spcPts val="1200"/>
              </a:spcAft>
              <a:defRPr sz="2100"/>
            </a:pPr>
            <a:r>
              <a:t>• Bunday muloqot o‘quvchini tinglash va unga individual yordam berishga asoslanadi.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XULOSA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2412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• Nimaga o‘rgatish? — bilim, ko‘nikma va tarbiyaga.</a:t>
            </a:r>
          </a:p>
          <a:p>
            <a:pPr>
              <a:spcAft>
                <a:spcPts val="1200"/>
              </a:spcAft>
              <a:defRPr sz="2100"/>
            </a:pPr>
            <a:r>
              <a:t>• Kimni o‘rgatish? — turli qobiliyat va xarakterga ega o‘quvchilarni.</a:t>
            </a:r>
          </a:p>
          <a:p>
            <a:pPr>
              <a:spcAft>
                <a:spcPts val="1200"/>
              </a:spcAft>
              <a:defRPr sz="2100"/>
            </a:pPr>
            <a:r>
              <a:t>• Qanday o‘rgatish? — tushunarli, qiziqarli, zamonaviy va individual yondashuv asosida.</a:t>
            </a:r>
          </a:p>
          <a:p>
            <a:pPr>
              <a:spcAft>
                <a:spcPts val="1200"/>
              </a:spcAft>
              <a:defRPr sz="2100"/>
            </a:pPr>
            <a:r>
              <a:t>• Yaxshi o‘qituvchi — bilim beruvchi, tinglovchi, tarbiyachi va yo‘l ko‘rsatuvchi inson.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