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6.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2278" autoAdjust="0"/>
    <p:restoredTop sz="94660"/>
  </p:normalViewPr>
  <p:slideViewPr>
    <p:cSldViewPr snapToGrid="0" showGuides="1">
      <p:cViewPr varScale="1">
        <p:scale>
          <a:sx n="117" d="100"/>
          <a:sy n="117" d="100"/>
        </p:scale>
        <p:origin x="510" y="102"/>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760FBDFE-C587-4B4C-A407-44438C67B59E}"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49AE70B2-8BF9-45C0-BB95-33D1B9D3A854}"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омер слайда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Замещающая дата 3"/>
          <p:cNvSpPr>
            <a:spLocks noGrp="1"/>
          </p:cNvSpPr>
          <p:nvPr>
            <p:ph type="dt" sz="half" idx="10"/>
          </p:nvPr>
        </p:nvSpPr>
        <p:spPr/>
        <p:txBody>
          <a:bodyPr/>
          <a:p>
            <a:fld id="{760FBDFE-C587-4B4C-A407-44438C67B59E}"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Замещающая дата 4"/>
          <p:cNvSpPr>
            <a:spLocks noGrp="1"/>
          </p:cNvSpPr>
          <p:nvPr>
            <p:ph type="dt" sz="half" idx="10"/>
          </p:nvPr>
        </p:nvSpPr>
        <p:spPr/>
        <p:txBody>
          <a:bodyPr/>
          <a:p>
            <a:fld id="{760FBDFE-C587-4B4C-A407-44438C67B59E}" type="datetimeFigureOut">
              <a:rPr lang="en-US" smtClean="0"/>
            </a:fld>
            <a:endParaRPr lang="en-US"/>
          </a:p>
        </p:txBody>
      </p:sp>
      <p:sp>
        <p:nvSpPr>
          <p:cNvPr id="6" name="Замещающий нижний колонтитул 5"/>
          <p:cNvSpPr>
            <a:spLocks noGrp="1"/>
          </p:cNvSpPr>
          <p:nvPr>
            <p:ph type="ftr" sz="quarter" idx="11"/>
          </p:nvPr>
        </p:nvSpPr>
        <p:spPr/>
        <p:txBody>
          <a:bodyPr/>
          <a:p>
            <a:endParaRPr lang="en-US"/>
          </a:p>
        </p:txBody>
      </p:sp>
      <p:sp>
        <p:nvSpPr>
          <p:cNvPr id="7" name="Замещающий номер слайда 6"/>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Замещающая дата 6"/>
          <p:cNvSpPr>
            <a:spLocks noGrp="1"/>
          </p:cNvSpPr>
          <p:nvPr>
            <p:ph type="dt" sz="half" idx="10"/>
          </p:nvPr>
        </p:nvSpPr>
        <p:spPr/>
        <p:txBody>
          <a:bodyPr/>
          <a:p>
            <a:fld id="{760FBDFE-C587-4B4C-A407-44438C67B59E}" type="datetimeFigureOut">
              <a:rPr lang="en-US" smtClean="0"/>
            </a:fld>
            <a:endParaRPr lang="en-US"/>
          </a:p>
        </p:txBody>
      </p:sp>
      <p:sp>
        <p:nvSpPr>
          <p:cNvPr id="8" name="Замещающий нижний колонтитул 7"/>
          <p:cNvSpPr>
            <a:spLocks noGrp="1"/>
          </p:cNvSpPr>
          <p:nvPr>
            <p:ph type="ftr" sz="quarter" idx="11"/>
          </p:nvPr>
        </p:nvSpPr>
        <p:spPr/>
        <p:txBody>
          <a:bodyPr/>
          <a:p>
            <a:endParaRPr lang="en-US"/>
          </a:p>
        </p:txBody>
      </p:sp>
      <p:sp>
        <p:nvSpPr>
          <p:cNvPr id="9" name="Замещающий номер слайда 8"/>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p>
            <a:fld id="{760FBDFE-C587-4B4C-A407-44438C67B59E}" type="datetimeFigureOut">
              <a:rPr lang="en-US" smtClean="0"/>
            </a:fld>
            <a:endParaRPr lang="en-US"/>
          </a:p>
        </p:txBody>
      </p:sp>
      <p:sp>
        <p:nvSpPr>
          <p:cNvPr id="4" name="Замещающий нижний колонтитул 3"/>
          <p:cNvSpPr>
            <a:spLocks noGrp="1"/>
          </p:cNvSpPr>
          <p:nvPr>
            <p:ph type="ftr" sz="quarter" idx="11"/>
          </p:nvPr>
        </p:nvSpPr>
        <p:spPr/>
        <p:txBody>
          <a:bodyPr/>
          <a:p>
            <a:endParaRPr lang="en-US"/>
          </a:p>
        </p:txBody>
      </p:sp>
      <p:sp>
        <p:nvSpPr>
          <p:cNvPr id="5" name="Замещающий номер слайда 4"/>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fld id="{760FBDFE-C587-4B4C-A407-44438C67B59E}" type="datetimeFigureOut">
              <a:rPr lang="en-US" smtClean="0"/>
            </a:fld>
            <a:endParaRPr lang="en-US"/>
          </a:p>
        </p:txBody>
      </p:sp>
      <p:sp>
        <p:nvSpPr>
          <p:cNvPr id="3" name="Замещающий нижний колонтитул 2"/>
          <p:cNvSpPr>
            <a:spLocks noGrp="1"/>
          </p:cNvSpPr>
          <p:nvPr>
            <p:ph type="ftr" sz="quarter" idx="11"/>
          </p:nvPr>
        </p:nvSpPr>
        <p:spPr/>
        <p:txBody>
          <a:bodyPr/>
          <a:p>
            <a:endParaRPr lang="en-US"/>
          </a:p>
        </p:txBody>
      </p:sp>
      <p:sp>
        <p:nvSpPr>
          <p:cNvPr id="4" name="Замещающий номер слайда 3"/>
          <p:cNvSpPr>
            <a:spLocks noGrp="1"/>
          </p:cNvSpPr>
          <p:nvPr>
            <p:ph type="sldNum" sz="quarter" idx="12"/>
          </p:nvPr>
        </p:nvSpPr>
        <p:spPr/>
        <p:txBody>
          <a:bodyPr/>
          <a:p>
            <a:fld id="{49AE70B2-8BF9-45C0-BB95-33D1B9D3A854}"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Замещающий номер слайда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fld id="{9EFD9D74-47D9-4702-A33C-335B63B48DBF}" type="datetimeFigureOut">
              <a:rPr lang="en-US" smtClean="0"/>
            </a:fld>
            <a:endParaRPr lang="en-US" dirty="0"/>
          </a:p>
        </p:txBody>
      </p:sp>
      <p:sp>
        <p:nvSpPr>
          <p:cNvPr id="6" name="Замещающий нижний колонтитул 5"/>
          <p:cNvSpPr>
            <a:spLocks noGrp="1"/>
          </p:cNvSpPr>
          <p:nvPr>
            <p:ph type="ftr" sz="quarter" idx="11"/>
          </p:nvPr>
        </p:nvSpPr>
        <p:spPr/>
        <p:txBody>
          <a:bodyPr/>
          <a:p>
            <a:endParaRPr lang="en-US" dirty="0"/>
          </a:p>
        </p:txBody>
      </p:sp>
      <p:sp>
        <p:nvSpPr>
          <p:cNvPr id="7" name="Замещающий номер слайда 6"/>
          <p:cNvSpPr>
            <a:spLocks noGrp="1"/>
          </p:cNvSpPr>
          <p:nvPr>
            <p:ph type="sldNum" sz="quarter" idx="12"/>
          </p:nvPr>
        </p:nvSpPr>
        <p:spPr/>
        <p:txBody>
          <a:bodyPr/>
          <a:p>
            <a:fld id="{FABC47A4-756D-490B-A52F-7D9E2C9FC05F}"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760FBDFE-C587-4B4C-A407-44438C67B59E}" type="datetimeFigureOut">
              <a:rPr lang="en-US" smtClean="0"/>
            </a:fld>
            <a:endParaRPr lang="en-US" dirty="0"/>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49AE70B2-8BF9-45C0-BB95-33D1B9D3A85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7.jpeg"/><Relationship Id="rId2" Type="http://schemas.openxmlformats.org/officeDocument/2006/relationships/image" Target="../media/image6.sv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Текстовое поле 3"/>
          <p:cNvSpPr txBox="1"/>
          <p:nvPr/>
        </p:nvSpPr>
        <p:spPr>
          <a:xfrm>
            <a:off x="859790" y="2058670"/>
            <a:ext cx="11165840" cy="583565"/>
          </a:xfrm>
          <a:prstGeom prst="rect">
            <a:avLst/>
          </a:prstGeom>
          <a:noFill/>
        </p:spPr>
        <p:txBody>
          <a:bodyPr wrap="square" rtlCol="0">
            <a:spAutoFit/>
          </a:bodyPr>
          <a:p>
            <a:r>
              <a:rPr lang="en-US" altLang="ru-RU" sz="3200"/>
              <a:t>Biogaz va bioo‘g‘it ishlab chiqarish va ekologiya.</a:t>
            </a:r>
            <a:endParaRPr lang="en-US" altLang="ru-RU" sz="3200"/>
          </a:p>
        </p:txBody>
      </p:sp>
      <p:sp>
        <p:nvSpPr>
          <p:cNvPr id="6" name="Текстовое поле 5"/>
          <p:cNvSpPr txBox="1"/>
          <p:nvPr/>
        </p:nvSpPr>
        <p:spPr>
          <a:xfrm>
            <a:off x="1580515" y="3658870"/>
            <a:ext cx="4064000" cy="1198880"/>
          </a:xfrm>
          <a:prstGeom prst="rect">
            <a:avLst/>
          </a:prstGeom>
          <a:noFill/>
        </p:spPr>
        <p:txBody>
          <a:bodyPr wrap="square" rtlCol="0">
            <a:spAutoFit/>
          </a:bodyPr>
          <a:p>
            <a:r>
              <a:rPr lang="en-US" altLang="ru-RU"/>
              <a:t>GURUH - 71-22</a:t>
            </a:r>
            <a:endParaRPr lang="en-US" altLang="ru-RU"/>
          </a:p>
          <a:p>
            <a:r>
              <a:rPr lang="en-US" altLang="ru-RU"/>
              <a:t>BAJARDI - NOMOZOV.S</a:t>
            </a:r>
            <a:endParaRPr lang="en-US" altLang="ru-RU"/>
          </a:p>
          <a:p>
            <a:r>
              <a:rPr lang="en-US" altLang="ru-RU"/>
              <a:t>QABULQILDI - </a:t>
            </a:r>
            <a:r>
              <a:rPr lang="en-US" altLang="ru-RU">
                <a:sym typeface="+mn-ea"/>
              </a:rPr>
              <a:t>RAXMATOV. A</a:t>
            </a:r>
            <a:endParaRPr lang="en-US" altLang="ru-RU"/>
          </a:p>
          <a:p>
            <a:endParaRPr lang="en-US" alt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609600" y="288290"/>
            <a:ext cx="10972800" cy="582613"/>
          </a:xfrm>
        </p:spPr>
        <p:txBody>
          <a:bodyPr/>
          <a:p>
            <a:r>
              <a:rPr lang="en-US" altLang="ru-RU" sz="2800"/>
              <a:t>Anaerob filter moslamasi 1950-yillarda nisbatan suyultirilgan va eruvchan oqava suvdan foydalanish uchun ishlab chiqilgan.</a:t>
            </a:r>
            <a:endParaRPr lang="en-US" altLang="ru-RU" sz="2800"/>
          </a:p>
        </p:txBody>
      </p:sp>
      <p:pic>
        <p:nvPicPr>
          <p:cNvPr id="12" name="Замещающее содержимое 11" descr="Anaerobic_Filter_diagram (1)"/>
          <p:cNvPicPr>
            <a:picLocks noChangeAspect="1"/>
          </p:cNvPicPr>
          <p:nvPr>
            <p:ph sz="half" idx="2"/>
          </p:nvPr>
        </p:nvPicPr>
        <p:blipFill>
          <a:blip r:embed="rId1">
            <a:extLst>
              <a:ext uri="{96DAC541-7B7A-43D3-8B79-37D633B846F1}">
                <asvg:svgBlip xmlns:asvg="http://schemas.microsoft.com/office/drawing/2016/SVG/main" r:embed="rId2"/>
              </a:ext>
            </a:extLst>
          </a:blip>
          <a:stretch>
            <a:fillRect/>
          </a:stretch>
        </p:blipFill>
        <p:spPr>
          <a:xfrm>
            <a:off x="6197600" y="871220"/>
            <a:ext cx="5384800" cy="4792345"/>
          </a:xfrm>
          <a:prstGeom prst="rect">
            <a:avLst/>
          </a:prstGeom>
        </p:spPr>
      </p:pic>
      <p:pic>
        <p:nvPicPr>
          <p:cNvPr id="11" name="Замещающее содержимое 10" descr="Biogas_reactor_construction_Lesotho_(3150665134)"/>
          <p:cNvPicPr>
            <a:picLocks noChangeAspect="1"/>
          </p:cNvPicPr>
          <p:nvPr>
            <p:ph sz="half" idx="1"/>
          </p:nvPr>
        </p:nvPicPr>
        <p:blipFill>
          <a:blip r:embed="rId3"/>
          <a:stretch>
            <a:fillRect/>
          </a:stretch>
        </p:blipFill>
        <p:spPr>
          <a:xfrm>
            <a:off x="609600" y="1637665"/>
            <a:ext cx="5384800" cy="40259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796290" y="1244600"/>
            <a:ext cx="9960610" cy="5507990"/>
          </a:xfrm>
          <a:prstGeom prst="rect">
            <a:avLst/>
          </a:prstGeom>
          <a:noFill/>
        </p:spPr>
        <p:txBody>
          <a:bodyPr wrap="square" rtlCol="0">
            <a:spAutoFit/>
          </a:bodyPr>
          <a:p>
            <a:r>
              <a:rPr lang="en-US" altLang="ru-RU" sz="3200"/>
              <a:t>Biroq, UASB reaktorlarida qadoqlash muhiti mavjud emas, aksincha, metan hosil qiluvchi bakteriyalar reaktorning pastki qismini qoplaydigan loy qoplamasining zich granulalarida to</a:t>
            </a:r>
            <a:r>
              <a:rPr lang="en-US" altLang="en-US" sz="3200"/>
              <a:t>ʻ</a:t>
            </a:r>
            <a:r>
              <a:rPr lang="en-US" altLang="ru-RU" sz="3200"/>
              <a:t>plangan. Oziqlantiruvchi suyuqlik reaktorning pastki qismidan kiradi va suyuqlik loy adyolidan oqib chiqayotganda biogaz hosil bo</a:t>
            </a:r>
            <a:r>
              <a:rPr lang="en-US" altLang="en-US" sz="3200"/>
              <a:t>ʻ</a:t>
            </a:r>
            <a:r>
              <a:rPr lang="en-US" altLang="ru-RU" sz="3200"/>
              <a:t>ladi. Yevropada qand lavlagini qayta ishlashda va asosan eriydigan uglevodlarni o</a:t>
            </a:r>
            <a:r>
              <a:rPr lang="en-US" altLang="en-US" sz="3200"/>
              <a:t>ʻ</a:t>
            </a:r>
            <a:r>
              <a:rPr lang="en-US" altLang="ru-RU" sz="3200"/>
              <a:t>z ichiga olgan boshqa suyultirilgan chiqindilardan foydalangan holda biogaz ishlab chiqarishda UASB reaktorlaridan foydalaniladi.</a:t>
            </a:r>
            <a:endParaRPr lang="en-US" altLang="ru-RU" sz="3200"/>
          </a:p>
        </p:txBody>
      </p:sp>
      <p:sp>
        <p:nvSpPr>
          <p:cNvPr id="3" name="Текстовое поле 2"/>
          <p:cNvSpPr txBox="1"/>
          <p:nvPr/>
        </p:nvSpPr>
        <p:spPr>
          <a:xfrm>
            <a:off x="796290" y="336550"/>
            <a:ext cx="9434830" cy="706755"/>
          </a:xfrm>
          <a:prstGeom prst="rect">
            <a:avLst/>
          </a:prstGeom>
          <a:noFill/>
        </p:spPr>
        <p:txBody>
          <a:bodyPr wrap="square" rtlCol="0">
            <a:spAutoFit/>
          </a:bodyPr>
          <a:p>
            <a:r>
              <a:rPr lang="en-US" altLang="ru-RU" sz="4000"/>
              <a:t>Yuqori oqimli anaerob loy qoplamasi </a:t>
            </a:r>
            <a:endParaRPr lang="en-US" altLang="ru-RU"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3935730" y="527685"/>
            <a:ext cx="4064000" cy="829945"/>
          </a:xfrm>
          <a:prstGeom prst="rect">
            <a:avLst/>
          </a:prstGeom>
          <a:noFill/>
        </p:spPr>
        <p:txBody>
          <a:bodyPr wrap="square" rtlCol="0">
            <a:spAutoFit/>
          </a:bodyPr>
          <a:p>
            <a:r>
              <a:rPr lang="en-US" altLang="ru-RU" sz="4800"/>
              <a:t>XULOSA</a:t>
            </a:r>
            <a:endParaRPr lang="en-US" altLang="ru-RU" sz="4800"/>
          </a:p>
        </p:txBody>
      </p:sp>
      <p:sp>
        <p:nvSpPr>
          <p:cNvPr id="3" name="Текстовое поле 2"/>
          <p:cNvSpPr txBox="1"/>
          <p:nvPr/>
        </p:nvSpPr>
        <p:spPr>
          <a:xfrm>
            <a:off x="1242695" y="1691005"/>
            <a:ext cx="10072370" cy="3750945"/>
          </a:xfrm>
          <a:prstGeom prst="rect">
            <a:avLst/>
          </a:prstGeom>
          <a:noFill/>
        </p:spPr>
        <p:txBody>
          <a:bodyPr wrap="square" rtlCol="0">
            <a:noAutofit/>
          </a:bodyPr>
          <a:p>
            <a:r>
              <a:rPr lang="en-US" altLang="ru-RU" sz="2800"/>
              <a:t>Biogaz va bioo‘g‘it ishlab chiqarish bugungi kunda nafaqat energetika tizimining muhim qismi, balki ekologik muhofaza, iqtisodiy barqarorlik va qishloq xo‘jaligi rivojining strategik yo‘nalishlaridan biri sifatida qaralmoqda. Organik chiqindilarning tobora ortib borayotgani, atrof-muhitning ifloslanishi, kimyoviy o‘g‘itlarni haddan tashqari ishlatish tufayli tuproq degradatsiyasining kuchayishi biogaz texnologiyalariga ehtiyojni yanada oshirmoqda. Mazkur texnologiya bir vaqtning o‘zida uchta asosiy vazifani bajaradi: energiya ishlab chiqaradi, chiqindilarni zararsizlantiradi va yuqori sifatli bioo‘g‘it hosil qiladi.</a:t>
            </a:r>
            <a:endParaRPr lang="en-US" altLang="ru-RU"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561975" y="506730"/>
            <a:ext cx="11321415" cy="6214745"/>
          </a:xfrm>
          <a:prstGeom prst="rect">
            <a:avLst/>
          </a:prstGeom>
          <a:noFill/>
        </p:spPr>
        <p:txBody>
          <a:bodyPr wrap="square" rtlCol="0" anchor="t">
            <a:noAutofit/>
          </a:bodyPr>
          <a:p>
            <a:r>
              <a:rPr lang="en-US" altLang="ru-RU" sz="2800"/>
              <a:t>Biogaz texnologiyasining eng katta afzalliklaridan biri — atmosferaga chiqadigan zararli gazlarni kamaytirishidir. Chorvachilik chiqindilaridan tabiiy ravishda ajralib chiqadigan metan atmosferada karbonat angidridga nisbatan 25 baravar ko‘proq issiqxona effekti uyg‘otadi. Anaerob fermentatsiya jarayoni esa ushbu metanni to‘liq yig‘ib, uni energiya manbaiga aylantiradi. Bu nafaqat ekologik muammolarni kamaytiradi, balki energiya ta’minotida barqarorlikni yaratadi. Metan gazining yoqilg‘i sifatidagi energiyasi yuqori darajada bo‘lgani uchun biogazning isitish, ovqat pishirish va elektr energiyasi ishlab chiqarishdagi ahamiyati katta.</a:t>
            </a:r>
            <a:endParaRPr lang="en-US" altLang="ru-RU" sz="2800"/>
          </a:p>
          <a:p>
            <a:endParaRPr lang="en-US" altLang="ru-RU" sz="2800"/>
          </a:p>
          <a:p>
            <a:r>
              <a:rPr lang="en-US" altLang="ru-RU" sz="2800"/>
              <a:t>Ikkinchi muhim jihat — bioo‘g‘itning qishloq xo‘jaligida qo‘llanishi. Fermentatsiyadan qolgan digestat tarkibida azot, fosfor, kaliy kabi o‘simlik uchun asosiy elementlar saqlanadi.</a:t>
            </a:r>
            <a:endParaRPr lang="ru-RU" alt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258570" y="240665"/>
            <a:ext cx="10725785" cy="768350"/>
          </a:xfrm>
          <a:prstGeom prst="rect">
            <a:avLst/>
          </a:prstGeom>
          <a:noFill/>
        </p:spPr>
        <p:txBody>
          <a:bodyPr wrap="square" rtlCol="0">
            <a:spAutoFit/>
          </a:bodyPr>
          <a:p>
            <a:r>
              <a:rPr lang="en-US" altLang="ru-RU" sz="4400"/>
              <a:t>FOYDALANGAN   ADABIYOTLAR</a:t>
            </a:r>
            <a:endParaRPr lang="en-US" altLang="ru-RU" sz="4400"/>
          </a:p>
        </p:txBody>
      </p:sp>
      <p:sp>
        <p:nvSpPr>
          <p:cNvPr id="3" name="Текстовое поле 2"/>
          <p:cNvSpPr txBox="1"/>
          <p:nvPr/>
        </p:nvSpPr>
        <p:spPr>
          <a:xfrm>
            <a:off x="462280" y="1563370"/>
            <a:ext cx="10549255" cy="4417695"/>
          </a:xfrm>
          <a:prstGeom prst="rect">
            <a:avLst/>
          </a:prstGeom>
          <a:noFill/>
        </p:spPr>
        <p:txBody>
          <a:bodyPr wrap="square" rtlCol="0">
            <a:noAutofit/>
          </a:bodyPr>
          <a:p>
            <a:r>
              <a:rPr lang="en-US" altLang="ru-RU" sz="2400"/>
              <a:t>1. Karimov I., Qayta tiklanuvchi energiya manbalari, Toshkent: O‘zMU nashriyoti, 2021.</a:t>
            </a:r>
            <a:endParaRPr lang="en-US" altLang="ru-RU" sz="2400"/>
          </a:p>
          <a:p>
            <a:r>
              <a:rPr lang="en-US" altLang="ru-RU" sz="2400"/>
              <a:t> 2. Abdurahmonov A., Biogaz texnologiyalarining asoslari, Toshkent: Fan va texnologiya, 2020.</a:t>
            </a:r>
            <a:endParaRPr lang="en-US" altLang="ru-RU" sz="2400"/>
          </a:p>
          <a:p>
            <a:r>
              <a:rPr lang="en-US" altLang="ru-RU" sz="2400"/>
              <a:t> 3. Xolmatov T., Chorvachilik chiqindilarini qayta ishlash va biogaz olish, Qarshi: Nasaf, 2019.</a:t>
            </a:r>
            <a:endParaRPr lang="en-US" altLang="ru-RU" sz="2400"/>
          </a:p>
          <a:p>
            <a:r>
              <a:rPr lang="en-US" altLang="ru-RU" sz="2400"/>
              <a:t> 4. O‘zbekiston Respublikasi Energetika vazirligi. Yashil energiya bo‘yicha yillik hisobot, 2022.</a:t>
            </a:r>
            <a:endParaRPr lang="en-US" altLang="ru-RU" sz="2400"/>
          </a:p>
          <a:p>
            <a:r>
              <a:rPr lang="en-US" altLang="ru-RU" sz="2400"/>
              <a:t> 5. O‘zbekiston Qishloq xo‘jaligi ilmiy-tadqiqot instituti materiallari, 2023.</a:t>
            </a:r>
            <a:endParaRPr lang="en-US" altLang="ru-RU" sz="2400"/>
          </a:p>
          <a:p>
            <a:r>
              <a:rPr lang="en-US" altLang="ru-RU" sz="2400"/>
              <a:t> 6. Islomov M., Qishloq xo‘jaligida organik o‘g‘itlar va ularning ahamiyati, Toshkent: Innovatsiya, 2021.</a:t>
            </a:r>
            <a:endParaRPr lang="en-US" altLang="ru-RU" sz="2400"/>
          </a:p>
          <a:p>
            <a:r>
              <a:rPr lang="en-US" altLang="ru-RU" sz="2400"/>
              <a:t> 7. Sobirov B., Biomassa va bioenergetika, Andijon: AndMI, 2020.</a:t>
            </a:r>
            <a:endParaRPr lang="en-US" altLang="ru-RU"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Текстовое поле 1"/>
          <p:cNvSpPr txBox="1"/>
          <p:nvPr/>
        </p:nvSpPr>
        <p:spPr>
          <a:xfrm>
            <a:off x="8782050" y="4495800"/>
            <a:ext cx="4064000" cy="368300"/>
          </a:xfrm>
          <a:prstGeom prst="rect">
            <a:avLst/>
          </a:prstGeom>
          <a:noFill/>
        </p:spPr>
        <p:txBody>
          <a:bodyPr wrap="square" rtlCol="0">
            <a:spAutoFit/>
          </a:bodyPr>
          <a:p>
            <a:endParaRPr lang="ru-RU"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Текстовое поле 2"/>
          <p:cNvSpPr txBox="1"/>
          <p:nvPr/>
        </p:nvSpPr>
        <p:spPr>
          <a:xfrm>
            <a:off x="4504690" y="1029335"/>
            <a:ext cx="4064000" cy="706755"/>
          </a:xfrm>
          <a:prstGeom prst="rect">
            <a:avLst/>
          </a:prstGeom>
          <a:noFill/>
        </p:spPr>
        <p:txBody>
          <a:bodyPr wrap="square" rtlCol="0">
            <a:spAutoFit/>
          </a:bodyPr>
          <a:p>
            <a:r>
              <a:rPr lang="en-US" altLang="ru-RU" sz="4000"/>
              <a:t>REJA:</a:t>
            </a:r>
            <a:endParaRPr lang="en-US" altLang="ru-RU" sz="4000"/>
          </a:p>
        </p:txBody>
      </p:sp>
      <p:sp>
        <p:nvSpPr>
          <p:cNvPr id="4" name="Текстовое поле 3"/>
          <p:cNvSpPr txBox="1"/>
          <p:nvPr/>
        </p:nvSpPr>
        <p:spPr>
          <a:xfrm>
            <a:off x="1126490" y="2207260"/>
            <a:ext cx="9432290" cy="1814830"/>
          </a:xfrm>
          <a:prstGeom prst="rect">
            <a:avLst/>
          </a:prstGeom>
          <a:noFill/>
        </p:spPr>
        <p:txBody>
          <a:bodyPr wrap="square" rtlCol="0">
            <a:spAutoFit/>
          </a:bodyPr>
          <a:p>
            <a:r>
              <a:rPr lang="en-US" altLang="ru-RU" sz="2800"/>
              <a:t>1.Biogazning shakllanish jarayoni va uning mohiyati</a:t>
            </a:r>
            <a:endParaRPr lang="en-US" altLang="ru-RU" sz="2800"/>
          </a:p>
          <a:p>
            <a:r>
              <a:rPr lang="en-US" altLang="ru-RU" sz="2800"/>
              <a:t>2.Biogaz ishlab chiqarishning iqtisodiy samaradorligi</a:t>
            </a:r>
            <a:endParaRPr lang="en-US" altLang="ru-RU" sz="2800"/>
          </a:p>
          <a:p>
            <a:r>
              <a:rPr lang="en-US" altLang="ru-RU" sz="2800"/>
              <a:t>3.Biogaz ishlab chiqarish texnologiyasi</a:t>
            </a:r>
            <a:endParaRPr lang="en-US" altLang="ru-RU" sz="2800"/>
          </a:p>
          <a:p>
            <a:r>
              <a:rPr lang="en-US" altLang="ru-RU" sz="2800"/>
              <a:t>4.Atmosfera muhofazasi</a:t>
            </a:r>
            <a:endParaRPr lang="en-US" altLang="ru-RU"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Текстовое поле 2"/>
          <p:cNvSpPr txBox="1"/>
          <p:nvPr/>
        </p:nvSpPr>
        <p:spPr>
          <a:xfrm>
            <a:off x="463550" y="464185"/>
            <a:ext cx="10882630" cy="1198880"/>
          </a:xfrm>
          <a:prstGeom prst="rect">
            <a:avLst/>
          </a:prstGeom>
          <a:noFill/>
        </p:spPr>
        <p:txBody>
          <a:bodyPr wrap="square" rtlCol="0">
            <a:spAutoFit/>
          </a:bodyPr>
          <a:p>
            <a:r>
              <a:rPr lang="en-US" altLang="ru-RU" sz="3600">
                <a:sym typeface="+mn-ea"/>
              </a:rPr>
              <a:t>1.Biogazning shakllanish jarayoni va uning mohiyati</a:t>
            </a:r>
            <a:endParaRPr lang="en-US" altLang="ru-RU" sz="3600"/>
          </a:p>
          <a:p>
            <a:endParaRPr lang="ru-RU" altLang="en-US" sz="3600"/>
          </a:p>
        </p:txBody>
      </p:sp>
      <p:sp>
        <p:nvSpPr>
          <p:cNvPr id="4" name="Текстовое поле 3"/>
          <p:cNvSpPr txBox="1"/>
          <p:nvPr/>
        </p:nvSpPr>
        <p:spPr>
          <a:xfrm>
            <a:off x="175260" y="1663065"/>
            <a:ext cx="11841480" cy="4591050"/>
          </a:xfrm>
          <a:prstGeom prst="rect">
            <a:avLst/>
          </a:prstGeom>
          <a:noFill/>
        </p:spPr>
        <p:txBody>
          <a:bodyPr wrap="square" rtlCol="0">
            <a:noAutofit/>
          </a:bodyPr>
          <a:p>
            <a:r>
              <a:rPr lang="en-US" altLang="ru-RU" sz="2400"/>
              <a:t>Qishloq xo</a:t>
            </a:r>
            <a:r>
              <a:rPr lang="en-US" altLang="en-US" sz="2400"/>
              <a:t>ʻ</a:t>
            </a:r>
            <a:r>
              <a:rPr lang="en-US" altLang="ru-RU" sz="2400"/>
              <a:t>jaligi – aholi uchun oziq-ovqat mahsulotlarini yetkazib beruvchi asosiy manbadir. Ayni vaqtda u keng istemol mahsulotlari ishlab chiqaruvchi sanoatning bir qancha tarmoqlari uchun xom-ashyo yetkazib beradi. Masalan, qishloq xo</a:t>
            </a:r>
            <a:r>
              <a:rPr lang="en-US" altLang="en-US" sz="2400"/>
              <a:t>ʻ</a:t>
            </a:r>
            <a:r>
              <a:rPr lang="en-US" altLang="ru-RU" sz="2400"/>
              <a:t>jaligi xom-ashyosining ulushi (qiymat jihatidan) ip-gazlama sanoatida barcha moddiy xarajatlarning 60 foizini, qandolat sanoatida salkam 70 foizni, yog</a:t>
            </a:r>
            <a:r>
              <a:rPr lang="en-US" altLang="en-US" sz="2400"/>
              <a:t>ʻ</a:t>
            </a:r>
            <a:r>
              <a:rPr lang="en-US" altLang="ru-RU" sz="2400"/>
              <a:t> va sut sanoatida qariyb 80 foizni tashkil qiladi. Bularning hammasi shuni ko</a:t>
            </a:r>
            <a:r>
              <a:rPr lang="en-US" altLang="en-US" sz="2400"/>
              <a:t>ʻ</a:t>
            </a:r>
            <a:r>
              <a:rPr lang="en-US" altLang="ru-RU" sz="2400"/>
              <a:t>rsatadiki, qishloq xo</a:t>
            </a:r>
            <a:r>
              <a:rPr lang="en-US" altLang="en-US" sz="2400"/>
              <a:t>ʻ</a:t>
            </a:r>
            <a:r>
              <a:rPr lang="en-US" altLang="ru-RU" sz="2400"/>
              <a:t>jalik ishlab chiqarishni ko</a:t>
            </a:r>
            <a:r>
              <a:rPr lang="en-US" altLang="en-US" sz="2400"/>
              <a:t>ʻ</a:t>
            </a:r>
            <a:r>
              <a:rPr lang="en-US" altLang="ru-RU" sz="2400"/>
              <a:t>ngildagiday sur</a:t>
            </a:r>
            <a:r>
              <a:rPr lang="en-US" altLang="en-US" sz="2400"/>
              <a:t>ʼ</a:t>
            </a:r>
            <a:r>
              <a:rPr lang="en-US" altLang="ru-RU" sz="2400"/>
              <a:t>atlar bilan rivojlanmasa, xalq turmush darajasini oshirishning hech qanday eng yaxshi programmasini ham ro</a:t>
            </a:r>
            <a:r>
              <a:rPr lang="en-US" altLang="en-US" sz="2400"/>
              <a:t>ʻ</a:t>
            </a:r>
            <a:r>
              <a:rPr lang="en-US" altLang="ru-RU" sz="2400"/>
              <a:t>yobga chiqarib bo</a:t>
            </a:r>
            <a:r>
              <a:rPr lang="en-US" altLang="en-US" sz="2400"/>
              <a:t>ʻ</a:t>
            </a:r>
            <a:r>
              <a:rPr lang="en-US" altLang="ru-RU" sz="2400"/>
              <a:t>lmaydi. Qishloq xo</a:t>
            </a:r>
            <a:r>
              <a:rPr lang="en-US" altLang="en-US" sz="2400"/>
              <a:t>ʻ</a:t>
            </a:r>
            <a:r>
              <a:rPr lang="en-US" altLang="ru-RU" sz="2400"/>
              <a:t>jaligining ahamiyati yana shu bilan belgilanadiki, xalq xo</a:t>
            </a:r>
            <a:r>
              <a:rPr lang="en-US" altLang="en-US" sz="2400"/>
              <a:t>ʻ</a:t>
            </a:r>
            <a:r>
              <a:rPr lang="en-US" altLang="ru-RU" sz="2400"/>
              <a:t>jaligida band bo</a:t>
            </a:r>
            <a:r>
              <a:rPr lang="en-US" altLang="en-US" sz="2400"/>
              <a:t>ʻ</a:t>
            </a:r>
            <a:r>
              <a:rPr lang="en-US" altLang="ru-RU" sz="2400"/>
              <a:t>lgan xodimlarning 27 foizi shu sohada mehnat qiladi. Qishloq xo</a:t>
            </a:r>
            <a:r>
              <a:rPr lang="en-US" altLang="en-US" sz="2400"/>
              <a:t>ʻ</a:t>
            </a:r>
            <a:r>
              <a:rPr lang="en-US" altLang="ru-RU" sz="2400"/>
              <a:t>jaligida mamlakat milliy daromadining taxminan uchdan bir qismi yaratiladi. Shu sababli mamlakat butun iqtisodiyotining o</a:t>
            </a:r>
            <a:r>
              <a:rPr lang="en-US" altLang="en-US" sz="2400"/>
              <a:t>ʻ</a:t>
            </a:r>
            <a:r>
              <a:rPr lang="en-US" altLang="ru-RU" sz="2400"/>
              <a:t>sish sur</a:t>
            </a:r>
            <a:r>
              <a:rPr lang="en-US" altLang="en-US" sz="2400"/>
              <a:t>ʼ</a:t>
            </a:r>
            <a:r>
              <a:rPr lang="en-US" altLang="ru-RU" sz="2400"/>
              <a:t>atlari, mehnatkashlar farovonligini oshirish ko</a:t>
            </a:r>
            <a:r>
              <a:rPr lang="en-US" altLang="en-US" sz="2400"/>
              <a:t>ʻ</a:t>
            </a:r>
            <a:r>
              <a:rPr lang="en-US" altLang="ru-RU" sz="2400"/>
              <a:t>p jihatdan qishloq xo</a:t>
            </a:r>
            <a:r>
              <a:rPr lang="en-US" altLang="en-US" sz="2400"/>
              <a:t>ʻ</a:t>
            </a:r>
            <a:r>
              <a:rPr lang="en-US" altLang="ru-RU" sz="2400"/>
              <a:t>jaligining rivojlanish darajasiga bog</a:t>
            </a:r>
            <a:r>
              <a:rPr lang="en-US" altLang="en-US" sz="2400"/>
              <a:t>ʻ</a:t>
            </a:r>
            <a:r>
              <a:rPr lang="en-US" altLang="ru-RU" sz="2400"/>
              <a:t>liqdir. Shu bilan birga sotsial-siyosiy jihatni ham xisobga olish muhimdir. </a:t>
            </a:r>
            <a:endParaRPr lang="ru-RU"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7" name="Замещающее содержимое 6" descr="Biogaz_chizmasi"/>
          <p:cNvPicPr>
            <a:picLocks noChangeAspect="1"/>
          </p:cNvPicPr>
          <p:nvPr>
            <p:ph sz="half" idx="1"/>
          </p:nvPr>
        </p:nvPicPr>
        <p:blipFill>
          <a:blip r:embed="rId1"/>
          <a:stretch>
            <a:fillRect/>
          </a:stretch>
        </p:blipFill>
        <p:spPr>
          <a:xfrm>
            <a:off x="387350" y="993140"/>
            <a:ext cx="5708650" cy="5554345"/>
          </a:xfrm>
          <a:prstGeom prst="rect">
            <a:avLst/>
          </a:prstGeom>
        </p:spPr>
      </p:pic>
      <p:pic>
        <p:nvPicPr>
          <p:cNvPr id="12" name="Замещающее содержимое 11"/>
          <p:cNvPicPr>
            <a:picLocks noChangeAspect="1"/>
          </p:cNvPicPr>
          <p:nvPr>
            <p:ph sz="half" idx="2"/>
          </p:nvPr>
        </p:nvPicPr>
        <p:blipFill>
          <a:blip r:embed="rId2"/>
          <a:stretch>
            <a:fillRect/>
          </a:stretch>
        </p:blipFill>
        <p:spPr>
          <a:xfrm>
            <a:off x="6346825" y="1092200"/>
            <a:ext cx="5235575" cy="5566410"/>
          </a:xfrm>
          <a:prstGeom prst="rect">
            <a:avLst/>
          </a:prstGeom>
        </p:spPr>
      </p:pic>
      <p:sp>
        <p:nvSpPr>
          <p:cNvPr id="14" name="Текстовое поле 13"/>
          <p:cNvSpPr txBox="1"/>
          <p:nvPr/>
        </p:nvSpPr>
        <p:spPr>
          <a:xfrm>
            <a:off x="3250565" y="256540"/>
            <a:ext cx="7744460" cy="521970"/>
          </a:xfrm>
          <a:prstGeom prst="rect">
            <a:avLst/>
          </a:prstGeom>
          <a:noFill/>
        </p:spPr>
        <p:txBody>
          <a:bodyPr wrap="square" rtlCol="0">
            <a:spAutoFit/>
          </a:bodyPr>
          <a:p>
            <a:r>
              <a:rPr lang="en-US" altLang="ru-RU" sz="2800"/>
              <a:t>BIOGAZ JARAYONI</a:t>
            </a:r>
            <a:endParaRPr lang="en-US" altLang="ru-RU"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385570" y="782955"/>
            <a:ext cx="9657715" cy="4664710"/>
          </a:xfrm>
          <a:prstGeom prst="rect">
            <a:avLst/>
          </a:prstGeom>
          <a:noFill/>
        </p:spPr>
        <p:txBody>
          <a:bodyPr wrap="square" rtlCol="0">
            <a:noAutofit/>
          </a:bodyPr>
          <a:p>
            <a:r>
              <a:rPr lang="en-US" altLang="ru-RU" sz="2800"/>
              <a:t>Pre-digester tanklar (maydalashdan avvalgi jarayon)</a:t>
            </a:r>
            <a:endParaRPr lang="en-US" altLang="ru-RU" sz="2800"/>
          </a:p>
          <a:p>
            <a:r>
              <a:rPr lang="en-US" altLang="ru-RU" sz="2800"/>
              <a:t>Aralashtirish vazifasi:</a:t>
            </a:r>
            <a:endParaRPr lang="en-US" altLang="ru-RU" sz="2800"/>
          </a:p>
          <a:p>
            <a:endParaRPr lang="en-US" altLang="ru-RU" sz="2800"/>
          </a:p>
          <a:p>
            <a:r>
              <a:rPr lang="en-US" altLang="ru-RU" sz="2800"/>
              <a:t>- Substratlarni bir xil xom ashyo holatida aralashtirish</a:t>
            </a:r>
            <a:endParaRPr lang="en-US" altLang="ru-RU" sz="2800"/>
          </a:p>
          <a:p>
            <a:endParaRPr lang="en-US" altLang="ru-RU" sz="2800"/>
          </a:p>
          <a:p>
            <a:r>
              <a:rPr lang="en-US" altLang="ru-RU" sz="2800"/>
              <a:t>- Qattiq moddalarni bir tekis taqsimlash</a:t>
            </a:r>
            <a:endParaRPr lang="en-US" altLang="ru-RU" sz="2800"/>
          </a:p>
          <a:p>
            <a:endParaRPr lang="en-US" altLang="ru-RU" sz="2800"/>
          </a:p>
          <a:p>
            <a:r>
              <a:rPr lang="en-US" altLang="ru-RU" sz="2800"/>
              <a:t>- Har bir tank va har bir jarayon substratlarning harakatlanishini ta</a:t>
            </a:r>
            <a:r>
              <a:rPr lang="en-US" altLang="en-US" sz="2800"/>
              <a:t>ʼ</a:t>
            </a:r>
            <a:r>
              <a:rPr lang="en-US" altLang="ru-RU" sz="2800"/>
              <a:t>minlash va energiya ishlab chiqarishni maksimal darajada oshirish uchun to</a:t>
            </a:r>
            <a:r>
              <a:rPr lang="en-US" altLang="en-US" sz="2800"/>
              <a:t>ʻ</a:t>
            </a:r>
            <a:r>
              <a:rPr lang="en-US" altLang="ru-RU" sz="2800"/>
              <a:t>g</a:t>
            </a:r>
            <a:r>
              <a:rPr lang="en-US" altLang="en-US" sz="2800"/>
              <a:t>ʻ</a:t>
            </a:r>
            <a:r>
              <a:rPr lang="en-US" altLang="ru-RU" sz="2800"/>
              <a:t>ri aralashtirish tizimini talab qiladi</a:t>
            </a:r>
            <a:endParaRPr lang="en-US" altLang="ru-RU"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556895" y="415925"/>
            <a:ext cx="11139170" cy="6442075"/>
          </a:xfrm>
          <a:prstGeom prst="rect">
            <a:avLst/>
          </a:prstGeom>
          <a:noFill/>
        </p:spPr>
        <p:txBody>
          <a:bodyPr wrap="square" rtlCol="0">
            <a:noAutofit/>
          </a:bodyPr>
          <a:p>
            <a:r>
              <a:rPr lang="en-US" altLang="ru-RU" sz="2400"/>
              <a:t>Maydalash tanklari (maydalash va maydalashdan keyingi jarayon)</a:t>
            </a:r>
            <a:endParaRPr lang="en-US" altLang="ru-RU" sz="2400"/>
          </a:p>
          <a:p>
            <a:r>
              <a:rPr lang="en-US" altLang="ru-RU" sz="2400"/>
              <a:t>Aralashtirish vazifasi:</a:t>
            </a:r>
            <a:endParaRPr lang="en-US" altLang="ru-RU" sz="2400"/>
          </a:p>
          <a:p>
            <a:endParaRPr lang="en-US" altLang="ru-RU" sz="2400"/>
          </a:p>
          <a:p>
            <a:r>
              <a:rPr lang="en-US" altLang="ru-RU" sz="2400"/>
              <a:t>- Biogaz hosil qiluvchi bakteriyalar uchun oziq-ovqat sifatida bir xil substrat bilan ta</a:t>
            </a:r>
            <a:r>
              <a:rPr lang="en-US" altLang="en-US" sz="2400"/>
              <a:t>ʼ</a:t>
            </a:r>
            <a:r>
              <a:rPr lang="en-US" altLang="ru-RU" sz="2400"/>
              <a:t>minlash</a:t>
            </a:r>
            <a:endParaRPr lang="en-US" altLang="ru-RU" sz="2400"/>
          </a:p>
          <a:p>
            <a:endParaRPr lang="en-US" altLang="ru-RU" sz="2400"/>
          </a:p>
          <a:p>
            <a:r>
              <a:rPr lang="en-US" altLang="ru-RU" sz="2400"/>
              <a:t>- Qobiq va ko</a:t>
            </a:r>
            <a:r>
              <a:rPr lang="en-US" altLang="en-US" sz="2400"/>
              <a:t>ʻ</a:t>
            </a:r>
            <a:r>
              <a:rPr lang="en-US" altLang="ru-RU" sz="2400"/>
              <a:t>pik hosil bo</a:t>
            </a:r>
            <a:r>
              <a:rPr lang="en-US" altLang="en-US" sz="2400"/>
              <a:t>ʻ</a:t>
            </a:r>
            <a:r>
              <a:rPr lang="en-US" altLang="ru-RU" sz="2400"/>
              <a:t>lishining oldini olish</a:t>
            </a:r>
            <a:endParaRPr lang="en-US" altLang="ru-RU" sz="2400"/>
          </a:p>
          <a:p>
            <a:endParaRPr lang="en-US" altLang="ru-RU" sz="2400"/>
          </a:p>
          <a:p>
            <a:r>
              <a:rPr lang="en-US" altLang="ru-RU" sz="2400"/>
              <a:t>- Butun hazm qilish jarayonida barqaror va optimal haroratni saqlash</a:t>
            </a:r>
            <a:endParaRPr lang="en-US" altLang="ru-RU" sz="2400"/>
          </a:p>
          <a:p>
            <a:endParaRPr lang="en-US" altLang="ru-RU" sz="2400"/>
          </a:p>
          <a:p>
            <a:r>
              <a:rPr lang="en-US" altLang="ru-RU" sz="2400"/>
              <a:t>- Barcha tank tarkibini aralashtirish</a:t>
            </a:r>
            <a:endParaRPr lang="en-US" altLang="ru-RU" sz="2400"/>
          </a:p>
          <a:p>
            <a:endParaRPr lang="en-US" altLang="ru-RU" sz="2400"/>
          </a:p>
          <a:p>
            <a:r>
              <a:rPr lang="en-US" altLang="ru-RU" sz="2400"/>
              <a:t>- Biogaz pufakchalarini hazm qilish qurilmasining barcha chuqurliklarida bo</a:t>
            </a:r>
            <a:r>
              <a:rPr lang="en-US" altLang="en-US" sz="2400"/>
              <a:t>ʻ</a:t>
            </a:r>
            <a:r>
              <a:rPr lang="en-US" altLang="ru-RU" sz="2400"/>
              <a:t>shatib, ularni yig</a:t>
            </a:r>
            <a:r>
              <a:rPr lang="en-US" altLang="en-US" sz="2400"/>
              <a:t>ʻ</a:t>
            </a:r>
            <a:r>
              <a:rPr lang="en-US" altLang="ru-RU" sz="2400"/>
              <a:t>ish uchun yuzaga surtish.</a:t>
            </a:r>
            <a:endParaRPr lang="en-US" altLang="ru-RU" sz="2400"/>
          </a:p>
          <a:p>
            <a:endParaRPr lang="en-US" altLang="ru-RU" sz="2400"/>
          </a:p>
          <a:p>
            <a:r>
              <a:rPr lang="en-US" altLang="ru-RU" sz="2400"/>
              <a:t>- Cho</a:t>
            </a:r>
            <a:r>
              <a:rPr lang="en-US" altLang="en-US" sz="2400"/>
              <a:t>ʻ</a:t>
            </a:r>
            <a:r>
              <a:rPr lang="en-US" altLang="ru-RU" sz="2400"/>
              <a:t>kishnin oldini olish</a:t>
            </a:r>
            <a:endParaRPr lang="en-US" altLang="ru-RU"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235075" y="285115"/>
            <a:ext cx="9721215" cy="768350"/>
          </a:xfrm>
          <a:prstGeom prst="rect">
            <a:avLst/>
          </a:prstGeom>
          <a:noFill/>
        </p:spPr>
        <p:txBody>
          <a:bodyPr wrap="square" rtlCol="0">
            <a:spAutoFit/>
          </a:bodyPr>
          <a:p>
            <a:r>
              <a:rPr lang="en-US" altLang="ru-RU" sz="4400"/>
              <a:t>Suzib </a:t>
            </a:r>
            <a:r>
              <a:rPr lang="en-US" altLang="ru-RU" sz="4400"/>
              <a:t>yuruvchi barabanli maydalagich</a:t>
            </a:r>
            <a:endParaRPr lang="en-US" altLang="ru-RU" sz="4400"/>
          </a:p>
        </p:txBody>
      </p:sp>
      <p:sp>
        <p:nvSpPr>
          <p:cNvPr id="3" name="Текстовое поле 2"/>
          <p:cNvSpPr txBox="1"/>
          <p:nvPr/>
        </p:nvSpPr>
        <p:spPr>
          <a:xfrm>
            <a:off x="828040" y="1356360"/>
            <a:ext cx="10757535" cy="5077460"/>
          </a:xfrm>
          <a:prstGeom prst="rect">
            <a:avLst/>
          </a:prstGeom>
          <a:noFill/>
        </p:spPr>
        <p:txBody>
          <a:bodyPr wrap="square" rtlCol="0">
            <a:spAutoFit/>
          </a:bodyPr>
          <a:p>
            <a:r>
              <a:rPr lang="en-US" altLang="ru-RU" sz="3600"/>
              <a:t>Suzib yuruvchi barabanli biogaz zavodlari xaydovchi va harakatchan gazgolderdan iborat. Gazgolder to</a:t>
            </a:r>
            <a:r>
              <a:rPr lang="en-US" altLang="en-US" sz="3600"/>
              <a:t>ʻ</a:t>
            </a:r>
            <a:r>
              <a:rPr lang="en-US" altLang="ru-RU" sz="3600"/>
              <a:t>g</a:t>
            </a:r>
            <a:r>
              <a:rPr lang="en-US" altLang="en-US" sz="3600"/>
              <a:t>ʻ</a:t>
            </a:r>
            <a:r>
              <a:rPr lang="en-US" altLang="ru-RU" sz="3600"/>
              <a:t>ridan-to</a:t>
            </a:r>
            <a:r>
              <a:rPr lang="en-US" altLang="en-US" sz="3600"/>
              <a:t>ʻ</a:t>
            </a:r>
            <a:r>
              <a:rPr lang="en-US" altLang="ru-RU" sz="3600"/>
              <a:t>g</a:t>
            </a:r>
            <a:r>
              <a:rPr lang="en-US" altLang="en-US" sz="3600"/>
              <a:t>ʻ</a:t>
            </a:r>
            <a:r>
              <a:rPr lang="en-US" altLang="ru-RU" sz="3600"/>
              <a:t>ri fermentatsiya aralashmasida yoki o</a:t>
            </a:r>
            <a:r>
              <a:rPr lang="en-US" altLang="en-US" sz="3600"/>
              <a:t>ʻ</a:t>
            </a:r>
            <a:r>
              <a:rPr lang="en-US" altLang="ru-RU" sz="3600"/>
              <a:t>zining suv barabani ichida suzadi. Gaz barabanda to</a:t>
            </a:r>
            <a:r>
              <a:rPr lang="en-US" altLang="en-US" sz="3600"/>
              <a:t>ʻ</a:t>
            </a:r>
            <a:r>
              <a:rPr lang="en-US" altLang="ru-RU" sz="3600"/>
              <a:t>planadi, keyin u yetarlicha ijobiy bosimga ko</a:t>
            </a:r>
            <a:r>
              <a:rPr lang="en-US" altLang="en-US" sz="3600"/>
              <a:t>ʻ</a:t>
            </a:r>
            <a:r>
              <a:rPr lang="en-US" altLang="ru-RU" sz="3600"/>
              <a:t>tarilgach gaz so</a:t>
            </a:r>
            <a:r>
              <a:rPr lang="en-US" altLang="en-US" sz="3600"/>
              <a:t>ʻ</a:t>
            </a:r>
            <a:r>
              <a:rPr lang="en-US" altLang="ru-RU" sz="3600"/>
              <a:t>rib olinadi. Agar gaz tortib olinsa, baraban yana pastga tushadi tushadi. Gaz barabanining burilishiga yo</a:t>
            </a:r>
            <a:r>
              <a:rPr lang="en-US" altLang="en-US" sz="3600"/>
              <a:t>ʻ</a:t>
            </a:r>
            <a:r>
              <a:rPr lang="en-US" altLang="ru-RU" sz="3600"/>
              <a:t>naltiruvchi ramka to</a:t>
            </a:r>
            <a:r>
              <a:rPr lang="en-US" altLang="en-US" sz="3600"/>
              <a:t>ʻ</a:t>
            </a:r>
            <a:r>
              <a:rPr lang="en-US" altLang="ru-RU" sz="3600"/>
              <a:t>sqinlik qiladi.</a:t>
            </a:r>
            <a:endParaRPr lang="ru-RU" altLang="en-US"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525145" y="352425"/>
            <a:ext cx="10694035" cy="5092700"/>
          </a:xfrm>
          <a:prstGeom prst="rect">
            <a:avLst/>
          </a:prstGeom>
          <a:noFill/>
        </p:spPr>
        <p:txBody>
          <a:bodyPr wrap="square" rtlCol="0">
            <a:noAutofit/>
          </a:bodyPr>
          <a:p>
            <a:r>
              <a:rPr lang="en-US" altLang="ru-RU" sz="2800"/>
              <a:t>Afzalliklari: tuzilishi oddiy, oson ishlatish mumkin, doimiy gaz bosimi, to</a:t>
            </a:r>
            <a:r>
              <a:rPr lang="en-US" altLang="en-US" sz="2800"/>
              <a:t>ʻ</a:t>
            </a:r>
            <a:r>
              <a:rPr lang="en-US" altLang="ru-RU" sz="2800"/>
              <a:t>g</a:t>
            </a:r>
            <a:r>
              <a:rPr lang="en-US" altLang="en-US" sz="2800"/>
              <a:t>ʻ</a:t>
            </a:r>
            <a:r>
              <a:rPr lang="en-US" altLang="ru-RU" sz="2800"/>
              <a:t>ridan-to</a:t>
            </a:r>
            <a:r>
              <a:rPr lang="en-US" altLang="en-US" sz="2800"/>
              <a:t>ʻ</a:t>
            </a:r>
            <a:r>
              <a:rPr lang="en-US" altLang="ru-RU" sz="2800"/>
              <a:t>g</a:t>
            </a:r>
            <a:r>
              <a:rPr lang="en-US" altLang="en-US" sz="2800"/>
              <a:t>ʻ</a:t>
            </a:r>
            <a:r>
              <a:rPr lang="en-US" altLang="ru-RU" sz="2800"/>
              <a:t>ri aniq saqlangan gaz hajmini saqlaydi.</a:t>
            </a:r>
            <a:endParaRPr lang="en-US" altLang="ru-RU" sz="2800"/>
          </a:p>
          <a:p>
            <a:endParaRPr lang="en-US" altLang="ru-RU" sz="2800"/>
          </a:p>
          <a:p>
            <a:r>
              <a:rPr lang="en-US" altLang="ru-RU" sz="2800"/>
              <a:t>Kamchiliklari: suzuvchi barabanning yuqori qurilish qiymati, korroziyaga duchor bo</a:t>
            </a:r>
            <a:r>
              <a:rPr lang="en-US" altLang="en-US" sz="2800"/>
              <a:t>ʻ</a:t>
            </a:r>
            <a:r>
              <a:rPr lang="en-US" altLang="ru-RU" sz="2800"/>
              <a:t>lgan ko</a:t>
            </a:r>
            <a:r>
              <a:rPr lang="en-US" altLang="en-US" sz="2800"/>
              <a:t>ʻ</a:t>
            </a:r>
            <a:r>
              <a:rPr lang="en-US" altLang="ru-RU" sz="2800"/>
              <a:t>plab po</a:t>
            </a:r>
            <a:r>
              <a:rPr lang="en-US" altLang="en-US" sz="2800"/>
              <a:t>ʻ</a:t>
            </a:r>
            <a:r>
              <a:rPr lang="en-US" altLang="ru-RU" sz="2800"/>
              <a:t>lat qismlar, natijada qisqa vaqt davomida ishlash (15 yilgacha; tropik qirg</a:t>
            </a:r>
            <a:r>
              <a:rPr lang="en-US" altLang="en-US" sz="2800"/>
              <a:t>ʻ</a:t>
            </a:r>
            <a:r>
              <a:rPr lang="en-US" altLang="ru-RU" sz="2800"/>
              <a:t>oq mintaqalarida baraban yaroqlilik muddati taxminan besh yil), bo</a:t>
            </a:r>
            <a:r>
              <a:rPr lang="en-US" altLang="en-US" sz="2800"/>
              <a:t>ʻ</a:t>
            </a:r>
            <a:r>
              <a:rPr lang="en-US" altLang="ru-RU" sz="2800"/>
              <a:t>yash tufayli muntazam ravishda e</a:t>
            </a:r>
            <a:r>
              <a:rPr lang="en-US" altLang="en-US" sz="2800"/>
              <a:t>ʼ</a:t>
            </a:r>
            <a:r>
              <a:rPr lang="en-US" altLang="ru-RU" sz="2800"/>
              <a:t>tibor qilish xarajatlari. Ushbu kamchiliklarga qaramay, suzuvchi barabandan foydalanish unumdorlik sababli tavsiya etiladi. Substrat tarkibida qattiq moddalar miqdori yuqori bo</a:t>
            </a:r>
            <a:r>
              <a:rPr lang="en-US" altLang="en-US" sz="2800"/>
              <a:t>ʻ</a:t>
            </a:r>
            <a:r>
              <a:rPr lang="en-US" altLang="ru-RU" sz="2800"/>
              <a:t>lsa ham, baraban devorlariga yopishmaydi. Shisha tolali mustahkamlangan plastmassa va yuqori zichlikli polietilendan tayyorlangan suzuvchi barabanlar samarali natija beradi, ammo qurilish qiymati po</a:t>
            </a:r>
            <a:r>
              <a:rPr lang="en-US" altLang="en-US" sz="2800"/>
              <a:t>ʻ</a:t>
            </a:r>
            <a:r>
              <a:rPr lang="en-US" altLang="ru-RU" sz="2800"/>
              <a:t>latdan tayyorlanganiga qaraganda yuqori bo</a:t>
            </a:r>
            <a:r>
              <a:rPr lang="en-US" altLang="en-US" sz="2800"/>
              <a:t>ʻ</a:t>
            </a:r>
            <a:r>
              <a:rPr lang="en-US" altLang="ru-RU" sz="2800"/>
              <a:t>ladi</a:t>
            </a:r>
            <a:endParaRPr lang="ru-RU"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286385" y="582930"/>
            <a:ext cx="11474450" cy="5692775"/>
          </a:xfrm>
          <a:prstGeom prst="rect">
            <a:avLst/>
          </a:prstGeom>
          <a:noFill/>
        </p:spPr>
        <p:txBody>
          <a:bodyPr wrap="square" rtlCol="0">
            <a:spAutoFit/>
          </a:bodyPr>
          <a:p>
            <a:r>
              <a:rPr lang="en-US" altLang="ru-RU" sz="2800"/>
              <a:t>Hindistonda biogaz texnologiyasi bo</a:t>
            </a:r>
            <a:r>
              <a:rPr lang="en-US" altLang="en-US" sz="2800"/>
              <a:t>ʻ</a:t>
            </a:r>
            <a:r>
              <a:rPr lang="en-US" altLang="ru-RU" sz="2800"/>
              <a:t>yicha tajriba 1937-yilda boshlangan. 1956-yilda Jashu Bhai J. Patel Gobar gaz zavodi deb nomlanuvchi suzuvchi baraban biogaz qurilmasi loyihasini ishlab chiqdi. 1962-yilda Patelning dizayni Hindistonning Xadi va qishloq sanoat komissiyasi (KVIC) tomonidan ma</a:t>
            </a:r>
            <a:r>
              <a:rPr lang="en-US" altLang="en-US" sz="2800"/>
              <a:t>ʼ</a:t>
            </a:r>
            <a:r>
              <a:rPr lang="en-US" altLang="ru-RU" sz="2800"/>
              <a:t>qullandi va bu dizayn tez orada Hindiston va dunyoda mashhur bo</a:t>
            </a:r>
            <a:r>
              <a:rPr lang="en-US" altLang="en-US" sz="2800"/>
              <a:t>ʻ</a:t>
            </a:r>
            <a:r>
              <a:rPr lang="en-US" altLang="ru-RU" sz="2800"/>
              <a:t>ldi. Ushbu dizaynda hazm qilish kamerasi sement, g</a:t>
            </a:r>
            <a:r>
              <a:rPr lang="en-US" altLang="en-US" sz="2800"/>
              <a:t>ʻ</a:t>
            </a:r>
            <a:r>
              <a:rPr lang="en-US" altLang="ru-RU" sz="2800"/>
              <a:t>isht va toshdan yasalgan. Reaktorning chiqaruvchi qismida hosil bo</a:t>
            </a:r>
            <a:r>
              <a:rPr lang="en-US" altLang="en-US" sz="2800"/>
              <a:t>ʻ</a:t>
            </a:r>
            <a:r>
              <a:rPr lang="en-US" altLang="ru-RU" sz="2800"/>
              <a:t>lgan biogazni yig</a:t>
            </a:r>
            <a:r>
              <a:rPr lang="en-US" altLang="en-US" sz="2800"/>
              <a:t>ʻ</a:t>
            </a:r>
            <a:r>
              <a:rPr lang="en-US" altLang="ru-RU" sz="2800"/>
              <a:t>ish uchun uning ustiga yumshoq po</a:t>
            </a:r>
            <a:r>
              <a:rPr lang="en-US" altLang="en-US" sz="2800"/>
              <a:t>ʻ</a:t>
            </a:r>
            <a:r>
              <a:rPr lang="en-US" altLang="ru-RU" sz="2800"/>
              <a:t>lat baraban o</a:t>
            </a:r>
            <a:r>
              <a:rPr lang="en-US" altLang="en-US" sz="2800"/>
              <a:t>ʻ</a:t>
            </a:r>
            <a:r>
              <a:rPr lang="en-US" altLang="ru-RU" sz="2800"/>
              <a:t>rnatiladi. Shunday qilib, gaz ishlab chiqarish va yig</a:t>
            </a:r>
            <a:r>
              <a:rPr lang="en-US" altLang="en-US" sz="2800"/>
              <a:t>ʻ</a:t>
            </a:r>
            <a:r>
              <a:rPr lang="en-US" altLang="ru-RU" sz="2800"/>
              <a:t>ish uchun ikkita alohida tuzilma mavjud. Ruhsat etilgan gumbazli Xitoy modelining joriy etilishi bilan suzuvchi baraban qurilmasi boshqa dizayn kamchiliklari bilan bir qatorda nisbatan yuqori investitsiyalar va texnik xizmat ko</a:t>
            </a:r>
            <a:r>
              <a:rPr lang="en-US" altLang="en-US" sz="2800"/>
              <a:t>ʻ</a:t>
            </a:r>
            <a:r>
              <a:rPr lang="en-US" altLang="ru-RU" sz="2800"/>
              <a:t>rsatish xarajatlari tufayli deyarli muomaladan chiqarilgan</a:t>
            </a:r>
            <a:endParaRPr lang="en-US" altLang="ru-RU" sz="2800"/>
          </a:p>
        </p:txBody>
      </p:sp>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7237</Words>
  <Application>WPS Presentation</Application>
  <PresentationFormat>宽屏</PresentationFormat>
  <Paragraphs>79</Paragraphs>
  <Slides>16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Arial</vt:lpstr>
      <vt:lpstr>SimSun</vt:lpstr>
      <vt:lpstr>Wingdings</vt:lpstr>
      <vt:lpstr>Calibri Light</vt:lpstr>
      <vt:lpstr>Arial Unicode MS</vt:lpstr>
      <vt:lpstr>Microsoft YaHei</vt:lpstr>
      <vt:lpstr>Calibri</vt:lpstr>
      <vt:lpstr>Blue Waves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Sardor</dc:creator>
  <cp:lastModifiedBy>Sardor</cp:lastModifiedBy>
  <cp:revision>4</cp:revision>
  <dcterms:created xsi:type="dcterms:W3CDTF">2025-07-23T00:59:00Z</dcterms:created>
  <dcterms:modified xsi:type="dcterms:W3CDTF">2025-12-05T18:39:37Z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1049-12.2.0.23155</vt:lpwstr>
  </property>
  <property fmtid="{D5CDD505-2E9C-101B-9397-08002B2CF9AE}" pid="3" name="ICV">
    <vt:lpwstr>B9BB913BC82C4E37BD8F02098C5F8347_11</vt:lpwstr>
  </property>
</Properties>
</file>