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Fredoka" charset="1" panose="02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23.png" Type="http://schemas.openxmlformats.org/officeDocument/2006/relationships/image"/><Relationship Id="rId8" Target="../media/image24.pn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.jpe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451904" y="3467694"/>
            <a:ext cx="20207162" cy="10094788"/>
          </a:xfrm>
          <a:custGeom>
            <a:avLst/>
            <a:gdLst/>
            <a:ahLst/>
            <a:cxnLst/>
            <a:rect r="r" b="b" t="t" l="l"/>
            <a:pathLst>
              <a:path h="10094788" w="20207162">
                <a:moveTo>
                  <a:pt x="0" y="0"/>
                </a:moveTo>
                <a:lnTo>
                  <a:pt x="20207162" y="0"/>
                </a:lnTo>
                <a:lnTo>
                  <a:pt x="20207162" y="10094788"/>
                </a:lnTo>
                <a:lnTo>
                  <a:pt x="0" y="1009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61275" y="262054"/>
            <a:ext cx="10512890" cy="9905571"/>
          </a:xfrm>
          <a:custGeom>
            <a:avLst/>
            <a:gdLst/>
            <a:ahLst/>
            <a:cxnLst/>
            <a:rect r="r" b="b" t="t" l="l"/>
            <a:pathLst>
              <a:path h="9905571" w="10512890">
                <a:moveTo>
                  <a:pt x="0" y="0"/>
                </a:moveTo>
                <a:lnTo>
                  <a:pt x="10512889" y="0"/>
                </a:lnTo>
                <a:lnTo>
                  <a:pt x="10512889" y="9905571"/>
                </a:lnTo>
                <a:lnTo>
                  <a:pt x="0" y="99055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650151" y="-2072831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768263" y="1415767"/>
            <a:ext cx="649853" cy="381594"/>
          </a:xfrm>
          <a:custGeom>
            <a:avLst/>
            <a:gdLst/>
            <a:ahLst/>
            <a:cxnLst/>
            <a:rect r="r" b="b" t="t" l="l"/>
            <a:pathLst>
              <a:path h="381594" w="649853">
                <a:moveTo>
                  <a:pt x="0" y="0"/>
                </a:moveTo>
                <a:lnTo>
                  <a:pt x="649854" y="0"/>
                </a:lnTo>
                <a:lnTo>
                  <a:pt x="649854" y="381594"/>
                </a:lnTo>
                <a:lnTo>
                  <a:pt x="0" y="381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05792" y="4476819"/>
            <a:ext cx="15676417" cy="1716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21"/>
              </a:lnSpc>
            </a:pPr>
            <a:r>
              <a:rPr lang="en-US" sz="7927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IONLOVCHI NURLANISH MAYDON KATTALIKLARI.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81117" y="7379844"/>
            <a:ext cx="6085619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7"/>
              </a:lnSpc>
            </a:pPr>
            <a:r>
              <a:rPr lang="en-US" sz="248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Xudayberdiyeva Ruxshona</a:t>
            </a:r>
          </a:p>
          <a:p>
            <a:pPr algn="ctr">
              <a:lnSpc>
                <a:spcPts val="2977"/>
              </a:lnSpc>
            </a:pPr>
            <a:r>
              <a:rPr lang="en-US" sz="248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Rahimqulova Dildora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59363" y="0"/>
            <a:ext cx="1766136" cy="1037075"/>
          </a:xfrm>
          <a:custGeom>
            <a:avLst/>
            <a:gdLst/>
            <a:ahLst/>
            <a:cxnLst/>
            <a:rect r="r" b="b" t="t" l="l"/>
            <a:pathLst>
              <a:path h="1037075" w="1766136">
                <a:moveTo>
                  <a:pt x="0" y="0"/>
                </a:moveTo>
                <a:lnTo>
                  <a:pt x="1766135" y="0"/>
                </a:lnTo>
                <a:lnTo>
                  <a:pt x="1766135" y="1037075"/>
                </a:lnTo>
                <a:lnTo>
                  <a:pt x="0" y="10370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08353" y="1023275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89429" y="2449000"/>
            <a:ext cx="11570615" cy="8229600"/>
          </a:xfrm>
          <a:custGeom>
            <a:avLst/>
            <a:gdLst/>
            <a:ahLst/>
            <a:cxnLst/>
            <a:rect r="r" b="b" t="t" l="l"/>
            <a:pathLst>
              <a:path h="8229600" w="11570615">
                <a:moveTo>
                  <a:pt x="0" y="0"/>
                </a:moveTo>
                <a:lnTo>
                  <a:pt x="11570615" y="0"/>
                </a:lnTo>
                <a:lnTo>
                  <a:pt x="1157061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43035" y="434393"/>
            <a:ext cx="12325661" cy="9278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Ionlovchi nurlanishning ayrim maydon kattaliklari: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Ekspozitsion doza. Massasi 1 kg bo'lgan quruq atmosfera havosida hosil bo'lgan korpuskulyar emissiya miqdori.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Ekspozitsion dozaning quvvati. 1 sekund ichida massasi 1 kg bo'lgan quruq atmosfera havosiga berilgan ekspozitsion dozasi.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Yutilgan doza. Energiyasi 1 J bo'lgan har qanday ionlovchi nurlanish 1 kg modda nurlantirilganda unga yutilgan nurlanish dozasi.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Yutilgan dozaning quvvati. 1 sekund ichida nurlantirilayotgan modda 1 J/kg doza nurlanish yutadigan yutilgan dozaning quvvati.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Kerma. 1 sekund ichida kerma 1 J ga teng bo'lgan kerma quvvati.</a:t>
            </a:r>
          </a:p>
          <a:p>
            <a:pPr algn="l">
              <a:lnSpc>
                <a:spcPts val="4636"/>
              </a:lnSpc>
            </a:pPr>
            <a:r>
              <a:rPr lang="en-US" sz="33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Kerma quvvati. 1 sekund ichida nurlantirilayotgan modda 1 J/kg doza nurlanish yutadigan yutilgan dozaning quvvati.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56830" y="-1406203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6"/>
                </a:lnTo>
                <a:lnTo>
                  <a:pt x="0" y="55405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686308" y="266396"/>
            <a:ext cx="1298202" cy="762304"/>
          </a:xfrm>
          <a:custGeom>
            <a:avLst/>
            <a:gdLst/>
            <a:ahLst/>
            <a:cxnLst/>
            <a:rect r="r" b="b" t="t" l="l"/>
            <a:pathLst>
              <a:path h="762304" w="1298202">
                <a:moveTo>
                  <a:pt x="0" y="0"/>
                </a:moveTo>
                <a:lnTo>
                  <a:pt x="1298203" y="0"/>
                </a:lnTo>
                <a:lnTo>
                  <a:pt x="1298203" y="762304"/>
                </a:lnTo>
                <a:lnTo>
                  <a:pt x="0" y="762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120635" y="1857182"/>
            <a:ext cx="9126940" cy="7401118"/>
          </a:xfrm>
          <a:custGeom>
            <a:avLst/>
            <a:gdLst/>
            <a:ahLst/>
            <a:cxnLst/>
            <a:rect r="r" b="b" t="t" l="l"/>
            <a:pathLst>
              <a:path h="7401118" w="9126940">
                <a:moveTo>
                  <a:pt x="0" y="0"/>
                </a:moveTo>
                <a:lnTo>
                  <a:pt x="9126940" y="0"/>
                </a:lnTo>
                <a:lnTo>
                  <a:pt x="9126940" y="7401118"/>
                </a:lnTo>
                <a:lnTo>
                  <a:pt x="0" y="74011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78012" y="1838358"/>
            <a:ext cx="12409988" cy="7101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4"/>
              </a:lnSpc>
            </a:pPr>
            <a:r>
              <a:rPr lang="en-US" sz="3088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Yutilgan  doza  –  bu  biror  muhit  (masalan,  inson  to‘qimasi)  tomonidan  yutilgan  nurlanish energiyasining massaga nisbati bo‘lib, gray (Gy) birligida o‘lchanadi (1 Gy = 1 J/kg). Ammo barchan urlanish turlari biologik ta’sir jihatdan bir xil emas. Shu sababli, ekvivalent doza kiritilgan bo‘lib, u yutilgan  dozani  nurlanish  turining  biologik  samaradorlik  koeffitsientiga  (wᵣ)  ko‘paytirish  orqali aniqlanadi va zievert (Zv) birligida ifodalanadi. Masalan, alfa nurlari uchun wᵣ≈ 20, gamma va beta nurlari  uchun  esa ≈  1  deb  olinadi.  Effektiv  doza  esa  organizmdagi  turli  a’zolarning  nurlanishga sezuvchanligini  inobatga  olgan  holda  umumiy  xavfni  baholash  imkonini  beradi.  U  har  bir  a’zoga tegishli vaznli koeffitsientlar asosida hisoblanadi.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56830" y="-1406203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6"/>
                </a:lnTo>
                <a:lnTo>
                  <a:pt x="0" y="55405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686308" y="266396"/>
            <a:ext cx="1298202" cy="762304"/>
          </a:xfrm>
          <a:custGeom>
            <a:avLst/>
            <a:gdLst/>
            <a:ahLst/>
            <a:cxnLst/>
            <a:rect r="r" b="b" t="t" l="l"/>
            <a:pathLst>
              <a:path h="762304" w="1298202">
                <a:moveTo>
                  <a:pt x="0" y="0"/>
                </a:moveTo>
                <a:lnTo>
                  <a:pt x="1298203" y="0"/>
                </a:lnTo>
                <a:lnTo>
                  <a:pt x="1298203" y="762304"/>
                </a:lnTo>
                <a:lnTo>
                  <a:pt x="0" y="762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42975"/>
            <a:ext cx="16306710" cy="65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4"/>
              </a:lnSpc>
            </a:pPr>
            <a:r>
              <a:rPr lang="en-US" sz="3788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Foydalanilgan adabiyotlar.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110" y="1998791"/>
            <a:ext cx="18211890" cy="204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26112" indent="-313056" lvl="1">
              <a:lnSpc>
                <a:spcPts val="4060"/>
              </a:lnSpc>
              <a:buAutoNum type="arabicPeriod" startAt="1"/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https://drive.google.com/file/d/1Dgyn4OfQh2HNdA1C6nc-fX8mDgk0vE_I/view?usp=drivesdk</a:t>
            </a:r>
          </a:p>
          <a:p>
            <a:pPr algn="l" marL="626112" indent="-313056" lvl="1">
              <a:lnSpc>
                <a:spcPts val="4060"/>
              </a:lnSpc>
              <a:buAutoNum type="arabicPeriod" startAt="1"/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   </a:t>
            </a: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https://drive.google.com/drive/folders/1Uz20btzGAR5dGT9J6Vf2jCrT5ZerSeB7</a:t>
            </a:r>
          </a:p>
          <a:p>
            <a:pPr algn="l" marL="626112" indent="-313056" lvl="1">
              <a:lnSpc>
                <a:spcPts val="4060"/>
              </a:lnSpc>
              <a:buAutoNum type="arabicPeriod" startAt="1"/>
            </a:pPr>
            <a:r>
              <a:rPr lang="en-US" sz="29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https://wikimedia.org/api/rest_v1/media/math/render/svg/66f6ab8a2a8b85df78efbea896fcfeb3d4ea39e4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50151" y="-2072831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68263" y="1415767"/>
            <a:ext cx="649853" cy="381594"/>
          </a:xfrm>
          <a:custGeom>
            <a:avLst/>
            <a:gdLst/>
            <a:ahLst/>
            <a:cxnLst/>
            <a:rect r="r" b="b" t="t" l="l"/>
            <a:pathLst>
              <a:path h="381594" w="649853">
                <a:moveTo>
                  <a:pt x="0" y="0"/>
                </a:moveTo>
                <a:lnTo>
                  <a:pt x="649854" y="0"/>
                </a:lnTo>
                <a:lnTo>
                  <a:pt x="649854" y="381594"/>
                </a:lnTo>
                <a:lnTo>
                  <a:pt x="0" y="381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91928" y="2294213"/>
            <a:ext cx="18285566" cy="9584684"/>
          </a:xfrm>
          <a:custGeom>
            <a:avLst/>
            <a:gdLst/>
            <a:ahLst/>
            <a:cxnLst/>
            <a:rect r="r" b="b" t="t" l="l"/>
            <a:pathLst>
              <a:path h="9584684" w="18285566">
                <a:moveTo>
                  <a:pt x="0" y="0"/>
                </a:moveTo>
                <a:lnTo>
                  <a:pt x="18285566" y="0"/>
                </a:lnTo>
                <a:lnTo>
                  <a:pt x="18285566" y="9584684"/>
                </a:lnTo>
                <a:lnTo>
                  <a:pt x="0" y="95846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0999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45907" y="2228805"/>
            <a:ext cx="9625263" cy="8229600"/>
          </a:xfrm>
          <a:custGeom>
            <a:avLst/>
            <a:gdLst/>
            <a:ahLst/>
            <a:cxnLst/>
            <a:rect r="r" b="b" t="t" l="l"/>
            <a:pathLst>
              <a:path h="8229600" w="9625263">
                <a:moveTo>
                  <a:pt x="0" y="0"/>
                </a:moveTo>
                <a:lnTo>
                  <a:pt x="9625263" y="0"/>
                </a:lnTo>
                <a:lnTo>
                  <a:pt x="96252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666088" y="2686005"/>
            <a:ext cx="13124338" cy="1466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27"/>
              </a:lnSpc>
            </a:pPr>
            <a:r>
              <a:rPr lang="en-US" sz="1262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THANK YOU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-4423944" y="66744"/>
            <a:ext cx="9625263" cy="8229600"/>
          </a:xfrm>
          <a:custGeom>
            <a:avLst/>
            <a:gdLst/>
            <a:ahLst/>
            <a:cxnLst/>
            <a:rect r="r" b="b" t="t" l="l"/>
            <a:pathLst>
              <a:path h="8229600" w="9625263">
                <a:moveTo>
                  <a:pt x="9625263" y="0"/>
                </a:moveTo>
                <a:lnTo>
                  <a:pt x="0" y="0"/>
                </a:lnTo>
                <a:lnTo>
                  <a:pt x="0" y="8229600"/>
                </a:lnTo>
                <a:lnTo>
                  <a:pt x="9625263" y="8229600"/>
                </a:lnTo>
                <a:lnTo>
                  <a:pt x="9625263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90806" y="1822643"/>
            <a:ext cx="8061755" cy="10263385"/>
          </a:xfrm>
          <a:custGeom>
            <a:avLst/>
            <a:gdLst/>
            <a:ahLst/>
            <a:cxnLst/>
            <a:rect r="r" b="b" t="t" l="l"/>
            <a:pathLst>
              <a:path h="10263385" w="8061755">
                <a:moveTo>
                  <a:pt x="0" y="0"/>
                </a:moveTo>
                <a:lnTo>
                  <a:pt x="8061755" y="0"/>
                </a:lnTo>
                <a:lnTo>
                  <a:pt x="8061755" y="10263385"/>
                </a:lnTo>
                <a:lnTo>
                  <a:pt x="0" y="102633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50151" y="-2072831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68263" y="1094877"/>
            <a:ext cx="649853" cy="381594"/>
          </a:xfrm>
          <a:custGeom>
            <a:avLst/>
            <a:gdLst/>
            <a:ahLst/>
            <a:cxnLst/>
            <a:rect r="r" b="b" t="t" l="l"/>
            <a:pathLst>
              <a:path h="381594" w="649853">
                <a:moveTo>
                  <a:pt x="0" y="0"/>
                </a:moveTo>
                <a:lnTo>
                  <a:pt x="649854" y="0"/>
                </a:lnTo>
                <a:lnTo>
                  <a:pt x="649854" y="381594"/>
                </a:lnTo>
                <a:lnTo>
                  <a:pt x="0" y="381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608353" y="1023275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008608" y="4397481"/>
            <a:ext cx="4279392" cy="8229600"/>
          </a:xfrm>
          <a:custGeom>
            <a:avLst/>
            <a:gdLst/>
            <a:ahLst/>
            <a:cxnLst/>
            <a:rect r="r" b="b" t="t" l="l"/>
            <a:pathLst>
              <a:path h="8229600" w="4279392">
                <a:moveTo>
                  <a:pt x="0" y="0"/>
                </a:moveTo>
                <a:lnTo>
                  <a:pt x="4279392" y="0"/>
                </a:lnTo>
                <a:lnTo>
                  <a:pt x="427939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903487" y="2504252"/>
            <a:ext cx="10481026" cy="733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3"/>
              </a:lnSpc>
            </a:pPr>
            <a:r>
              <a:rPr lang="en-US" sz="6313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REJA: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86635" y="3726863"/>
            <a:ext cx="9314730" cy="2160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8"/>
              </a:lnSpc>
            </a:pPr>
            <a:r>
              <a:rPr lang="en-US" sz="3077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1. Ionlovchi nurlanish maydonining shakllanishi</a:t>
            </a:r>
          </a:p>
          <a:p>
            <a:pPr algn="l">
              <a:lnSpc>
                <a:spcPts val="4308"/>
              </a:lnSpc>
            </a:pPr>
            <a:r>
              <a:rPr lang="en-US" sz="3077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2. Maydonni tavfsiflaydigan asosiy fizik kattaliklar</a:t>
            </a:r>
          </a:p>
          <a:p>
            <a:pPr algn="l">
              <a:lnSpc>
                <a:spcPts val="4308"/>
              </a:lnSpc>
            </a:pPr>
            <a:r>
              <a:rPr lang="en-US" sz="3077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3. Kattaliklarning oʻlchov usullari va qoʻllanilishi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-375905" y="4397481"/>
            <a:ext cx="4279392" cy="8229600"/>
          </a:xfrm>
          <a:custGeom>
            <a:avLst/>
            <a:gdLst/>
            <a:ahLst/>
            <a:cxnLst/>
            <a:rect r="r" b="b" t="t" l="l"/>
            <a:pathLst>
              <a:path h="8229600" w="4279392">
                <a:moveTo>
                  <a:pt x="4279392" y="0"/>
                </a:moveTo>
                <a:lnTo>
                  <a:pt x="0" y="0"/>
                </a:lnTo>
                <a:lnTo>
                  <a:pt x="0" y="8229600"/>
                </a:lnTo>
                <a:lnTo>
                  <a:pt x="4279392" y="8229600"/>
                </a:lnTo>
                <a:lnTo>
                  <a:pt x="4279392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23705" y="1419710"/>
            <a:ext cx="16658420" cy="6270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9"/>
              </a:lnSpc>
            </a:pPr>
            <a:r>
              <a:rPr lang="en-US" sz="3242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Ionlovchi nurlanish — bu energiyasi juda yuqori bo‘lgan zarracha yoki elektromagnit to‘lqin bo‘lib, moddadagi atomlardan elektronni ajratib, ion hosil qila oladi. Shu “ion hosil qilish qobiliyati” uni boshqa nurlardan ajratib turadi.</a:t>
            </a:r>
          </a:p>
          <a:p>
            <a:pPr algn="l">
              <a:lnSpc>
                <a:spcPts val="4539"/>
              </a:lnSpc>
            </a:pPr>
            <a:r>
              <a:rPr lang="en-US" sz="3242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Nurlanish maydoni — bu nurlanish tarqalib turgan makon bo‘lib, unda zarrachalar oqimi, energiya miqdori va nurlanishning kuchi mavjud bo‘ladi. Maydonning xarakteri nurlanish turi, energiyasi va yo‘nalishiga bog‘liq bo‘ladi.</a:t>
            </a:r>
          </a:p>
          <a:p>
            <a:pPr algn="l">
              <a:lnSpc>
                <a:spcPts val="4539"/>
              </a:lnSpc>
            </a:pPr>
            <a:r>
              <a:rPr lang="en-US" sz="3242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Radiatsiya dozimetriyasi 1895 yilda Rentgen tomonidan rentgen nurlarini kashf etgandan boshlab ionlashtiruvchi nurlanishni tibbiy qo'llashdan kelib chiqadi</a:t>
            </a:r>
          </a:p>
          <a:p>
            <a:pPr algn="l">
              <a:lnSpc>
                <a:spcPts val="4539"/>
              </a:lnSpc>
            </a:pPr>
            <a:r>
              <a:rPr lang="en-US" sz="3242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Toʻg'ridan-to'g'ri yoki bilvosita ionlashtiruvchi nurlanishlar orqali ma'lum bir muhitda to'plangan energiyani miqdoriy aniqlash usullari markaziy hisoblanadi</a:t>
            </a:r>
          </a:p>
          <a:p>
            <a:pPr algn="l">
              <a:lnSpc>
                <a:spcPts val="453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523855" y="296397"/>
            <a:ext cx="15240291" cy="601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1"/>
              </a:lnSpc>
            </a:pPr>
            <a:r>
              <a:rPr lang="en-US" sz="4113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1. IONLOVCHI NURLANISH MAYDONINING SHAKLLANISHI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93767" y="7516737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6"/>
                </a:lnTo>
                <a:lnTo>
                  <a:pt x="0" y="55405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5690" y="472764"/>
            <a:ext cx="1432916" cy="841408"/>
          </a:xfrm>
          <a:custGeom>
            <a:avLst/>
            <a:gdLst/>
            <a:ahLst/>
            <a:cxnLst/>
            <a:rect r="r" b="b" t="t" l="l"/>
            <a:pathLst>
              <a:path h="841408" w="1432916">
                <a:moveTo>
                  <a:pt x="0" y="0"/>
                </a:moveTo>
                <a:lnTo>
                  <a:pt x="1432916" y="0"/>
                </a:lnTo>
                <a:lnTo>
                  <a:pt x="1432916" y="841408"/>
                </a:lnTo>
                <a:lnTo>
                  <a:pt x="0" y="841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162736" y="0"/>
            <a:ext cx="10255926" cy="10559512"/>
          </a:xfrm>
          <a:custGeom>
            <a:avLst/>
            <a:gdLst/>
            <a:ahLst/>
            <a:cxnLst/>
            <a:rect r="r" b="b" t="t" l="l"/>
            <a:pathLst>
              <a:path h="10559512" w="10255926">
                <a:moveTo>
                  <a:pt x="0" y="0"/>
                </a:moveTo>
                <a:lnTo>
                  <a:pt x="10255926" y="0"/>
                </a:lnTo>
                <a:lnTo>
                  <a:pt x="10255926" y="10559512"/>
                </a:lnTo>
                <a:lnTo>
                  <a:pt x="0" y="105595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79468" y="1582392"/>
            <a:ext cx="11578414" cy="4471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5"/>
              </a:lnSpc>
            </a:pPr>
            <a:r>
              <a:rPr lang="en-US" sz="32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Radiatsiya maydoni atamasi juda umumiy atama bo'lib, zarrachalardan tashkil topgan kosmosdagi nurlanishni miqdoriy jihatdan tavsiflash uchun ishlatiladi</a:t>
            </a:r>
          </a:p>
          <a:p>
            <a:pPr algn="l">
              <a:lnSpc>
                <a:spcPts val="4495"/>
              </a:lnSpc>
            </a:pPr>
            <a:r>
              <a:rPr lang="en-US" sz="32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 Radiatsiya maydoni bilan bog'liq ikkita juda umumiy miqdor mavjud:</a:t>
            </a:r>
          </a:p>
          <a:p>
            <a:pPr algn="l">
              <a:lnSpc>
                <a:spcPts val="4495"/>
              </a:lnSpc>
            </a:pPr>
            <a:r>
              <a:rPr lang="en-US" sz="32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• N zarrachalar soni</a:t>
            </a:r>
          </a:p>
          <a:p>
            <a:pPr algn="l">
              <a:lnSpc>
                <a:spcPts val="4495"/>
              </a:lnSpc>
            </a:pPr>
            <a:r>
              <a:rPr lang="en-US" sz="3211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• Zarrachalar tomonidan tashiladigan energiya R (bu nurlanish energiyasi sifatida ham belgilanadi)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50151" y="-2072831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5"/>
                </a:lnTo>
                <a:lnTo>
                  <a:pt x="0" y="554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68263" y="1094877"/>
            <a:ext cx="649853" cy="381594"/>
          </a:xfrm>
          <a:custGeom>
            <a:avLst/>
            <a:gdLst/>
            <a:ahLst/>
            <a:cxnLst/>
            <a:rect r="r" b="b" t="t" l="l"/>
            <a:pathLst>
              <a:path h="381594" w="649853">
                <a:moveTo>
                  <a:pt x="0" y="0"/>
                </a:moveTo>
                <a:lnTo>
                  <a:pt x="649854" y="0"/>
                </a:lnTo>
                <a:lnTo>
                  <a:pt x="649854" y="381594"/>
                </a:lnTo>
                <a:lnTo>
                  <a:pt x="0" y="381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39200" y="-1239633"/>
            <a:ext cx="10226438" cy="9966129"/>
          </a:xfrm>
          <a:custGeom>
            <a:avLst/>
            <a:gdLst/>
            <a:ahLst/>
            <a:cxnLst/>
            <a:rect r="r" b="b" t="t" l="l"/>
            <a:pathLst>
              <a:path h="9966129" w="10226438">
                <a:moveTo>
                  <a:pt x="0" y="0"/>
                </a:moveTo>
                <a:lnTo>
                  <a:pt x="10226438" y="0"/>
                </a:lnTo>
                <a:lnTo>
                  <a:pt x="10226438" y="9966129"/>
                </a:lnTo>
                <a:lnTo>
                  <a:pt x="0" y="9966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7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90999" y="2069339"/>
            <a:ext cx="15942033" cy="5005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3"/>
              </a:lnSpc>
            </a:pPr>
            <a:r>
              <a:rPr lang="en-US" sz="356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ICRU - zarrachalar sonining ta'rifi: Zarrachalar soni N - bu chiqariladigan, uzatiladigan yok qabul qilinadigan zarralar soni. Birlik: 1</a:t>
            </a:r>
          </a:p>
          <a:p>
            <a:pPr algn="l">
              <a:lnSpc>
                <a:spcPts val="4993"/>
              </a:lnSpc>
            </a:pPr>
            <a:r>
              <a:rPr lang="en-US" sz="356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ICRU - nurlanish energiyasining ta'rifi: Radiant energiya R- chiqariladigan, uzatiladigan yoki qabu qilinadigan zarrachalarning energiyasi.Birlik: J</a:t>
            </a:r>
          </a:p>
          <a:p>
            <a:pPr algn="l">
              <a:lnSpc>
                <a:spcPts val="4993"/>
              </a:lnSpc>
            </a:pPr>
            <a:r>
              <a:rPr lang="en-US" sz="356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E energiya zarralari uchun </a:t>
            </a:r>
          </a:p>
          <a:p>
            <a:pPr algn="l">
              <a:lnSpc>
                <a:spcPts val="4993"/>
              </a:lnSpc>
            </a:pPr>
          </a:p>
          <a:p>
            <a:pPr algn="l">
              <a:lnSpc>
                <a:spcPts val="4993"/>
              </a:lnSpc>
            </a:pPr>
            <a:r>
              <a:rPr lang="en-US" sz="356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             </a:t>
            </a:r>
            <a:r>
              <a:rPr lang="en-US" sz="356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R= E×M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56830" y="-1406203"/>
            <a:ext cx="4664115" cy="5540525"/>
          </a:xfrm>
          <a:custGeom>
            <a:avLst/>
            <a:gdLst/>
            <a:ahLst/>
            <a:cxnLst/>
            <a:rect r="r" b="b" t="t" l="l"/>
            <a:pathLst>
              <a:path h="5540525" w="4664115">
                <a:moveTo>
                  <a:pt x="0" y="0"/>
                </a:moveTo>
                <a:lnTo>
                  <a:pt x="4664115" y="0"/>
                </a:lnTo>
                <a:lnTo>
                  <a:pt x="4664115" y="5540526"/>
                </a:lnTo>
                <a:lnTo>
                  <a:pt x="0" y="55405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168570"/>
            <a:ext cx="1163961" cy="683478"/>
          </a:xfrm>
          <a:custGeom>
            <a:avLst/>
            <a:gdLst/>
            <a:ahLst/>
            <a:cxnLst/>
            <a:rect r="r" b="b" t="t" l="l"/>
            <a:pathLst>
              <a:path h="683478" w="1163961">
                <a:moveTo>
                  <a:pt x="0" y="0"/>
                </a:moveTo>
                <a:lnTo>
                  <a:pt x="1163961" y="0"/>
                </a:lnTo>
                <a:lnTo>
                  <a:pt x="1163961" y="683478"/>
                </a:lnTo>
                <a:lnTo>
                  <a:pt x="0" y="6834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94120" y="1756497"/>
            <a:ext cx="14172130" cy="7536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Nurlanish maydonini batafsil tasvirlash odatda quyidagi qo‘shimcha ma’lumotlarni talab qiladi — ya’ni zarrachalar soni N haqida:</a:t>
            </a: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j turdagi zarrachalar</a:t>
            </a: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qiziqilgan nuqtada  ř</a:t>
            </a: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E energiyada</a:t>
            </a: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t vaqt momentida</a:t>
            </a:r>
          </a:p>
          <a:p>
            <a:pPr algn="l">
              <a:lnSpc>
                <a:spcPts val="4615"/>
              </a:lnSpc>
            </a:pPr>
          </a:p>
          <a:p>
            <a:pPr algn="l">
              <a:lnSpc>
                <a:spcPts val="4615"/>
              </a:lnSpc>
            </a:pPr>
            <a:r>
              <a:rPr lang="en-US" sz="3296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ma’lum yo‘nalishda harakatlanayotgan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780185" y="5557965"/>
            <a:ext cx="6709211" cy="1884227"/>
          </a:xfrm>
          <a:custGeom>
            <a:avLst/>
            <a:gdLst/>
            <a:ahLst/>
            <a:cxnLst/>
            <a:rect r="r" b="b" t="t" l="l"/>
            <a:pathLst>
              <a:path h="1884227" w="6709211">
                <a:moveTo>
                  <a:pt x="0" y="0"/>
                </a:moveTo>
                <a:lnTo>
                  <a:pt x="6709212" y="0"/>
                </a:lnTo>
                <a:lnTo>
                  <a:pt x="6709212" y="1884226"/>
                </a:lnTo>
                <a:lnTo>
                  <a:pt x="0" y="18842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215" r="0" b="-1215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66546" y="705740"/>
            <a:ext cx="17423395" cy="4047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6"/>
              </a:lnSpc>
            </a:pPr>
            <a:r>
              <a:rPr lang="en-US" sz="331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    Nurlanish maydoni deganda fazoning shunday sohasi tushuniladiki, bu sohaning har bir nuqtasiga nurlanishni xarakterlaydigan fizik kattaliklarning ma'lum qiymatlari mos keladi. Ushbu kattaliklar fazoning berilgan sohasida nurlanishning fazo-vaqt bo'yicha taqsimotini aniqlaydi</a:t>
            </a:r>
          </a:p>
          <a:p>
            <a:pPr algn="l">
              <a:lnSpc>
                <a:spcPts val="4646"/>
              </a:lnSpc>
            </a:pPr>
            <a:r>
              <a:rPr lang="en-US" sz="331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Ionlovchi nurlanish maydon kattaliklari:     </a:t>
            </a:r>
          </a:p>
          <a:p>
            <a:pPr algn="l">
              <a:lnSpc>
                <a:spcPts val="4646"/>
              </a:lnSpc>
            </a:pPr>
            <a:r>
              <a:rPr lang="en-US" sz="331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      Biron muhit sirtiga perpendikulyar yo'nalgan parallel nurlar dastasini qaraylik. dS birlik yuza orqali oqib o'tgan zarralar soni dN ga zarralar oqimining flyuensi deyiladi.                                                  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758477" y="5143500"/>
            <a:ext cx="3256609" cy="1457503"/>
          </a:xfrm>
          <a:custGeom>
            <a:avLst/>
            <a:gdLst/>
            <a:ahLst/>
            <a:cxnLst/>
            <a:rect r="r" b="b" t="t" l="l"/>
            <a:pathLst>
              <a:path h="1457503" w="3256609">
                <a:moveTo>
                  <a:pt x="0" y="0"/>
                </a:moveTo>
                <a:lnTo>
                  <a:pt x="3256609" y="0"/>
                </a:lnTo>
                <a:lnTo>
                  <a:pt x="3256609" y="1457503"/>
                </a:lnTo>
                <a:lnTo>
                  <a:pt x="0" y="1457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67706" y="4440047"/>
            <a:ext cx="3154192" cy="1406906"/>
          </a:xfrm>
          <a:custGeom>
            <a:avLst/>
            <a:gdLst/>
            <a:ahLst/>
            <a:cxnLst/>
            <a:rect r="r" b="b" t="t" l="l"/>
            <a:pathLst>
              <a:path h="1406906" w="3154192">
                <a:moveTo>
                  <a:pt x="0" y="0"/>
                </a:moveTo>
                <a:lnTo>
                  <a:pt x="3154192" y="0"/>
                </a:lnTo>
                <a:lnTo>
                  <a:pt x="3154192" y="1406906"/>
                </a:lnTo>
                <a:lnTo>
                  <a:pt x="0" y="14069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67706" y="7310120"/>
            <a:ext cx="3154192" cy="1273808"/>
          </a:xfrm>
          <a:custGeom>
            <a:avLst/>
            <a:gdLst/>
            <a:ahLst/>
            <a:cxnLst/>
            <a:rect r="r" b="b" t="t" l="l"/>
            <a:pathLst>
              <a:path h="1273808" w="3154192">
                <a:moveTo>
                  <a:pt x="0" y="0"/>
                </a:moveTo>
                <a:lnTo>
                  <a:pt x="3154192" y="0"/>
                </a:lnTo>
                <a:lnTo>
                  <a:pt x="3154192" y="1273808"/>
                </a:lnTo>
                <a:lnTo>
                  <a:pt x="0" y="1273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31177" y="419426"/>
            <a:ext cx="17096809" cy="4471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Agar qaralayotgan nuqtada nurlanish turli yo'nalishlar bo'ylab tarqalayotgan bo'lsa, u holda natijaviy flyuens har bir yo'nalish bo'yicha olingan zarralar flyuensining yig'indisiga teng bo'ladi. Bunda nurlanish ixtiyoriy yo'nalishlarda tarqalishi mumkinligi sababli doira shaklidagi birlik yuza konturi sfera hosil qiladi. U holda flyuensga yana quyidagicha ta'rif berish ham mumkin.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• Zarralar oqimining flyuensi - elementar sfera ko'ndalang kesim yuzasini kesib o'tib, sfera ichiga o'tgan zarralar soni</a:t>
            </a:r>
          </a:p>
          <a:p>
            <a:pPr algn="l">
              <a:lnSpc>
                <a:spcPts val="4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34615" y="6000750"/>
            <a:ext cx="16889933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Nurlanish intensivligi I - (nurlanish oqimi zichligi deb ham ataladi) - elementar sfera birlik ko'ndalang kesimi orqali vaqt birligi ichida oqib o'tgan energiya miqdori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1177" y="8924943"/>
            <a:ext cx="17096809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lonlashtiruvchi zarralar oqimi   Фn- berilgan yuza orqali dt vaqt davomida o'tgan ionlashtiruychi zarralar soni dN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04529" y="264030"/>
            <a:ext cx="3374259" cy="1529340"/>
          </a:xfrm>
          <a:custGeom>
            <a:avLst/>
            <a:gdLst/>
            <a:ahLst/>
            <a:cxnLst/>
            <a:rect r="r" b="b" t="t" l="l"/>
            <a:pathLst>
              <a:path h="1529340" w="3374259">
                <a:moveTo>
                  <a:pt x="0" y="0"/>
                </a:moveTo>
                <a:lnTo>
                  <a:pt x="3374259" y="0"/>
                </a:lnTo>
                <a:lnTo>
                  <a:pt x="3374259" y="1529340"/>
                </a:lnTo>
                <a:lnTo>
                  <a:pt x="0" y="1529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04529" y="2906974"/>
            <a:ext cx="3955381" cy="1542879"/>
          </a:xfrm>
          <a:custGeom>
            <a:avLst/>
            <a:gdLst/>
            <a:ahLst/>
            <a:cxnLst/>
            <a:rect r="r" b="b" t="t" l="l"/>
            <a:pathLst>
              <a:path h="1542879" w="3955381">
                <a:moveTo>
                  <a:pt x="0" y="0"/>
                </a:moveTo>
                <a:lnTo>
                  <a:pt x="3955381" y="0"/>
                </a:lnTo>
                <a:lnTo>
                  <a:pt x="3955381" y="1542879"/>
                </a:lnTo>
                <a:lnTo>
                  <a:pt x="0" y="15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05199" y="6683148"/>
            <a:ext cx="3545053" cy="2231297"/>
          </a:xfrm>
          <a:custGeom>
            <a:avLst/>
            <a:gdLst/>
            <a:ahLst/>
            <a:cxnLst/>
            <a:rect r="r" b="b" t="t" l="l"/>
            <a:pathLst>
              <a:path h="2231297" w="3545053">
                <a:moveTo>
                  <a:pt x="0" y="0"/>
                </a:moveTo>
                <a:lnTo>
                  <a:pt x="3545053" y="0"/>
                </a:lnTo>
                <a:lnTo>
                  <a:pt x="3545053" y="2231297"/>
                </a:lnTo>
                <a:lnTo>
                  <a:pt x="0" y="22312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098" r="-22197" b="-1109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4707028"/>
            <a:ext cx="16846511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bu yerda dE- berilgan yuzani dt vaqt ichida kesib o'tayotgan barcha ionlashtiruvchi zarralar energiyalarining yig'indisi. Ushbu yuqorida keltirilgan kattaliklar zarralar oqimining zichligi va nurlanish intensivligi bilan quyidagicha bog'langan: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054804"/>
            <a:ext cx="598428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Nurlanish energiyasining oqimi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DAG6J0bXMY4</dc:identifier>
  <dcterms:modified xsi:type="dcterms:W3CDTF">2011-08-01T06:04:30Z</dcterms:modified>
  <cp:revision>1</cp:revision>
  <dc:title>Ionlovchi nurlanish maydon kattaliklari.</dc:title>
</cp:coreProperties>
</file>