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48589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ah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30" name="Straight Connector 18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9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90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1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3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4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5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6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6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7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6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8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8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40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36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7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28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29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Заголовок 1"/>
          <p:cNvSpPr>
            <a:spLocks noGrp="1"/>
          </p:cNvSpPr>
          <p:nvPr>
            <p:ph type="title"/>
          </p:nvPr>
        </p:nvSpPr>
        <p:spPr>
          <a:xfrm>
            <a:off x="1601130" y="784795"/>
            <a:ext cx="7811317" cy="1639623"/>
          </a:xfrm>
        </p:spPr>
        <p:txBody>
          <a:bodyPr>
            <a:normAutofit/>
          </a:bodyPr>
          <a:p>
            <a:r>
              <a:rPr dirty="0" lang="ru-RU">
                <a:latin typeface="Bahnschrift SemiBold Condensed" panose="020B0502040204020203" pitchFamily="34" charset="0"/>
              </a:rPr>
              <a:t>Семья и болезнь ребенка</a:t>
            </a:r>
          </a:p>
        </p:txBody>
      </p:sp>
      <p:sp>
        <p:nvSpPr>
          <p:cNvPr id="1048611" name="Объект 2"/>
          <p:cNvSpPr>
            <a:spLocks noGrp="1"/>
          </p:cNvSpPr>
          <p:nvPr>
            <p:ph idx="1"/>
          </p:nvPr>
        </p:nvSpPr>
        <p:spPr>
          <a:xfrm>
            <a:off x="433771" y="2089355"/>
            <a:ext cx="8617950" cy="2247754"/>
          </a:xfrm>
        </p:spPr>
        <p:txBody>
          <a:bodyPr>
            <a:normAutofit/>
          </a:bodyPr>
          <a:p>
            <a:pPr algn="ctr"/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ПЛАН</a:t>
            </a:r>
            <a:r>
              <a:rPr b="1" dirty="0" sz="2400" lang="en-US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b="1"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Значение семьи в жизни человека.</a:t>
            </a:r>
          </a:p>
          <a:p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Влияние болезни ребенка на семейные отношения.</a:t>
            </a:r>
          </a:p>
          <a:p>
            <a:endParaRPr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endParaRPr dirty="0" sz="2400"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551498" y="1180052"/>
            <a:ext cx="9070673" cy="4692242"/>
          </a:xfrm>
        </p:spPr>
        <p:txBody>
          <a:bodyPr>
            <a:normAutofit fontScale="92778"/>
          </a:bodyPr>
          <a:p>
            <a:r>
              <a:rPr b="1" dirty="0" i="1" lang="ru-RU"/>
              <a:t>Семья </a:t>
            </a:r>
            <a:r>
              <a:rPr dirty="0" lang="ru-RU"/>
              <a:t>– это важнейший институт в жизни человека, где формируются его личность, ценности и способности справляться с трудностями. Когда ребенок заболевает, это становится большим испытанием для всех членов семьи. Болезнь ребенка может не только повлиять на его физическое и эмоциональное состояние, но и значительно изменить семейную жизнь.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Заголовок 1"/>
          <p:cNvSpPr>
            <a:spLocks noGrp="1"/>
          </p:cNvSpPr>
          <p:nvPr>
            <p:ph type="title"/>
          </p:nvPr>
        </p:nvSpPr>
        <p:spPr>
          <a:xfrm>
            <a:off x="786390" y="609600"/>
            <a:ext cx="8709947" cy="5942202"/>
          </a:xfrm>
        </p:spPr>
        <p:txBody>
          <a:bodyPr>
            <a:noAutofit/>
          </a:bodyPr>
          <a:p>
            <a:br>
              <a:rPr dirty="0" sz="2000" lang="ru-RU"/>
            </a:br>
            <a:r>
              <a:rPr b="1" dirty="0" sz="3200" i="1" lang="ru-RU"/>
              <a:t>Реакция родителей и их роль</a:t>
            </a:r>
            <a:br>
              <a:rPr dirty="0" sz="3200" lang="ru-RU"/>
            </a:br>
            <a:br>
              <a:rPr dirty="0" sz="3200" lang="ru-RU"/>
            </a:br>
            <a:r>
              <a:rPr dirty="0" sz="3200" lang="ru-RU"/>
              <a:t>Родители играют ключевую роль в поддержке и лечении ребенка. Их задача – принять диагноз, найти лучшие методы лечения и обеспечить комфортные условия для выздоровления. Помимо физических усилий, они должны морально поддерживать ребенка, внушая ему уверенность в выздоровлении.</a:t>
            </a:r>
            <a:br>
              <a:rPr dirty="0" sz="3200" lang="ru-RU"/>
            </a:br>
            <a:endParaRPr dirty="0" sz="3200"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3898707" y="922789"/>
            <a:ext cx="5748633" cy="4882391"/>
          </a:xfrm>
        </p:spPr>
        <p:txBody>
          <a:bodyPr>
            <a:noAutofit/>
          </a:bodyPr>
          <a:p>
            <a:r>
              <a:rPr dirty="0" sz="2800" lang="ru-RU"/>
              <a:t>Влияние болезни на семью</a:t>
            </a:r>
            <a:br>
              <a:rPr dirty="0" sz="2800" lang="ru-RU"/>
            </a:br>
            <a:br>
              <a:rPr dirty="0" sz="2800" lang="ru-RU"/>
            </a:br>
            <a:r>
              <a:rPr dirty="0" sz="2800" lang="ru-RU"/>
              <a:t>Болезнь ребенка часто вызывает шок, страх и беспокойство у родителей. Они могут столкнуться с чувством вины, беспомощности и страхом перед будущим. Эти эмоции могут усилить стресс в семье и повлиять на отношения между супругами, а также с другими детьми, если они есть.</a:t>
            </a:r>
            <a:br>
              <a:rPr dirty="0" sz="2800" lang="ru-RU"/>
            </a:br>
            <a:endParaRPr dirty="0" sz="2800" lang="ru-RU"/>
          </a:p>
        </p:txBody>
      </p:sp>
      <p:pic>
        <p:nvPicPr>
          <p:cNvPr id="2097152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01336" y="1650535"/>
            <a:ext cx="3573710" cy="2013357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Заголовок 1"/>
          <p:cNvSpPr>
            <a:spLocks noGrp="1"/>
          </p:cNvSpPr>
          <p:nvPr>
            <p:ph type="title"/>
          </p:nvPr>
        </p:nvSpPr>
        <p:spPr>
          <a:xfrm>
            <a:off x="400497" y="704675"/>
            <a:ext cx="6017081" cy="5217953"/>
          </a:xfrm>
        </p:spPr>
        <p:txBody>
          <a:bodyPr>
            <a:noAutofit/>
          </a:bodyPr>
          <a:p>
            <a:r>
              <a:rPr dirty="0" sz="1800" lang="ru-RU"/>
              <a:t>Реакция родителей и их роль</a:t>
            </a:r>
            <a:br>
              <a:rPr dirty="0" sz="1800" lang="ru-RU"/>
            </a:br>
            <a:br>
              <a:rPr dirty="0" sz="1800" lang="ru-RU"/>
            </a:br>
            <a:r>
              <a:rPr dirty="0" sz="1800" lang="ru-RU"/>
              <a:t>Родители играют ключевую роль в поддержке и лечении ребенка. Их задача – принять диагноз, найти лучшие методы лечения и обеспечить комфортные условия для выздоровления. Помимо физических усилий, они должны морально поддерживать ребенка, внушая ему уверенность в выздоровлении.</a:t>
            </a:r>
            <a:br>
              <a:rPr dirty="0" sz="1800" lang="ru-RU"/>
            </a:br>
            <a:br>
              <a:rPr dirty="0" sz="1800" lang="ru-RU"/>
            </a:br>
            <a:r>
              <a:rPr dirty="0" sz="1800" lang="ru-RU"/>
              <a:t>Взаимодействие с медицинскими учреждениями</a:t>
            </a:r>
            <a:br>
              <a:rPr dirty="0" sz="1800" lang="ru-RU"/>
            </a:br>
            <a:br>
              <a:rPr dirty="0" sz="1800" lang="ru-RU"/>
            </a:br>
            <a:r>
              <a:rPr dirty="0" sz="1800" lang="ru-RU"/>
              <a:t>Семья часто должна тесно сотрудничать с медицинскими специалистами, чтобы выбрать оптимальное лечение. Психологическая помощь и консультации врачей помогают родителям лучше справляться с эмоциональным грузом и </a:t>
            </a:r>
            <a:r>
              <a:rPr dirty="0" sz="1800" lang="ru-RU" err="1"/>
              <a:t>приниматы</a:t>
            </a:r>
            <a:r>
              <a:rPr dirty="0" sz="1800" lang="ru-RU"/>
              <a:t> правильные решения.</a:t>
            </a:r>
          </a:p>
        </p:txBody>
      </p:sp>
      <p:pic>
        <p:nvPicPr>
          <p:cNvPr id="2097153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096000" y="2961313"/>
            <a:ext cx="3833507" cy="2181138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>
          <a:xfrm>
            <a:off x="786391" y="906012"/>
            <a:ext cx="8596668" cy="5259896"/>
          </a:xfrm>
        </p:spPr>
        <p:txBody>
          <a:bodyPr>
            <a:noAutofit/>
          </a:bodyPr>
          <a:p>
            <a:r>
              <a:rPr dirty="0" sz="2400" lang="ru-RU"/>
              <a:t>Важность семейной поддержки</a:t>
            </a:r>
            <a:br>
              <a:rPr dirty="0" sz="2400" lang="ru-RU"/>
            </a:br>
            <a:br>
              <a:rPr dirty="0" sz="2400" lang="ru-RU"/>
            </a:br>
            <a:r>
              <a:rPr dirty="0" sz="2400" lang="ru-RU"/>
              <a:t>Семейная поддержка имеет решающее значение для выздоровления ребенка. Единая и сплоченная семья способна справиться с любыми трудностями. Забота, любовь и понимание помогают ребенку чувствовать себя защищенным и сильным.</a:t>
            </a:r>
            <a:br>
              <a:rPr dirty="0" sz="2400" lang="ru-RU"/>
            </a:br>
            <a:br>
              <a:rPr dirty="0" sz="2400" lang="ru-RU"/>
            </a:br>
            <a:r>
              <a:rPr dirty="0" sz="2400" lang="ru-RU"/>
              <a:t>Таким образом, болезнь ребенка – это серьезное испытание, которое может укрепить семью или, наоборот, выявить слабые стороны в отношениях. Главное – сохранять оптимизм, искать помощь и вместе преодолевать все трудности.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Заголовок 1"/>
          <p:cNvSpPr>
            <a:spLocks noGrp="1"/>
          </p:cNvSpPr>
          <p:nvPr>
            <p:ph type="title"/>
          </p:nvPr>
        </p:nvSpPr>
        <p:spPr>
          <a:xfrm>
            <a:off x="1542991" y="2265464"/>
            <a:ext cx="5910600" cy="2138901"/>
          </a:xfrm>
        </p:spPr>
        <p:txBody>
          <a:bodyPr>
            <a:normAutofit/>
          </a:bodyPr>
          <a:p>
            <a:r>
              <a:rPr dirty="0" sz="4800" lang="ru-RU">
                <a:latin typeface="Bahnschrift Condensed" panose="020B0502040204020203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САМОСТОЯТЕЛНАЯ РАБОТА  ПОДГОТОВЛЕНА    БАХТИЙОРОВОЙ ЖОЗИБА СТУДЕНТКОЙ                                    1 КУРСА КАФЕДРЫ НАРОДНОЙ МЕДИЦИНЫ           ТЕРМЕЗСКОГО ФИЛИАЛА ТАШКЕНТСКОЙ  МЕДИЦИНСКОЙ АКАДЕМИИ</dc:title>
  <dc:creator>Пользователь</dc:creator>
  <cp:lastModifiedBy>Пользователь</cp:lastModifiedBy>
  <dcterms:created xsi:type="dcterms:W3CDTF">2024-10-16T21:07:56Z</dcterms:created>
  <dcterms:modified xsi:type="dcterms:W3CDTF">2026-10-03T14:57:21Z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d9d0c147731f4714a933eca152c03b02</vt:lpwstr>
  </property>
</Properties>
</file>