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57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22F1A-6C1B-4E72-AB8A-D90517389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A1855C-1015-42BD-A13C-71ECABC47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7097C0-440C-4FE8-BE1F-7961A624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2FDC5C-FAE9-4052-B901-DB853EBDD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98A8BE-D251-47B7-AAC0-B3C91EEED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672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B5FC23-3B9E-4D12-B64A-D4EE7D0A1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18B7C4-D25F-440D-BFBD-3F12C55A5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D53708-8648-4582-A7EA-AD50A9681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1C7D95-CCDD-443C-8AA7-B597DF81E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6F64D-B928-442B-BF2F-A49B90F6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7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1615EF2-D4F7-4ACD-91F5-B4154BF1DF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643400-D76E-40BD-A587-2A022A9443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70F288-4725-403E-9173-D04A2346F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5707BE-64DD-471F-99AB-CA595CAB0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334665-619C-46FC-804B-4EEFD5F0F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69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45854-1A98-47AE-902C-5582847FF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8CCE7D-A749-42A3-98C5-E1E27E56C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DD57CB-874A-45E4-93F8-B5510DF6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8D5C7D-02B2-4564-96EC-1EE5CAD9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0401A4-C9FD-4A35-A1BB-5054B4789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38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1FFB4-65D9-407A-9327-9B7DEB47B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3645B6-8449-43DC-98E7-89A4D32C7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55273A-B341-4CE7-8FC0-D1BD2958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0F3CB6-3C31-4828-891D-E999F48C6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AEE19F-2818-4DD5-93E9-9D005B132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63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DF2C5-7051-4B92-9CF0-37F5AD94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3A7815-9B48-44FB-8B0B-68A6CA551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244084-3CE6-482A-92B8-1D91422E9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31793D-F81A-4901-8185-08B5930CD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DE595E-B06C-4267-ACFE-EC48379C9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8F2E16-5441-4777-9DDE-9B7312D08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877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CA7CD4-E9ED-4194-8AB5-527E0DC62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65A51C-3CCD-4473-BDF5-F23814A9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7C56DE-D369-4A76-BB78-EF18984AC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0144A0-3DE7-46C0-823C-728623727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EABE1EF-CF5C-432A-8674-FAFE1FB217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19521F5-A949-46D3-A48A-F388D1D09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2B1B14-101C-4AA2-A82D-B1F3A51B7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F8EE82-3EB7-47A3-8780-963C5F9E0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20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A488FD-128A-4FD6-A435-3A18C265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AD5D44-DD3D-4DAD-89AD-34852EB9E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AAB7A0-B81E-425B-B23B-56EEAE6DB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9E0B15-7767-4B33-B8FC-89556AC5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4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67BFC-45C5-4056-BE0B-D0C350E61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3317FB-E5EB-4C6D-A69B-D6CE3683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D5B8E9-F0A5-4EDD-BD23-ACC0E58D8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56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3E83A-4C10-47F0-A20F-14AE5552A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B2BD73-78DE-440C-8D46-74BD5F0F1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03352D-14B8-4313-ABF3-FB4C88739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6ABC57-DBB3-484A-8C9F-228B9CE52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D5948-1F9A-44B0-B495-201F9F433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D70CBF-9A07-48D0-A32F-166A66BCA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0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3B2BE-8BE9-4E19-A803-13A9E4AD0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2877C3D-8CE1-4814-94A8-A66113496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8C46F3-E614-42C3-BE8C-FCD8E0C1E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1C992D-B470-465F-B5BB-FA3D6E025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F379BF-4B98-4C55-A68A-9FD0364F1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00899E-7508-4FAD-8B4A-F9058D294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276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18CCD5-0C30-450D-9961-A7A5CE66A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7FAAD-5DDE-4E0C-9925-50F0DF642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28F8A3-857E-4496-8EC0-F6B10691C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7AD21-D270-4BE4-B669-A784601BBD0D}" type="datetimeFigureOut">
              <a:rPr lang="ru-RU" smtClean="0"/>
              <a:t>22.02.2026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D9C58A-C120-46FD-8C7E-E20A62E4C5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1C5422-12F4-4BC1-A9EB-E5F5BE380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76A72-296B-42B7-BEC4-BB75E1C90C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63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phone Logo - Free Transparent PNG Logos">
            <a:extLst>
              <a:ext uri="{FF2B5EF4-FFF2-40B4-BE49-F238E27FC236}">
                <a16:creationId xmlns:a16="http://schemas.microsoft.com/office/drawing/2014/main" id="{E1FEA3E2-7298-421A-A129-C01194541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667" y="1623548"/>
            <a:ext cx="9228666" cy="269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67D050-0F18-4097-B5EA-98FE3AE33C30}"/>
              </a:ext>
            </a:extLst>
          </p:cNvPr>
          <p:cNvSpPr txBox="1"/>
          <p:nvPr/>
        </p:nvSpPr>
        <p:spPr>
          <a:xfrm>
            <a:off x="3901905" y="4320050"/>
            <a:ext cx="4689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Myriad Pro Light" panose="020B0603030403020204" pitchFamily="34" charset="0"/>
              </a:rPr>
              <a:t>(marketing </a:t>
            </a:r>
            <a:r>
              <a:rPr lang="en-US" sz="3200" b="1" dirty="0" err="1">
                <a:latin typeface="Myriad Pro Light" panose="020B0603030403020204" pitchFamily="34" charset="0"/>
              </a:rPr>
              <a:t>strategiyalari</a:t>
            </a:r>
            <a:r>
              <a:rPr lang="en-US" sz="3200" b="1" dirty="0">
                <a:latin typeface="Myriad Pro Light" panose="020B0603030403020204" pitchFamily="34" charset="0"/>
              </a:rPr>
              <a:t>)</a:t>
            </a:r>
            <a:endParaRPr lang="ru-RU" sz="3200" b="1" dirty="0">
              <a:latin typeface="Myriad Pro Light" panose="020B06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700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6CCD11-9067-46C7-9278-EA03A65154A5}"/>
              </a:ext>
            </a:extLst>
          </p:cNvPr>
          <p:cNvSpPr txBox="1"/>
          <p:nvPr/>
        </p:nvSpPr>
        <p:spPr>
          <a:xfrm>
            <a:off x="1203202" y="490891"/>
            <a:ext cx="4376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Aksessuarlar</a:t>
            </a:r>
            <a:r>
              <a:rPr lang="en-US" sz="3200" dirty="0">
                <a:solidFill>
                  <a:srgbClr val="FF0000"/>
                </a:solidFill>
                <a:latin typeface="Myriad Pro Light" panose="020B0603030403020204" pitchFamily="34" charset="0"/>
              </a:rPr>
              <a:t> (</a:t>
            </a:r>
            <a:r>
              <a:rPr lang="en-US" sz="32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chexollar</a:t>
            </a:r>
            <a:r>
              <a:rPr lang="en-US" sz="3200" dirty="0">
                <a:solidFill>
                  <a:srgbClr val="FF0000"/>
                </a:solidFill>
                <a:latin typeface="Myriad Pro Light" panose="020B0603030403020204" pitchFamily="34" charset="0"/>
              </a:rPr>
              <a:t>)</a:t>
            </a:r>
            <a:endParaRPr lang="ru-RU" sz="3200" dirty="0">
              <a:solidFill>
                <a:srgbClr val="FF0000"/>
              </a:solidFill>
              <a:latin typeface="Myriad Pro Light" panose="020B06030304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87049A-2A2D-4D18-9228-33B909F9C24B}"/>
              </a:ext>
            </a:extLst>
          </p:cNvPr>
          <p:cNvSpPr txBox="1"/>
          <p:nvPr/>
        </p:nvSpPr>
        <p:spPr>
          <a:xfrm>
            <a:off x="686602" y="1327840"/>
            <a:ext cx="5409398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12 pro dan </a:t>
            </a:r>
            <a:r>
              <a:rPr lang="en-US" sz="2000" dirty="0" err="1"/>
              <a:t>boshlab</a:t>
            </a:r>
            <a:r>
              <a:rPr lang="en-US" sz="2000" dirty="0"/>
              <a:t> iPhone </a:t>
            </a:r>
            <a:r>
              <a:rPr lang="en-US" sz="2000" dirty="0" err="1"/>
              <a:t>telefonlarida</a:t>
            </a:r>
            <a:r>
              <a:rPr lang="en-US" sz="2000" dirty="0"/>
              <a:t> </a:t>
            </a:r>
            <a:r>
              <a:rPr lang="en-US" sz="2000" dirty="0" err="1"/>
              <a:t>dizayn</a:t>
            </a:r>
            <a:r>
              <a:rPr lang="en-US" sz="2000" dirty="0"/>
              <a:t> </a:t>
            </a:r>
            <a:r>
              <a:rPr lang="en-US" sz="2000" dirty="0" err="1"/>
              <a:t>deyarli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hil</a:t>
            </a:r>
            <a:r>
              <a:rPr lang="en-US" sz="2000" dirty="0"/>
              <a:t>. Agar </a:t>
            </a:r>
            <a:r>
              <a:rPr lang="en-US" sz="2000" dirty="0" err="1"/>
              <a:t>e’tibor</a:t>
            </a:r>
            <a:r>
              <a:rPr lang="en-US" sz="2000" dirty="0"/>
              <a:t> </a:t>
            </a:r>
            <a:r>
              <a:rPr lang="en-US" sz="2000" dirty="0" err="1"/>
              <a:t>bergan</a:t>
            </a:r>
            <a:r>
              <a:rPr lang="en-US" sz="2000" dirty="0"/>
              <a:t> </a:t>
            </a:r>
            <a:r>
              <a:rPr lang="en-US" sz="2000" dirty="0" err="1"/>
              <a:t>bo’lsangiz</a:t>
            </a:r>
            <a:r>
              <a:rPr lang="en-US" sz="2000" dirty="0"/>
              <a:t>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  <a:r>
              <a:rPr lang="en-US" sz="2000" dirty="0" err="1"/>
              <a:t>har</a:t>
            </a:r>
            <a:r>
              <a:rPr lang="en-US" sz="2000" dirty="0"/>
              <a:t> </a:t>
            </a:r>
            <a:r>
              <a:rPr lang="en-US" sz="2000" dirty="0" err="1"/>
              <a:t>biri</a:t>
            </a:r>
            <a:r>
              <a:rPr lang="en-US" sz="2000" dirty="0"/>
              <a:t> </a:t>
            </a:r>
            <a:r>
              <a:rPr lang="en-US" sz="2000" dirty="0" err="1"/>
              <a:t>bir-biridan</a:t>
            </a:r>
            <a:r>
              <a:rPr lang="en-US" sz="2000" dirty="0"/>
              <a:t> </a:t>
            </a:r>
            <a:r>
              <a:rPr lang="en-US" sz="2000" dirty="0" err="1"/>
              <a:t>biroz</a:t>
            </a:r>
            <a:r>
              <a:rPr lang="en-US" sz="2000" dirty="0"/>
              <a:t> </a:t>
            </a:r>
            <a:r>
              <a:rPr lang="en-US" sz="2000" dirty="0" err="1"/>
              <a:t>farq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 </a:t>
            </a:r>
            <a:r>
              <a:rPr lang="en-US" sz="2000" dirty="0" err="1"/>
              <a:t>Kamera</a:t>
            </a:r>
            <a:r>
              <a:rPr lang="en-US" sz="2000" dirty="0"/>
              <a:t> </a:t>
            </a:r>
            <a:r>
              <a:rPr lang="en-US" sz="2000" dirty="0" err="1"/>
              <a:t>sal</a:t>
            </a:r>
            <a:r>
              <a:rPr lang="en-US" sz="2000" dirty="0"/>
              <a:t> </a:t>
            </a:r>
            <a:r>
              <a:rPr lang="en-US" sz="2000" dirty="0" err="1"/>
              <a:t>kattalashgan</a:t>
            </a:r>
            <a:r>
              <a:rPr lang="en-US" sz="2000" dirty="0"/>
              <a:t>, </a:t>
            </a:r>
            <a:r>
              <a:rPr lang="en-US" sz="2000" dirty="0" err="1"/>
              <a:t>knopkalar</a:t>
            </a:r>
            <a:r>
              <a:rPr lang="en-US" sz="2000" dirty="0"/>
              <a:t> </a:t>
            </a:r>
            <a:r>
              <a:rPr lang="en-US" sz="2000" dirty="0" err="1"/>
              <a:t>joylashuvi</a:t>
            </a:r>
            <a:r>
              <a:rPr lang="en-US" sz="2000" dirty="0"/>
              <a:t> </a:t>
            </a:r>
            <a:r>
              <a:rPr lang="en-US" sz="2000" dirty="0" err="1"/>
              <a:t>sal</a:t>
            </a:r>
            <a:r>
              <a:rPr lang="en-US" sz="2000" dirty="0"/>
              <a:t> </a:t>
            </a:r>
            <a:r>
              <a:rPr lang="en-US" sz="2000" dirty="0" err="1"/>
              <a:t>o’zgargan</a:t>
            </a:r>
            <a:r>
              <a:rPr lang="en-US" sz="2000" dirty="0"/>
              <a:t>, </a:t>
            </a:r>
            <a:r>
              <a:rPr lang="en-US" sz="2000" dirty="0" err="1"/>
              <a:t>telefon</a:t>
            </a:r>
            <a:r>
              <a:rPr lang="en-US" sz="2000" dirty="0"/>
              <a:t> </a:t>
            </a:r>
            <a:r>
              <a:rPr lang="en-US" sz="2000" dirty="0" err="1"/>
              <a:t>razmeri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necha</a:t>
            </a:r>
            <a:r>
              <a:rPr lang="en-US" sz="2000" dirty="0"/>
              <a:t> </a:t>
            </a:r>
            <a:r>
              <a:rPr lang="en-US" sz="2000" dirty="0" err="1"/>
              <a:t>millimetrga</a:t>
            </a:r>
            <a:r>
              <a:rPr lang="en-US" sz="2000" dirty="0"/>
              <a:t> </a:t>
            </a:r>
            <a:r>
              <a:rPr lang="en-US" sz="2000" dirty="0" err="1"/>
              <a:t>o’zgargan</a:t>
            </a:r>
            <a:r>
              <a:rPr lang="en-US" sz="2000" dirty="0"/>
              <a:t> </a:t>
            </a:r>
            <a:r>
              <a:rPr lang="en-US" sz="2000" dirty="0" err="1"/>
              <a:t>bo’ladi</a:t>
            </a:r>
            <a:r>
              <a:rPr lang="en-US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/>
              <a:t>Buning</a:t>
            </a:r>
            <a:r>
              <a:rPr lang="en-US" sz="2000" dirty="0"/>
              <a:t> </a:t>
            </a:r>
            <a:r>
              <a:rPr lang="en-US" sz="2000" dirty="0" err="1"/>
              <a:t>asosiy</a:t>
            </a:r>
            <a:r>
              <a:rPr lang="en-US" sz="2000" dirty="0"/>
              <a:t> </a:t>
            </a:r>
            <a:r>
              <a:rPr lang="en-US" sz="2000" dirty="0" err="1"/>
              <a:t>sababi</a:t>
            </a:r>
            <a:r>
              <a:rPr lang="en-US" sz="2000" dirty="0"/>
              <a:t> Apple </a:t>
            </a:r>
            <a:r>
              <a:rPr lang="en-US" sz="2000" dirty="0" err="1"/>
              <a:t>kompaniyasi</a:t>
            </a:r>
            <a:r>
              <a:rPr lang="en-US" sz="2000" dirty="0"/>
              <a:t> </a:t>
            </a:r>
            <a:r>
              <a:rPr lang="en-US" sz="2000" dirty="0" err="1"/>
              <a:t>gadjetlardan</a:t>
            </a:r>
            <a:r>
              <a:rPr lang="en-US" sz="2000" dirty="0"/>
              <a:t> </a:t>
            </a:r>
            <a:r>
              <a:rPr lang="en-US" sz="2000" dirty="0" err="1"/>
              <a:t>tashqari</a:t>
            </a:r>
            <a:r>
              <a:rPr lang="en-US" sz="2000" dirty="0"/>
              <a:t> </a:t>
            </a:r>
            <a:r>
              <a:rPr lang="en-US" sz="2000" dirty="0" err="1"/>
              <a:t>ularga</a:t>
            </a:r>
            <a:r>
              <a:rPr lang="en-US" sz="2000" dirty="0"/>
              <a:t> </a:t>
            </a:r>
            <a:r>
              <a:rPr lang="en-US" sz="2000" dirty="0" err="1"/>
              <a:t>chexollar</a:t>
            </a:r>
            <a:r>
              <a:rPr lang="en-US" sz="2000" dirty="0"/>
              <a:t> ham </a:t>
            </a:r>
            <a:r>
              <a:rPr lang="en-US" sz="2000" dirty="0" err="1"/>
              <a:t>ishlab</a:t>
            </a:r>
            <a:r>
              <a:rPr lang="en-US" sz="2000" dirty="0"/>
              <a:t> </a:t>
            </a:r>
            <a:r>
              <a:rPr lang="en-US" sz="2000" dirty="0" err="1"/>
              <a:t>chiqaradi</a:t>
            </a:r>
            <a:r>
              <a:rPr lang="en-US" sz="2000" dirty="0"/>
              <a:t>. Agar </a:t>
            </a:r>
            <a:r>
              <a:rPr lang="en-US" sz="2000" dirty="0" err="1"/>
              <a:t>barchasini</a:t>
            </a:r>
            <a:r>
              <a:rPr lang="en-US" sz="2000" dirty="0"/>
              <a:t> </a:t>
            </a:r>
            <a:r>
              <a:rPr lang="en-US" sz="2000" dirty="0" err="1"/>
              <a:t>tashqi</a:t>
            </a:r>
            <a:r>
              <a:rPr lang="en-US" sz="2000" dirty="0"/>
              <a:t> </a:t>
            </a:r>
            <a:r>
              <a:rPr lang="en-US" sz="2000" dirty="0" err="1"/>
              <a:t>dizayni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xil</a:t>
            </a:r>
            <a:r>
              <a:rPr lang="en-US" sz="2000" dirty="0"/>
              <a:t> </a:t>
            </a:r>
            <a:r>
              <a:rPr lang="en-US" sz="2000" dirty="0" err="1"/>
              <a:t>bo’lsa</a:t>
            </a:r>
            <a:r>
              <a:rPr lang="en-US" sz="2000" dirty="0"/>
              <a:t>, 13 pro ga </a:t>
            </a:r>
            <a:r>
              <a:rPr lang="en-US" sz="2000" dirty="0" err="1"/>
              <a:t>tushgan</a:t>
            </a:r>
            <a:r>
              <a:rPr lang="en-US" sz="2000" dirty="0"/>
              <a:t> </a:t>
            </a:r>
            <a:r>
              <a:rPr lang="en-US" sz="2000" dirty="0" err="1"/>
              <a:t>chexol</a:t>
            </a:r>
            <a:r>
              <a:rPr lang="en-US" sz="2000" dirty="0"/>
              <a:t> 14 pro ga ham </a:t>
            </a:r>
            <a:r>
              <a:rPr lang="en-US" sz="2000" dirty="0" err="1"/>
              <a:t>tushgan</a:t>
            </a:r>
            <a:r>
              <a:rPr lang="en-US" sz="2000" dirty="0"/>
              <a:t> </a:t>
            </a:r>
            <a:r>
              <a:rPr lang="en-US" sz="2000" dirty="0" err="1"/>
              <a:t>bo’lar</a:t>
            </a:r>
            <a:r>
              <a:rPr lang="en-US" sz="2000" dirty="0"/>
              <a:t> </a:t>
            </a:r>
            <a:r>
              <a:rPr lang="en-US" sz="2000" dirty="0" err="1"/>
              <a:t>edi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C64FD9-90DB-46DE-99D7-59E4BC965A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75"/>
          <a:stretch/>
        </p:blipFill>
        <p:spPr>
          <a:xfrm>
            <a:off x="6410203" y="407219"/>
            <a:ext cx="5781797" cy="604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0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030A5-0F74-4BF9-A725-9C61FC08BA20}"/>
              </a:ext>
            </a:extLst>
          </p:cNvPr>
          <p:cNvSpPr txBox="1"/>
          <p:nvPr/>
        </p:nvSpPr>
        <p:spPr>
          <a:xfrm>
            <a:off x="2804842" y="872067"/>
            <a:ext cx="6582315" cy="707886"/>
          </a:xfrm>
          <a:custGeom>
            <a:avLst/>
            <a:gdLst>
              <a:gd name="connsiteX0" fmla="*/ 0 w 6582315"/>
              <a:gd name="connsiteY0" fmla="*/ 0 h 707886"/>
              <a:gd name="connsiteX1" fmla="*/ 460762 w 6582315"/>
              <a:gd name="connsiteY1" fmla="*/ 0 h 707886"/>
              <a:gd name="connsiteX2" fmla="*/ 1184817 w 6582315"/>
              <a:gd name="connsiteY2" fmla="*/ 0 h 707886"/>
              <a:gd name="connsiteX3" fmla="*/ 1711402 w 6582315"/>
              <a:gd name="connsiteY3" fmla="*/ 0 h 707886"/>
              <a:gd name="connsiteX4" fmla="*/ 2369633 w 6582315"/>
              <a:gd name="connsiteY4" fmla="*/ 0 h 707886"/>
              <a:gd name="connsiteX5" fmla="*/ 3159511 w 6582315"/>
              <a:gd name="connsiteY5" fmla="*/ 0 h 707886"/>
              <a:gd name="connsiteX6" fmla="*/ 3949389 w 6582315"/>
              <a:gd name="connsiteY6" fmla="*/ 0 h 707886"/>
              <a:gd name="connsiteX7" fmla="*/ 4410151 w 6582315"/>
              <a:gd name="connsiteY7" fmla="*/ 0 h 707886"/>
              <a:gd name="connsiteX8" fmla="*/ 4936736 w 6582315"/>
              <a:gd name="connsiteY8" fmla="*/ 0 h 707886"/>
              <a:gd name="connsiteX9" fmla="*/ 5397498 w 6582315"/>
              <a:gd name="connsiteY9" fmla="*/ 0 h 707886"/>
              <a:gd name="connsiteX10" fmla="*/ 5858260 w 6582315"/>
              <a:gd name="connsiteY10" fmla="*/ 0 h 707886"/>
              <a:gd name="connsiteX11" fmla="*/ 6582315 w 6582315"/>
              <a:gd name="connsiteY11" fmla="*/ 0 h 707886"/>
              <a:gd name="connsiteX12" fmla="*/ 6582315 w 6582315"/>
              <a:gd name="connsiteY12" fmla="*/ 353943 h 707886"/>
              <a:gd name="connsiteX13" fmla="*/ 6582315 w 6582315"/>
              <a:gd name="connsiteY13" fmla="*/ 707886 h 707886"/>
              <a:gd name="connsiteX14" fmla="*/ 5989907 w 6582315"/>
              <a:gd name="connsiteY14" fmla="*/ 707886 h 707886"/>
              <a:gd name="connsiteX15" fmla="*/ 5397498 w 6582315"/>
              <a:gd name="connsiteY15" fmla="*/ 707886 h 707886"/>
              <a:gd name="connsiteX16" fmla="*/ 4805090 w 6582315"/>
              <a:gd name="connsiteY16" fmla="*/ 707886 h 707886"/>
              <a:gd name="connsiteX17" fmla="*/ 4278505 w 6582315"/>
              <a:gd name="connsiteY17" fmla="*/ 707886 h 707886"/>
              <a:gd name="connsiteX18" fmla="*/ 3751920 w 6582315"/>
              <a:gd name="connsiteY18" fmla="*/ 707886 h 707886"/>
              <a:gd name="connsiteX19" fmla="*/ 3027865 w 6582315"/>
              <a:gd name="connsiteY19" fmla="*/ 707886 h 707886"/>
              <a:gd name="connsiteX20" fmla="*/ 2501280 w 6582315"/>
              <a:gd name="connsiteY20" fmla="*/ 707886 h 707886"/>
              <a:gd name="connsiteX21" fmla="*/ 2040518 w 6582315"/>
              <a:gd name="connsiteY21" fmla="*/ 707886 h 707886"/>
              <a:gd name="connsiteX22" fmla="*/ 1316463 w 6582315"/>
              <a:gd name="connsiteY22" fmla="*/ 707886 h 707886"/>
              <a:gd name="connsiteX23" fmla="*/ 855701 w 6582315"/>
              <a:gd name="connsiteY23" fmla="*/ 707886 h 707886"/>
              <a:gd name="connsiteX24" fmla="*/ 0 w 6582315"/>
              <a:gd name="connsiteY24" fmla="*/ 707886 h 707886"/>
              <a:gd name="connsiteX25" fmla="*/ 0 w 6582315"/>
              <a:gd name="connsiteY25" fmla="*/ 368101 h 707886"/>
              <a:gd name="connsiteX26" fmla="*/ 0 w 6582315"/>
              <a:gd name="connsiteY26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582315" h="707886" extrusionOk="0">
                <a:moveTo>
                  <a:pt x="0" y="0"/>
                </a:moveTo>
                <a:cubicBezTo>
                  <a:pt x="127239" y="-10610"/>
                  <a:pt x="277476" y="9143"/>
                  <a:pt x="460762" y="0"/>
                </a:cubicBezTo>
                <a:cubicBezTo>
                  <a:pt x="644048" y="-9143"/>
                  <a:pt x="949757" y="-15777"/>
                  <a:pt x="1184817" y="0"/>
                </a:cubicBezTo>
                <a:cubicBezTo>
                  <a:pt x="1419877" y="15777"/>
                  <a:pt x="1534208" y="-12221"/>
                  <a:pt x="1711402" y="0"/>
                </a:cubicBezTo>
                <a:cubicBezTo>
                  <a:pt x="1888596" y="12221"/>
                  <a:pt x="2120146" y="12160"/>
                  <a:pt x="2369633" y="0"/>
                </a:cubicBezTo>
                <a:cubicBezTo>
                  <a:pt x="2619120" y="-12160"/>
                  <a:pt x="2922849" y="24015"/>
                  <a:pt x="3159511" y="0"/>
                </a:cubicBezTo>
                <a:cubicBezTo>
                  <a:pt x="3396173" y="-24015"/>
                  <a:pt x="3558625" y="6051"/>
                  <a:pt x="3949389" y="0"/>
                </a:cubicBezTo>
                <a:cubicBezTo>
                  <a:pt x="4340153" y="-6051"/>
                  <a:pt x="4297476" y="-8253"/>
                  <a:pt x="4410151" y="0"/>
                </a:cubicBezTo>
                <a:cubicBezTo>
                  <a:pt x="4522826" y="8253"/>
                  <a:pt x="4808991" y="23405"/>
                  <a:pt x="4936736" y="0"/>
                </a:cubicBezTo>
                <a:cubicBezTo>
                  <a:pt x="5064482" y="-23405"/>
                  <a:pt x="5178050" y="17606"/>
                  <a:pt x="5397498" y="0"/>
                </a:cubicBezTo>
                <a:cubicBezTo>
                  <a:pt x="5616946" y="-17606"/>
                  <a:pt x="5628211" y="22820"/>
                  <a:pt x="5858260" y="0"/>
                </a:cubicBezTo>
                <a:cubicBezTo>
                  <a:pt x="6088309" y="-22820"/>
                  <a:pt x="6277214" y="11431"/>
                  <a:pt x="6582315" y="0"/>
                </a:cubicBezTo>
                <a:cubicBezTo>
                  <a:pt x="6588109" y="116236"/>
                  <a:pt x="6596504" y="237368"/>
                  <a:pt x="6582315" y="353943"/>
                </a:cubicBezTo>
                <a:cubicBezTo>
                  <a:pt x="6568126" y="470518"/>
                  <a:pt x="6592100" y="532478"/>
                  <a:pt x="6582315" y="707886"/>
                </a:cubicBezTo>
                <a:cubicBezTo>
                  <a:pt x="6402449" y="693125"/>
                  <a:pt x="6246124" y="714294"/>
                  <a:pt x="5989907" y="707886"/>
                </a:cubicBezTo>
                <a:cubicBezTo>
                  <a:pt x="5733690" y="701478"/>
                  <a:pt x="5599924" y="702088"/>
                  <a:pt x="5397498" y="707886"/>
                </a:cubicBezTo>
                <a:cubicBezTo>
                  <a:pt x="5195072" y="713684"/>
                  <a:pt x="4966850" y="691462"/>
                  <a:pt x="4805090" y="707886"/>
                </a:cubicBezTo>
                <a:cubicBezTo>
                  <a:pt x="4643330" y="724310"/>
                  <a:pt x="4458837" y="727043"/>
                  <a:pt x="4278505" y="707886"/>
                </a:cubicBezTo>
                <a:cubicBezTo>
                  <a:pt x="4098174" y="688729"/>
                  <a:pt x="3927694" y="705627"/>
                  <a:pt x="3751920" y="707886"/>
                </a:cubicBezTo>
                <a:cubicBezTo>
                  <a:pt x="3576146" y="710145"/>
                  <a:pt x="3373348" y="675381"/>
                  <a:pt x="3027865" y="707886"/>
                </a:cubicBezTo>
                <a:cubicBezTo>
                  <a:pt x="2682382" y="740391"/>
                  <a:pt x="2758238" y="708192"/>
                  <a:pt x="2501280" y="707886"/>
                </a:cubicBezTo>
                <a:cubicBezTo>
                  <a:pt x="2244322" y="707580"/>
                  <a:pt x="2173066" y="726241"/>
                  <a:pt x="2040518" y="707886"/>
                </a:cubicBezTo>
                <a:cubicBezTo>
                  <a:pt x="1907970" y="689531"/>
                  <a:pt x="1664153" y="675858"/>
                  <a:pt x="1316463" y="707886"/>
                </a:cubicBezTo>
                <a:cubicBezTo>
                  <a:pt x="968774" y="739914"/>
                  <a:pt x="1040226" y="710876"/>
                  <a:pt x="855701" y="707886"/>
                </a:cubicBezTo>
                <a:cubicBezTo>
                  <a:pt x="671176" y="704896"/>
                  <a:pt x="320005" y="705691"/>
                  <a:pt x="0" y="707886"/>
                </a:cubicBezTo>
                <a:cubicBezTo>
                  <a:pt x="13943" y="556668"/>
                  <a:pt x="15886" y="523641"/>
                  <a:pt x="0" y="368101"/>
                </a:cubicBezTo>
                <a:cubicBezTo>
                  <a:pt x="-15886" y="212562"/>
                  <a:pt x="15745" y="138518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278185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Myriad Pro Light" panose="020B0603030403020204" pitchFamily="34" charset="0"/>
              </a:rPr>
              <a:t>   </a:t>
            </a:r>
            <a:r>
              <a:rPr lang="en-US" sz="4000" dirty="0" err="1">
                <a:latin typeface="Myriad Pro Light" panose="020B0603030403020204" pitchFamily="34" charset="0"/>
              </a:rPr>
              <a:t>Nimaga</a:t>
            </a:r>
            <a:r>
              <a:rPr lang="en-US" sz="4000" dirty="0">
                <a:latin typeface="Myriad Pro Light" panose="020B0603030403020204" pitchFamily="34" charset="0"/>
              </a:rPr>
              <a:t> iPhone </a:t>
            </a:r>
            <a:r>
              <a:rPr lang="en-US" sz="4000" dirty="0" err="1">
                <a:latin typeface="Myriad Pro Light" panose="020B0603030403020204" pitchFamily="34" charset="0"/>
              </a:rPr>
              <a:t>ishlatasiz</a:t>
            </a:r>
            <a:r>
              <a:rPr lang="en-US" sz="4000" dirty="0">
                <a:latin typeface="Myriad Pro Light" panose="020B0603030403020204" pitchFamily="34" charset="0"/>
              </a:rPr>
              <a:t>?   </a:t>
            </a:r>
            <a:endParaRPr lang="ru-RU" sz="4000" dirty="0">
              <a:latin typeface="Myriad Pro Light" panose="020B06030304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3FDC70-B15D-4272-B7EA-1C13B74EFB90}"/>
              </a:ext>
            </a:extLst>
          </p:cNvPr>
          <p:cNvSpPr txBox="1"/>
          <p:nvPr/>
        </p:nvSpPr>
        <p:spPr>
          <a:xfrm rot="20423987">
            <a:off x="2293871" y="10813"/>
            <a:ext cx="102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solidFill>
                  <a:srgbClr val="FF0000"/>
                </a:solidFill>
                <a:latin typeface="Myriad Pro Light" panose="020B0603030403020204" pitchFamily="34" charset="0"/>
              </a:rPr>
              <a:t>?</a:t>
            </a:r>
            <a:endParaRPr lang="ru-RU" sz="13800" dirty="0">
              <a:solidFill>
                <a:srgbClr val="FF0000"/>
              </a:solidFill>
              <a:latin typeface="Myriad Pro Light" panose="020B06030304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EB5910-7585-43BF-9B0A-32B88057CB8A}"/>
              </a:ext>
            </a:extLst>
          </p:cNvPr>
          <p:cNvSpPr txBox="1"/>
          <p:nvPr/>
        </p:nvSpPr>
        <p:spPr>
          <a:xfrm>
            <a:off x="2398508" y="2683934"/>
            <a:ext cx="6980181" cy="2199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lnSpc>
                <a:spcPct val="200000"/>
              </a:lnSpc>
              <a:buAutoNum type="arabicPeriod"/>
            </a:pPr>
            <a:r>
              <a:rPr lang="en-US" sz="2400" dirty="0" err="1">
                <a:latin typeface="Myriad Pro Light" panose="020B0603030403020204" pitchFamily="34" charset="0"/>
              </a:rPr>
              <a:t>Xavfsizlik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eng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yuqori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darajada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bo’lganligi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uchun</a:t>
            </a:r>
            <a:r>
              <a:rPr lang="en-US" sz="2400" dirty="0">
                <a:latin typeface="Myriad Pro Light" panose="020B0603030403020204" pitchFamily="34" charset="0"/>
              </a:rPr>
              <a:t>.</a:t>
            </a:r>
          </a:p>
          <a:p>
            <a:pPr marL="342900" indent="-342900" algn="ctr">
              <a:lnSpc>
                <a:spcPct val="200000"/>
              </a:lnSpc>
              <a:buAutoNum type="arabicPeriod"/>
            </a:pPr>
            <a:r>
              <a:rPr lang="en-US" sz="2400" dirty="0" err="1">
                <a:latin typeface="Myriad Pro Light" panose="020B0603030403020204" pitchFamily="34" charset="0"/>
              </a:rPr>
              <a:t>Kamerasi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juda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yuqori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sifatli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bo’lganligi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uchun</a:t>
            </a:r>
            <a:r>
              <a:rPr lang="en-US" sz="2400" dirty="0">
                <a:latin typeface="Myriad Pro Light" panose="020B0603030403020204" pitchFamily="34" charset="0"/>
              </a:rPr>
              <a:t>.</a:t>
            </a:r>
          </a:p>
          <a:p>
            <a:pPr marL="342900" indent="-342900" algn="ctr">
              <a:lnSpc>
                <a:spcPct val="200000"/>
              </a:lnSpc>
              <a:buAutoNum type="arabicPeriod"/>
            </a:pPr>
            <a:r>
              <a:rPr lang="en-US" sz="2400" dirty="0" err="1">
                <a:latin typeface="Myriad Pro Light" panose="020B0603030403020204" pitchFamily="34" charset="0"/>
              </a:rPr>
              <a:t>Shunchaki</a:t>
            </a:r>
            <a:r>
              <a:rPr lang="en-US" sz="2400" dirty="0">
                <a:latin typeface="Myriad Pro Light" panose="020B0603030403020204" pitchFamily="34" charset="0"/>
              </a:rPr>
              <a:t> “iPhone” </a:t>
            </a:r>
            <a:r>
              <a:rPr lang="en-US" sz="2400" dirty="0" err="1">
                <a:latin typeface="Myriad Pro Light" panose="020B0603030403020204" pitchFamily="34" charset="0"/>
              </a:rPr>
              <a:t>bo’lganligi</a:t>
            </a:r>
            <a:r>
              <a:rPr lang="en-US" sz="2400" dirty="0">
                <a:latin typeface="Myriad Pro Light" panose="020B0603030403020204" pitchFamily="34" charset="0"/>
              </a:rPr>
              <a:t> </a:t>
            </a:r>
            <a:r>
              <a:rPr lang="en-US" sz="2400" dirty="0" err="1">
                <a:latin typeface="Myriad Pro Light" panose="020B0603030403020204" pitchFamily="34" charset="0"/>
              </a:rPr>
              <a:t>uchun</a:t>
            </a:r>
            <a:r>
              <a:rPr lang="en-US" sz="2400" dirty="0">
                <a:latin typeface="Myriad Pro Light" panose="020B0603030403020204" pitchFamily="34" charset="0"/>
              </a:rPr>
              <a:t>.</a:t>
            </a:r>
            <a:endParaRPr lang="ru-RU" sz="2400" dirty="0">
              <a:latin typeface="Myriad Pro Light" panose="020B06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3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8D53FA-43E7-4DD7-A890-C349661EC33B}"/>
              </a:ext>
            </a:extLst>
          </p:cNvPr>
          <p:cNvSpPr txBox="1"/>
          <p:nvPr/>
        </p:nvSpPr>
        <p:spPr>
          <a:xfrm rot="21389475">
            <a:off x="420442" y="542300"/>
            <a:ext cx="4546599" cy="2062103"/>
          </a:xfrm>
          <a:custGeom>
            <a:avLst/>
            <a:gdLst>
              <a:gd name="connsiteX0" fmla="*/ 0 w 4546599"/>
              <a:gd name="connsiteY0" fmla="*/ 0 h 2062103"/>
              <a:gd name="connsiteX1" fmla="*/ 522859 w 4546599"/>
              <a:gd name="connsiteY1" fmla="*/ 0 h 2062103"/>
              <a:gd name="connsiteX2" fmla="*/ 1136650 w 4546599"/>
              <a:gd name="connsiteY2" fmla="*/ 0 h 2062103"/>
              <a:gd name="connsiteX3" fmla="*/ 1750441 w 4546599"/>
              <a:gd name="connsiteY3" fmla="*/ 0 h 2062103"/>
              <a:gd name="connsiteX4" fmla="*/ 2364231 w 4546599"/>
              <a:gd name="connsiteY4" fmla="*/ 0 h 2062103"/>
              <a:gd name="connsiteX5" fmla="*/ 2796158 w 4546599"/>
              <a:gd name="connsiteY5" fmla="*/ 0 h 2062103"/>
              <a:gd name="connsiteX6" fmla="*/ 3364483 w 4546599"/>
              <a:gd name="connsiteY6" fmla="*/ 0 h 2062103"/>
              <a:gd name="connsiteX7" fmla="*/ 3887342 w 4546599"/>
              <a:gd name="connsiteY7" fmla="*/ 0 h 2062103"/>
              <a:gd name="connsiteX8" fmla="*/ 4546599 w 4546599"/>
              <a:gd name="connsiteY8" fmla="*/ 0 h 2062103"/>
              <a:gd name="connsiteX9" fmla="*/ 4546599 w 4546599"/>
              <a:gd name="connsiteY9" fmla="*/ 494905 h 2062103"/>
              <a:gd name="connsiteX10" fmla="*/ 4546599 w 4546599"/>
              <a:gd name="connsiteY10" fmla="*/ 1051673 h 2062103"/>
              <a:gd name="connsiteX11" fmla="*/ 4546599 w 4546599"/>
              <a:gd name="connsiteY11" fmla="*/ 1587819 h 2062103"/>
              <a:gd name="connsiteX12" fmla="*/ 4546599 w 4546599"/>
              <a:gd name="connsiteY12" fmla="*/ 2062103 h 2062103"/>
              <a:gd name="connsiteX13" fmla="*/ 3978274 w 4546599"/>
              <a:gd name="connsiteY13" fmla="*/ 2062103 h 2062103"/>
              <a:gd name="connsiteX14" fmla="*/ 3546347 w 4546599"/>
              <a:gd name="connsiteY14" fmla="*/ 2062103 h 2062103"/>
              <a:gd name="connsiteX15" fmla="*/ 3114420 w 4546599"/>
              <a:gd name="connsiteY15" fmla="*/ 2062103 h 2062103"/>
              <a:gd name="connsiteX16" fmla="*/ 2591561 w 4546599"/>
              <a:gd name="connsiteY16" fmla="*/ 2062103 h 2062103"/>
              <a:gd name="connsiteX17" fmla="*/ 1932305 w 4546599"/>
              <a:gd name="connsiteY17" fmla="*/ 2062103 h 2062103"/>
              <a:gd name="connsiteX18" fmla="*/ 1409446 w 4546599"/>
              <a:gd name="connsiteY18" fmla="*/ 2062103 h 2062103"/>
              <a:gd name="connsiteX19" fmla="*/ 886587 w 4546599"/>
              <a:gd name="connsiteY19" fmla="*/ 2062103 h 2062103"/>
              <a:gd name="connsiteX20" fmla="*/ 0 w 4546599"/>
              <a:gd name="connsiteY20" fmla="*/ 2062103 h 2062103"/>
              <a:gd name="connsiteX21" fmla="*/ 0 w 4546599"/>
              <a:gd name="connsiteY21" fmla="*/ 1587819 h 2062103"/>
              <a:gd name="connsiteX22" fmla="*/ 0 w 4546599"/>
              <a:gd name="connsiteY22" fmla="*/ 1031052 h 2062103"/>
              <a:gd name="connsiteX23" fmla="*/ 0 w 4546599"/>
              <a:gd name="connsiteY23" fmla="*/ 515526 h 2062103"/>
              <a:gd name="connsiteX24" fmla="*/ 0 w 4546599"/>
              <a:gd name="connsiteY24" fmla="*/ 0 h 206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546599" h="2062103" extrusionOk="0">
                <a:moveTo>
                  <a:pt x="0" y="0"/>
                </a:moveTo>
                <a:cubicBezTo>
                  <a:pt x="232769" y="-56924"/>
                  <a:pt x="371402" y="49841"/>
                  <a:pt x="522859" y="0"/>
                </a:cubicBezTo>
                <a:cubicBezTo>
                  <a:pt x="674316" y="-49841"/>
                  <a:pt x="942748" y="62715"/>
                  <a:pt x="1136650" y="0"/>
                </a:cubicBezTo>
                <a:cubicBezTo>
                  <a:pt x="1330552" y="-62715"/>
                  <a:pt x="1564924" y="3214"/>
                  <a:pt x="1750441" y="0"/>
                </a:cubicBezTo>
                <a:cubicBezTo>
                  <a:pt x="1935958" y="-3214"/>
                  <a:pt x="2076850" y="25257"/>
                  <a:pt x="2364231" y="0"/>
                </a:cubicBezTo>
                <a:cubicBezTo>
                  <a:pt x="2651612" y="-25257"/>
                  <a:pt x="2696029" y="25497"/>
                  <a:pt x="2796158" y="0"/>
                </a:cubicBezTo>
                <a:cubicBezTo>
                  <a:pt x="2896287" y="-25497"/>
                  <a:pt x="3085116" y="54739"/>
                  <a:pt x="3364483" y="0"/>
                </a:cubicBezTo>
                <a:cubicBezTo>
                  <a:pt x="3643851" y="-54739"/>
                  <a:pt x="3730936" y="18277"/>
                  <a:pt x="3887342" y="0"/>
                </a:cubicBezTo>
                <a:cubicBezTo>
                  <a:pt x="4043748" y="-18277"/>
                  <a:pt x="4376486" y="13208"/>
                  <a:pt x="4546599" y="0"/>
                </a:cubicBezTo>
                <a:cubicBezTo>
                  <a:pt x="4580814" y="108972"/>
                  <a:pt x="4545906" y="310000"/>
                  <a:pt x="4546599" y="494905"/>
                </a:cubicBezTo>
                <a:cubicBezTo>
                  <a:pt x="4547292" y="679810"/>
                  <a:pt x="4542547" y="920594"/>
                  <a:pt x="4546599" y="1051673"/>
                </a:cubicBezTo>
                <a:cubicBezTo>
                  <a:pt x="4550651" y="1182752"/>
                  <a:pt x="4515376" y="1406473"/>
                  <a:pt x="4546599" y="1587819"/>
                </a:cubicBezTo>
                <a:cubicBezTo>
                  <a:pt x="4577822" y="1769165"/>
                  <a:pt x="4526880" y="1859955"/>
                  <a:pt x="4546599" y="2062103"/>
                </a:cubicBezTo>
                <a:cubicBezTo>
                  <a:pt x="4349171" y="2062175"/>
                  <a:pt x="4239804" y="2024748"/>
                  <a:pt x="3978274" y="2062103"/>
                </a:cubicBezTo>
                <a:cubicBezTo>
                  <a:pt x="3716745" y="2099458"/>
                  <a:pt x="3707310" y="2052505"/>
                  <a:pt x="3546347" y="2062103"/>
                </a:cubicBezTo>
                <a:cubicBezTo>
                  <a:pt x="3385384" y="2071701"/>
                  <a:pt x="3205181" y="2023877"/>
                  <a:pt x="3114420" y="2062103"/>
                </a:cubicBezTo>
                <a:cubicBezTo>
                  <a:pt x="3023659" y="2100329"/>
                  <a:pt x="2758298" y="2031038"/>
                  <a:pt x="2591561" y="2062103"/>
                </a:cubicBezTo>
                <a:cubicBezTo>
                  <a:pt x="2424824" y="2093168"/>
                  <a:pt x="2171789" y="2033216"/>
                  <a:pt x="1932305" y="2062103"/>
                </a:cubicBezTo>
                <a:cubicBezTo>
                  <a:pt x="1692821" y="2090990"/>
                  <a:pt x="1560076" y="2038217"/>
                  <a:pt x="1409446" y="2062103"/>
                </a:cubicBezTo>
                <a:cubicBezTo>
                  <a:pt x="1258816" y="2085989"/>
                  <a:pt x="1062134" y="2037495"/>
                  <a:pt x="886587" y="2062103"/>
                </a:cubicBezTo>
                <a:cubicBezTo>
                  <a:pt x="711040" y="2086711"/>
                  <a:pt x="368100" y="1958928"/>
                  <a:pt x="0" y="2062103"/>
                </a:cubicBezTo>
                <a:cubicBezTo>
                  <a:pt x="-14550" y="1961252"/>
                  <a:pt x="35237" y="1783791"/>
                  <a:pt x="0" y="1587819"/>
                </a:cubicBezTo>
                <a:cubicBezTo>
                  <a:pt x="-35237" y="1391847"/>
                  <a:pt x="30271" y="1152024"/>
                  <a:pt x="0" y="1031052"/>
                </a:cubicBezTo>
                <a:cubicBezTo>
                  <a:pt x="-30271" y="910080"/>
                  <a:pt x="11095" y="650381"/>
                  <a:pt x="0" y="515526"/>
                </a:cubicBezTo>
                <a:cubicBezTo>
                  <a:pt x="-11095" y="380671"/>
                  <a:pt x="52597" y="127071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5483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>
                <a:solidFill>
                  <a:srgbClr val="FF0000"/>
                </a:solidFill>
              </a:rPr>
              <a:t>Geolokatsiya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kuzatuvi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bo‘yicha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da’volar</a:t>
            </a:r>
            <a:endParaRPr lang="en-US" sz="1600" b="1" dirty="0">
              <a:solidFill>
                <a:srgbClr val="FF0000"/>
              </a:solidFill>
            </a:endParaRPr>
          </a:p>
          <a:p>
            <a:pPr algn="just"/>
            <a:endParaRPr lang="en-US" sz="1600" dirty="0"/>
          </a:p>
          <a:p>
            <a:pPr algn="just"/>
            <a:r>
              <a:rPr lang="en-US" sz="1600" b="1" dirty="0">
                <a:solidFill>
                  <a:srgbClr val="FF0000"/>
                </a:solidFill>
              </a:rPr>
              <a:t>Masala:</a:t>
            </a:r>
            <a:r>
              <a:rPr lang="en-US" sz="1600" dirty="0"/>
              <a:t> </a:t>
            </a:r>
            <a:r>
              <a:rPr lang="en-US" sz="1600" dirty="0" err="1"/>
              <a:t>Qurilmalarda</a:t>
            </a:r>
            <a:r>
              <a:rPr lang="en-US" sz="1600" dirty="0"/>
              <a:t> “Location Services” </a:t>
            </a:r>
            <a:r>
              <a:rPr lang="en-US" sz="1600" dirty="0" err="1"/>
              <a:t>o‘chirilgan</a:t>
            </a:r>
            <a:r>
              <a:rPr lang="en-US" sz="1600" dirty="0"/>
              <a:t> </a:t>
            </a:r>
            <a:r>
              <a:rPr lang="en-US" sz="1600" dirty="0" err="1"/>
              <a:t>bo‘lsa</a:t>
            </a:r>
            <a:r>
              <a:rPr lang="en-US" sz="1600" dirty="0"/>
              <a:t> ham </a:t>
            </a:r>
            <a:r>
              <a:rPr lang="en-US" sz="1600" dirty="0" err="1"/>
              <a:t>ma’lumot</a:t>
            </a:r>
            <a:r>
              <a:rPr lang="en-US" sz="1600" dirty="0"/>
              <a:t> </a:t>
            </a:r>
            <a:r>
              <a:rPr lang="en-US" sz="1600" dirty="0" err="1"/>
              <a:t>yig‘ilishi</a:t>
            </a:r>
            <a:r>
              <a:rPr lang="en-US" sz="1600" dirty="0"/>
              <a:t> </a:t>
            </a:r>
            <a:r>
              <a:rPr lang="en-US" sz="1600" dirty="0" err="1"/>
              <a:t>mumkinligi</a:t>
            </a:r>
            <a:r>
              <a:rPr lang="en-US" sz="1600" dirty="0"/>
              <a:t> </a:t>
            </a:r>
            <a:r>
              <a:rPr lang="en-US" sz="1600" dirty="0" err="1"/>
              <a:t>haqidagi</a:t>
            </a:r>
            <a:r>
              <a:rPr lang="en-US" sz="1600" dirty="0"/>
              <a:t> </a:t>
            </a:r>
            <a:r>
              <a:rPr lang="en-US" sz="1600" dirty="0" err="1"/>
              <a:t>da’volar</a:t>
            </a:r>
            <a:r>
              <a:rPr lang="en-US" sz="1600" dirty="0"/>
              <a:t>.</a:t>
            </a:r>
          </a:p>
          <a:p>
            <a:pPr algn="just"/>
            <a:r>
              <a:rPr lang="en-US" sz="1600" b="1" dirty="0">
                <a:solidFill>
                  <a:srgbClr val="FF0000"/>
                </a:solidFill>
              </a:rPr>
              <a:t>Hudud:</a:t>
            </a:r>
            <a:r>
              <a:rPr lang="en-US" sz="1600" dirty="0"/>
              <a:t> </a:t>
            </a:r>
            <a:r>
              <a:rPr lang="en-US" sz="1600" dirty="0" err="1"/>
              <a:t>AQSh</a:t>
            </a:r>
            <a:r>
              <a:rPr lang="en-US" sz="1600" dirty="0"/>
              <a:t> </a:t>
            </a:r>
            <a:r>
              <a:rPr lang="en-US" sz="1600" dirty="0" err="1"/>
              <a:t>jamoaviy</a:t>
            </a:r>
            <a:r>
              <a:rPr lang="en-US" sz="1600" dirty="0"/>
              <a:t> </a:t>
            </a:r>
            <a:r>
              <a:rPr lang="en-US" sz="1600" dirty="0" err="1"/>
              <a:t>da’volari</a:t>
            </a:r>
            <a:r>
              <a:rPr lang="en-US" sz="1600" dirty="0"/>
              <a:t> (2022–2024).</a:t>
            </a:r>
          </a:p>
          <a:p>
            <a:pPr algn="just"/>
            <a:r>
              <a:rPr lang="en-US" sz="1600" b="1" dirty="0" err="1">
                <a:solidFill>
                  <a:srgbClr val="FF0000"/>
                </a:solidFill>
              </a:rPr>
              <a:t>Natija</a:t>
            </a:r>
            <a:r>
              <a:rPr lang="en-US" sz="1600" b="1" dirty="0">
                <a:solidFill>
                  <a:srgbClr val="FF0000"/>
                </a:solidFill>
              </a:rPr>
              <a:t>:</a:t>
            </a:r>
            <a:r>
              <a:rPr lang="en-US" sz="1600" dirty="0"/>
              <a:t> </a:t>
            </a:r>
            <a:r>
              <a:rPr lang="en-US" sz="1600" dirty="0" err="1"/>
              <a:t>Ayrim</a:t>
            </a:r>
            <a:r>
              <a:rPr lang="en-US" sz="1600" dirty="0"/>
              <a:t> </a:t>
            </a:r>
            <a:r>
              <a:rPr lang="en-US" sz="1600" dirty="0" err="1"/>
              <a:t>ishlar</a:t>
            </a:r>
            <a:r>
              <a:rPr lang="en-US" sz="1600" dirty="0"/>
              <a:t> </a:t>
            </a:r>
            <a:r>
              <a:rPr lang="en-US" sz="1600" dirty="0" err="1"/>
              <a:t>suddan</a:t>
            </a:r>
            <a:r>
              <a:rPr lang="en-US" sz="1600" dirty="0"/>
              <a:t> </a:t>
            </a:r>
            <a:r>
              <a:rPr lang="en-US" sz="1600" dirty="0" err="1"/>
              <a:t>oldin</a:t>
            </a:r>
            <a:r>
              <a:rPr lang="en-US" sz="1600" dirty="0"/>
              <a:t> </a:t>
            </a:r>
            <a:r>
              <a:rPr lang="en-US" sz="1600" dirty="0" err="1"/>
              <a:t>kelishuv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yopilgan</a:t>
            </a:r>
            <a:r>
              <a:rPr lang="en-US" sz="1600" dirty="0"/>
              <a:t>, </a:t>
            </a:r>
            <a:r>
              <a:rPr lang="en-US" sz="1600" dirty="0" err="1"/>
              <a:t>ba’zilari</a:t>
            </a:r>
            <a:r>
              <a:rPr lang="en-US" sz="1600" dirty="0"/>
              <a:t> </a:t>
            </a:r>
            <a:r>
              <a:rPr lang="en-US" sz="1600" dirty="0" err="1"/>
              <a:t>hali</a:t>
            </a:r>
            <a:r>
              <a:rPr lang="en-US" sz="1600" dirty="0"/>
              <a:t> </a:t>
            </a:r>
            <a:r>
              <a:rPr lang="en-US" sz="1600" dirty="0" err="1"/>
              <a:t>ko‘rib</a:t>
            </a:r>
            <a:r>
              <a:rPr lang="en-US" sz="1600" dirty="0"/>
              <a:t> </a:t>
            </a:r>
            <a:r>
              <a:rPr lang="en-US" sz="1600" dirty="0" err="1"/>
              <a:t>chiqilmoqda</a:t>
            </a:r>
            <a:r>
              <a:rPr lang="en-US" sz="1600" dirty="0"/>
              <a:t>.</a:t>
            </a:r>
            <a:endParaRPr lang="ru-RU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033555-1EA8-48FB-A3B8-6B44820AB32E}"/>
              </a:ext>
            </a:extLst>
          </p:cNvPr>
          <p:cNvSpPr txBox="1"/>
          <p:nvPr/>
        </p:nvSpPr>
        <p:spPr>
          <a:xfrm rot="223188">
            <a:off x="447102" y="3590895"/>
            <a:ext cx="5081750" cy="2800767"/>
          </a:xfrm>
          <a:custGeom>
            <a:avLst/>
            <a:gdLst>
              <a:gd name="connsiteX0" fmla="*/ 0 w 5081750"/>
              <a:gd name="connsiteY0" fmla="*/ 0 h 2800767"/>
              <a:gd name="connsiteX1" fmla="*/ 513821 w 5081750"/>
              <a:gd name="connsiteY1" fmla="*/ 0 h 2800767"/>
              <a:gd name="connsiteX2" fmla="*/ 1129278 w 5081750"/>
              <a:gd name="connsiteY2" fmla="*/ 0 h 2800767"/>
              <a:gd name="connsiteX3" fmla="*/ 1744734 w 5081750"/>
              <a:gd name="connsiteY3" fmla="*/ 0 h 2800767"/>
              <a:gd name="connsiteX4" fmla="*/ 2360191 w 5081750"/>
              <a:gd name="connsiteY4" fmla="*/ 0 h 2800767"/>
              <a:gd name="connsiteX5" fmla="*/ 2772377 w 5081750"/>
              <a:gd name="connsiteY5" fmla="*/ 0 h 2800767"/>
              <a:gd name="connsiteX6" fmla="*/ 3337016 w 5081750"/>
              <a:gd name="connsiteY6" fmla="*/ 0 h 2800767"/>
              <a:gd name="connsiteX7" fmla="*/ 3850837 w 5081750"/>
              <a:gd name="connsiteY7" fmla="*/ 0 h 2800767"/>
              <a:gd name="connsiteX8" fmla="*/ 4517111 w 5081750"/>
              <a:gd name="connsiteY8" fmla="*/ 0 h 2800767"/>
              <a:gd name="connsiteX9" fmla="*/ 5081750 w 5081750"/>
              <a:gd name="connsiteY9" fmla="*/ 0 h 2800767"/>
              <a:gd name="connsiteX10" fmla="*/ 5081750 w 5081750"/>
              <a:gd name="connsiteY10" fmla="*/ 532146 h 2800767"/>
              <a:gd name="connsiteX11" fmla="*/ 5081750 w 5081750"/>
              <a:gd name="connsiteY11" fmla="*/ 1120307 h 2800767"/>
              <a:gd name="connsiteX12" fmla="*/ 5081750 w 5081750"/>
              <a:gd name="connsiteY12" fmla="*/ 1736476 h 2800767"/>
              <a:gd name="connsiteX13" fmla="*/ 5081750 w 5081750"/>
              <a:gd name="connsiteY13" fmla="*/ 2296629 h 2800767"/>
              <a:gd name="connsiteX14" fmla="*/ 5081750 w 5081750"/>
              <a:gd name="connsiteY14" fmla="*/ 2800767 h 2800767"/>
              <a:gd name="connsiteX15" fmla="*/ 4669564 w 5081750"/>
              <a:gd name="connsiteY15" fmla="*/ 2800767 h 2800767"/>
              <a:gd name="connsiteX16" fmla="*/ 4155742 w 5081750"/>
              <a:gd name="connsiteY16" fmla="*/ 2800767 h 2800767"/>
              <a:gd name="connsiteX17" fmla="*/ 3489468 w 5081750"/>
              <a:gd name="connsiteY17" fmla="*/ 2800767 h 2800767"/>
              <a:gd name="connsiteX18" fmla="*/ 2975647 w 5081750"/>
              <a:gd name="connsiteY18" fmla="*/ 2800767 h 2800767"/>
              <a:gd name="connsiteX19" fmla="*/ 2461826 w 5081750"/>
              <a:gd name="connsiteY19" fmla="*/ 2800767 h 2800767"/>
              <a:gd name="connsiteX20" fmla="*/ 1998822 w 5081750"/>
              <a:gd name="connsiteY20" fmla="*/ 2800767 h 2800767"/>
              <a:gd name="connsiteX21" fmla="*/ 1535818 w 5081750"/>
              <a:gd name="connsiteY21" fmla="*/ 2800767 h 2800767"/>
              <a:gd name="connsiteX22" fmla="*/ 1072814 w 5081750"/>
              <a:gd name="connsiteY22" fmla="*/ 2800767 h 2800767"/>
              <a:gd name="connsiteX23" fmla="*/ 558992 w 5081750"/>
              <a:gd name="connsiteY23" fmla="*/ 2800767 h 2800767"/>
              <a:gd name="connsiteX24" fmla="*/ 0 w 5081750"/>
              <a:gd name="connsiteY24" fmla="*/ 2800767 h 2800767"/>
              <a:gd name="connsiteX25" fmla="*/ 0 w 5081750"/>
              <a:gd name="connsiteY25" fmla="*/ 2324637 h 2800767"/>
              <a:gd name="connsiteX26" fmla="*/ 0 w 5081750"/>
              <a:gd name="connsiteY26" fmla="*/ 1708468 h 2800767"/>
              <a:gd name="connsiteX27" fmla="*/ 0 w 5081750"/>
              <a:gd name="connsiteY27" fmla="*/ 1232337 h 2800767"/>
              <a:gd name="connsiteX28" fmla="*/ 0 w 5081750"/>
              <a:gd name="connsiteY28" fmla="*/ 728199 h 2800767"/>
              <a:gd name="connsiteX29" fmla="*/ 0 w 5081750"/>
              <a:gd name="connsiteY29" fmla="*/ 0 h 28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081750" h="2800767" extrusionOk="0">
                <a:moveTo>
                  <a:pt x="0" y="0"/>
                </a:moveTo>
                <a:cubicBezTo>
                  <a:pt x="217027" y="-45048"/>
                  <a:pt x="296145" y="6951"/>
                  <a:pt x="513821" y="0"/>
                </a:cubicBezTo>
                <a:cubicBezTo>
                  <a:pt x="731497" y="-6951"/>
                  <a:pt x="982715" y="14306"/>
                  <a:pt x="1129278" y="0"/>
                </a:cubicBezTo>
                <a:cubicBezTo>
                  <a:pt x="1275841" y="-14306"/>
                  <a:pt x="1567684" y="48485"/>
                  <a:pt x="1744734" y="0"/>
                </a:cubicBezTo>
                <a:cubicBezTo>
                  <a:pt x="1921784" y="-48485"/>
                  <a:pt x="2194251" y="32822"/>
                  <a:pt x="2360191" y="0"/>
                </a:cubicBezTo>
                <a:cubicBezTo>
                  <a:pt x="2526131" y="-32822"/>
                  <a:pt x="2592204" y="12004"/>
                  <a:pt x="2772377" y="0"/>
                </a:cubicBezTo>
                <a:cubicBezTo>
                  <a:pt x="2952550" y="-12004"/>
                  <a:pt x="3068814" y="54319"/>
                  <a:pt x="3337016" y="0"/>
                </a:cubicBezTo>
                <a:cubicBezTo>
                  <a:pt x="3605218" y="-54319"/>
                  <a:pt x="3595945" y="59716"/>
                  <a:pt x="3850837" y="0"/>
                </a:cubicBezTo>
                <a:cubicBezTo>
                  <a:pt x="4105729" y="-59716"/>
                  <a:pt x="4283806" y="7326"/>
                  <a:pt x="4517111" y="0"/>
                </a:cubicBezTo>
                <a:cubicBezTo>
                  <a:pt x="4750416" y="-7326"/>
                  <a:pt x="4956889" y="17144"/>
                  <a:pt x="5081750" y="0"/>
                </a:cubicBezTo>
                <a:cubicBezTo>
                  <a:pt x="5134260" y="217196"/>
                  <a:pt x="5047523" y="283598"/>
                  <a:pt x="5081750" y="532146"/>
                </a:cubicBezTo>
                <a:cubicBezTo>
                  <a:pt x="5115977" y="780694"/>
                  <a:pt x="5017174" y="852225"/>
                  <a:pt x="5081750" y="1120307"/>
                </a:cubicBezTo>
                <a:cubicBezTo>
                  <a:pt x="5146326" y="1388389"/>
                  <a:pt x="5071503" y="1607852"/>
                  <a:pt x="5081750" y="1736476"/>
                </a:cubicBezTo>
                <a:cubicBezTo>
                  <a:pt x="5091997" y="1865100"/>
                  <a:pt x="5024485" y="2062181"/>
                  <a:pt x="5081750" y="2296629"/>
                </a:cubicBezTo>
                <a:cubicBezTo>
                  <a:pt x="5139015" y="2531077"/>
                  <a:pt x="5045186" y="2657685"/>
                  <a:pt x="5081750" y="2800767"/>
                </a:cubicBezTo>
                <a:cubicBezTo>
                  <a:pt x="4927976" y="2820343"/>
                  <a:pt x="4811328" y="2758387"/>
                  <a:pt x="4669564" y="2800767"/>
                </a:cubicBezTo>
                <a:cubicBezTo>
                  <a:pt x="4527800" y="2843147"/>
                  <a:pt x="4374170" y="2743894"/>
                  <a:pt x="4155742" y="2800767"/>
                </a:cubicBezTo>
                <a:cubicBezTo>
                  <a:pt x="3937314" y="2857640"/>
                  <a:pt x="3743018" y="2759688"/>
                  <a:pt x="3489468" y="2800767"/>
                </a:cubicBezTo>
                <a:cubicBezTo>
                  <a:pt x="3235918" y="2841846"/>
                  <a:pt x="3119782" y="2752786"/>
                  <a:pt x="2975647" y="2800767"/>
                </a:cubicBezTo>
                <a:cubicBezTo>
                  <a:pt x="2831512" y="2848748"/>
                  <a:pt x="2649375" y="2749984"/>
                  <a:pt x="2461826" y="2800767"/>
                </a:cubicBezTo>
                <a:cubicBezTo>
                  <a:pt x="2274277" y="2851550"/>
                  <a:pt x="2162407" y="2770785"/>
                  <a:pt x="1998822" y="2800767"/>
                </a:cubicBezTo>
                <a:cubicBezTo>
                  <a:pt x="1835237" y="2830749"/>
                  <a:pt x="1689218" y="2780276"/>
                  <a:pt x="1535818" y="2800767"/>
                </a:cubicBezTo>
                <a:cubicBezTo>
                  <a:pt x="1382418" y="2821258"/>
                  <a:pt x="1181129" y="2752228"/>
                  <a:pt x="1072814" y="2800767"/>
                </a:cubicBezTo>
                <a:cubicBezTo>
                  <a:pt x="964499" y="2849306"/>
                  <a:pt x="778621" y="2759896"/>
                  <a:pt x="558992" y="2800767"/>
                </a:cubicBezTo>
                <a:cubicBezTo>
                  <a:pt x="339363" y="2841638"/>
                  <a:pt x="190136" y="2746506"/>
                  <a:pt x="0" y="2800767"/>
                </a:cubicBezTo>
                <a:cubicBezTo>
                  <a:pt x="-14147" y="2674006"/>
                  <a:pt x="37570" y="2443245"/>
                  <a:pt x="0" y="2324637"/>
                </a:cubicBezTo>
                <a:cubicBezTo>
                  <a:pt x="-37570" y="2206029"/>
                  <a:pt x="73331" y="1927871"/>
                  <a:pt x="0" y="1708468"/>
                </a:cubicBezTo>
                <a:cubicBezTo>
                  <a:pt x="-73331" y="1489065"/>
                  <a:pt x="23725" y="1452094"/>
                  <a:pt x="0" y="1232337"/>
                </a:cubicBezTo>
                <a:cubicBezTo>
                  <a:pt x="-23725" y="1012580"/>
                  <a:pt x="33679" y="907979"/>
                  <a:pt x="0" y="728199"/>
                </a:cubicBezTo>
                <a:cubicBezTo>
                  <a:pt x="-33679" y="548419"/>
                  <a:pt x="76135" y="330533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5483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</a:rPr>
              <a:t>“Siri” </a:t>
            </a:r>
            <a:r>
              <a:rPr lang="en-US" sz="1600" b="1" dirty="0" err="1">
                <a:solidFill>
                  <a:srgbClr val="FF0000"/>
                </a:solidFill>
              </a:rPr>
              <a:t>yozuvlari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bo‘yicha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jamoaviy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da’volar</a:t>
            </a:r>
            <a:r>
              <a:rPr lang="en-US" sz="1600" b="1" dirty="0">
                <a:solidFill>
                  <a:srgbClr val="FF0000"/>
                </a:solidFill>
              </a:rPr>
              <a:t> (2019–2023)</a:t>
            </a:r>
          </a:p>
          <a:p>
            <a:pPr algn="just"/>
            <a:endParaRPr lang="en-US" sz="1600" b="1" dirty="0">
              <a:solidFill>
                <a:srgbClr val="FF0000"/>
              </a:solidFill>
            </a:endParaRPr>
          </a:p>
          <a:p>
            <a:pPr algn="just"/>
            <a:r>
              <a:rPr lang="en-US" sz="1600" b="1" dirty="0">
                <a:solidFill>
                  <a:srgbClr val="FF0000"/>
                </a:solidFill>
              </a:rPr>
              <a:t>Masala:</a:t>
            </a:r>
            <a:r>
              <a:rPr lang="en-US" sz="1600" dirty="0"/>
              <a:t> </a:t>
            </a:r>
            <a:r>
              <a:rPr lang="en-US" sz="1600" dirty="0" err="1"/>
              <a:t>Foydalanuvchilar</a:t>
            </a:r>
            <a:r>
              <a:rPr lang="en-US" sz="1600" dirty="0"/>
              <a:t> </a:t>
            </a:r>
            <a:r>
              <a:rPr lang="en-US" sz="1600" dirty="0" err="1"/>
              <a:t>roziligisiz</a:t>
            </a:r>
            <a:r>
              <a:rPr lang="en-US" sz="1600" dirty="0"/>
              <a:t> Siri </a:t>
            </a:r>
            <a:r>
              <a:rPr lang="en-US" sz="1600" dirty="0" err="1"/>
              <a:t>orqali</a:t>
            </a:r>
            <a:r>
              <a:rPr lang="en-US" sz="1600" dirty="0"/>
              <a:t> </a:t>
            </a:r>
            <a:r>
              <a:rPr lang="en-US" sz="1600" dirty="0" err="1"/>
              <a:t>ovoz</a:t>
            </a:r>
            <a:r>
              <a:rPr lang="en-US" sz="1600" dirty="0"/>
              <a:t> </a:t>
            </a:r>
            <a:r>
              <a:rPr lang="en-US" sz="1600" dirty="0" err="1"/>
              <a:t>yozuvlari</a:t>
            </a:r>
            <a:r>
              <a:rPr lang="en-US" sz="1600" dirty="0"/>
              <a:t> </a:t>
            </a:r>
            <a:r>
              <a:rPr lang="en-US" sz="1600" dirty="0" err="1"/>
              <a:t>uchinchi</a:t>
            </a:r>
            <a:r>
              <a:rPr lang="en-US" sz="1600" dirty="0"/>
              <a:t> </a:t>
            </a:r>
            <a:r>
              <a:rPr lang="en-US" sz="1600" dirty="0" err="1"/>
              <a:t>tomon</a:t>
            </a:r>
            <a:r>
              <a:rPr lang="en-US" sz="1600" dirty="0"/>
              <a:t> </a:t>
            </a:r>
            <a:r>
              <a:rPr lang="en-US" sz="1600" dirty="0" err="1"/>
              <a:t>pudratchilar</a:t>
            </a:r>
            <a:r>
              <a:rPr lang="en-US" sz="1600" dirty="0"/>
              <a:t> </a:t>
            </a:r>
            <a:r>
              <a:rPr lang="en-US" sz="1600" dirty="0" err="1"/>
              <a:t>tomonidan</a:t>
            </a:r>
            <a:r>
              <a:rPr lang="en-US" sz="1600" dirty="0"/>
              <a:t> </a:t>
            </a:r>
            <a:r>
              <a:rPr lang="en-US" sz="1600" dirty="0" err="1"/>
              <a:t>tinglangani</a:t>
            </a:r>
            <a:r>
              <a:rPr lang="en-US" sz="1600" dirty="0"/>
              <a:t> </a:t>
            </a:r>
            <a:r>
              <a:rPr lang="en-US" sz="1600" dirty="0" err="1"/>
              <a:t>haqidagi</a:t>
            </a:r>
            <a:r>
              <a:rPr lang="en-US" sz="1600" dirty="0"/>
              <a:t> </a:t>
            </a:r>
            <a:r>
              <a:rPr lang="en-US" sz="1600" dirty="0" err="1"/>
              <a:t>da’volar</a:t>
            </a:r>
            <a:r>
              <a:rPr lang="en-US" sz="1600" dirty="0"/>
              <a:t>.</a:t>
            </a:r>
          </a:p>
          <a:p>
            <a:pPr algn="just"/>
            <a:r>
              <a:rPr lang="en-US" sz="1600" b="1" dirty="0">
                <a:solidFill>
                  <a:srgbClr val="FF0000"/>
                </a:solidFill>
              </a:rPr>
              <a:t>Hudud: </a:t>
            </a:r>
            <a:r>
              <a:rPr lang="en-US" sz="1600" dirty="0" err="1"/>
              <a:t>AQSh</a:t>
            </a:r>
            <a:r>
              <a:rPr lang="en-US" sz="1600" dirty="0"/>
              <a:t> (</a:t>
            </a:r>
            <a:r>
              <a:rPr lang="en-US" sz="1600" dirty="0" err="1"/>
              <a:t>Kaliforniya</a:t>
            </a:r>
            <a:r>
              <a:rPr lang="en-US" sz="1600" dirty="0"/>
              <a:t> federal </a:t>
            </a:r>
            <a:r>
              <a:rPr lang="en-US" sz="1600" dirty="0" err="1"/>
              <a:t>sudi</a:t>
            </a:r>
            <a:r>
              <a:rPr lang="en-US" sz="1600" dirty="0"/>
              <a:t>).</a:t>
            </a:r>
          </a:p>
          <a:p>
            <a:pPr algn="just"/>
            <a:r>
              <a:rPr lang="en-US" sz="1600" b="1" dirty="0" err="1">
                <a:solidFill>
                  <a:srgbClr val="FF0000"/>
                </a:solidFill>
              </a:rPr>
              <a:t>Da’vo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mazmuni</a:t>
            </a:r>
            <a:r>
              <a:rPr lang="en-US" sz="1600" b="1" dirty="0">
                <a:solidFill>
                  <a:srgbClr val="FF0000"/>
                </a:solidFill>
              </a:rPr>
              <a:t>: </a:t>
            </a:r>
            <a:r>
              <a:rPr lang="en-US" sz="1600" dirty="0" err="1"/>
              <a:t>Maxfiylikka</a:t>
            </a:r>
            <a:r>
              <a:rPr lang="en-US" sz="1600" dirty="0"/>
              <a:t> </a:t>
            </a:r>
            <a:r>
              <a:rPr lang="en-US" sz="1600" dirty="0" err="1"/>
              <a:t>noqonuniy</a:t>
            </a:r>
            <a:r>
              <a:rPr lang="en-US" sz="1600" dirty="0"/>
              <a:t> </a:t>
            </a:r>
            <a:r>
              <a:rPr lang="en-US" sz="1600" dirty="0" err="1"/>
              <a:t>aralashuv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ma’lumotlarni</a:t>
            </a:r>
            <a:r>
              <a:rPr lang="en-US" sz="1600" dirty="0"/>
              <a:t> </a:t>
            </a:r>
            <a:r>
              <a:rPr lang="en-US" sz="1600" dirty="0" err="1"/>
              <a:t>yetarli</a:t>
            </a:r>
            <a:r>
              <a:rPr lang="en-US" sz="1600" dirty="0"/>
              <a:t> </a:t>
            </a:r>
            <a:r>
              <a:rPr lang="en-US" sz="1600" dirty="0" err="1"/>
              <a:t>darajada</a:t>
            </a:r>
            <a:r>
              <a:rPr lang="en-US" sz="1600" dirty="0"/>
              <a:t> </a:t>
            </a:r>
            <a:r>
              <a:rPr lang="en-US" sz="1600" dirty="0" err="1"/>
              <a:t>oshkor</a:t>
            </a:r>
            <a:r>
              <a:rPr lang="en-US" sz="1600" dirty="0"/>
              <a:t> </a:t>
            </a:r>
            <a:r>
              <a:rPr lang="en-US" sz="1600" dirty="0" err="1"/>
              <a:t>qilmaslik</a:t>
            </a:r>
            <a:r>
              <a:rPr lang="en-US" sz="1600" dirty="0"/>
              <a:t>.</a:t>
            </a:r>
          </a:p>
          <a:p>
            <a:pPr algn="just"/>
            <a:r>
              <a:rPr lang="en-US" sz="1600" b="1" dirty="0" err="1">
                <a:solidFill>
                  <a:srgbClr val="FF0000"/>
                </a:solidFill>
              </a:rPr>
              <a:t>Natija</a:t>
            </a:r>
            <a:r>
              <a:rPr lang="en-US" sz="1600" b="1" dirty="0">
                <a:solidFill>
                  <a:srgbClr val="FF0000"/>
                </a:solidFill>
              </a:rPr>
              <a:t>: </a:t>
            </a:r>
            <a:r>
              <a:rPr lang="en-US" sz="1600" dirty="0"/>
              <a:t>Apple </a:t>
            </a:r>
            <a:r>
              <a:rPr lang="en-US" sz="1600" dirty="0" err="1"/>
              <a:t>ayrim</a:t>
            </a:r>
            <a:r>
              <a:rPr lang="en-US" sz="1600" dirty="0"/>
              <a:t> </a:t>
            </a:r>
            <a:r>
              <a:rPr lang="en-US" sz="1600" dirty="0" err="1"/>
              <a:t>ishlar</a:t>
            </a:r>
            <a:r>
              <a:rPr lang="en-US" sz="1600" dirty="0"/>
              <a:t> </a:t>
            </a:r>
            <a:r>
              <a:rPr lang="en-US" sz="1600" dirty="0" err="1"/>
              <a:t>bo‘yicha</a:t>
            </a:r>
            <a:r>
              <a:rPr lang="en-US" sz="1600" dirty="0"/>
              <a:t> </a:t>
            </a:r>
            <a:r>
              <a:rPr lang="en-US" sz="1600" dirty="0" err="1"/>
              <a:t>kelishuvga</a:t>
            </a:r>
            <a:r>
              <a:rPr lang="en-US" sz="1600" dirty="0"/>
              <a:t> </a:t>
            </a:r>
            <a:r>
              <a:rPr lang="en-US" sz="1600" dirty="0" err="1"/>
              <a:t>rozi</a:t>
            </a:r>
            <a:r>
              <a:rPr lang="en-US" sz="1600" dirty="0"/>
              <a:t> </a:t>
            </a:r>
            <a:r>
              <a:rPr lang="en-US" sz="1600" dirty="0" err="1"/>
              <a:t>bo‘ldi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maxfiylik</a:t>
            </a:r>
            <a:r>
              <a:rPr lang="en-US" sz="1600" dirty="0"/>
              <a:t> </a:t>
            </a:r>
            <a:r>
              <a:rPr lang="en-US" sz="1600" dirty="0" err="1"/>
              <a:t>siyosatini</a:t>
            </a:r>
            <a:r>
              <a:rPr lang="en-US" sz="1600" dirty="0"/>
              <a:t> </a:t>
            </a:r>
            <a:r>
              <a:rPr lang="en-US" sz="1600" dirty="0" err="1"/>
              <a:t>yangiladi</a:t>
            </a:r>
            <a:r>
              <a:rPr lang="en-US" sz="1600" dirty="0"/>
              <a:t> (</a:t>
            </a:r>
            <a:r>
              <a:rPr lang="en-US" sz="1600" dirty="0" err="1"/>
              <a:t>ovoz</a:t>
            </a:r>
            <a:r>
              <a:rPr lang="en-US" sz="1600" dirty="0"/>
              <a:t> </a:t>
            </a:r>
            <a:r>
              <a:rPr lang="en-US" sz="1600" dirty="0" err="1"/>
              <a:t>yozuvlarini</a:t>
            </a:r>
            <a:r>
              <a:rPr lang="en-US" sz="1600" dirty="0"/>
              <a:t> </a:t>
            </a:r>
            <a:r>
              <a:rPr lang="en-US" sz="1600" dirty="0" err="1"/>
              <a:t>saqlash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ko‘rib</a:t>
            </a:r>
            <a:r>
              <a:rPr lang="en-US" sz="1600" dirty="0"/>
              <a:t> </a:t>
            </a:r>
            <a:r>
              <a:rPr lang="en-US" sz="1600" dirty="0" err="1"/>
              <a:t>chiqish</a:t>
            </a:r>
            <a:r>
              <a:rPr lang="en-US" sz="1600" dirty="0"/>
              <a:t> </a:t>
            </a:r>
            <a:r>
              <a:rPr lang="en-US" sz="1600" dirty="0" err="1"/>
              <a:t>tartibi</a:t>
            </a:r>
            <a:r>
              <a:rPr lang="en-US" sz="1600" dirty="0"/>
              <a:t> </a:t>
            </a:r>
            <a:r>
              <a:rPr lang="en-US" sz="1600" dirty="0" err="1"/>
              <a:t>o‘zgartirildi</a:t>
            </a:r>
            <a:r>
              <a:rPr lang="en-US" sz="1600" dirty="0"/>
              <a:t>).</a:t>
            </a:r>
            <a:endParaRPr lang="ru-RU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8C1860-4F17-4422-ACDB-62F790D469D2}"/>
              </a:ext>
            </a:extLst>
          </p:cNvPr>
          <p:cNvSpPr txBox="1"/>
          <p:nvPr/>
        </p:nvSpPr>
        <p:spPr>
          <a:xfrm>
            <a:off x="6272775" y="2079990"/>
            <a:ext cx="5337819" cy="3416320"/>
          </a:xfrm>
          <a:custGeom>
            <a:avLst/>
            <a:gdLst>
              <a:gd name="connsiteX0" fmla="*/ 0 w 5337819"/>
              <a:gd name="connsiteY0" fmla="*/ 0 h 3416320"/>
              <a:gd name="connsiteX1" fmla="*/ 539713 w 5337819"/>
              <a:gd name="connsiteY1" fmla="*/ 0 h 3416320"/>
              <a:gd name="connsiteX2" fmla="*/ 1186182 w 5337819"/>
              <a:gd name="connsiteY2" fmla="*/ 0 h 3416320"/>
              <a:gd name="connsiteX3" fmla="*/ 1832651 w 5337819"/>
              <a:gd name="connsiteY3" fmla="*/ 0 h 3416320"/>
              <a:gd name="connsiteX4" fmla="*/ 2479120 w 5337819"/>
              <a:gd name="connsiteY4" fmla="*/ 0 h 3416320"/>
              <a:gd name="connsiteX5" fmla="*/ 2912077 w 5337819"/>
              <a:gd name="connsiteY5" fmla="*/ 0 h 3416320"/>
              <a:gd name="connsiteX6" fmla="*/ 3505168 w 5337819"/>
              <a:gd name="connsiteY6" fmla="*/ 0 h 3416320"/>
              <a:gd name="connsiteX7" fmla="*/ 4044881 w 5337819"/>
              <a:gd name="connsiteY7" fmla="*/ 0 h 3416320"/>
              <a:gd name="connsiteX8" fmla="*/ 4744728 w 5337819"/>
              <a:gd name="connsiteY8" fmla="*/ 0 h 3416320"/>
              <a:gd name="connsiteX9" fmla="*/ 5337819 w 5337819"/>
              <a:gd name="connsiteY9" fmla="*/ 0 h 3416320"/>
              <a:gd name="connsiteX10" fmla="*/ 5337819 w 5337819"/>
              <a:gd name="connsiteY10" fmla="*/ 535223 h 3416320"/>
              <a:gd name="connsiteX11" fmla="*/ 5337819 w 5337819"/>
              <a:gd name="connsiteY11" fmla="*/ 1138773 h 3416320"/>
              <a:gd name="connsiteX12" fmla="*/ 5337819 w 5337819"/>
              <a:gd name="connsiteY12" fmla="*/ 1776486 h 3416320"/>
              <a:gd name="connsiteX13" fmla="*/ 5337819 w 5337819"/>
              <a:gd name="connsiteY13" fmla="*/ 2345873 h 3416320"/>
              <a:gd name="connsiteX14" fmla="*/ 5337819 w 5337819"/>
              <a:gd name="connsiteY14" fmla="*/ 2915260 h 3416320"/>
              <a:gd name="connsiteX15" fmla="*/ 5337819 w 5337819"/>
              <a:gd name="connsiteY15" fmla="*/ 3416320 h 3416320"/>
              <a:gd name="connsiteX16" fmla="*/ 4851484 w 5337819"/>
              <a:gd name="connsiteY16" fmla="*/ 3416320 h 3416320"/>
              <a:gd name="connsiteX17" fmla="*/ 4151637 w 5337819"/>
              <a:gd name="connsiteY17" fmla="*/ 3416320 h 3416320"/>
              <a:gd name="connsiteX18" fmla="*/ 3611924 w 5337819"/>
              <a:gd name="connsiteY18" fmla="*/ 3416320 h 3416320"/>
              <a:gd name="connsiteX19" fmla="*/ 3072211 w 5337819"/>
              <a:gd name="connsiteY19" fmla="*/ 3416320 h 3416320"/>
              <a:gd name="connsiteX20" fmla="*/ 2585877 w 5337819"/>
              <a:gd name="connsiteY20" fmla="*/ 3416320 h 3416320"/>
              <a:gd name="connsiteX21" fmla="*/ 2099542 w 5337819"/>
              <a:gd name="connsiteY21" fmla="*/ 3416320 h 3416320"/>
              <a:gd name="connsiteX22" fmla="*/ 1613208 w 5337819"/>
              <a:gd name="connsiteY22" fmla="*/ 3416320 h 3416320"/>
              <a:gd name="connsiteX23" fmla="*/ 1073495 w 5337819"/>
              <a:gd name="connsiteY23" fmla="*/ 3416320 h 3416320"/>
              <a:gd name="connsiteX24" fmla="*/ 533782 w 5337819"/>
              <a:gd name="connsiteY24" fmla="*/ 3416320 h 3416320"/>
              <a:gd name="connsiteX25" fmla="*/ 0 w 5337819"/>
              <a:gd name="connsiteY25" fmla="*/ 3416320 h 3416320"/>
              <a:gd name="connsiteX26" fmla="*/ 0 w 5337819"/>
              <a:gd name="connsiteY26" fmla="*/ 2915260 h 3416320"/>
              <a:gd name="connsiteX27" fmla="*/ 0 w 5337819"/>
              <a:gd name="connsiteY27" fmla="*/ 2448363 h 3416320"/>
              <a:gd name="connsiteX28" fmla="*/ 0 w 5337819"/>
              <a:gd name="connsiteY28" fmla="*/ 1947302 h 3416320"/>
              <a:gd name="connsiteX29" fmla="*/ 0 w 5337819"/>
              <a:gd name="connsiteY29" fmla="*/ 1343753 h 3416320"/>
              <a:gd name="connsiteX30" fmla="*/ 0 w 5337819"/>
              <a:gd name="connsiteY30" fmla="*/ 808529 h 3416320"/>
              <a:gd name="connsiteX31" fmla="*/ 0 w 5337819"/>
              <a:gd name="connsiteY31" fmla="*/ 0 h 341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337819" h="3416320" extrusionOk="0">
                <a:moveTo>
                  <a:pt x="0" y="0"/>
                </a:moveTo>
                <a:cubicBezTo>
                  <a:pt x="197157" y="-28639"/>
                  <a:pt x="309716" y="39344"/>
                  <a:pt x="539713" y="0"/>
                </a:cubicBezTo>
                <a:cubicBezTo>
                  <a:pt x="769710" y="-39344"/>
                  <a:pt x="1024404" y="76555"/>
                  <a:pt x="1186182" y="0"/>
                </a:cubicBezTo>
                <a:cubicBezTo>
                  <a:pt x="1347960" y="-76555"/>
                  <a:pt x="1510789" y="12924"/>
                  <a:pt x="1832651" y="0"/>
                </a:cubicBezTo>
                <a:cubicBezTo>
                  <a:pt x="2154513" y="-12924"/>
                  <a:pt x="2274322" y="33464"/>
                  <a:pt x="2479120" y="0"/>
                </a:cubicBezTo>
                <a:cubicBezTo>
                  <a:pt x="2683918" y="-33464"/>
                  <a:pt x="2799735" y="33654"/>
                  <a:pt x="2912077" y="0"/>
                </a:cubicBezTo>
                <a:cubicBezTo>
                  <a:pt x="3024419" y="-33654"/>
                  <a:pt x="3346780" y="34605"/>
                  <a:pt x="3505168" y="0"/>
                </a:cubicBezTo>
                <a:cubicBezTo>
                  <a:pt x="3663556" y="-34605"/>
                  <a:pt x="3842347" y="15075"/>
                  <a:pt x="4044881" y="0"/>
                </a:cubicBezTo>
                <a:cubicBezTo>
                  <a:pt x="4247415" y="-15075"/>
                  <a:pt x="4434159" y="14765"/>
                  <a:pt x="4744728" y="0"/>
                </a:cubicBezTo>
                <a:cubicBezTo>
                  <a:pt x="5055297" y="-14765"/>
                  <a:pt x="5215290" y="2813"/>
                  <a:pt x="5337819" y="0"/>
                </a:cubicBezTo>
                <a:cubicBezTo>
                  <a:pt x="5366966" y="217630"/>
                  <a:pt x="5337557" y="320623"/>
                  <a:pt x="5337819" y="535223"/>
                </a:cubicBezTo>
                <a:cubicBezTo>
                  <a:pt x="5338081" y="749823"/>
                  <a:pt x="5310178" y="995177"/>
                  <a:pt x="5337819" y="1138773"/>
                </a:cubicBezTo>
                <a:cubicBezTo>
                  <a:pt x="5365460" y="1282369"/>
                  <a:pt x="5278605" y="1488071"/>
                  <a:pt x="5337819" y="1776486"/>
                </a:cubicBezTo>
                <a:cubicBezTo>
                  <a:pt x="5397033" y="2064901"/>
                  <a:pt x="5309368" y="2075286"/>
                  <a:pt x="5337819" y="2345873"/>
                </a:cubicBezTo>
                <a:cubicBezTo>
                  <a:pt x="5366270" y="2616460"/>
                  <a:pt x="5298236" y="2711892"/>
                  <a:pt x="5337819" y="2915260"/>
                </a:cubicBezTo>
                <a:cubicBezTo>
                  <a:pt x="5377402" y="3118628"/>
                  <a:pt x="5321152" y="3278448"/>
                  <a:pt x="5337819" y="3416320"/>
                </a:cubicBezTo>
                <a:cubicBezTo>
                  <a:pt x="5144136" y="3418719"/>
                  <a:pt x="4973815" y="3392674"/>
                  <a:pt x="4851484" y="3416320"/>
                </a:cubicBezTo>
                <a:cubicBezTo>
                  <a:pt x="4729154" y="3439966"/>
                  <a:pt x="4436688" y="3415164"/>
                  <a:pt x="4151637" y="3416320"/>
                </a:cubicBezTo>
                <a:cubicBezTo>
                  <a:pt x="3866586" y="3417476"/>
                  <a:pt x="3854630" y="3386048"/>
                  <a:pt x="3611924" y="3416320"/>
                </a:cubicBezTo>
                <a:cubicBezTo>
                  <a:pt x="3369218" y="3446592"/>
                  <a:pt x="3309567" y="3415185"/>
                  <a:pt x="3072211" y="3416320"/>
                </a:cubicBezTo>
                <a:cubicBezTo>
                  <a:pt x="2834855" y="3417455"/>
                  <a:pt x="2728095" y="3384574"/>
                  <a:pt x="2585877" y="3416320"/>
                </a:cubicBezTo>
                <a:cubicBezTo>
                  <a:pt x="2443659" y="3448066"/>
                  <a:pt x="2258231" y="3360085"/>
                  <a:pt x="2099542" y="3416320"/>
                </a:cubicBezTo>
                <a:cubicBezTo>
                  <a:pt x="1940854" y="3472555"/>
                  <a:pt x="1836098" y="3374053"/>
                  <a:pt x="1613208" y="3416320"/>
                </a:cubicBezTo>
                <a:cubicBezTo>
                  <a:pt x="1390318" y="3458587"/>
                  <a:pt x="1331069" y="3408562"/>
                  <a:pt x="1073495" y="3416320"/>
                </a:cubicBezTo>
                <a:cubicBezTo>
                  <a:pt x="815921" y="3424078"/>
                  <a:pt x="654677" y="3384186"/>
                  <a:pt x="533782" y="3416320"/>
                </a:cubicBezTo>
                <a:cubicBezTo>
                  <a:pt x="412887" y="3448454"/>
                  <a:pt x="212738" y="3401749"/>
                  <a:pt x="0" y="3416320"/>
                </a:cubicBezTo>
                <a:cubicBezTo>
                  <a:pt x="-30294" y="3168749"/>
                  <a:pt x="45826" y="3118633"/>
                  <a:pt x="0" y="2915260"/>
                </a:cubicBezTo>
                <a:cubicBezTo>
                  <a:pt x="-45826" y="2711887"/>
                  <a:pt x="53204" y="2560633"/>
                  <a:pt x="0" y="2448363"/>
                </a:cubicBezTo>
                <a:cubicBezTo>
                  <a:pt x="-53204" y="2336093"/>
                  <a:pt x="29562" y="2088535"/>
                  <a:pt x="0" y="1947302"/>
                </a:cubicBezTo>
                <a:cubicBezTo>
                  <a:pt x="-29562" y="1806069"/>
                  <a:pt x="63836" y="1607104"/>
                  <a:pt x="0" y="1343753"/>
                </a:cubicBezTo>
                <a:cubicBezTo>
                  <a:pt x="-63836" y="1080402"/>
                  <a:pt x="22043" y="1049344"/>
                  <a:pt x="0" y="808529"/>
                </a:cubicBezTo>
                <a:cubicBezTo>
                  <a:pt x="-22043" y="567714"/>
                  <a:pt x="46115" y="376805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5483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 FBI vs Apple (San-Bernardino </a:t>
            </a:r>
            <a:r>
              <a:rPr lang="en-US" b="1" dirty="0" err="1">
                <a:solidFill>
                  <a:srgbClr val="FF0000"/>
                </a:solidFill>
              </a:rPr>
              <a:t>ishi</a:t>
            </a:r>
            <a:r>
              <a:rPr lang="en-US" b="1" dirty="0">
                <a:solidFill>
                  <a:srgbClr val="FF0000"/>
                </a:solidFill>
              </a:rPr>
              <a:t>, 2016)</a:t>
            </a:r>
          </a:p>
          <a:p>
            <a:pPr algn="just"/>
            <a:endParaRPr lang="en-US" dirty="0"/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Masala: </a:t>
            </a:r>
            <a:r>
              <a:rPr lang="en-US" dirty="0" err="1"/>
              <a:t>Hukumat</a:t>
            </a:r>
            <a:r>
              <a:rPr lang="en-US" dirty="0"/>
              <a:t> </a:t>
            </a:r>
            <a:r>
              <a:rPr lang="en-US" dirty="0" err="1"/>
              <a:t>terrorchilik</a:t>
            </a:r>
            <a:r>
              <a:rPr lang="en-US" dirty="0"/>
              <a:t> </a:t>
            </a:r>
            <a:r>
              <a:rPr lang="en-US" dirty="0" err="1"/>
              <a:t>hodisasiga</a:t>
            </a:r>
            <a:r>
              <a:rPr lang="en-US" dirty="0"/>
              <a:t> </a:t>
            </a:r>
            <a:r>
              <a:rPr lang="en-US" dirty="0" err="1"/>
              <a:t>aloqador</a:t>
            </a:r>
            <a:r>
              <a:rPr lang="en-US" dirty="0"/>
              <a:t> </a:t>
            </a:r>
            <a:r>
              <a:rPr lang="en-US" dirty="0" err="1"/>
              <a:t>iPhone’ni</a:t>
            </a:r>
            <a:r>
              <a:rPr lang="en-US" dirty="0"/>
              <a:t> </a:t>
            </a:r>
            <a:r>
              <a:rPr lang="en-US" dirty="0" err="1"/>
              <a:t>ochish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Apple’dan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yaratishni</a:t>
            </a:r>
            <a:r>
              <a:rPr lang="en-US" dirty="0"/>
              <a:t> talab </a:t>
            </a:r>
            <a:r>
              <a:rPr lang="en-US" dirty="0" err="1"/>
              <a:t>qildi</a:t>
            </a:r>
            <a:r>
              <a:rPr lang="en-US" dirty="0"/>
              <a:t>.</a:t>
            </a:r>
          </a:p>
          <a:p>
            <a:pPr algn="just"/>
            <a:r>
              <a:rPr lang="en-US" b="1" dirty="0" err="1">
                <a:solidFill>
                  <a:srgbClr val="FF0000"/>
                </a:solidFill>
              </a:rPr>
              <a:t>Huquqiy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asos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dirty="0"/>
              <a:t> All Writs Act (</a:t>
            </a:r>
            <a:r>
              <a:rPr lang="en-US" dirty="0" err="1"/>
              <a:t>AQSh</a:t>
            </a:r>
            <a:r>
              <a:rPr lang="en-US" dirty="0"/>
              <a:t> federal </a:t>
            </a:r>
            <a:r>
              <a:rPr lang="en-US" dirty="0" err="1"/>
              <a:t>qonuni</a:t>
            </a:r>
            <a:r>
              <a:rPr lang="en-US" dirty="0"/>
              <a:t>).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Apple </a:t>
            </a:r>
            <a:r>
              <a:rPr lang="en-US" b="1" dirty="0" err="1">
                <a:solidFill>
                  <a:srgbClr val="FF0000"/>
                </a:solidFill>
              </a:rPr>
              <a:t>pozitsiyasi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dirty="0" err="1"/>
              <a:t>Maxsus</a:t>
            </a:r>
            <a:r>
              <a:rPr lang="en-US" dirty="0"/>
              <a:t> “backdoor” </a:t>
            </a:r>
            <a:r>
              <a:rPr lang="en-US" dirty="0" err="1"/>
              <a:t>yaratish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foydalanuvchilar</a:t>
            </a:r>
            <a:r>
              <a:rPr lang="en-US" dirty="0"/>
              <a:t> </a:t>
            </a:r>
            <a:r>
              <a:rPr lang="en-US" dirty="0" err="1"/>
              <a:t>xavfsizligiga</a:t>
            </a:r>
            <a:r>
              <a:rPr lang="en-US" dirty="0"/>
              <a:t> </a:t>
            </a:r>
            <a:r>
              <a:rPr lang="en-US" dirty="0" err="1"/>
              <a:t>tahdid</a:t>
            </a:r>
            <a:r>
              <a:rPr lang="en-US" dirty="0"/>
              <a:t> </a:t>
            </a:r>
            <a:r>
              <a:rPr lang="en-US" dirty="0" err="1"/>
              <a:t>soladi</a:t>
            </a:r>
            <a:r>
              <a:rPr lang="en-US" dirty="0"/>
              <a:t>.</a:t>
            </a:r>
          </a:p>
          <a:p>
            <a:pPr algn="just"/>
            <a:r>
              <a:rPr lang="en-US" b="1" dirty="0" err="1">
                <a:solidFill>
                  <a:srgbClr val="FF0000"/>
                </a:solidFill>
              </a:rPr>
              <a:t>Natija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dirty="0" err="1"/>
              <a:t>Hukumat</a:t>
            </a:r>
            <a:r>
              <a:rPr lang="en-US" dirty="0"/>
              <a:t> </a:t>
            </a:r>
            <a:r>
              <a:rPr lang="en-US" dirty="0" err="1"/>
              <a:t>uchinchi</a:t>
            </a:r>
            <a:r>
              <a:rPr lang="en-US" dirty="0"/>
              <a:t> </a:t>
            </a:r>
            <a:r>
              <a:rPr lang="en-US" dirty="0" err="1"/>
              <a:t>tomon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qurilmani</a:t>
            </a:r>
            <a:r>
              <a:rPr lang="en-US" dirty="0"/>
              <a:t> </a:t>
            </a:r>
            <a:r>
              <a:rPr lang="en-US" dirty="0" err="1"/>
              <a:t>ochdi</a:t>
            </a:r>
            <a:r>
              <a:rPr lang="en-US" dirty="0"/>
              <a:t>,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sudda</a:t>
            </a:r>
            <a:r>
              <a:rPr lang="en-US" dirty="0"/>
              <a:t> </a:t>
            </a:r>
            <a:r>
              <a:rPr lang="en-US" dirty="0" err="1"/>
              <a:t>yakuniga</a:t>
            </a:r>
            <a:r>
              <a:rPr lang="en-US" dirty="0"/>
              <a:t> </a:t>
            </a:r>
            <a:r>
              <a:rPr lang="en-US" dirty="0" err="1"/>
              <a:t>yetmadi</a:t>
            </a:r>
            <a:r>
              <a:rPr lang="en-US" dirty="0"/>
              <a:t>.</a:t>
            </a:r>
          </a:p>
          <a:p>
            <a:pPr algn="just"/>
            <a:r>
              <a:rPr lang="en-US" b="1" dirty="0" err="1">
                <a:solidFill>
                  <a:srgbClr val="FF0000"/>
                </a:solidFill>
              </a:rPr>
              <a:t>Ahamiyati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dirty="0" err="1"/>
              <a:t>Raqamli</a:t>
            </a:r>
            <a:r>
              <a:rPr lang="en-US" dirty="0"/>
              <a:t> </a:t>
            </a:r>
            <a:r>
              <a:rPr lang="en-US" dirty="0" err="1"/>
              <a:t>maxfiylik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milliy</a:t>
            </a:r>
            <a:r>
              <a:rPr lang="en-US" dirty="0"/>
              <a:t> </a:t>
            </a:r>
            <a:r>
              <a:rPr lang="en-US" dirty="0" err="1"/>
              <a:t>xavfsizlik</a:t>
            </a:r>
            <a:r>
              <a:rPr lang="en-US" dirty="0"/>
              <a:t> </a:t>
            </a:r>
            <a:r>
              <a:rPr lang="en-US" dirty="0" err="1"/>
              <a:t>o‘rtasidagi</a:t>
            </a:r>
            <a:r>
              <a:rPr lang="en-US" dirty="0"/>
              <a:t> global </a:t>
            </a:r>
            <a:r>
              <a:rPr lang="en-US" dirty="0" err="1"/>
              <a:t>bahsni</a:t>
            </a:r>
            <a:r>
              <a:rPr lang="en-US" dirty="0"/>
              <a:t> </a:t>
            </a:r>
            <a:r>
              <a:rPr lang="en-US" dirty="0" err="1"/>
              <a:t>boshlab</a:t>
            </a:r>
            <a:r>
              <a:rPr lang="en-US" dirty="0"/>
              <a:t> </a:t>
            </a:r>
            <a:r>
              <a:rPr lang="en-US" dirty="0" err="1"/>
              <a:t>berdi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07FBBB-DCF6-4CA8-94BE-6A5DD7969AF3}"/>
              </a:ext>
            </a:extLst>
          </p:cNvPr>
          <p:cNvSpPr txBox="1"/>
          <p:nvPr/>
        </p:nvSpPr>
        <p:spPr>
          <a:xfrm>
            <a:off x="6272775" y="903911"/>
            <a:ext cx="1394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Sabab</a:t>
            </a:r>
            <a:r>
              <a:rPr lang="en-US" sz="3200" dirty="0">
                <a:solidFill>
                  <a:srgbClr val="FF0000"/>
                </a:solidFill>
                <a:latin typeface="Myriad Pro Light" panose="020B0603030403020204" pitchFamily="34" charset="0"/>
              </a:rPr>
              <a:t>:</a:t>
            </a:r>
            <a:endParaRPr lang="ru-RU" sz="3200" dirty="0">
              <a:solidFill>
                <a:srgbClr val="FF0000"/>
              </a:solidFill>
              <a:latin typeface="Myriad Pro Light" panose="020B0603030403020204" pitchFamily="34" charset="0"/>
            </a:endParaRPr>
          </a:p>
        </p:txBody>
      </p:sp>
      <p:cxnSp>
        <p:nvCxnSpPr>
          <p:cNvPr id="7" name="Соединитель: изогнутый 6">
            <a:extLst>
              <a:ext uri="{FF2B5EF4-FFF2-40B4-BE49-F238E27FC236}">
                <a16:creationId xmlns:a16="http://schemas.microsoft.com/office/drawing/2014/main" id="{B62B7D52-E78B-49D1-9779-36E0514BAE28}"/>
              </a:ext>
            </a:extLst>
          </p:cNvPr>
          <p:cNvCxnSpPr>
            <a:cxnSpLocks/>
            <a:stCxn id="5" idx="3"/>
            <a:endCxn id="4" idx="0"/>
          </p:cNvCxnSpPr>
          <p:nvPr/>
        </p:nvCxnSpPr>
        <p:spPr>
          <a:xfrm>
            <a:off x="7666939" y="1196299"/>
            <a:ext cx="1274746" cy="883691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2F70D5A-C75B-4164-9A0D-AE65D5E31C86}"/>
              </a:ext>
            </a:extLst>
          </p:cNvPr>
          <p:cNvSpPr txBox="1"/>
          <p:nvPr/>
        </p:nvSpPr>
        <p:spPr>
          <a:xfrm>
            <a:off x="10906747" y="260844"/>
            <a:ext cx="923651" cy="1015663"/>
          </a:xfrm>
          <a:custGeom>
            <a:avLst/>
            <a:gdLst>
              <a:gd name="connsiteX0" fmla="*/ 0 w 923651"/>
              <a:gd name="connsiteY0" fmla="*/ 0 h 1015663"/>
              <a:gd name="connsiteX1" fmla="*/ 923651 w 923651"/>
              <a:gd name="connsiteY1" fmla="*/ 0 h 1015663"/>
              <a:gd name="connsiteX2" fmla="*/ 923651 w 923651"/>
              <a:gd name="connsiteY2" fmla="*/ 1015663 h 1015663"/>
              <a:gd name="connsiteX3" fmla="*/ 0 w 923651"/>
              <a:gd name="connsiteY3" fmla="*/ 1015663 h 1015663"/>
              <a:gd name="connsiteX4" fmla="*/ 0 w 923651"/>
              <a:gd name="connsiteY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651" h="1015663" extrusionOk="0">
                <a:moveTo>
                  <a:pt x="0" y="0"/>
                </a:moveTo>
                <a:cubicBezTo>
                  <a:pt x="148102" y="80079"/>
                  <a:pt x="464334" y="-52088"/>
                  <a:pt x="923651" y="0"/>
                </a:cubicBezTo>
                <a:cubicBezTo>
                  <a:pt x="1008339" y="448479"/>
                  <a:pt x="962580" y="536198"/>
                  <a:pt x="923651" y="1015663"/>
                </a:cubicBezTo>
                <a:cubicBezTo>
                  <a:pt x="794487" y="960092"/>
                  <a:pt x="439510" y="1040251"/>
                  <a:pt x="0" y="1015663"/>
                </a:cubicBezTo>
                <a:cubicBezTo>
                  <a:pt x="3663" y="825209"/>
                  <a:pt x="40476" y="21635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7364712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US" sz="6000" b="1" dirty="0"/>
              <a:t> 1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3813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EC1F6B-50E2-4A29-A25C-A3783068F75F}"/>
              </a:ext>
            </a:extLst>
          </p:cNvPr>
          <p:cNvSpPr txBox="1"/>
          <p:nvPr/>
        </p:nvSpPr>
        <p:spPr>
          <a:xfrm>
            <a:off x="10906747" y="260844"/>
            <a:ext cx="923651" cy="1015663"/>
          </a:xfrm>
          <a:custGeom>
            <a:avLst/>
            <a:gdLst>
              <a:gd name="connsiteX0" fmla="*/ 0 w 923651"/>
              <a:gd name="connsiteY0" fmla="*/ 0 h 1015663"/>
              <a:gd name="connsiteX1" fmla="*/ 923651 w 923651"/>
              <a:gd name="connsiteY1" fmla="*/ 0 h 1015663"/>
              <a:gd name="connsiteX2" fmla="*/ 923651 w 923651"/>
              <a:gd name="connsiteY2" fmla="*/ 1015663 h 1015663"/>
              <a:gd name="connsiteX3" fmla="*/ 0 w 923651"/>
              <a:gd name="connsiteY3" fmla="*/ 1015663 h 1015663"/>
              <a:gd name="connsiteX4" fmla="*/ 0 w 923651"/>
              <a:gd name="connsiteY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651" h="1015663" extrusionOk="0">
                <a:moveTo>
                  <a:pt x="0" y="0"/>
                </a:moveTo>
                <a:cubicBezTo>
                  <a:pt x="148102" y="80079"/>
                  <a:pt x="464334" y="-52088"/>
                  <a:pt x="923651" y="0"/>
                </a:cubicBezTo>
                <a:cubicBezTo>
                  <a:pt x="1008339" y="448479"/>
                  <a:pt x="962580" y="536198"/>
                  <a:pt x="923651" y="1015663"/>
                </a:cubicBezTo>
                <a:cubicBezTo>
                  <a:pt x="794487" y="960092"/>
                  <a:pt x="439510" y="1040251"/>
                  <a:pt x="0" y="1015663"/>
                </a:cubicBezTo>
                <a:cubicBezTo>
                  <a:pt x="3663" y="825209"/>
                  <a:pt x="40476" y="21635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7364712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US" sz="6000" b="1" dirty="0"/>
              <a:t> 2 </a:t>
            </a:r>
            <a:endParaRPr lang="ru-RU" sz="6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DBB9AC-056B-4BD3-87F3-C6EA1FA7054F}"/>
              </a:ext>
            </a:extLst>
          </p:cNvPr>
          <p:cNvSpPr txBox="1"/>
          <p:nvPr/>
        </p:nvSpPr>
        <p:spPr>
          <a:xfrm rot="21389475">
            <a:off x="741322" y="697895"/>
            <a:ext cx="6258657" cy="2677656"/>
          </a:xfrm>
          <a:custGeom>
            <a:avLst/>
            <a:gdLst>
              <a:gd name="connsiteX0" fmla="*/ 0 w 6258657"/>
              <a:gd name="connsiteY0" fmla="*/ 0 h 2677656"/>
              <a:gd name="connsiteX1" fmla="*/ 506382 w 6258657"/>
              <a:gd name="connsiteY1" fmla="*/ 0 h 2677656"/>
              <a:gd name="connsiteX2" fmla="*/ 1137938 w 6258657"/>
              <a:gd name="connsiteY2" fmla="*/ 0 h 2677656"/>
              <a:gd name="connsiteX3" fmla="*/ 1769493 w 6258657"/>
              <a:gd name="connsiteY3" fmla="*/ 0 h 2677656"/>
              <a:gd name="connsiteX4" fmla="*/ 2401048 w 6258657"/>
              <a:gd name="connsiteY4" fmla="*/ 0 h 2677656"/>
              <a:gd name="connsiteX5" fmla="*/ 2782258 w 6258657"/>
              <a:gd name="connsiteY5" fmla="*/ 0 h 2677656"/>
              <a:gd name="connsiteX6" fmla="*/ 3351226 w 6258657"/>
              <a:gd name="connsiteY6" fmla="*/ 0 h 2677656"/>
              <a:gd name="connsiteX7" fmla="*/ 3857609 w 6258657"/>
              <a:gd name="connsiteY7" fmla="*/ 0 h 2677656"/>
              <a:gd name="connsiteX8" fmla="*/ 4551751 w 6258657"/>
              <a:gd name="connsiteY8" fmla="*/ 0 h 2677656"/>
              <a:gd name="connsiteX9" fmla="*/ 5058133 w 6258657"/>
              <a:gd name="connsiteY9" fmla="*/ 0 h 2677656"/>
              <a:gd name="connsiteX10" fmla="*/ 5564515 w 6258657"/>
              <a:gd name="connsiteY10" fmla="*/ 0 h 2677656"/>
              <a:gd name="connsiteX11" fmla="*/ 6258657 w 6258657"/>
              <a:gd name="connsiteY11" fmla="*/ 0 h 2677656"/>
              <a:gd name="connsiteX12" fmla="*/ 6258657 w 6258657"/>
              <a:gd name="connsiteY12" fmla="*/ 481978 h 2677656"/>
              <a:gd name="connsiteX13" fmla="*/ 6258657 w 6258657"/>
              <a:gd name="connsiteY13" fmla="*/ 1017509 h 2677656"/>
              <a:gd name="connsiteX14" fmla="*/ 6258657 w 6258657"/>
              <a:gd name="connsiteY14" fmla="*/ 1553040 h 2677656"/>
              <a:gd name="connsiteX15" fmla="*/ 6258657 w 6258657"/>
              <a:gd name="connsiteY15" fmla="*/ 2008242 h 2677656"/>
              <a:gd name="connsiteX16" fmla="*/ 6258657 w 6258657"/>
              <a:gd name="connsiteY16" fmla="*/ 2677656 h 2677656"/>
              <a:gd name="connsiteX17" fmla="*/ 5627102 w 6258657"/>
              <a:gd name="connsiteY17" fmla="*/ 2677656 h 2677656"/>
              <a:gd name="connsiteX18" fmla="*/ 5120719 w 6258657"/>
              <a:gd name="connsiteY18" fmla="*/ 2677656 h 2677656"/>
              <a:gd name="connsiteX19" fmla="*/ 4614337 w 6258657"/>
              <a:gd name="connsiteY19" fmla="*/ 2677656 h 2677656"/>
              <a:gd name="connsiteX20" fmla="*/ 4170541 w 6258657"/>
              <a:gd name="connsiteY20" fmla="*/ 2677656 h 2677656"/>
              <a:gd name="connsiteX21" fmla="*/ 3726746 w 6258657"/>
              <a:gd name="connsiteY21" fmla="*/ 2677656 h 2677656"/>
              <a:gd name="connsiteX22" fmla="*/ 3282950 w 6258657"/>
              <a:gd name="connsiteY22" fmla="*/ 2677656 h 2677656"/>
              <a:gd name="connsiteX23" fmla="*/ 2776568 w 6258657"/>
              <a:gd name="connsiteY23" fmla="*/ 2677656 h 2677656"/>
              <a:gd name="connsiteX24" fmla="*/ 2270186 w 6258657"/>
              <a:gd name="connsiteY24" fmla="*/ 2677656 h 2677656"/>
              <a:gd name="connsiteX25" fmla="*/ 1888976 w 6258657"/>
              <a:gd name="connsiteY25" fmla="*/ 2677656 h 2677656"/>
              <a:gd name="connsiteX26" fmla="*/ 1445181 w 6258657"/>
              <a:gd name="connsiteY26" fmla="*/ 2677656 h 2677656"/>
              <a:gd name="connsiteX27" fmla="*/ 1063972 w 6258657"/>
              <a:gd name="connsiteY27" fmla="*/ 2677656 h 2677656"/>
              <a:gd name="connsiteX28" fmla="*/ 0 w 6258657"/>
              <a:gd name="connsiteY28" fmla="*/ 2677656 h 2677656"/>
              <a:gd name="connsiteX29" fmla="*/ 0 w 6258657"/>
              <a:gd name="connsiteY29" fmla="*/ 2088572 h 2677656"/>
              <a:gd name="connsiteX30" fmla="*/ 0 w 6258657"/>
              <a:gd name="connsiteY30" fmla="*/ 1579817 h 2677656"/>
              <a:gd name="connsiteX31" fmla="*/ 0 w 6258657"/>
              <a:gd name="connsiteY31" fmla="*/ 1017509 h 2677656"/>
              <a:gd name="connsiteX32" fmla="*/ 0 w 6258657"/>
              <a:gd name="connsiteY32" fmla="*/ 0 h 267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258657" h="2677656" extrusionOk="0">
                <a:moveTo>
                  <a:pt x="0" y="0"/>
                </a:moveTo>
                <a:cubicBezTo>
                  <a:pt x="185652" y="-18951"/>
                  <a:pt x="285666" y="42125"/>
                  <a:pt x="506382" y="0"/>
                </a:cubicBezTo>
                <a:cubicBezTo>
                  <a:pt x="727098" y="-42125"/>
                  <a:pt x="871057" y="9704"/>
                  <a:pt x="1137938" y="0"/>
                </a:cubicBezTo>
                <a:cubicBezTo>
                  <a:pt x="1404819" y="-9704"/>
                  <a:pt x="1587507" y="20281"/>
                  <a:pt x="1769493" y="0"/>
                </a:cubicBezTo>
                <a:cubicBezTo>
                  <a:pt x="1951479" y="-20281"/>
                  <a:pt x="2236981" y="45065"/>
                  <a:pt x="2401048" y="0"/>
                </a:cubicBezTo>
                <a:cubicBezTo>
                  <a:pt x="2565116" y="-45065"/>
                  <a:pt x="2627532" y="2908"/>
                  <a:pt x="2782258" y="0"/>
                </a:cubicBezTo>
                <a:cubicBezTo>
                  <a:pt x="2936984" y="-2908"/>
                  <a:pt x="3207574" y="12255"/>
                  <a:pt x="3351226" y="0"/>
                </a:cubicBezTo>
                <a:cubicBezTo>
                  <a:pt x="3494878" y="-12255"/>
                  <a:pt x="3746224" y="612"/>
                  <a:pt x="3857609" y="0"/>
                </a:cubicBezTo>
                <a:cubicBezTo>
                  <a:pt x="3968994" y="-612"/>
                  <a:pt x="4298296" y="42591"/>
                  <a:pt x="4551751" y="0"/>
                </a:cubicBezTo>
                <a:cubicBezTo>
                  <a:pt x="4805206" y="-42591"/>
                  <a:pt x="4875538" y="4161"/>
                  <a:pt x="5058133" y="0"/>
                </a:cubicBezTo>
                <a:cubicBezTo>
                  <a:pt x="5240728" y="-4161"/>
                  <a:pt x="5369994" y="15991"/>
                  <a:pt x="5564515" y="0"/>
                </a:cubicBezTo>
                <a:cubicBezTo>
                  <a:pt x="5759036" y="-15991"/>
                  <a:pt x="6117289" y="80254"/>
                  <a:pt x="6258657" y="0"/>
                </a:cubicBezTo>
                <a:cubicBezTo>
                  <a:pt x="6301415" y="218238"/>
                  <a:pt x="6254058" y="353353"/>
                  <a:pt x="6258657" y="481978"/>
                </a:cubicBezTo>
                <a:cubicBezTo>
                  <a:pt x="6263256" y="610603"/>
                  <a:pt x="6211239" y="886112"/>
                  <a:pt x="6258657" y="1017509"/>
                </a:cubicBezTo>
                <a:cubicBezTo>
                  <a:pt x="6306075" y="1148906"/>
                  <a:pt x="6244335" y="1358531"/>
                  <a:pt x="6258657" y="1553040"/>
                </a:cubicBezTo>
                <a:cubicBezTo>
                  <a:pt x="6272979" y="1747549"/>
                  <a:pt x="6222711" y="1787828"/>
                  <a:pt x="6258657" y="2008242"/>
                </a:cubicBezTo>
                <a:cubicBezTo>
                  <a:pt x="6294603" y="2228656"/>
                  <a:pt x="6221454" y="2459867"/>
                  <a:pt x="6258657" y="2677656"/>
                </a:cubicBezTo>
                <a:cubicBezTo>
                  <a:pt x="5990983" y="2730477"/>
                  <a:pt x="5936846" y="2603436"/>
                  <a:pt x="5627102" y="2677656"/>
                </a:cubicBezTo>
                <a:cubicBezTo>
                  <a:pt x="5317358" y="2751876"/>
                  <a:pt x="5275087" y="2651299"/>
                  <a:pt x="5120719" y="2677656"/>
                </a:cubicBezTo>
                <a:cubicBezTo>
                  <a:pt x="4966351" y="2704013"/>
                  <a:pt x="4813022" y="2651866"/>
                  <a:pt x="4614337" y="2677656"/>
                </a:cubicBezTo>
                <a:cubicBezTo>
                  <a:pt x="4415652" y="2703446"/>
                  <a:pt x="4349383" y="2625765"/>
                  <a:pt x="4170541" y="2677656"/>
                </a:cubicBezTo>
                <a:cubicBezTo>
                  <a:pt x="3991699" y="2729547"/>
                  <a:pt x="3822126" y="2654236"/>
                  <a:pt x="3726746" y="2677656"/>
                </a:cubicBezTo>
                <a:cubicBezTo>
                  <a:pt x="3631367" y="2701076"/>
                  <a:pt x="3487369" y="2630970"/>
                  <a:pt x="3282950" y="2677656"/>
                </a:cubicBezTo>
                <a:cubicBezTo>
                  <a:pt x="3078531" y="2724342"/>
                  <a:pt x="3001007" y="2651493"/>
                  <a:pt x="2776568" y="2677656"/>
                </a:cubicBezTo>
                <a:cubicBezTo>
                  <a:pt x="2552129" y="2703819"/>
                  <a:pt x="2433307" y="2636163"/>
                  <a:pt x="2270186" y="2677656"/>
                </a:cubicBezTo>
                <a:cubicBezTo>
                  <a:pt x="2107065" y="2719149"/>
                  <a:pt x="1979974" y="2636460"/>
                  <a:pt x="1888976" y="2677656"/>
                </a:cubicBezTo>
                <a:cubicBezTo>
                  <a:pt x="1797978" y="2718852"/>
                  <a:pt x="1637084" y="2632011"/>
                  <a:pt x="1445181" y="2677656"/>
                </a:cubicBezTo>
                <a:cubicBezTo>
                  <a:pt x="1253279" y="2723301"/>
                  <a:pt x="1167407" y="2674541"/>
                  <a:pt x="1063972" y="2677656"/>
                </a:cubicBezTo>
                <a:cubicBezTo>
                  <a:pt x="960537" y="2680771"/>
                  <a:pt x="407162" y="2583142"/>
                  <a:pt x="0" y="2677656"/>
                </a:cubicBezTo>
                <a:cubicBezTo>
                  <a:pt x="-27618" y="2553155"/>
                  <a:pt x="29497" y="2369243"/>
                  <a:pt x="0" y="2088572"/>
                </a:cubicBezTo>
                <a:cubicBezTo>
                  <a:pt x="-29497" y="1807901"/>
                  <a:pt x="47494" y="1756018"/>
                  <a:pt x="0" y="1579817"/>
                </a:cubicBezTo>
                <a:cubicBezTo>
                  <a:pt x="-47494" y="1403616"/>
                  <a:pt x="27053" y="1241839"/>
                  <a:pt x="0" y="1017509"/>
                </a:cubicBezTo>
                <a:cubicBezTo>
                  <a:pt x="-27053" y="793179"/>
                  <a:pt x="21603" y="489948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5483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📸 </a:t>
            </a:r>
            <a:r>
              <a:rPr lang="en-US" sz="2400" b="1" dirty="0" err="1">
                <a:solidFill>
                  <a:srgbClr val="FF0000"/>
                </a:solidFill>
              </a:rPr>
              <a:t>Asosiy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ishlab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chiqaruvchi</a:t>
            </a:r>
            <a:endParaRPr 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US" sz="2400" dirty="0" err="1"/>
              <a:t>Yillar</a:t>
            </a:r>
            <a:r>
              <a:rPr lang="en-US" sz="2400" dirty="0"/>
              <a:t> </a:t>
            </a:r>
            <a:r>
              <a:rPr lang="en-US" sz="2400" dirty="0" err="1"/>
              <a:t>davomida</a:t>
            </a:r>
            <a:r>
              <a:rPr lang="en-US" sz="2400" dirty="0"/>
              <a:t> Sony </a:t>
            </a:r>
            <a:r>
              <a:rPr lang="en-US" sz="2400" dirty="0" err="1"/>
              <a:t>kompaniyasi</a:t>
            </a:r>
            <a:r>
              <a:rPr lang="en-US" sz="2400" dirty="0"/>
              <a:t> </a:t>
            </a:r>
            <a:r>
              <a:rPr lang="en-US" sz="2400" dirty="0" err="1"/>
              <a:t>iPhone’lar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kamera</a:t>
            </a:r>
            <a:r>
              <a:rPr lang="en-US" sz="2400" dirty="0"/>
              <a:t> </a:t>
            </a:r>
            <a:r>
              <a:rPr lang="en-US" sz="2400" dirty="0" err="1"/>
              <a:t>sensori</a:t>
            </a:r>
            <a:r>
              <a:rPr lang="en-US" sz="2400" dirty="0"/>
              <a:t> </a:t>
            </a:r>
            <a:r>
              <a:rPr lang="en-US" sz="2400" dirty="0" err="1"/>
              <a:t>yetkazib</a:t>
            </a:r>
            <a:r>
              <a:rPr lang="en-US" sz="2400" dirty="0"/>
              <a:t> </a:t>
            </a:r>
            <a:r>
              <a:rPr lang="en-US" sz="2400" dirty="0" err="1"/>
              <a:t>beruvchi</a:t>
            </a:r>
            <a:r>
              <a:rPr lang="en-US" sz="2400" dirty="0"/>
              <a:t> </a:t>
            </a:r>
            <a:r>
              <a:rPr lang="en-US" sz="2400" dirty="0" err="1"/>
              <a:t>birlamchi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eng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yetkazib</a:t>
            </a:r>
            <a:r>
              <a:rPr lang="en-US" sz="2400" dirty="0"/>
              <a:t> </a:t>
            </a:r>
            <a:r>
              <a:rPr lang="en-US" sz="2400" dirty="0" err="1"/>
              <a:t>beruvchi</a:t>
            </a:r>
            <a:r>
              <a:rPr lang="en-US" sz="2400" dirty="0"/>
              <a:t> </a:t>
            </a:r>
            <a:r>
              <a:rPr lang="en-US" sz="2400" dirty="0" err="1"/>
              <a:t>bo‘lib</a:t>
            </a:r>
            <a:r>
              <a:rPr lang="en-US" sz="2400" dirty="0"/>
              <a:t> </a:t>
            </a:r>
            <a:r>
              <a:rPr lang="en-US" sz="2400" dirty="0" err="1"/>
              <a:t>kelgan</a:t>
            </a:r>
            <a:r>
              <a:rPr lang="en-US" sz="2400" dirty="0"/>
              <a:t>. Apple </a:t>
            </a:r>
            <a:r>
              <a:rPr lang="en-US" sz="2400" dirty="0" err="1"/>
              <a:t>boshidan</a:t>
            </a:r>
            <a:r>
              <a:rPr lang="en-US" sz="2400" dirty="0"/>
              <a:t> </a:t>
            </a:r>
            <a:r>
              <a:rPr lang="en-US" sz="2400" dirty="0" err="1"/>
              <a:t>beri</a:t>
            </a:r>
            <a:r>
              <a:rPr lang="en-US" sz="2400" dirty="0"/>
              <a:t> (</a:t>
            </a:r>
            <a:r>
              <a:rPr lang="en-US" sz="2400" dirty="0" err="1"/>
              <a:t>deyarli</a:t>
            </a:r>
            <a:r>
              <a:rPr lang="en-US" sz="2400" dirty="0"/>
              <a:t> </a:t>
            </a:r>
            <a:r>
              <a:rPr lang="en-US" sz="2400" dirty="0" err="1"/>
              <a:t>barcha</a:t>
            </a:r>
            <a:r>
              <a:rPr lang="en-US" sz="2400" dirty="0"/>
              <a:t> iPhone </a:t>
            </a:r>
            <a:r>
              <a:rPr lang="en-US" sz="2400" dirty="0" err="1"/>
              <a:t>modellarda</a:t>
            </a:r>
            <a:r>
              <a:rPr lang="en-US" sz="2400" dirty="0"/>
              <a:t>) </a:t>
            </a:r>
            <a:r>
              <a:rPr lang="en-US" sz="2400" dirty="0" err="1"/>
              <a:t>Sony’ning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sifatli</a:t>
            </a:r>
            <a:r>
              <a:rPr lang="en-US" sz="2400" dirty="0"/>
              <a:t> </a:t>
            </a:r>
            <a:r>
              <a:rPr lang="en-US" sz="2400" dirty="0" err="1"/>
              <a:t>tasvir</a:t>
            </a:r>
            <a:r>
              <a:rPr lang="en-US" sz="2400" dirty="0"/>
              <a:t> </a:t>
            </a:r>
            <a:r>
              <a:rPr lang="en-US" sz="2400" dirty="0" err="1"/>
              <a:t>sensorlaridan</a:t>
            </a:r>
            <a:r>
              <a:rPr lang="en-US" sz="2400" dirty="0"/>
              <a:t> </a:t>
            </a:r>
            <a:r>
              <a:rPr lang="en-US" sz="2400" dirty="0" err="1"/>
              <a:t>foydalanadi</a:t>
            </a:r>
            <a:r>
              <a:rPr lang="en-US" sz="2400" dirty="0"/>
              <a:t>. 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875EB-D1F1-4E5F-8121-AEEA661C7E38}"/>
              </a:ext>
            </a:extLst>
          </p:cNvPr>
          <p:cNvSpPr txBox="1"/>
          <p:nvPr/>
        </p:nvSpPr>
        <p:spPr>
          <a:xfrm rot="163009">
            <a:off x="5208151" y="3575824"/>
            <a:ext cx="6258657" cy="2677656"/>
          </a:xfrm>
          <a:custGeom>
            <a:avLst/>
            <a:gdLst>
              <a:gd name="connsiteX0" fmla="*/ 0 w 6258657"/>
              <a:gd name="connsiteY0" fmla="*/ 0 h 2677656"/>
              <a:gd name="connsiteX1" fmla="*/ 506382 w 6258657"/>
              <a:gd name="connsiteY1" fmla="*/ 0 h 2677656"/>
              <a:gd name="connsiteX2" fmla="*/ 1137938 w 6258657"/>
              <a:gd name="connsiteY2" fmla="*/ 0 h 2677656"/>
              <a:gd name="connsiteX3" fmla="*/ 1769493 w 6258657"/>
              <a:gd name="connsiteY3" fmla="*/ 0 h 2677656"/>
              <a:gd name="connsiteX4" fmla="*/ 2401048 w 6258657"/>
              <a:gd name="connsiteY4" fmla="*/ 0 h 2677656"/>
              <a:gd name="connsiteX5" fmla="*/ 2782258 w 6258657"/>
              <a:gd name="connsiteY5" fmla="*/ 0 h 2677656"/>
              <a:gd name="connsiteX6" fmla="*/ 3351226 w 6258657"/>
              <a:gd name="connsiteY6" fmla="*/ 0 h 2677656"/>
              <a:gd name="connsiteX7" fmla="*/ 3857609 w 6258657"/>
              <a:gd name="connsiteY7" fmla="*/ 0 h 2677656"/>
              <a:gd name="connsiteX8" fmla="*/ 4551751 w 6258657"/>
              <a:gd name="connsiteY8" fmla="*/ 0 h 2677656"/>
              <a:gd name="connsiteX9" fmla="*/ 5058133 w 6258657"/>
              <a:gd name="connsiteY9" fmla="*/ 0 h 2677656"/>
              <a:gd name="connsiteX10" fmla="*/ 5564515 w 6258657"/>
              <a:gd name="connsiteY10" fmla="*/ 0 h 2677656"/>
              <a:gd name="connsiteX11" fmla="*/ 6258657 w 6258657"/>
              <a:gd name="connsiteY11" fmla="*/ 0 h 2677656"/>
              <a:gd name="connsiteX12" fmla="*/ 6258657 w 6258657"/>
              <a:gd name="connsiteY12" fmla="*/ 481978 h 2677656"/>
              <a:gd name="connsiteX13" fmla="*/ 6258657 w 6258657"/>
              <a:gd name="connsiteY13" fmla="*/ 1017509 h 2677656"/>
              <a:gd name="connsiteX14" fmla="*/ 6258657 w 6258657"/>
              <a:gd name="connsiteY14" fmla="*/ 1553040 h 2677656"/>
              <a:gd name="connsiteX15" fmla="*/ 6258657 w 6258657"/>
              <a:gd name="connsiteY15" fmla="*/ 2008242 h 2677656"/>
              <a:gd name="connsiteX16" fmla="*/ 6258657 w 6258657"/>
              <a:gd name="connsiteY16" fmla="*/ 2677656 h 2677656"/>
              <a:gd name="connsiteX17" fmla="*/ 5627102 w 6258657"/>
              <a:gd name="connsiteY17" fmla="*/ 2677656 h 2677656"/>
              <a:gd name="connsiteX18" fmla="*/ 5120719 w 6258657"/>
              <a:gd name="connsiteY18" fmla="*/ 2677656 h 2677656"/>
              <a:gd name="connsiteX19" fmla="*/ 4614337 w 6258657"/>
              <a:gd name="connsiteY19" fmla="*/ 2677656 h 2677656"/>
              <a:gd name="connsiteX20" fmla="*/ 4170541 w 6258657"/>
              <a:gd name="connsiteY20" fmla="*/ 2677656 h 2677656"/>
              <a:gd name="connsiteX21" fmla="*/ 3726746 w 6258657"/>
              <a:gd name="connsiteY21" fmla="*/ 2677656 h 2677656"/>
              <a:gd name="connsiteX22" fmla="*/ 3282950 w 6258657"/>
              <a:gd name="connsiteY22" fmla="*/ 2677656 h 2677656"/>
              <a:gd name="connsiteX23" fmla="*/ 2776568 w 6258657"/>
              <a:gd name="connsiteY23" fmla="*/ 2677656 h 2677656"/>
              <a:gd name="connsiteX24" fmla="*/ 2270186 w 6258657"/>
              <a:gd name="connsiteY24" fmla="*/ 2677656 h 2677656"/>
              <a:gd name="connsiteX25" fmla="*/ 1888976 w 6258657"/>
              <a:gd name="connsiteY25" fmla="*/ 2677656 h 2677656"/>
              <a:gd name="connsiteX26" fmla="*/ 1445181 w 6258657"/>
              <a:gd name="connsiteY26" fmla="*/ 2677656 h 2677656"/>
              <a:gd name="connsiteX27" fmla="*/ 1063972 w 6258657"/>
              <a:gd name="connsiteY27" fmla="*/ 2677656 h 2677656"/>
              <a:gd name="connsiteX28" fmla="*/ 0 w 6258657"/>
              <a:gd name="connsiteY28" fmla="*/ 2677656 h 2677656"/>
              <a:gd name="connsiteX29" fmla="*/ 0 w 6258657"/>
              <a:gd name="connsiteY29" fmla="*/ 2088572 h 2677656"/>
              <a:gd name="connsiteX30" fmla="*/ 0 w 6258657"/>
              <a:gd name="connsiteY30" fmla="*/ 1579817 h 2677656"/>
              <a:gd name="connsiteX31" fmla="*/ 0 w 6258657"/>
              <a:gd name="connsiteY31" fmla="*/ 1017509 h 2677656"/>
              <a:gd name="connsiteX32" fmla="*/ 0 w 6258657"/>
              <a:gd name="connsiteY32" fmla="*/ 0 h 267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258657" h="2677656" extrusionOk="0">
                <a:moveTo>
                  <a:pt x="0" y="0"/>
                </a:moveTo>
                <a:cubicBezTo>
                  <a:pt x="185652" y="-18951"/>
                  <a:pt x="285666" y="42125"/>
                  <a:pt x="506382" y="0"/>
                </a:cubicBezTo>
                <a:cubicBezTo>
                  <a:pt x="727098" y="-42125"/>
                  <a:pt x="871057" y="9704"/>
                  <a:pt x="1137938" y="0"/>
                </a:cubicBezTo>
                <a:cubicBezTo>
                  <a:pt x="1404819" y="-9704"/>
                  <a:pt x="1587507" y="20281"/>
                  <a:pt x="1769493" y="0"/>
                </a:cubicBezTo>
                <a:cubicBezTo>
                  <a:pt x="1951479" y="-20281"/>
                  <a:pt x="2236981" y="45065"/>
                  <a:pt x="2401048" y="0"/>
                </a:cubicBezTo>
                <a:cubicBezTo>
                  <a:pt x="2565116" y="-45065"/>
                  <a:pt x="2627532" y="2908"/>
                  <a:pt x="2782258" y="0"/>
                </a:cubicBezTo>
                <a:cubicBezTo>
                  <a:pt x="2936984" y="-2908"/>
                  <a:pt x="3207574" y="12255"/>
                  <a:pt x="3351226" y="0"/>
                </a:cubicBezTo>
                <a:cubicBezTo>
                  <a:pt x="3494878" y="-12255"/>
                  <a:pt x="3746224" y="612"/>
                  <a:pt x="3857609" y="0"/>
                </a:cubicBezTo>
                <a:cubicBezTo>
                  <a:pt x="3968994" y="-612"/>
                  <a:pt x="4298296" y="42591"/>
                  <a:pt x="4551751" y="0"/>
                </a:cubicBezTo>
                <a:cubicBezTo>
                  <a:pt x="4805206" y="-42591"/>
                  <a:pt x="4875538" y="4161"/>
                  <a:pt x="5058133" y="0"/>
                </a:cubicBezTo>
                <a:cubicBezTo>
                  <a:pt x="5240728" y="-4161"/>
                  <a:pt x="5369994" y="15991"/>
                  <a:pt x="5564515" y="0"/>
                </a:cubicBezTo>
                <a:cubicBezTo>
                  <a:pt x="5759036" y="-15991"/>
                  <a:pt x="6117289" y="80254"/>
                  <a:pt x="6258657" y="0"/>
                </a:cubicBezTo>
                <a:cubicBezTo>
                  <a:pt x="6301415" y="218238"/>
                  <a:pt x="6254058" y="353353"/>
                  <a:pt x="6258657" y="481978"/>
                </a:cubicBezTo>
                <a:cubicBezTo>
                  <a:pt x="6263256" y="610603"/>
                  <a:pt x="6211239" y="886112"/>
                  <a:pt x="6258657" y="1017509"/>
                </a:cubicBezTo>
                <a:cubicBezTo>
                  <a:pt x="6306075" y="1148906"/>
                  <a:pt x="6244335" y="1358531"/>
                  <a:pt x="6258657" y="1553040"/>
                </a:cubicBezTo>
                <a:cubicBezTo>
                  <a:pt x="6272979" y="1747549"/>
                  <a:pt x="6222711" y="1787828"/>
                  <a:pt x="6258657" y="2008242"/>
                </a:cubicBezTo>
                <a:cubicBezTo>
                  <a:pt x="6294603" y="2228656"/>
                  <a:pt x="6221454" y="2459867"/>
                  <a:pt x="6258657" y="2677656"/>
                </a:cubicBezTo>
                <a:cubicBezTo>
                  <a:pt x="5990983" y="2730477"/>
                  <a:pt x="5936846" y="2603436"/>
                  <a:pt x="5627102" y="2677656"/>
                </a:cubicBezTo>
                <a:cubicBezTo>
                  <a:pt x="5317358" y="2751876"/>
                  <a:pt x="5275087" y="2651299"/>
                  <a:pt x="5120719" y="2677656"/>
                </a:cubicBezTo>
                <a:cubicBezTo>
                  <a:pt x="4966351" y="2704013"/>
                  <a:pt x="4813022" y="2651866"/>
                  <a:pt x="4614337" y="2677656"/>
                </a:cubicBezTo>
                <a:cubicBezTo>
                  <a:pt x="4415652" y="2703446"/>
                  <a:pt x="4349383" y="2625765"/>
                  <a:pt x="4170541" y="2677656"/>
                </a:cubicBezTo>
                <a:cubicBezTo>
                  <a:pt x="3991699" y="2729547"/>
                  <a:pt x="3822126" y="2654236"/>
                  <a:pt x="3726746" y="2677656"/>
                </a:cubicBezTo>
                <a:cubicBezTo>
                  <a:pt x="3631367" y="2701076"/>
                  <a:pt x="3487369" y="2630970"/>
                  <a:pt x="3282950" y="2677656"/>
                </a:cubicBezTo>
                <a:cubicBezTo>
                  <a:pt x="3078531" y="2724342"/>
                  <a:pt x="3001007" y="2651493"/>
                  <a:pt x="2776568" y="2677656"/>
                </a:cubicBezTo>
                <a:cubicBezTo>
                  <a:pt x="2552129" y="2703819"/>
                  <a:pt x="2433307" y="2636163"/>
                  <a:pt x="2270186" y="2677656"/>
                </a:cubicBezTo>
                <a:cubicBezTo>
                  <a:pt x="2107065" y="2719149"/>
                  <a:pt x="1979974" y="2636460"/>
                  <a:pt x="1888976" y="2677656"/>
                </a:cubicBezTo>
                <a:cubicBezTo>
                  <a:pt x="1797978" y="2718852"/>
                  <a:pt x="1637084" y="2632011"/>
                  <a:pt x="1445181" y="2677656"/>
                </a:cubicBezTo>
                <a:cubicBezTo>
                  <a:pt x="1253279" y="2723301"/>
                  <a:pt x="1167407" y="2674541"/>
                  <a:pt x="1063972" y="2677656"/>
                </a:cubicBezTo>
                <a:cubicBezTo>
                  <a:pt x="960537" y="2680771"/>
                  <a:pt x="407162" y="2583142"/>
                  <a:pt x="0" y="2677656"/>
                </a:cubicBezTo>
                <a:cubicBezTo>
                  <a:pt x="-27618" y="2553155"/>
                  <a:pt x="29497" y="2369243"/>
                  <a:pt x="0" y="2088572"/>
                </a:cubicBezTo>
                <a:cubicBezTo>
                  <a:pt x="-29497" y="1807901"/>
                  <a:pt x="47494" y="1756018"/>
                  <a:pt x="0" y="1579817"/>
                </a:cubicBezTo>
                <a:cubicBezTo>
                  <a:pt x="-47494" y="1403616"/>
                  <a:pt x="27053" y="1241839"/>
                  <a:pt x="0" y="1017509"/>
                </a:cubicBezTo>
                <a:cubicBezTo>
                  <a:pt x="-27053" y="793179"/>
                  <a:pt x="21603" y="489948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54834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🔄 </a:t>
            </a:r>
            <a:r>
              <a:rPr lang="en-US" sz="2400" b="1" dirty="0" err="1">
                <a:solidFill>
                  <a:srgbClr val="FF0000"/>
                </a:solidFill>
              </a:rPr>
              <a:t>Kelajakdagi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o‘zgarishlar</a:t>
            </a:r>
            <a:endParaRPr lang="en-US" sz="2400" b="1" dirty="0">
              <a:solidFill>
                <a:srgbClr val="FF0000"/>
              </a:solidFill>
            </a:endParaRPr>
          </a:p>
          <a:p>
            <a:pPr algn="just"/>
            <a:r>
              <a:rPr lang="en-US" sz="2400" dirty="0" err="1"/>
              <a:t>So‘nggi</a:t>
            </a:r>
            <a:r>
              <a:rPr lang="en-US" sz="2400" dirty="0"/>
              <a:t> </a:t>
            </a:r>
            <a:r>
              <a:rPr lang="en-US" sz="2400" dirty="0" err="1"/>
              <a:t>xabarlarga</a:t>
            </a:r>
            <a:r>
              <a:rPr lang="en-US" sz="2400" dirty="0"/>
              <a:t> </a:t>
            </a:r>
            <a:r>
              <a:rPr lang="en-US" sz="2400" dirty="0" err="1"/>
              <a:t>ko‘ra</a:t>
            </a:r>
            <a:r>
              <a:rPr lang="en-US" sz="2400" dirty="0"/>
              <a:t>, Apple 2026-yildan </a:t>
            </a:r>
            <a:r>
              <a:rPr lang="en-US" sz="2400" dirty="0" err="1"/>
              <a:t>boshlab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keyingi</a:t>
            </a:r>
            <a:r>
              <a:rPr lang="en-US" sz="2400" dirty="0"/>
              <a:t> </a:t>
            </a:r>
            <a:r>
              <a:rPr lang="en-US" sz="2400" dirty="0" err="1"/>
              <a:t>avlod</a:t>
            </a:r>
            <a:r>
              <a:rPr lang="en-US" sz="2400" dirty="0"/>
              <a:t> iPhone </a:t>
            </a:r>
            <a:r>
              <a:rPr lang="en-US" sz="2400" dirty="0" err="1"/>
              <a:t>modellarida</a:t>
            </a:r>
            <a:r>
              <a:rPr lang="en-US" sz="2400" dirty="0"/>
              <a:t> Samsung </a:t>
            </a:r>
            <a:r>
              <a:rPr lang="en-US" sz="2400" dirty="0" err="1"/>
              <a:t>kabi</a:t>
            </a:r>
            <a:r>
              <a:rPr lang="en-US" sz="2400" dirty="0"/>
              <a:t>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yetkazib</a:t>
            </a:r>
            <a:r>
              <a:rPr lang="en-US" sz="2400" dirty="0"/>
              <a:t> </a:t>
            </a:r>
            <a:r>
              <a:rPr lang="en-US" sz="2400" dirty="0" err="1"/>
              <a:t>beruvchilarni</a:t>
            </a:r>
            <a:r>
              <a:rPr lang="en-US" sz="2400" dirty="0"/>
              <a:t> ham </a:t>
            </a:r>
            <a:r>
              <a:rPr lang="en-US" sz="2400" dirty="0" err="1"/>
              <a:t>qo‘shishni</a:t>
            </a:r>
            <a:r>
              <a:rPr lang="en-US" sz="2400" dirty="0"/>
              <a:t> </a:t>
            </a:r>
            <a:r>
              <a:rPr lang="en-US" sz="2400" dirty="0" err="1"/>
              <a:t>rejalashtirmoqda</a:t>
            </a:r>
            <a:r>
              <a:rPr lang="en-US" sz="2400" dirty="0"/>
              <a:t>. Bu Apple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komponentlar</a:t>
            </a:r>
            <a:r>
              <a:rPr lang="en-US" sz="2400" dirty="0"/>
              <a:t> </a:t>
            </a:r>
            <a:r>
              <a:rPr lang="en-US" sz="2400" dirty="0" err="1"/>
              <a:t>yetkazib</a:t>
            </a:r>
            <a:r>
              <a:rPr lang="en-US" sz="2400" dirty="0"/>
              <a:t> </a:t>
            </a:r>
            <a:r>
              <a:rPr lang="en-US" sz="2400" dirty="0" err="1"/>
              <a:t>berishni</a:t>
            </a:r>
            <a:r>
              <a:rPr lang="en-US" sz="2400" dirty="0"/>
              <a:t> </a:t>
            </a:r>
            <a:r>
              <a:rPr lang="en-US" sz="2400" dirty="0" err="1"/>
              <a:t>diversifikatsiya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maqsadida</a:t>
            </a:r>
            <a:r>
              <a:rPr lang="en-US" sz="2400" dirty="0"/>
              <a:t> </a:t>
            </a:r>
            <a:r>
              <a:rPr lang="en-US" sz="2400" dirty="0" err="1"/>
              <a:t>amalga</a:t>
            </a:r>
            <a:r>
              <a:rPr lang="en-US" sz="2400" dirty="0"/>
              <a:t> </a:t>
            </a:r>
            <a:r>
              <a:rPr lang="en-US" sz="2400" dirty="0" err="1"/>
              <a:t>oshirilmoqda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7327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43BA68-A7F1-40A7-9120-BC0913851E9E}"/>
              </a:ext>
            </a:extLst>
          </p:cNvPr>
          <p:cNvSpPr txBox="1"/>
          <p:nvPr/>
        </p:nvSpPr>
        <p:spPr>
          <a:xfrm>
            <a:off x="10906747" y="260844"/>
            <a:ext cx="923651" cy="1015663"/>
          </a:xfrm>
          <a:custGeom>
            <a:avLst/>
            <a:gdLst>
              <a:gd name="connsiteX0" fmla="*/ 0 w 923651"/>
              <a:gd name="connsiteY0" fmla="*/ 0 h 1015663"/>
              <a:gd name="connsiteX1" fmla="*/ 923651 w 923651"/>
              <a:gd name="connsiteY1" fmla="*/ 0 h 1015663"/>
              <a:gd name="connsiteX2" fmla="*/ 923651 w 923651"/>
              <a:gd name="connsiteY2" fmla="*/ 1015663 h 1015663"/>
              <a:gd name="connsiteX3" fmla="*/ 0 w 923651"/>
              <a:gd name="connsiteY3" fmla="*/ 1015663 h 1015663"/>
              <a:gd name="connsiteX4" fmla="*/ 0 w 923651"/>
              <a:gd name="connsiteY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651" h="1015663" extrusionOk="0">
                <a:moveTo>
                  <a:pt x="0" y="0"/>
                </a:moveTo>
                <a:cubicBezTo>
                  <a:pt x="148102" y="80079"/>
                  <a:pt x="464334" y="-52088"/>
                  <a:pt x="923651" y="0"/>
                </a:cubicBezTo>
                <a:cubicBezTo>
                  <a:pt x="1008339" y="448479"/>
                  <a:pt x="962580" y="536198"/>
                  <a:pt x="923651" y="1015663"/>
                </a:cubicBezTo>
                <a:cubicBezTo>
                  <a:pt x="794487" y="960092"/>
                  <a:pt x="439510" y="1040251"/>
                  <a:pt x="0" y="1015663"/>
                </a:cubicBezTo>
                <a:cubicBezTo>
                  <a:pt x="3663" y="825209"/>
                  <a:pt x="40476" y="21635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7364712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US" sz="6000" b="1" dirty="0"/>
              <a:t> 3 </a:t>
            </a:r>
            <a:endParaRPr lang="ru-RU" sz="60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87F6F3-2440-4170-BA6E-F7BE4298F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005" y="260844"/>
            <a:ext cx="4102965" cy="4102965"/>
          </a:xfrm>
          <a:prstGeom prst="ellipse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26551D-094D-416D-8084-415F2EFA3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7" y="994979"/>
            <a:ext cx="4102965" cy="4102965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7EFCA8-8DE8-40BA-B30B-FDE403426947}"/>
              </a:ext>
            </a:extLst>
          </p:cNvPr>
          <p:cNvSpPr txBox="1"/>
          <p:nvPr/>
        </p:nvSpPr>
        <p:spPr>
          <a:xfrm>
            <a:off x="8010194" y="2509272"/>
            <a:ext cx="3641874" cy="830997"/>
          </a:xfrm>
          <a:custGeom>
            <a:avLst/>
            <a:gdLst>
              <a:gd name="connsiteX0" fmla="*/ 0 w 3641874"/>
              <a:gd name="connsiteY0" fmla="*/ 0 h 830997"/>
              <a:gd name="connsiteX1" fmla="*/ 570560 w 3641874"/>
              <a:gd name="connsiteY1" fmla="*/ 0 h 830997"/>
              <a:gd name="connsiteX2" fmla="*/ 1213958 w 3641874"/>
              <a:gd name="connsiteY2" fmla="*/ 0 h 830997"/>
              <a:gd name="connsiteX3" fmla="*/ 1857356 w 3641874"/>
              <a:gd name="connsiteY3" fmla="*/ 0 h 830997"/>
              <a:gd name="connsiteX4" fmla="*/ 2391497 w 3641874"/>
              <a:gd name="connsiteY4" fmla="*/ 0 h 830997"/>
              <a:gd name="connsiteX5" fmla="*/ 2925639 w 3641874"/>
              <a:gd name="connsiteY5" fmla="*/ 0 h 830997"/>
              <a:gd name="connsiteX6" fmla="*/ 3641874 w 3641874"/>
              <a:gd name="connsiteY6" fmla="*/ 0 h 830997"/>
              <a:gd name="connsiteX7" fmla="*/ 3641874 w 3641874"/>
              <a:gd name="connsiteY7" fmla="*/ 407189 h 830997"/>
              <a:gd name="connsiteX8" fmla="*/ 3641874 w 3641874"/>
              <a:gd name="connsiteY8" fmla="*/ 830997 h 830997"/>
              <a:gd name="connsiteX9" fmla="*/ 3034895 w 3641874"/>
              <a:gd name="connsiteY9" fmla="*/ 830997 h 830997"/>
              <a:gd name="connsiteX10" fmla="*/ 2391497 w 3641874"/>
              <a:gd name="connsiteY10" fmla="*/ 830997 h 830997"/>
              <a:gd name="connsiteX11" fmla="*/ 1711681 w 3641874"/>
              <a:gd name="connsiteY11" fmla="*/ 830997 h 830997"/>
              <a:gd name="connsiteX12" fmla="*/ 1068283 w 3641874"/>
              <a:gd name="connsiteY12" fmla="*/ 830997 h 830997"/>
              <a:gd name="connsiteX13" fmla="*/ 0 w 3641874"/>
              <a:gd name="connsiteY13" fmla="*/ 830997 h 830997"/>
              <a:gd name="connsiteX14" fmla="*/ 0 w 3641874"/>
              <a:gd name="connsiteY14" fmla="*/ 398879 h 830997"/>
              <a:gd name="connsiteX15" fmla="*/ 0 w 3641874"/>
              <a:gd name="connsiteY15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641874" h="830997" extrusionOk="0">
                <a:moveTo>
                  <a:pt x="0" y="0"/>
                </a:moveTo>
                <a:cubicBezTo>
                  <a:pt x="219119" y="5639"/>
                  <a:pt x="449464" y="24774"/>
                  <a:pt x="570560" y="0"/>
                </a:cubicBezTo>
                <a:cubicBezTo>
                  <a:pt x="691656" y="-24774"/>
                  <a:pt x="1043953" y="3617"/>
                  <a:pt x="1213958" y="0"/>
                </a:cubicBezTo>
                <a:cubicBezTo>
                  <a:pt x="1383963" y="-3617"/>
                  <a:pt x="1539327" y="-21057"/>
                  <a:pt x="1857356" y="0"/>
                </a:cubicBezTo>
                <a:cubicBezTo>
                  <a:pt x="2175385" y="21057"/>
                  <a:pt x="2221988" y="-5857"/>
                  <a:pt x="2391497" y="0"/>
                </a:cubicBezTo>
                <a:cubicBezTo>
                  <a:pt x="2561006" y="5857"/>
                  <a:pt x="2661906" y="19979"/>
                  <a:pt x="2925639" y="0"/>
                </a:cubicBezTo>
                <a:cubicBezTo>
                  <a:pt x="3189372" y="-19979"/>
                  <a:pt x="3305501" y="-20087"/>
                  <a:pt x="3641874" y="0"/>
                </a:cubicBezTo>
                <a:cubicBezTo>
                  <a:pt x="3630862" y="95441"/>
                  <a:pt x="3655562" y="265056"/>
                  <a:pt x="3641874" y="407189"/>
                </a:cubicBezTo>
                <a:cubicBezTo>
                  <a:pt x="3628186" y="549322"/>
                  <a:pt x="3633792" y="657640"/>
                  <a:pt x="3641874" y="830997"/>
                </a:cubicBezTo>
                <a:cubicBezTo>
                  <a:pt x="3430737" y="816795"/>
                  <a:pt x="3298641" y="818323"/>
                  <a:pt x="3034895" y="830997"/>
                </a:cubicBezTo>
                <a:cubicBezTo>
                  <a:pt x="2771149" y="843671"/>
                  <a:pt x="2664543" y="861445"/>
                  <a:pt x="2391497" y="830997"/>
                </a:cubicBezTo>
                <a:cubicBezTo>
                  <a:pt x="2118451" y="800549"/>
                  <a:pt x="1889004" y="838796"/>
                  <a:pt x="1711681" y="830997"/>
                </a:cubicBezTo>
                <a:cubicBezTo>
                  <a:pt x="1534358" y="823198"/>
                  <a:pt x="1371883" y="818333"/>
                  <a:pt x="1068283" y="830997"/>
                </a:cubicBezTo>
                <a:cubicBezTo>
                  <a:pt x="764683" y="843661"/>
                  <a:pt x="336430" y="810579"/>
                  <a:pt x="0" y="830997"/>
                </a:cubicBezTo>
                <a:cubicBezTo>
                  <a:pt x="-19163" y="648586"/>
                  <a:pt x="-5433" y="585706"/>
                  <a:pt x="0" y="398879"/>
                </a:cubicBezTo>
                <a:cubicBezTo>
                  <a:pt x="5433" y="212052"/>
                  <a:pt x="249" y="12139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5676943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iPhone </a:t>
            </a:r>
            <a:r>
              <a:rPr lang="en-US" sz="2400" b="1" dirty="0" err="1"/>
              <a:t>odamlarga</a:t>
            </a:r>
            <a:r>
              <a:rPr lang="en-US" sz="2400" b="1" dirty="0"/>
              <a:t> </a:t>
            </a:r>
            <a:r>
              <a:rPr lang="en-US" sz="2400" b="1" dirty="0" err="1"/>
              <a:t>telefon</a:t>
            </a:r>
            <a:r>
              <a:rPr lang="en-US" sz="2400" b="1" dirty="0"/>
              <a:t> </a:t>
            </a:r>
            <a:r>
              <a:rPr lang="en-US" sz="2400" b="1" dirty="0" err="1"/>
              <a:t>emas</a:t>
            </a:r>
            <a:r>
              <a:rPr lang="en-US" sz="2400" b="1" dirty="0"/>
              <a:t> “</a:t>
            </a:r>
            <a:r>
              <a:rPr lang="en-US" sz="2400" b="1" dirty="0" err="1"/>
              <a:t>hashamat</a:t>
            </a:r>
            <a:r>
              <a:rPr lang="en-US" sz="2400" b="1" dirty="0"/>
              <a:t>” </a:t>
            </a:r>
            <a:r>
              <a:rPr lang="en-US" sz="2400" b="1" dirty="0" err="1"/>
              <a:t>sotadi</a:t>
            </a:r>
            <a:r>
              <a:rPr lang="en-US" sz="2400" b="1" dirty="0"/>
              <a:t>.</a:t>
            </a:r>
            <a:endParaRPr lang="ru-RU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3CDB21-8053-42F0-A61A-B4AD635C7F35}"/>
              </a:ext>
            </a:extLst>
          </p:cNvPr>
          <p:cNvSpPr txBox="1"/>
          <p:nvPr/>
        </p:nvSpPr>
        <p:spPr>
          <a:xfrm rot="20813210">
            <a:off x="7775996" y="2036908"/>
            <a:ext cx="46839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Myriad Pro Light" panose="020B0603030403020204" pitchFamily="34" charset="0"/>
              </a:rPr>
              <a:t>!</a:t>
            </a:r>
            <a:endParaRPr lang="ru-RU" sz="8800" b="1" dirty="0">
              <a:solidFill>
                <a:srgbClr val="FF0000"/>
              </a:solidFill>
              <a:latin typeface="Myriad Pro Light" panose="020B06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C407AF-D688-43EA-AF2F-0A0BE8B46404}"/>
              </a:ext>
            </a:extLst>
          </p:cNvPr>
          <p:cNvSpPr txBox="1"/>
          <p:nvPr/>
        </p:nvSpPr>
        <p:spPr>
          <a:xfrm>
            <a:off x="5595454" y="4658164"/>
            <a:ext cx="60566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------------------------------------ ! ------------------------------------</a:t>
            </a:r>
          </a:p>
          <a:p>
            <a:pPr algn="ctr"/>
            <a:r>
              <a:rPr lang="en-US" sz="2000" dirty="0" err="1"/>
              <a:t>Siz</a:t>
            </a:r>
            <a:r>
              <a:rPr lang="en-US" sz="2000" dirty="0"/>
              <a:t> </a:t>
            </a:r>
            <a:r>
              <a:rPr lang="en-US" sz="2000" dirty="0" err="1"/>
              <a:t>qachonki</a:t>
            </a:r>
            <a:r>
              <a:rPr lang="en-US" sz="2000" dirty="0"/>
              <a:t> </a:t>
            </a:r>
            <a:r>
              <a:rPr lang="en-US" sz="2000" dirty="0" err="1"/>
              <a:t>mijozga</a:t>
            </a:r>
            <a:r>
              <a:rPr lang="en-US" sz="2000" dirty="0"/>
              <a:t> </a:t>
            </a:r>
            <a:r>
              <a:rPr lang="en-US" sz="2000" dirty="0" err="1"/>
              <a:t>tovaringizni</a:t>
            </a:r>
            <a:r>
              <a:rPr lang="en-US" sz="2000" dirty="0"/>
              <a:t> </a:t>
            </a:r>
            <a:r>
              <a:rPr lang="en-US" sz="2000" dirty="0" err="1"/>
              <a:t>emas</a:t>
            </a:r>
            <a:r>
              <a:rPr lang="en-US" sz="2000" dirty="0"/>
              <a:t>, </a:t>
            </a:r>
            <a:r>
              <a:rPr lang="en-US" sz="2000" dirty="0" err="1"/>
              <a:t>balki</a:t>
            </a:r>
            <a:r>
              <a:rPr lang="en-US" sz="2000" dirty="0"/>
              <a:t> “</a:t>
            </a:r>
            <a:r>
              <a:rPr lang="en-US" sz="2000" dirty="0" err="1"/>
              <a:t>emotsiya</a:t>
            </a:r>
            <a:r>
              <a:rPr lang="en-US" sz="2000" dirty="0"/>
              <a:t>” </a:t>
            </a:r>
            <a:r>
              <a:rPr lang="en-US" sz="2000" dirty="0" err="1"/>
              <a:t>sota</a:t>
            </a:r>
            <a:r>
              <a:rPr lang="en-US" sz="2000" dirty="0"/>
              <a:t> </a:t>
            </a:r>
            <a:r>
              <a:rPr lang="en-US" sz="2000" dirty="0" err="1"/>
              <a:t>olsangiz</a:t>
            </a:r>
            <a:r>
              <a:rPr lang="en-US" sz="2000" dirty="0"/>
              <a:t>, </a:t>
            </a:r>
            <a:r>
              <a:rPr lang="en-US" sz="2000" dirty="0" err="1"/>
              <a:t>shundagini</a:t>
            </a:r>
            <a:r>
              <a:rPr lang="en-US" sz="2000" dirty="0"/>
              <a:t> </a:t>
            </a:r>
            <a:r>
              <a:rPr lang="en-US" sz="2000" dirty="0" err="1"/>
              <a:t>yanada</a:t>
            </a:r>
            <a:r>
              <a:rPr lang="en-US" sz="2000" dirty="0"/>
              <a:t> </a:t>
            </a:r>
            <a:r>
              <a:rPr lang="en-US" sz="2000" dirty="0" err="1"/>
              <a:t>ko’proq</a:t>
            </a:r>
            <a:r>
              <a:rPr lang="en-US" sz="2000" dirty="0"/>
              <a:t> </a:t>
            </a:r>
            <a:r>
              <a:rPr lang="en-US" sz="2000" dirty="0" err="1"/>
              <a:t>sotuv</a:t>
            </a:r>
            <a:r>
              <a:rPr lang="en-US" sz="2000" dirty="0"/>
              <a:t> </a:t>
            </a:r>
            <a:r>
              <a:rPr lang="en-US" sz="2000" dirty="0" err="1"/>
              <a:t>qilish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ham </a:t>
            </a:r>
            <a:r>
              <a:rPr lang="en-US" sz="2000" dirty="0" err="1"/>
              <a:t>doimiy</a:t>
            </a:r>
            <a:r>
              <a:rPr lang="en-US" sz="2000" dirty="0"/>
              <a:t> </a:t>
            </a:r>
            <a:r>
              <a:rPr lang="en-US" sz="2000" dirty="0" err="1"/>
              <a:t>mijozga</a:t>
            </a:r>
            <a:r>
              <a:rPr lang="en-US" sz="2000" dirty="0"/>
              <a:t> </a:t>
            </a:r>
            <a:r>
              <a:rPr lang="en-US" sz="2000" dirty="0" err="1"/>
              <a:t>ega</a:t>
            </a:r>
            <a:r>
              <a:rPr lang="en-US" sz="2000" dirty="0"/>
              <a:t> </a:t>
            </a:r>
            <a:r>
              <a:rPr lang="en-US" sz="2000" dirty="0" err="1"/>
              <a:t>bo’lasiz</a:t>
            </a:r>
            <a:r>
              <a:rPr lang="en-US" sz="2000" dirty="0"/>
              <a:t>, ham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mijozlar</a:t>
            </a:r>
            <a:r>
              <a:rPr lang="en-US" sz="2000" dirty="0"/>
              <a:t> </a:t>
            </a:r>
            <a:r>
              <a:rPr lang="en-US" sz="2000" dirty="0" err="1"/>
              <a:t>oqimi</a:t>
            </a:r>
            <a:r>
              <a:rPr lang="en-US" sz="2000" dirty="0"/>
              <a:t> </a:t>
            </a:r>
            <a:r>
              <a:rPr lang="en-US" sz="2000" dirty="0" err="1"/>
              <a:t>paydo</a:t>
            </a:r>
            <a:r>
              <a:rPr lang="en-US" sz="2000" dirty="0"/>
              <a:t> </a:t>
            </a:r>
            <a:r>
              <a:rPr lang="en-US" sz="2000" dirty="0" err="1"/>
              <a:t>bo’ladi</a:t>
            </a:r>
            <a:r>
              <a:rPr lang="en-US" sz="2000" dirty="0"/>
              <a:t>.</a:t>
            </a:r>
          </a:p>
          <a:p>
            <a:pPr algn="ctr"/>
            <a:r>
              <a:rPr lang="en-US" sz="2000" dirty="0"/>
              <a:t>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185698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Ultimate Guide to Buying the iPhone 16 - Mac of All Trades">
            <a:extLst>
              <a:ext uri="{FF2B5EF4-FFF2-40B4-BE49-F238E27FC236}">
                <a16:creationId xmlns:a16="http://schemas.microsoft.com/office/drawing/2014/main" id="{9DCD34B4-05CA-49E2-8CF8-E0FCC818F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prstClr val="white">
                <a:tint val="45000"/>
                <a:satMod val="400000"/>
              </a:prst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D2C81D-9311-4976-B923-8558F3D5A085}"/>
              </a:ext>
            </a:extLst>
          </p:cNvPr>
          <p:cNvSpPr txBox="1"/>
          <p:nvPr/>
        </p:nvSpPr>
        <p:spPr>
          <a:xfrm>
            <a:off x="3647156" y="105878"/>
            <a:ext cx="4897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yriad Pro Light" panose="020B0603030403020204" pitchFamily="34" charset="0"/>
              </a:rPr>
              <a:t>Marketing </a:t>
            </a:r>
            <a:r>
              <a:rPr lang="en-US" sz="3200" dirty="0" err="1">
                <a:solidFill>
                  <a:schemeClr val="bg1"/>
                </a:solidFill>
                <a:latin typeface="Myriad Pro Light" panose="020B0603030403020204" pitchFamily="34" charset="0"/>
              </a:rPr>
              <a:t>strategiya</a:t>
            </a:r>
            <a:r>
              <a:rPr lang="en-US" sz="3200" dirty="0">
                <a:solidFill>
                  <a:schemeClr val="bg1"/>
                </a:solidFill>
                <a:latin typeface="Myriad Pro Light" panose="020B0603030403020204" pitchFamily="34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Myriad Pro Light" panose="020B0603030403020204" pitchFamily="34" charset="0"/>
              </a:rPr>
              <a:t>Narx</a:t>
            </a:r>
            <a:endParaRPr lang="ru-RU" sz="3200" dirty="0">
              <a:solidFill>
                <a:schemeClr val="bg1"/>
              </a:solidFill>
              <a:latin typeface="Myriad Pro Light" panose="020B06030304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22F3BD-2710-479C-B221-338C6F8A40AF}"/>
              </a:ext>
            </a:extLst>
          </p:cNvPr>
          <p:cNvSpPr txBox="1"/>
          <p:nvPr/>
        </p:nvSpPr>
        <p:spPr>
          <a:xfrm>
            <a:off x="1015818" y="5638800"/>
            <a:ext cx="1323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yriad Pro Light" panose="020B0603030403020204" pitchFamily="34" charset="0"/>
              </a:rPr>
              <a:t>1-o’rin</a:t>
            </a:r>
            <a:endParaRPr lang="ru-RU" sz="3200" dirty="0">
              <a:solidFill>
                <a:schemeClr val="bg1"/>
              </a:solidFill>
              <a:latin typeface="Myriad Pro Light" panose="020B06030304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043FF6-02FF-4707-8ED5-69FDDDCD5D8B}"/>
              </a:ext>
            </a:extLst>
          </p:cNvPr>
          <p:cNvSpPr txBox="1"/>
          <p:nvPr/>
        </p:nvSpPr>
        <p:spPr>
          <a:xfrm>
            <a:off x="9543801" y="5638800"/>
            <a:ext cx="1323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yriad Pro Light" panose="020B0603030403020204" pitchFamily="34" charset="0"/>
              </a:rPr>
              <a:t>2-o’rin</a:t>
            </a:r>
            <a:endParaRPr lang="ru-RU" sz="3200" dirty="0">
              <a:solidFill>
                <a:schemeClr val="bg1"/>
              </a:solidFill>
              <a:latin typeface="Myriad Pro Light" panose="020B06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95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59A1CE-5284-4C08-8F4A-BEB17999E948}"/>
              </a:ext>
            </a:extLst>
          </p:cNvPr>
          <p:cNvSpPr txBox="1"/>
          <p:nvPr/>
        </p:nvSpPr>
        <p:spPr>
          <a:xfrm>
            <a:off x="3257851" y="346510"/>
            <a:ext cx="56762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Ishlab</a:t>
            </a:r>
            <a:r>
              <a:rPr lang="en-US" sz="2800" dirty="0">
                <a:solidFill>
                  <a:srgbClr val="FF0000"/>
                </a:solidFill>
                <a:latin typeface="Myriad Pro Light" panose="020B0603030403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chiqarish</a:t>
            </a:r>
            <a:r>
              <a:rPr lang="en-US" sz="2800" dirty="0">
                <a:solidFill>
                  <a:srgbClr val="FF0000"/>
                </a:solidFill>
                <a:latin typeface="Myriad Pro Light" panose="020B0603030403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bo’yicha</a:t>
            </a:r>
            <a:r>
              <a:rPr lang="en-US" sz="2800" dirty="0">
                <a:solidFill>
                  <a:srgbClr val="FF0000"/>
                </a:solidFill>
                <a:latin typeface="Myriad Pro Light" panose="020B0603030403020204" pitchFamily="34" charset="0"/>
              </a:rPr>
              <a:t> marketing</a:t>
            </a:r>
            <a:endParaRPr lang="ru-RU" sz="2800" dirty="0">
              <a:solidFill>
                <a:srgbClr val="FF0000"/>
              </a:solidFill>
              <a:latin typeface="Myriad Pro Light" panose="020B06030304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B8AC8-28F1-413E-B5E7-A8E593784E4D}"/>
              </a:ext>
            </a:extLst>
          </p:cNvPr>
          <p:cNvSpPr txBox="1"/>
          <p:nvPr/>
        </p:nvSpPr>
        <p:spPr>
          <a:xfrm>
            <a:off x="837397" y="1613176"/>
            <a:ext cx="30319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LL/A</a:t>
            </a:r>
            <a:r>
              <a:rPr lang="en-US" sz="2400" dirty="0"/>
              <a:t> - </a:t>
            </a:r>
            <a:r>
              <a:rPr lang="ru-RU" sz="2400" dirty="0" err="1"/>
              <a:t>AQSh</a:t>
            </a:r>
            <a:endParaRPr lang="ru-RU" sz="2400" dirty="0"/>
          </a:p>
          <a:p>
            <a:r>
              <a:rPr lang="ru-RU" sz="2400" dirty="0"/>
              <a:t>CH/A</a:t>
            </a:r>
            <a:r>
              <a:rPr lang="en-US" sz="2400" dirty="0"/>
              <a:t> - </a:t>
            </a:r>
            <a:r>
              <a:rPr lang="ru-RU" sz="2400" dirty="0" err="1"/>
              <a:t>Xitoy</a:t>
            </a:r>
            <a:endParaRPr lang="ru-RU" sz="2400" dirty="0"/>
          </a:p>
          <a:p>
            <a:r>
              <a:rPr lang="ru-RU" sz="2400" dirty="0"/>
              <a:t>HN/A</a:t>
            </a:r>
            <a:r>
              <a:rPr lang="en-US" sz="2400" dirty="0"/>
              <a:t> - </a:t>
            </a:r>
            <a:r>
              <a:rPr lang="ru-RU" sz="2400" dirty="0" err="1"/>
              <a:t>Hindiston</a:t>
            </a:r>
            <a:endParaRPr lang="ru-RU" sz="2400" dirty="0"/>
          </a:p>
          <a:p>
            <a:r>
              <a:rPr lang="ru-RU" sz="2400" dirty="0"/>
              <a:t>J/A</a:t>
            </a:r>
            <a:r>
              <a:rPr lang="en-US" sz="2400" dirty="0"/>
              <a:t> - </a:t>
            </a:r>
            <a:r>
              <a:rPr lang="ru-RU" sz="2400" dirty="0" err="1"/>
              <a:t>Yaponiya</a:t>
            </a:r>
            <a:endParaRPr lang="ru-RU" sz="2400" dirty="0"/>
          </a:p>
          <a:p>
            <a:r>
              <a:rPr lang="ru-RU" sz="2400" dirty="0"/>
              <a:t>ZA/A</a:t>
            </a:r>
            <a:r>
              <a:rPr lang="en-US" sz="2400" dirty="0"/>
              <a:t> - </a:t>
            </a:r>
            <a:r>
              <a:rPr lang="ru-RU" sz="2400" dirty="0" err="1"/>
              <a:t>Singapur</a:t>
            </a:r>
            <a:endParaRPr lang="ru-RU" sz="2400" dirty="0"/>
          </a:p>
          <a:p>
            <a:r>
              <a:rPr lang="ru-RU" sz="2400" dirty="0"/>
              <a:t>AE/A</a:t>
            </a:r>
            <a:r>
              <a:rPr lang="en-US" sz="2400" dirty="0"/>
              <a:t> - </a:t>
            </a:r>
            <a:r>
              <a:rPr lang="ru-RU" sz="2400" dirty="0"/>
              <a:t>BAA</a:t>
            </a:r>
            <a:r>
              <a:rPr lang="en-US" sz="2400" dirty="0"/>
              <a:t> </a:t>
            </a:r>
          </a:p>
          <a:p>
            <a:r>
              <a:rPr lang="ru-RU" sz="2400" dirty="0"/>
              <a:t>RU/A</a:t>
            </a:r>
            <a:r>
              <a:rPr lang="en-US" sz="2400" dirty="0"/>
              <a:t> - </a:t>
            </a:r>
            <a:r>
              <a:rPr lang="ru-RU" sz="2400" dirty="0" err="1"/>
              <a:t>Rossiya</a:t>
            </a:r>
            <a:endParaRPr lang="ru-RU" sz="2400" dirty="0"/>
          </a:p>
          <a:p>
            <a:r>
              <a:rPr lang="ru-RU" sz="2400" dirty="0"/>
              <a:t>TU/A</a:t>
            </a:r>
            <a:r>
              <a:rPr lang="en-US" sz="2400" dirty="0"/>
              <a:t> - </a:t>
            </a:r>
            <a:r>
              <a:rPr lang="ru-RU" sz="2400" dirty="0" err="1"/>
              <a:t>Turkiya</a:t>
            </a:r>
            <a:endParaRPr lang="ru-RU" sz="2400" dirty="0"/>
          </a:p>
          <a:p>
            <a:r>
              <a:rPr lang="ru-RU" sz="2400" dirty="0"/>
              <a:t>KH/A</a:t>
            </a:r>
            <a:r>
              <a:rPr lang="en-US" sz="2400" dirty="0"/>
              <a:t> - </a:t>
            </a:r>
            <a:r>
              <a:rPr lang="ru-RU" sz="2400" dirty="0" err="1"/>
              <a:t>Janubiy</a:t>
            </a:r>
            <a:r>
              <a:rPr lang="ru-RU" sz="2400" dirty="0"/>
              <a:t> </a:t>
            </a:r>
            <a:r>
              <a:rPr lang="ru-RU" sz="2400" dirty="0" err="1"/>
              <a:t>Koreya</a:t>
            </a:r>
            <a:endParaRPr lang="ru-RU" sz="2400" dirty="0"/>
          </a:p>
          <a:p>
            <a:r>
              <a:rPr lang="ru-RU" sz="2400" dirty="0"/>
              <a:t>B/A</a:t>
            </a:r>
            <a:r>
              <a:rPr lang="en-US" sz="2400" dirty="0"/>
              <a:t> - </a:t>
            </a:r>
            <a:r>
              <a:rPr lang="ru-RU" sz="2400" dirty="0" err="1"/>
              <a:t>Buyuk</a:t>
            </a:r>
            <a:r>
              <a:rPr lang="ru-RU" sz="2400" dirty="0"/>
              <a:t> </a:t>
            </a:r>
            <a:r>
              <a:rPr lang="ru-RU" sz="2400" dirty="0" err="1"/>
              <a:t>Britaniya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B4130-EA9D-402A-97C8-3C90C6509282}"/>
              </a:ext>
            </a:extLst>
          </p:cNvPr>
          <p:cNvSpPr txBox="1"/>
          <p:nvPr/>
        </p:nvSpPr>
        <p:spPr>
          <a:xfrm>
            <a:off x="5380522" y="2573046"/>
            <a:ext cx="5370898" cy="1569660"/>
          </a:xfrm>
          <a:custGeom>
            <a:avLst/>
            <a:gdLst>
              <a:gd name="connsiteX0" fmla="*/ 0 w 5370898"/>
              <a:gd name="connsiteY0" fmla="*/ 0 h 1569660"/>
              <a:gd name="connsiteX1" fmla="*/ 671362 w 5370898"/>
              <a:gd name="connsiteY1" fmla="*/ 0 h 1569660"/>
              <a:gd name="connsiteX2" fmla="*/ 1235307 w 5370898"/>
              <a:gd name="connsiteY2" fmla="*/ 0 h 1569660"/>
              <a:gd name="connsiteX3" fmla="*/ 1745542 w 5370898"/>
              <a:gd name="connsiteY3" fmla="*/ 0 h 1569660"/>
              <a:gd name="connsiteX4" fmla="*/ 2524322 w 5370898"/>
              <a:gd name="connsiteY4" fmla="*/ 0 h 1569660"/>
              <a:gd name="connsiteX5" fmla="*/ 3141975 w 5370898"/>
              <a:gd name="connsiteY5" fmla="*/ 0 h 1569660"/>
              <a:gd name="connsiteX6" fmla="*/ 3920756 w 5370898"/>
              <a:gd name="connsiteY6" fmla="*/ 0 h 1569660"/>
              <a:gd name="connsiteX7" fmla="*/ 4538409 w 5370898"/>
              <a:gd name="connsiteY7" fmla="*/ 0 h 1569660"/>
              <a:gd name="connsiteX8" fmla="*/ 5370898 w 5370898"/>
              <a:gd name="connsiteY8" fmla="*/ 0 h 1569660"/>
              <a:gd name="connsiteX9" fmla="*/ 5370898 w 5370898"/>
              <a:gd name="connsiteY9" fmla="*/ 554613 h 1569660"/>
              <a:gd name="connsiteX10" fmla="*/ 5370898 w 5370898"/>
              <a:gd name="connsiteY10" fmla="*/ 1062137 h 1569660"/>
              <a:gd name="connsiteX11" fmla="*/ 5370898 w 5370898"/>
              <a:gd name="connsiteY11" fmla="*/ 1569660 h 1569660"/>
              <a:gd name="connsiteX12" fmla="*/ 4753245 w 5370898"/>
              <a:gd name="connsiteY12" fmla="*/ 1569660 h 1569660"/>
              <a:gd name="connsiteX13" fmla="*/ 4135591 w 5370898"/>
              <a:gd name="connsiteY13" fmla="*/ 1569660 h 1569660"/>
              <a:gd name="connsiteX14" fmla="*/ 3464229 w 5370898"/>
              <a:gd name="connsiteY14" fmla="*/ 1569660 h 1569660"/>
              <a:gd name="connsiteX15" fmla="*/ 2739158 w 5370898"/>
              <a:gd name="connsiteY15" fmla="*/ 1569660 h 1569660"/>
              <a:gd name="connsiteX16" fmla="*/ 2121505 w 5370898"/>
              <a:gd name="connsiteY16" fmla="*/ 1569660 h 1569660"/>
              <a:gd name="connsiteX17" fmla="*/ 1557560 w 5370898"/>
              <a:gd name="connsiteY17" fmla="*/ 1569660 h 1569660"/>
              <a:gd name="connsiteX18" fmla="*/ 778780 w 5370898"/>
              <a:gd name="connsiteY18" fmla="*/ 1569660 h 1569660"/>
              <a:gd name="connsiteX19" fmla="*/ 0 w 5370898"/>
              <a:gd name="connsiteY19" fmla="*/ 1569660 h 1569660"/>
              <a:gd name="connsiteX20" fmla="*/ 0 w 5370898"/>
              <a:gd name="connsiteY20" fmla="*/ 1093530 h 1569660"/>
              <a:gd name="connsiteX21" fmla="*/ 0 w 5370898"/>
              <a:gd name="connsiteY21" fmla="*/ 601703 h 1569660"/>
              <a:gd name="connsiteX22" fmla="*/ 0 w 5370898"/>
              <a:gd name="connsiteY22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70898" h="1569660" extrusionOk="0">
                <a:moveTo>
                  <a:pt x="0" y="0"/>
                </a:moveTo>
                <a:cubicBezTo>
                  <a:pt x="151049" y="18588"/>
                  <a:pt x="378215" y="-27306"/>
                  <a:pt x="671362" y="0"/>
                </a:cubicBezTo>
                <a:cubicBezTo>
                  <a:pt x="964509" y="27306"/>
                  <a:pt x="1086113" y="-19448"/>
                  <a:pt x="1235307" y="0"/>
                </a:cubicBezTo>
                <a:cubicBezTo>
                  <a:pt x="1384502" y="19448"/>
                  <a:pt x="1577414" y="-15105"/>
                  <a:pt x="1745542" y="0"/>
                </a:cubicBezTo>
                <a:cubicBezTo>
                  <a:pt x="1913671" y="15105"/>
                  <a:pt x="2352251" y="-7645"/>
                  <a:pt x="2524322" y="0"/>
                </a:cubicBezTo>
                <a:cubicBezTo>
                  <a:pt x="2696393" y="7645"/>
                  <a:pt x="2922181" y="4062"/>
                  <a:pt x="3141975" y="0"/>
                </a:cubicBezTo>
                <a:cubicBezTo>
                  <a:pt x="3361769" y="-4062"/>
                  <a:pt x="3708994" y="-1143"/>
                  <a:pt x="3920756" y="0"/>
                </a:cubicBezTo>
                <a:cubicBezTo>
                  <a:pt x="4132518" y="1143"/>
                  <a:pt x="4351176" y="5225"/>
                  <a:pt x="4538409" y="0"/>
                </a:cubicBezTo>
                <a:cubicBezTo>
                  <a:pt x="4725642" y="-5225"/>
                  <a:pt x="5109023" y="25627"/>
                  <a:pt x="5370898" y="0"/>
                </a:cubicBezTo>
                <a:cubicBezTo>
                  <a:pt x="5363180" y="116976"/>
                  <a:pt x="5344361" y="417860"/>
                  <a:pt x="5370898" y="554613"/>
                </a:cubicBezTo>
                <a:cubicBezTo>
                  <a:pt x="5397435" y="691366"/>
                  <a:pt x="5378705" y="898287"/>
                  <a:pt x="5370898" y="1062137"/>
                </a:cubicBezTo>
                <a:cubicBezTo>
                  <a:pt x="5363091" y="1225987"/>
                  <a:pt x="5354175" y="1449039"/>
                  <a:pt x="5370898" y="1569660"/>
                </a:cubicBezTo>
                <a:cubicBezTo>
                  <a:pt x="5233209" y="1568520"/>
                  <a:pt x="5013923" y="1577065"/>
                  <a:pt x="4753245" y="1569660"/>
                </a:cubicBezTo>
                <a:cubicBezTo>
                  <a:pt x="4492567" y="1562255"/>
                  <a:pt x="4273764" y="1554242"/>
                  <a:pt x="4135591" y="1569660"/>
                </a:cubicBezTo>
                <a:cubicBezTo>
                  <a:pt x="3997418" y="1585078"/>
                  <a:pt x="3682949" y="1561726"/>
                  <a:pt x="3464229" y="1569660"/>
                </a:cubicBezTo>
                <a:cubicBezTo>
                  <a:pt x="3245509" y="1577594"/>
                  <a:pt x="3053098" y="1543713"/>
                  <a:pt x="2739158" y="1569660"/>
                </a:cubicBezTo>
                <a:cubicBezTo>
                  <a:pt x="2425218" y="1595607"/>
                  <a:pt x="2384360" y="1560159"/>
                  <a:pt x="2121505" y="1569660"/>
                </a:cubicBezTo>
                <a:cubicBezTo>
                  <a:pt x="1858650" y="1579161"/>
                  <a:pt x="1813533" y="1580511"/>
                  <a:pt x="1557560" y="1569660"/>
                </a:cubicBezTo>
                <a:cubicBezTo>
                  <a:pt x="1301587" y="1558809"/>
                  <a:pt x="1105517" y="1530842"/>
                  <a:pt x="778780" y="1569660"/>
                </a:cubicBezTo>
                <a:cubicBezTo>
                  <a:pt x="452043" y="1608478"/>
                  <a:pt x="191653" y="1550191"/>
                  <a:pt x="0" y="1569660"/>
                </a:cubicBezTo>
                <a:cubicBezTo>
                  <a:pt x="-17090" y="1436106"/>
                  <a:pt x="21495" y="1293704"/>
                  <a:pt x="0" y="1093530"/>
                </a:cubicBezTo>
                <a:cubicBezTo>
                  <a:pt x="-21495" y="893356"/>
                  <a:pt x="-306" y="830852"/>
                  <a:pt x="0" y="601703"/>
                </a:cubicBezTo>
                <a:cubicBezTo>
                  <a:pt x="306" y="372554"/>
                  <a:pt x="2405" y="18451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0278288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2025-yilgacha </a:t>
            </a:r>
            <a:r>
              <a:rPr lang="en-US" sz="2400" dirty="0" err="1"/>
              <a:t>yig’ishni</a:t>
            </a:r>
            <a:r>
              <a:rPr lang="en-US" sz="2400" dirty="0"/>
              <a:t> 90%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Xitoy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etgan</a:t>
            </a:r>
            <a:r>
              <a:rPr lang="en-US" sz="2400" dirty="0"/>
              <a:t>. Apple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chiqarishni</a:t>
            </a:r>
            <a:r>
              <a:rPr lang="en-US" sz="2400" dirty="0"/>
              <a:t> </a:t>
            </a:r>
            <a:r>
              <a:rPr lang="en-US" sz="2400" dirty="0" err="1"/>
              <a:t>Xitoydan</a:t>
            </a:r>
            <a:r>
              <a:rPr lang="en-US" sz="2400" dirty="0"/>
              <a:t> </a:t>
            </a:r>
            <a:r>
              <a:rPr lang="en-US" sz="2400" dirty="0" err="1"/>
              <a:t>Hindistonga</a:t>
            </a:r>
            <a:r>
              <a:rPr lang="en-US" sz="2400" dirty="0"/>
              <a:t> </a:t>
            </a:r>
            <a:r>
              <a:rPr lang="en-US" sz="2400" dirty="0" err="1"/>
              <a:t>ko’chirishni</a:t>
            </a:r>
            <a:r>
              <a:rPr lang="en-US" sz="2400" dirty="0"/>
              <a:t> </a:t>
            </a:r>
            <a:r>
              <a:rPr lang="en-US" sz="2400" dirty="0" err="1"/>
              <a:t>faol</a:t>
            </a:r>
            <a:r>
              <a:rPr lang="en-US" sz="2400" dirty="0"/>
              <a:t> </a:t>
            </a:r>
            <a:r>
              <a:rPr lang="en-US" sz="2400" dirty="0" err="1"/>
              <a:t>ravishda</a:t>
            </a:r>
            <a:r>
              <a:rPr lang="en-US" sz="2400" dirty="0"/>
              <a:t> </a:t>
            </a:r>
            <a:r>
              <a:rPr lang="en-US" sz="2400" dirty="0" err="1"/>
              <a:t>kengaytirmoqda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8672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4943C6-C64B-4212-BE37-4E825D5331A3}"/>
              </a:ext>
            </a:extLst>
          </p:cNvPr>
          <p:cNvSpPr txBox="1"/>
          <p:nvPr/>
        </p:nvSpPr>
        <p:spPr>
          <a:xfrm>
            <a:off x="3612082" y="298384"/>
            <a:ext cx="49678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Myriad Pro Light" panose="020B0603030403020204" pitchFamily="34" charset="0"/>
              </a:rPr>
              <a:t>Marketing </a:t>
            </a:r>
            <a:r>
              <a:rPr lang="en-US" sz="32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strategiya</a:t>
            </a:r>
            <a:r>
              <a:rPr lang="en-US" sz="3200" dirty="0">
                <a:solidFill>
                  <a:srgbClr val="FF0000"/>
                </a:solidFill>
                <a:latin typeface="Myriad Pro Light" panose="020B0603030403020204" pitchFamily="34" charset="0"/>
              </a:rPr>
              <a:t>. Rang</a:t>
            </a:r>
            <a:endParaRPr lang="ru-RU" sz="3200" dirty="0">
              <a:solidFill>
                <a:srgbClr val="FF0000"/>
              </a:solidFill>
              <a:latin typeface="Myriad Pro Light" panose="020B0603030403020204" pitchFamily="34" charset="0"/>
            </a:endParaRPr>
          </a:p>
        </p:txBody>
      </p:sp>
      <p:pic>
        <p:nvPicPr>
          <p:cNvPr id="3074" name="Picture 2" descr="Apple introduces iPhone 16 and iPhone 16 Plus - Apple">
            <a:extLst>
              <a:ext uri="{FF2B5EF4-FFF2-40B4-BE49-F238E27FC236}">
                <a16:creationId xmlns:a16="http://schemas.microsoft.com/office/drawing/2014/main" id="{FBE187E0-4C52-4B5B-BB8C-F140AF8B3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71" y="1822671"/>
            <a:ext cx="4821446" cy="321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3D7EFB-D72F-405C-AD48-FFE15A7156F8}"/>
              </a:ext>
            </a:extLst>
          </p:cNvPr>
          <p:cNvSpPr txBox="1"/>
          <p:nvPr/>
        </p:nvSpPr>
        <p:spPr>
          <a:xfrm>
            <a:off x="5909912" y="1578543"/>
            <a:ext cx="523614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Contrast </a:t>
            </a:r>
            <a:r>
              <a:rPr lang="en-US" sz="2800" b="1" dirty="0" err="1">
                <a:solidFill>
                  <a:srgbClr val="FF0000"/>
                </a:solidFill>
              </a:rPr>
              <a:t>effekti</a:t>
            </a:r>
            <a:endParaRPr lang="en-US" sz="2800" b="1" dirty="0">
              <a:solidFill>
                <a:srgbClr val="FF0000"/>
              </a:solidFill>
            </a:endParaRPr>
          </a:p>
          <a:p>
            <a:pPr algn="just"/>
            <a:r>
              <a:rPr lang="en-US" sz="2800" dirty="0" err="1"/>
              <a:t>Sotilish</a:t>
            </a:r>
            <a:r>
              <a:rPr lang="en-US" sz="2800" dirty="0"/>
              <a:t> </a:t>
            </a:r>
            <a:r>
              <a:rPr lang="en-US" sz="2800" dirty="0" err="1"/>
              <a:t>ehtimoli</a:t>
            </a:r>
            <a:r>
              <a:rPr lang="en-US" sz="2800" dirty="0"/>
              <a:t> </a:t>
            </a:r>
            <a:r>
              <a:rPr lang="en-US" sz="2800" dirty="0" err="1"/>
              <a:t>kam</a:t>
            </a:r>
            <a:r>
              <a:rPr lang="en-US" sz="2800" dirty="0"/>
              <a:t> </a:t>
            </a:r>
            <a:r>
              <a:rPr lang="en-US" sz="2800" dirty="0" err="1"/>
              <a:t>bo’lgan</a:t>
            </a:r>
            <a:r>
              <a:rPr lang="en-US" sz="2800" dirty="0"/>
              <a:t> </a:t>
            </a:r>
            <a:r>
              <a:rPr lang="en-US" sz="2800" dirty="0" err="1"/>
              <a:t>mahsulot</a:t>
            </a:r>
            <a:r>
              <a:rPr lang="en-US" sz="2800" dirty="0"/>
              <a:t> </a:t>
            </a:r>
            <a:r>
              <a:rPr lang="en-US" sz="2800" dirty="0" err="1"/>
              <a:t>turi</a:t>
            </a:r>
            <a:r>
              <a:rPr lang="en-US" sz="2800" dirty="0"/>
              <a:t> ham </a:t>
            </a:r>
            <a:r>
              <a:rPr lang="en-US" sz="2800" dirty="0" err="1"/>
              <a:t>tovarlar</a:t>
            </a:r>
            <a:r>
              <a:rPr lang="en-US" sz="2800" dirty="0"/>
              <a:t> </a:t>
            </a:r>
            <a:r>
              <a:rPr lang="en-US" sz="2800" dirty="0" err="1"/>
              <a:t>orasida</a:t>
            </a:r>
            <a:r>
              <a:rPr lang="en-US" sz="2800" dirty="0"/>
              <a:t> </a:t>
            </a:r>
            <a:r>
              <a:rPr lang="en-US" sz="2800" dirty="0" err="1"/>
              <a:t>bo’lsa</a:t>
            </a:r>
            <a:r>
              <a:rPr lang="en-US" sz="2800" dirty="0"/>
              <a:t> </a:t>
            </a:r>
            <a:r>
              <a:rPr lang="en-US" sz="2800" dirty="0" err="1"/>
              <a:t>qolgan</a:t>
            </a:r>
            <a:r>
              <a:rPr lang="en-US" sz="2800" dirty="0"/>
              <a:t> </a:t>
            </a:r>
            <a:r>
              <a:rPr lang="en-US" sz="2800" dirty="0" err="1"/>
              <a:t>turdagi</a:t>
            </a:r>
            <a:r>
              <a:rPr lang="en-US" sz="2800" dirty="0"/>
              <a:t> </a:t>
            </a:r>
            <a:r>
              <a:rPr lang="en-US" sz="2800" dirty="0" err="1"/>
              <a:t>tovarlarda</a:t>
            </a:r>
            <a:r>
              <a:rPr lang="en-US" sz="2800" dirty="0"/>
              <a:t> </a:t>
            </a:r>
            <a:r>
              <a:rPr lang="en-US" sz="2800" dirty="0" err="1"/>
              <a:t>sotuv</a:t>
            </a:r>
            <a:r>
              <a:rPr lang="en-US" sz="2800" dirty="0"/>
              <a:t> </a:t>
            </a:r>
            <a:r>
              <a:rPr lang="en-US" sz="2800" dirty="0" err="1"/>
              <a:t>hajmi</a:t>
            </a:r>
            <a:r>
              <a:rPr lang="en-US" sz="2800" dirty="0"/>
              <a:t> </a:t>
            </a:r>
            <a:r>
              <a:rPr lang="en-US" sz="2800" dirty="0" err="1"/>
              <a:t>kengayadi</a:t>
            </a:r>
            <a:r>
              <a:rPr lang="en-US" sz="2800" dirty="0"/>
              <a:t>.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120$ burger </a:t>
            </a:r>
            <a:r>
              <a:rPr lang="en-US" sz="2800" dirty="0" err="1"/>
              <a:t>hikoyasi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07609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589CF0-2167-40E4-8A41-0F3CDB6381D7}"/>
              </a:ext>
            </a:extLst>
          </p:cNvPr>
          <p:cNvSpPr txBox="1"/>
          <p:nvPr/>
        </p:nvSpPr>
        <p:spPr>
          <a:xfrm>
            <a:off x="2936513" y="279134"/>
            <a:ext cx="63189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Myriad Pro Light" panose="020B0603030403020204" pitchFamily="34" charset="0"/>
              </a:rPr>
              <a:t>Marketing </a:t>
            </a:r>
            <a:r>
              <a:rPr lang="en-US" sz="32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strategiya</a:t>
            </a:r>
            <a:r>
              <a:rPr lang="en-US" sz="3200" dirty="0">
                <a:solidFill>
                  <a:srgbClr val="FF0000"/>
                </a:solidFill>
                <a:latin typeface="Myriad Pro Light" panose="020B0603030403020204" pitchFamily="34" charset="0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Myriad Pro Light" panose="020B0603030403020204" pitchFamily="34" charset="0"/>
              </a:rPr>
              <a:t>Obnovleniya</a:t>
            </a:r>
            <a:endParaRPr lang="ru-RU" sz="3200" dirty="0">
              <a:solidFill>
                <a:srgbClr val="FF0000"/>
              </a:solidFill>
              <a:latin typeface="Myriad Pro Light" panose="020B0603030403020204" pitchFamily="34" charset="0"/>
            </a:endParaRPr>
          </a:p>
        </p:txBody>
      </p:sp>
      <p:pic>
        <p:nvPicPr>
          <p:cNvPr id="4098" name="Picture 2" descr="iOS 26: Everything We Know | MacRumors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E5107AA-1691-45D8-BEB9-68373E630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8" t="7726" r="25410" b="5165"/>
          <a:stretch/>
        </p:blipFill>
        <p:spPr bwMode="auto">
          <a:xfrm>
            <a:off x="1029157" y="1790299"/>
            <a:ext cx="3814712" cy="3733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5FAE85-75AB-459A-B493-28FE56BC16C8}"/>
              </a:ext>
            </a:extLst>
          </p:cNvPr>
          <p:cNvSpPr txBox="1"/>
          <p:nvPr/>
        </p:nvSpPr>
        <p:spPr>
          <a:xfrm>
            <a:off x="5691740" y="2141870"/>
            <a:ext cx="5579444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Har </a:t>
            </a:r>
            <a:r>
              <a:rPr lang="en-US" sz="2000" dirty="0" err="1"/>
              <a:t>yili</a:t>
            </a:r>
            <a:r>
              <a:rPr lang="en-US" sz="2000" dirty="0"/>
              <a:t> </a:t>
            </a:r>
            <a:r>
              <a:rPr lang="en-US" sz="2000" dirty="0" err="1"/>
              <a:t>sentyabrda</a:t>
            </a:r>
            <a:r>
              <a:rPr lang="en-US" sz="2000" dirty="0"/>
              <a:t> iPhone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modellari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birgalikda</a:t>
            </a:r>
            <a:r>
              <a:rPr lang="en-US" sz="2000" dirty="0"/>
              <a:t>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yangilanish</a:t>
            </a:r>
            <a:r>
              <a:rPr lang="en-US" sz="2000" dirty="0"/>
              <a:t> ham </a:t>
            </a:r>
            <a:r>
              <a:rPr lang="en-US" sz="2000" dirty="0" err="1"/>
              <a:t>keladi</a:t>
            </a:r>
            <a:r>
              <a:rPr lang="en-US" sz="2000" dirty="0"/>
              <a:t>. Bu ham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strategiya</a:t>
            </a:r>
            <a:r>
              <a:rPr lang="en-US" sz="2000" dirty="0"/>
              <a:t>. </a:t>
            </a:r>
            <a:r>
              <a:rPr lang="en-US" sz="2000" dirty="0" err="1"/>
              <a:t>Chunki</a:t>
            </a:r>
            <a:r>
              <a:rPr lang="en-US" sz="2000" dirty="0"/>
              <a:t>, </a:t>
            </a:r>
            <a:r>
              <a:rPr lang="en-US" sz="2000" dirty="0" err="1"/>
              <a:t>oldingi</a:t>
            </a:r>
            <a:r>
              <a:rPr lang="en-US" sz="2000" dirty="0"/>
              <a:t> </a:t>
            </a:r>
            <a:r>
              <a:rPr lang="en-US" sz="2000" dirty="0" err="1"/>
              <a:t>modellarga</a:t>
            </a:r>
            <a:r>
              <a:rPr lang="en-US" sz="2000" dirty="0"/>
              <a:t> </a:t>
            </a:r>
            <a:r>
              <a:rPr lang="en-US" sz="2000" dirty="0" err="1"/>
              <a:t>yangilanishni</a:t>
            </a:r>
            <a:r>
              <a:rPr lang="en-US" sz="2000" dirty="0"/>
              <a:t> </a:t>
            </a:r>
            <a:r>
              <a:rPr lang="en-US" sz="2000" dirty="0" err="1"/>
              <a:t>o’rnatsangiz</a:t>
            </a:r>
            <a:r>
              <a:rPr lang="en-US" sz="2000" dirty="0"/>
              <a:t> </a:t>
            </a:r>
            <a:r>
              <a:rPr lang="en-US" sz="2000" dirty="0" err="1"/>
              <a:t>biroz</a:t>
            </a:r>
            <a:r>
              <a:rPr lang="en-US" sz="2000" dirty="0"/>
              <a:t> </a:t>
            </a:r>
            <a:r>
              <a:rPr lang="en-US" sz="2000" dirty="0" err="1"/>
              <a:t>tezlik</a:t>
            </a:r>
            <a:r>
              <a:rPr lang="en-US" sz="2000" dirty="0"/>
              <a:t> </a:t>
            </a:r>
            <a:r>
              <a:rPr lang="en-US" sz="2000" dirty="0" err="1"/>
              <a:t>pasayadi</a:t>
            </a:r>
            <a:r>
              <a:rPr lang="en-US" sz="2000" dirty="0"/>
              <a:t>, </a:t>
            </a:r>
            <a:r>
              <a:rPr lang="en-US" sz="2000" dirty="0" err="1"/>
              <a:t>yomkost</a:t>
            </a:r>
            <a:r>
              <a:rPr lang="en-US" sz="2000" dirty="0"/>
              <a:t> </a:t>
            </a:r>
            <a:r>
              <a:rPr lang="en-US" sz="2000" dirty="0" err="1"/>
              <a:t>tushadi</a:t>
            </a:r>
            <a:r>
              <a:rPr lang="en-US" sz="2000" dirty="0"/>
              <a:t>. </a:t>
            </a:r>
            <a:r>
              <a:rPr lang="en-US" sz="2000" dirty="0" err="1"/>
              <a:t>Ya’ni</a:t>
            </a:r>
            <a:r>
              <a:rPr lang="en-US" sz="2000" dirty="0"/>
              <a:t> Apple </a:t>
            </a:r>
            <a:r>
              <a:rPr lang="en-US" sz="2000" dirty="0" err="1"/>
              <a:t>kompaniya</a:t>
            </a:r>
            <a:r>
              <a:rPr lang="en-US" sz="2000" dirty="0"/>
              <a:t> </a:t>
            </a:r>
            <a:r>
              <a:rPr lang="en-US" sz="2000" dirty="0" err="1"/>
              <a:t>sizni</a:t>
            </a:r>
            <a:r>
              <a:rPr lang="en-US" sz="2000" dirty="0"/>
              <a:t> </a:t>
            </a:r>
            <a:r>
              <a:rPr lang="en-US" sz="2000" dirty="0" err="1"/>
              <a:t>yangi</a:t>
            </a:r>
            <a:r>
              <a:rPr lang="en-US" sz="2000" dirty="0"/>
              <a:t> model </a:t>
            </a:r>
            <a:r>
              <a:rPr lang="en-US" sz="2000" dirty="0" err="1"/>
              <a:t>chiqqanda</a:t>
            </a:r>
            <a:r>
              <a:rPr lang="en-US" sz="2000" dirty="0"/>
              <a:t> </a:t>
            </a:r>
            <a:r>
              <a:rPr lang="en-US" sz="2000" dirty="0" err="1"/>
              <a:t>uni</a:t>
            </a:r>
            <a:r>
              <a:rPr lang="en-US" sz="2000" dirty="0"/>
              <a:t> </a:t>
            </a:r>
            <a:r>
              <a:rPr lang="en-US" sz="2000" dirty="0" err="1"/>
              <a:t>sotib</a:t>
            </a:r>
            <a:r>
              <a:rPr lang="en-US" sz="2000" dirty="0"/>
              <a:t> </a:t>
            </a:r>
            <a:r>
              <a:rPr lang="en-US" sz="2000" dirty="0" err="1"/>
              <a:t>olishga</a:t>
            </a:r>
            <a:r>
              <a:rPr lang="en-US" sz="2000" dirty="0"/>
              <a:t> </a:t>
            </a:r>
            <a:r>
              <a:rPr lang="en-US" sz="2000" dirty="0" err="1"/>
              <a:t>qisman</a:t>
            </a:r>
            <a:r>
              <a:rPr lang="en-US" sz="2000" dirty="0"/>
              <a:t> </a:t>
            </a:r>
            <a:r>
              <a:rPr lang="en-US" sz="2000" dirty="0" err="1"/>
              <a:t>majburlaydi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12367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618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Myriad Pro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Shuhrat Chinpo'latov</dc:creator>
  <cp:lastModifiedBy>Shuhrat Chinpo'latov</cp:lastModifiedBy>
  <cp:revision>61</cp:revision>
  <dcterms:created xsi:type="dcterms:W3CDTF">2026-02-22T09:03:03Z</dcterms:created>
  <dcterms:modified xsi:type="dcterms:W3CDTF">2026-02-22T10:25:51Z</dcterms:modified>
</cp:coreProperties>
</file>