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72"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2282448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1346584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98792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3786418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46919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4009618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2039749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4106809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2226563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A33D461-8AED-4EE4-AAEF-74BE44CFB4C2}" type="datetimeFigureOut">
              <a:rPr lang="ru-RU" smtClean="0"/>
              <a:t>12.10.2024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2630527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A33D461-8AED-4EE4-AAEF-74BE44CFB4C2}" type="datetimeFigureOut">
              <a:rPr lang="ru-RU" smtClean="0"/>
              <a:t>12.10.2024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310955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A33D461-8AED-4EE4-AAEF-74BE44CFB4C2}" type="datetimeFigureOut">
              <a:rPr lang="ru-RU" smtClean="0"/>
              <a:t>12.10.2024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1909669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A33D461-8AED-4EE4-AAEF-74BE44CFB4C2}" type="datetimeFigureOut">
              <a:rPr lang="ru-RU" smtClean="0"/>
              <a:t>12.10.2024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2700722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33D461-8AED-4EE4-AAEF-74BE44CFB4C2}" type="datetimeFigureOut">
              <a:rPr lang="ru-RU" smtClean="0"/>
              <a:t>12.10.2024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3336537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A33D461-8AED-4EE4-AAEF-74BE44CFB4C2}" type="datetimeFigureOut">
              <a:rPr lang="ru-RU" smtClean="0"/>
              <a:t>12.10.2024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3590995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A33D461-8AED-4EE4-AAEF-74BE44CFB4C2}" type="datetimeFigureOut">
              <a:rPr lang="ru-RU" smtClean="0"/>
              <a:t>12.10.2024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BBC7D2B-AC2F-44FB-928E-6084CE0D338D}" type="slidenum">
              <a:rPr lang="ru-RU" smtClean="0"/>
              <a:t>‹#›</a:t>
            </a:fld>
            <a:endParaRPr lang="ru-RU"/>
          </a:p>
        </p:txBody>
      </p:sp>
    </p:spTree>
    <p:extLst>
      <p:ext uri="{BB962C8B-B14F-4D97-AF65-F5344CB8AC3E}">
        <p14:creationId xmlns:p14="http://schemas.microsoft.com/office/powerpoint/2010/main" val="320492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33D461-8AED-4EE4-AAEF-74BE44CFB4C2}" type="datetimeFigureOut">
              <a:rPr lang="ru-RU" smtClean="0"/>
              <a:t>12.10.2024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BBC7D2B-AC2F-44FB-928E-6084CE0D338D}" type="slidenum">
              <a:rPr lang="ru-RU" smtClean="0"/>
              <a:t>‹#›</a:t>
            </a:fld>
            <a:endParaRPr lang="ru-RU"/>
          </a:p>
        </p:txBody>
      </p:sp>
    </p:spTree>
    <p:extLst>
      <p:ext uri="{BB962C8B-B14F-4D97-AF65-F5344CB8AC3E}">
        <p14:creationId xmlns:p14="http://schemas.microsoft.com/office/powerpoint/2010/main" val="2203938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fayllar.org/mavzu-falsafa-fanining-predmeti-va-uning-pedagoglar-uchun-naza.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fayllar.org/tasdiqlayman-oquv-ishlari-boyicha-prorektor-professor-o-r-tesh.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DC5A572-DE05-489A-98A3-76C805980058}"/>
              </a:ext>
            </a:extLst>
          </p:cNvPr>
          <p:cNvSpPr>
            <a:spLocks noGrp="1"/>
          </p:cNvSpPr>
          <p:nvPr>
            <p:ph type="ctrTitle"/>
          </p:nvPr>
        </p:nvSpPr>
        <p:spPr>
          <a:xfrm>
            <a:off x="-514350" y="519970"/>
            <a:ext cx="8810625" cy="1347788"/>
          </a:xfrm>
        </p:spPr>
        <p:txBody>
          <a:bodyPr/>
          <a:lstStyle/>
          <a:p>
            <a:r>
              <a:rPr lang="en-US" dirty="0" err="1"/>
              <a:t>Mehnat</a:t>
            </a:r>
            <a:r>
              <a:rPr lang="en-US" dirty="0"/>
              <a:t> </a:t>
            </a:r>
            <a:r>
              <a:rPr lang="en-US" dirty="0" err="1"/>
              <a:t>ekspertizasi</a:t>
            </a:r>
            <a:endParaRPr lang="ru-RU" dirty="0"/>
          </a:p>
        </p:txBody>
      </p:sp>
      <p:sp>
        <p:nvSpPr>
          <p:cNvPr id="7" name="TextBox 6">
            <a:extLst>
              <a:ext uri="{FF2B5EF4-FFF2-40B4-BE49-F238E27FC236}">
                <a16:creationId xmlns="" xmlns:a16="http://schemas.microsoft.com/office/drawing/2014/main" id="{5E57474B-552E-4C15-A933-C1B05B9A6B15}"/>
              </a:ext>
            </a:extLst>
          </p:cNvPr>
          <p:cNvSpPr txBox="1"/>
          <p:nvPr/>
        </p:nvSpPr>
        <p:spPr>
          <a:xfrm>
            <a:off x="2543174" y="2761732"/>
            <a:ext cx="6600826" cy="2031325"/>
          </a:xfrm>
          <a:prstGeom prst="rect">
            <a:avLst/>
          </a:prstGeom>
          <a:noFill/>
        </p:spPr>
        <p:txBody>
          <a:bodyPr wrap="square">
            <a:spAutoFit/>
          </a:bodyPr>
          <a:lstStyle/>
          <a:p>
            <a:pPr algn="l"/>
            <a:endParaRPr lang="en-US" dirty="0" smtClean="0">
              <a:solidFill>
                <a:srgbClr val="0C0E0D"/>
              </a:solidFill>
              <a:latin typeface="Tahoma" panose="020B0604030504040204" pitchFamily="34" charset="0"/>
            </a:endParaRPr>
          </a:p>
          <a:p>
            <a:pPr marL="342900" indent="-342900">
              <a:buAutoNum type="arabicPeriod"/>
            </a:pPr>
            <a:r>
              <a:rPr lang="en-US" dirty="0" err="1" smtClean="0"/>
              <a:t>Mehnat</a:t>
            </a:r>
            <a:r>
              <a:rPr lang="en-US" dirty="0" smtClean="0"/>
              <a:t> </a:t>
            </a:r>
            <a:r>
              <a:rPr lang="en-US" dirty="0" err="1"/>
              <a:t>ekspertizasi</a:t>
            </a:r>
            <a:r>
              <a:rPr lang="en-US" dirty="0"/>
              <a:t> </a:t>
            </a:r>
            <a:endParaRPr lang="en-US" dirty="0" smtClean="0"/>
          </a:p>
          <a:p>
            <a:pPr marL="342900" indent="-342900">
              <a:buAutoNum type="arabicPeriod"/>
            </a:pPr>
            <a:r>
              <a:rPr lang="en-US" b="1" dirty="0" smtClean="0">
                <a:solidFill>
                  <a:srgbClr val="0C0E0D"/>
                </a:solidFill>
                <a:latin typeface="Tahoma" panose="020B0604030504040204" pitchFamily="34" charset="0"/>
              </a:rPr>
              <a:t>2</a:t>
            </a:r>
            <a:r>
              <a:rPr lang="en-US" b="1" dirty="0">
                <a:solidFill>
                  <a:srgbClr val="0C0E0D"/>
                </a:solidFill>
                <a:latin typeface="Tahoma" panose="020B0604030504040204" pitchFamily="34" charset="0"/>
              </a:rPr>
              <a:t>. </a:t>
            </a:r>
            <a:r>
              <a:rPr lang="en-US" b="1" dirty="0" err="1">
                <a:solidFill>
                  <a:srgbClr val="0C0E0D"/>
                </a:solidFill>
                <a:latin typeface="Tahoma" panose="020B0604030504040204" pitchFamily="34" charset="0"/>
              </a:rPr>
              <a:t>M</a:t>
            </a:r>
            <a:r>
              <a:rPr lang="en-US" b="1" i="0" dirty="0" err="1">
                <a:solidFill>
                  <a:srgbClr val="0C0E0D"/>
                </a:solidFill>
                <a:effectLst/>
                <a:latin typeface="Tahoma" panose="020B0604030504040204" pitchFamily="34" charset="0"/>
              </a:rPr>
              <a:t>ehnat</a:t>
            </a:r>
            <a:r>
              <a:rPr lang="en-US" b="1" i="0" dirty="0">
                <a:solidFill>
                  <a:srgbClr val="0C0E0D"/>
                </a:solidFill>
                <a:effectLst/>
                <a:latin typeface="Tahoma" panose="020B0604030504040204" pitchFamily="34" charset="0"/>
              </a:rPr>
              <a:t> </a:t>
            </a:r>
            <a:r>
              <a:rPr lang="en-US" b="1" i="0" dirty="0" err="1">
                <a:solidFill>
                  <a:srgbClr val="0C0E0D"/>
                </a:solidFill>
                <a:effectLst/>
                <a:latin typeface="Tahoma" panose="020B0604030504040204" pitchFamily="34" charset="0"/>
              </a:rPr>
              <a:t>faoliyatining</a:t>
            </a:r>
            <a:r>
              <a:rPr lang="en-US" b="1" i="0" dirty="0">
                <a:solidFill>
                  <a:srgbClr val="0C0E0D"/>
                </a:solidFill>
                <a:effectLst/>
                <a:latin typeface="Tahoma" panose="020B0604030504040204" pitchFamily="34" charset="0"/>
              </a:rPr>
              <a:t> </a:t>
            </a:r>
            <a:r>
              <a:rPr lang="en-US" b="1" i="0" dirty="0" err="1">
                <a:solidFill>
                  <a:srgbClr val="0C0E0D"/>
                </a:solidFill>
                <a:effectLst/>
                <a:latin typeface="Tahoma" panose="020B0604030504040204" pitchFamily="34" charset="0"/>
              </a:rPr>
              <a:t>barcha</a:t>
            </a:r>
            <a:r>
              <a:rPr lang="en-US" b="1" i="0" dirty="0">
                <a:solidFill>
                  <a:srgbClr val="0C0E0D"/>
                </a:solidFill>
                <a:effectLst/>
                <a:latin typeface="Tahoma" panose="020B0604030504040204" pitchFamily="34" charset="0"/>
              </a:rPr>
              <a:t> </a:t>
            </a:r>
            <a:r>
              <a:rPr lang="en-US" b="1" i="0" dirty="0" err="1">
                <a:solidFill>
                  <a:srgbClr val="0C0E0D"/>
                </a:solidFill>
                <a:effectLst/>
                <a:latin typeface="Tahoma" panose="020B0604030504040204" pitchFamily="34" charset="0"/>
              </a:rPr>
              <a:t>turlarida</a:t>
            </a:r>
            <a:r>
              <a:rPr lang="en-US" b="1" i="0" dirty="0">
                <a:solidFill>
                  <a:srgbClr val="0C0E0D"/>
                </a:solidFill>
                <a:effectLst/>
                <a:latin typeface="Tahoma" panose="020B0604030504040204" pitchFamily="34" charset="0"/>
              </a:rPr>
              <a:t> </a:t>
            </a:r>
            <a:r>
              <a:rPr lang="en-US" b="1" i="0" dirty="0" err="1">
                <a:solidFill>
                  <a:srgbClr val="0C0E0D"/>
                </a:solidFill>
                <a:effectLst/>
                <a:latin typeface="Tahoma" panose="020B0604030504040204" pitchFamily="34" charset="0"/>
              </a:rPr>
              <a:t>mehnat</a:t>
            </a:r>
            <a:r>
              <a:rPr lang="en-US" b="1" i="0" dirty="0">
                <a:solidFill>
                  <a:srgbClr val="0C0E0D"/>
                </a:solidFill>
                <a:effectLst/>
                <a:latin typeface="Tahoma" panose="020B0604030504040204" pitchFamily="34" charset="0"/>
              </a:rPr>
              <a:t> </a:t>
            </a:r>
            <a:r>
              <a:rPr lang="en-US" b="1" i="0" dirty="0" err="1">
                <a:solidFill>
                  <a:srgbClr val="0C0E0D"/>
                </a:solidFill>
                <a:effectLst/>
                <a:latin typeface="Tahoma" panose="020B0604030504040204" pitchFamily="34" charset="0"/>
              </a:rPr>
              <a:t>ekspertizasining</a:t>
            </a:r>
            <a:r>
              <a:rPr lang="en-US" b="1" i="0" dirty="0">
                <a:solidFill>
                  <a:srgbClr val="0C0E0D"/>
                </a:solidFill>
                <a:effectLst/>
                <a:latin typeface="Tahoma" panose="020B0604030504040204" pitchFamily="34" charset="0"/>
              </a:rPr>
              <a:t> </a:t>
            </a:r>
            <a:r>
              <a:rPr lang="en-US" b="1" i="0" dirty="0" err="1">
                <a:solidFill>
                  <a:srgbClr val="0C0E0D"/>
                </a:solidFill>
                <a:effectLst/>
                <a:latin typeface="Tahoma" panose="020B0604030504040204" pitchFamily="34" charset="0"/>
              </a:rPr>
              <a:t>asosiy</a:t>
            </a:r>
            <a:r>
              <a:rPr lang="en-US" b="1" i="0" dirty="0">
                <a:solidFill>
                  <a:srgbClr val="0C0E0D"/>
                </a:solidFill>
                <a:effectLst/>
                <a:latin typeface="Tahoma" panose="020B0604030504040204" pitchFamily="34" charset="0"/>
              </a:rPr>
              <a:t> </a:t>
            </a:r>
            <a:r>
              <a:rPr lang="en-US" b="1" i="0" dirty="0" err="1">
                <a:solidFill>
                  <a:srgbClr val="0C0E0D"/>
                </a:solidFill>
                <a:effectLst/>
                <a:latin typeface="Tahoma" panose="020B0604030504040204" pitchFamily="34" charset="0"/>
              </a:rPr>
              <a:t>vazifalari</a:t>
            </a:r>
            <a:r>
              <a:rPr lang="en-US" b="1" i="0" dirty="0">
                <a:solidFill>
                  <a:srgbClr val="0C0E0D"/>
                </a:solidFill>
                <a:effectLst/>
                <a:latin typeface="Tahoma" panose="020B0604030504040204" pitchFamily="34" charset="0"/>
              </a:rPr>
              <a:t>.</a:t>
            </a:r>
            <a:r>
              <a:rPr lang="en-US" b="0" i="0" dirty="0">
                <a:solidFill>
                  <a:srgbClr val="0C0E0D"/>
                </a:solidFill>
                <a:effectLst/>
                <a:latin typeface="Tahoma" panose="020B0604030504040204" pitchFamily="34" charset="0"/>
              </a:rPr>
              <a:t/>
            </a:r>
            <a:br>
              <a:rPr lang="en-US" b="0" i="0" dirty="0">
                <a:solidFill>
                  <a:srgbClr val="0C0E0D"/>
                </a:solidFill>
                <a:effectLst/>
                <a:latin typeface="Tahoma" panose="020B0604030504040204" pitchFamily="34" charset="0"/>
              </a:rPr>
            </a:br>
            <a:endParaRPr lang="en-US" b="0" i="0" dirty="0">
              <a:solidFill>
                <a:srgbClr val="0C0E0D"/>
              </a:solidFill>
              <a:effectLst/>
              <a:latin typeface="Tahoma" panose="020B0604030504040204" pitchFamily="34" charset="0"/>
            </a:endParaRPr>
          </a:p>
          <a:p>
            <a:r>
              <a:rPr lang="en-US" dirty="0"/>
              <a:t/>
            </a:r>
            <a:br>
              <a:rPr lang="en-US" dirty="0"/>
            </a:br>
            <a:endParaRPr lang="ru-RU" dirty="0"/>
          </a:p>
        </p:txBody>
      </p:sp>
    </p:spTree>
    <p:extLst>
      <p:ext uri="{BB962C8B-B14F-4D97-AF65-F5344CB8AC3E}">
        <p14:creationId xmlns:p14="http://schemas.microsoft.com/office/powerpoint/2010/main" val="2438946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667F8FC-F57C-4316-ACA5-ED33DE5122B9}"/>
              </a:ext>
            </a:extLst>
          </p:cNvPr>
          <p:cNvSpPr>
            <a:spLocks noGrp="1"/>
          </p:cNvSpPr>
          <p:nvPr>
            <p:ph type="title"/>
          </p:nvPr>
        </p:nvSpPr>
        <p:spPr>
          <a:xfrm>
            <a:off x="447675" y="400050"/>
            <a:ext cx="8596668" cy="1320800"/>
          </a:xfrm>
        </p:spPr>
        <p:txBody>
          <a:bodyPr>
            <a:normAutofit fontScale="90000"/>
          </a:bodyPr>
          <a:lstStyle/>
          <a:p>
            <a:r>
              <a:rPr lang="en-US" b="0" i="0" dirty="0" err="1">
                <a:solidFill>
                  <a:srgbClr val="0C0E0D"/>
                </a:solidFill>
                <a:effectLst/>
                <a:latin typeface="Tahoma" panose="020B0604030504040204" pitchFamily="34" charset="0"/>
              </a:rPr>
              <a:t>O‘quv</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maqsadida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mexnat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ekspertizasi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kasbga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yo‘naltirish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konsultatsiya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tanlash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maqsad</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vazifalarni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tushunish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shu</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bilan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birga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bu</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asosiy</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qoidalarni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o‘quv</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yurti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sharoitida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g‘oyat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to‘la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amalga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oshirishi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imkonini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o‘ylashdan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iborat</a:t>
            </a:r>
            <a:endParaRPr lang="ru-RU" dirty="0"/>
          </a:p>
        </p:txBody>
      </p:sp>
      <p:pic>
        <p:nvPicPr>
          <p:cNvPr id="1028" name="Picture 4" descr="Mehnat kodeksining 12-moddasi. | O'zbekiston Respublikasi Bandlik va mehnat  munosabatlari vazirligi">
            <a:extLst>
              <a:ext uri="{FF2B5EF4-FFF2-40B4-BE49-F238E27FC236}">
                <a16:creationId xmlns="" xmlns:a16="http://schemas.microsoft.com/office/drawing/2014/main" id="{FCD1EAEE-BFD7-4A8C-9A50-BEC7B71F34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88383" y="2930524"/>
            <a:ext cx="7715251" cy="370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900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5929EDD-4DEB-463D-9C77-EE7BF1A1F723}"/>
              </a:ext>
            </a:extLst>
          </p:cNvPr>
          <p:cNvSpPr>
            <a:spLocks noGrp="1"/>
          </p:cNvSpPr>
          <p:nvPr>
            <p:ph type="title"/>
          </p:nvPr>
        </p:nvSpPr>
        <p:spPr>
          <a:xfrm>
            <a:off x="753534" y="1114425"/>
            <a:ext cx="9152466" cy="3657600"/>
          </a:xfrm>
        </p:spPr>
        <p:txBody>
          <a:bodyPr>
            <a:normAutofit fontScale="90000"/>
          </a:bodyPr>
          <a:lstStyle/>
          <a:p>
            <a:r>
              <a:rPr lang="en-US" b="1" i="0" dirty="0">
                <a:solidFill>
                  <a:srgbClr val="0C0E0D"/>
                </a:solidFill>
                <a:effectLst/>
                <a:latin typeface="Tahoma" panose="020B0604030504040204" pitchFamily="34" charset="0"/>
              </a:rPr>
              <a:t>MEXNAT EKSPERTIZASINING VAZIFALARI</a:t>
            </a:r>
            <a:r>
              <a:rPr lang="en-US" dirty="0"/>
              <a:t/>
            </a:r>
            <a:br>
              <a:rPr lang="en-US" dirty="0"/>
            </a:br>
            <a:r>
              <a:rPr lang="en-US" b="0" i="0" dirty="0" err="1">
                <a:solidFill>
                  <a:srgbClr val="0C0E0D"/>
                </a:solidFill>
                <a:effectLst/>
                <a:latin typeface="Tahoma" panose="020B0604030504040204" pitchFamily="34" charset="0"/>
              </a:rPr>
              <a:t>Mexnat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ekspertizasi</a:t>
            </a:r>
            <a:r>
              <a:rPr lang="en-US" b="0" i="0" dirty="0">
                <a:solidFill>
                  <a:srgbClr val="0C0E0D"/>
                </a:solidFill>
                <a:effectLst/>
                <a:latin typeface="Tahoma" panose="020B0604030504040204" pitchFamily="34" charset="0"/>
              </a:rPr>
              <a:t> - </a:t>
            </a:r>
            <a:r>
              <a:rPr lang="en-US" b="0" i="0" dirty="0" err="1">
                <a:solidFill>
                  <a:srgbClr val="0C0E0D"/>
                </a:solidFill>
                <a:effectLst/>
                <a:latin typeface="Tahoma" panose="020B0604030504040204" pitchFamily="34" charset="0"/>
              </a:rPr>
              <a:t>bu</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mutaxassislar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tomonidan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insonlar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konkret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kasbga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yaroqligini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aniqlashdir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Mexnatning</a:t>
            </a:r>
            <a:r>
              <a:rPr lang="en-US" b="0" i="0" dirty="0">
                <a:solidFill>
                  <a:srgbClr val="0C0E0D"/>
                </a:solidFill>
                <a:effectLst/>
                <a:latin typeface="Tahoma" panose="020B0604030504040204" pitchFamily="34" charset="0"/>
              </a:rPr>
              <a:t> u </a:t>
            </a:r>
            <a:r>
              <a:rPr lang="en-US" b="0" i="0" dirty="0" err="1">
                <a:solidFill>
                  <a:srgbClr val="0C0E0D"/>
                </a:solidFill>
                <a:effectLst/>
                <a:latin typeface="Tahoma" panose="020B0604030504040204" pitchFamily="34" charset="0"/>
              </a:rPr>
              <a:t>yoki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bu</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turiga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yaroqlilik</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quyidagilar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bilan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belgilanadi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kishining</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eshi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sogligi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tayerlik</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darajasi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zarur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bilim</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malaka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kunikmaga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egaligi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kerakli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kasblar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laekatlar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yigindisi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sifatidagi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talant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mazkur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kasb</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buyicha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ishlash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istagi</a:t>
            </a:r>
            <a:r>
              <a:rPr lang="en-US" b="0" i="0" dirty="0">
                <a:solidFill>
                  <a:srgbClr val="0C0E0D"/>
                </a:solidFill>
                <a:effectLst/>
                <a:latin typeface="Tahoma" panose="020B0604030504040204" pitchFamily="34" charset="0"/>
              </a:rPr>
              <a:t>. </a:t>
            </a:r>
            <a:endParaRPr lang="ru-RU"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 xmlns:a16="http://schemas.microsoft.com/office/drawing/2014/main" id="{17C80399-646F-4A5B-A281-92FB631B7672}"/>
              </a:ext>
            </a:extLst>
          </p:cNvPr>
          <p:cNvSpPr>
            <a:spLocks noGrp="1"/>
          </p:cNvSpPr>
          <p:nvPr>
            <p:ph idx="1"/>
          </p:nvPr>
        </p:nvSpPr>
        <p:spPr>
          <a:xfrm>
            <a:off x="267759" y="4927601"/>
            <a:ext cx="8596668" cy="3880773"/>
          </a:xfrm>
        </p:spPr>
        <p:txBody>
          <a:bodyPr>
            <a:normAutofit/>
          </a:bodyPr>
          <a:lstStyle/>
          <a:p>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965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C4B9534-94FA-4CEE-9BCC-6C66A8C51574}"/>
              </a:ext>
            </a:extLst>
          </p:cNvPr>
          <p:cNvSpPr>
            <a:spLocks noGrp="1"/>
          </p:cNvSpPr>
          <p:nvPr>
            <p:ph type="title"/>
          </p:nvPr>
        </p:nvSpPr>
        <p:spPr>
          <a:xfrm>
            <a:off x="-142875" y="285751"/>
            <a:ext cx="12982575" cy="7810500"/>
          </a:xfrm>
        </p:spPr>
        <p:txBody>
          <a:bodyPr>
            <a:normAutofit/>
          </a:bodyPr>
          <a:lstStyle/>
          <a:p>
            <a:r>
              <a:rPr lang="en-US" b="0" i="0" dirty="0">
                <a:solidFill>
                  <a:srgbClr val="0C0E0D"/>
                </a:solidFill>
                <a:effectLst/>
                <a:latin typeface="Tahoma" panose="020B0604030504040204" pitchFamily="34" charset="0"/>
              </a:rPr>
              <a:t>Birok u </a:t>
            </a:r>
            <a:r>
              <a:rPr lang="en-US" b="0" i="0" dirty="0" err="1">
                <a:solidFill>
                  <a:srgbClr val="0C0E0D"/>
                </a:solidFill>
                <a:effectLst/>
                <a:latin typeface="Tahoma" panose="020B0604030504040204" pitchFamily="34" charset="0"/>
              </a:rPr>
              <a:t>sotsial</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xaetiga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xam</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kishining</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jinsiga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xam</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boglik</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bir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kasbda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san’at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utish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sanoatida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uziga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xos</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buladi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Shuning</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uchun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mexnat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ekspertizasi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xil</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buladi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Ekspertiza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uchun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mutaxassislar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tashkilotlar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vrachlar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psixologlar</a:t>
            </a:r>
            <a:r>
              <a:rPr lang="en-US" b="0" i="0" dirty="0">
                <a:solidFill>
                  <a:srgbClr val="0C0E0D"/>
                </a:solidFill>
                <a:effectLst/>
                <a:latin typeface="Tahoma" panose="020B0604030504040204" pitchFamily="34" charset="0"/>
              </a:rPr>
              <a:t>, </a:t>
            </a:r>
            <a:r>
              <a:rPr lang="en-US" b="0" i="0" u="none" strike="noStrike" dirty="0" err="1">
                <a:effectLst/>
                <a:latin typeface="Tahoma" panose="020B0604030504040204" pitchFamily="34" charset="0"/>
                <a:hlinkClick r:id="rId2"/>
              </a:rPr>
              <a:t>pedagoglar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injenerlar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boshka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mutaxassislar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qabul</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komissiyasi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kadrlar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bo‘limi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ishchi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kuchi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to‘plovchilar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xarbiy</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komissariyat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vrach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mexnat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ekspertizasi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komissiyasi</a:t>
            </a:r>
            <a:r>
              <a:rPr lang="en-US" b="0" i="0" dirty="0">
                <a:solidFill>
                  <a:srgbClr val="0C0E0D"/>
                </a:solidFill>
                <a:effectLst/>
                <a:latin typeface="Tahoma" panose="020B0604030504040204" pitchFamily="34" charset="0"/>
              </a:rPr>
              <a:t>. (VTEK), </a:t>
            </a:r>
            <a:r>
              <a:rPr lang="en-US" b="0" i="0" dirty="0" err="1">
                <a:solidFill>
                  <a:srgbClr val="0C0E0D"/>
                </a:solidFill>
                <a:effectLst/>
                <a:latin typeface="Tahoma" panose="020B0604030504040204" pitchFamily="34" charset="0"/>
              </a:rPr>
              <a:t>xarbi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vrach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komissiyasi</a:t>
            </a:r>
            <a:r>
              <a:rPr lang="en-US" b="0" i="0" dirty="0">
                <a:solidFill>
                  <a:srgbClr val="0C0E0D"/>
                </a:solidFill>
                <a:effectLst/>
                <a:latin typeface="Tahoma" panose="020B0604030504040204" pitchFamily="34" charset="0"/>
              </a:rPr>
              <a:t> (VKK) </a:t>
            </a:r>
            <a:r>
              <a:rPr lang="en-US" b="0" i="0" dirty="0" err="1">
                <a:solidFill>
                  <a:srgbClr val="0C0E0D"/>
                </a:solidFill>
                <a:effectLst/>
                <a:latin typeface="Tahoma" panose="020B0604030504040204" pitchFamily="34" charset="0"/>
              </a:rPr>
              <a:t>mashinist-lakomatisilar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shoferlar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shaxterlar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tanlash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bo‘yicha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komissiya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jalb</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qilinadi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Mexnat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ekspertizasi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uning</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tashkiliy</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formasidan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qat’iy</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nazar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quyidagi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umumiy</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masalalarni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bajardi</a:t>
            </a:r>
            <a:r>
              <a:rPr lang="en-US" b="0" i="0" dirty="0">
                <a:solidFill>
                  <a:srgbClr val="0C0E0D"/>
                </a:solidFill>
                <a:effectLst/>
                <a:latin typeface="Tahoma" panose="020B0604030504040204" pitchFamily="34" charset="0"/>
              </a:rPr>
              <a:t>:</a:t>
            </a:r>
            <a:r>
              <a:rPr lang="en-US" dirty="0"/>
              <a:t/>
            </a:r>
            <a:br>
              <a:rPr lang="en-US" dirty="0"/>
            </a:br>
            <a:r>
              <a:rPr lang="en-US" b="0" i="0" dirty="0">
                <a:solidFill>
                  <a:srgbClr val="0C0E0D"/>
                </a:solidFill>
                <a:effectLst/>
                <a:latin typeface="Tahoma" panose="020B0604030504040204" pitchFamily="34" charset="0"/>
              </a:rPr>
              <a:t>1. </a:t>
            </a:r>
            <a:r>
              <a:rPr lang="en-US" b="0" i="0" dirty="0" err="1">
                <a:solidFill>
                  <a:srgbClr val="0C0E0D"/>
                </a:solidFill>
                <a:effectLst/>
                <a:latin typeface="Tahoma" panose="020B0604030504040204" pitchFamily="34" charset="0"/>
              </a:rPr>
              <a:t>Mazkur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kishi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muayyan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ishni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boshlay</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oladimi</a:t>
            </a:r>
            <a:r>
              <a:rPr lang="en-US" b="0" i="0" dirty="0">
                <a:solidFill>
                  <a:srgbClr val="0C0E0D"/>
                </a:solidFill>
                <a:effectLst/>
                <a:latin typeface="Tahoma" panose="020B0604030504040204" pitchFamily="34" charset="0"/>
              </a:rPr>
              <a:t>.</a:t>
            </a:r>
            <a:r>
              <a:rPr lang="en-US" dirty="0"/>
              <a:t/>
            </a:r>
            <a:br>
              <a:rPr lang="en-US" dirty="0"/>
            </a:br>
            <a:r>
              <a:rPr lang="en-US" b="0" i="0" dirty="0">
                <a:solidFill>
                  <a:srgbClr val="0C0E0D"/>
                </a:solidFill>
                <a:effectLst/>
                <a:latin typeface="Tahoma" panose="020B0604030504040204" pitchFamily="34" charset="0"/>
              </a:rPr>
              <a:t>2. U </a:t>
            </a:r>
            <a:r>
              <a:rPr lang="en-US" b="0" i="0" dirty="0" err="1">
                <a:solidFill>
                  <a:srgbClr val="0C0E0D"/>
                </a:solidFill>
                <a:effectLst/>
                <a:latin typeface="Tahoma" panose="020B0604030504040204" pitchFamily="34" charset="0"/>
              </a:rPr>
              <a:t>uzi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egallagan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vazifa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lavozimida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ishlab</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ketadimi</a:t>
            </a:r>
            <a:r>
              <a:rPr lang="en-US" b="0" i="0" dirty="0">
                <a:solidFill>
                  <a:srgbClr val="0C0E0D"/>
                </a:solidFill>
                <a:effectLst/>
                <a:latin typeface="Tahoma" panose="020B0604030504040204" pitchFamily="34" charset="0"/>
              </a:rPr>
              <a:t>.</a:t>
            </a:r>
            <a:endParaRPr lang="ru-RU" dirty="0"/>
          </a:p>
        </p:txBody>
      </p:sp>
      <p:sp>
        <p:nvSpPr>
          <p:cNvPr id="3" name="Объект 2">
            <a:extLst>
              <a:ext uri="{FF2B5EF4-FFF2-40B4-BE49-F238E27FC236}">
                <a16:creationId xmlns="" xmlns:a16="http://schemas.microsoft.com/office/drawing/2014/main" id="{74EC24BB-8D83-4A52-AB58-A95F3095E129}"/>
              </a:ext>
            </a:extLst>
          </p:cNvPr>
          <p:cNvSpPr>
            <a:spLocks noGrp="1"/>
          </p:cNvSpPr>
          <p:nvPr>
            <p:ph idx="1"/>
          </p:nvPr>
        </p:nvSpPr>
        <p:spPr>
          <a:xfrm>
            <a:off x="-532341" y="9123364"/>
            <a:ext cx="8596668" cy="3880773"/>
          </a:xfrm>
        </p:spPr>
        <p:txBody>
          <a:bodyPr/>
          <a:lstStyle/>
          <a:p>
            <a:endParaRPr lang="ru-RU" dirty="0"/>
          </a:p>
        </p:txBody>
      </p:sp>
    </p:spTree>
    <p:extLst>
      <p:ext uri="{BB962C8B-B14F-4D97-AF65-F5344CB8AC3E}">
        <p14:creationId xmlns:p14="http://schemas.microsoft.com/office/powerpoint/2010/main" val="131769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590F284-57BC-4F45-8430-125DEBDF0C6F}"/>
              </a:ext>
            </a:extLst>
          </p:cNvPr>
          <p:cNvSpPr>
            <a:spLocks noGrp="1"/>
          </p:cNvSpPr>
          <p:nvPr>
            <p:ph type="title"/>
          </p:nvPr>
        </p:nvSpPr>
        <p:spPr>
          <a:xfrm>
            <a:off x="677333" y="609599"/>
            <a:ext cx="9866842" cy="4210051"/>
          </a:xfrm>
        </p:spPr>
        <p:txBody>
          <a:bodyPr>
            <a:normAutofit fontScale="90000"/>
          </a:bodyPr>
          <a:lstStyle/>
          <a:p>
            <a:r>
              <a:rPr lang="en-US" b="0" i="0" dirty="0" err="1">
                <a:solidFill>
                  <a:srgbClr val="0C0E0D"/>
                </a:solidFill>
                <a:effectLst/>
                <a:latin typeface="Tahoma" panose="020B0604030504040204" pitchFamily="34" charset="0"/>
              </a:rPr>
              <a:t>Mexnat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ekspertizasining</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bu</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asosiy</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vazifalari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biri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unga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tegishli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bulgan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metod</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bilan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xal</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kilinadi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Ba’zi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xollarda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fakat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xujjatli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ma’lumotlar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urganadi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Boshka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xollarda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ukishga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kirgan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yoki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ishlab</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chikarishda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ishlaetgan</a:t>
            </a:r>
            <a:r>
              <a:rPr lang="en-US" b="0" i="0" dirty="0">
                <a:solidFill>
                  <a:srgbClr val="0C0E0D"/>
                </a:solidFill>
                <a:effectLst/>
                <a:latin typeface="Tahoma" panose="020B0604030504040204" pitchFamily="34" charset="0"/>
              </a:rPr>
              <a:t> </a:t>
            </a:r>
            <a:r>
              <a:rPr lang="en-US" b="0" i="0" u="sng" dirty="0" err="1">
                <a:effectLst/>
                <a:latin typeface="Tahoma" panose="020B0604030504040204" pitchFamily="34" charset="0"/>
                <a:hlinkClick r:id="rId2"/>
              </a:rPr>
              <a:t>kishi</a:t>
            </a:r>
            <a:r>
              <a:rPr lang="en-US" b="0" i="0" u="sng" dirty="0">
                <a:effectLst/>
                <a:latin typeface="Tahoma" panose="020B0604030504040204" pitchFamily="34" charset="0"/>
                <a:hlinkClick r:id="rId2"/>
              </a:rPr>
              <a:t> </a:t>
            </a:r>
            <a:r>
              <a:rPr lang="en-US" b="0" i="0" u="sng" dirty="0" err="1">
                <a:effectLst/>
                <a:latin typeface="Tahoma" panose="020B0604030504040204" pitchFamily="34" charset="0"/>
                <a:hlinkClick r:id="rId2"/>
              </a:rPr>
              <a:t>bilan</a:t>
            </a:r>
            <a:r>
              <a:rPr lang="en-US" b="0" i="0" u="sng" dirty="0">
                <a:effectLst/>
                <a:latin typeface="Tahoma" panose="020B0604030504040204" pitchFamily="34" charset="0"/>
                <a:hlinkClick r:id="rId2"/>
              </a:rPr>
              <a:t> </a:t>
            </a:r>
            <a:r>
              <a:rPr lang="en-US" b="0" i="0" u="sng" dirty="0" err="1">
                <a:effectLst/>
                <a:latin typeface="Tahoma" panose="020B0604030504040204" pitchFamily="34" charset="0"/>
                <a:hlinkClick r:id="rId2"/>
              </a:rPr>
              <a:t>suxbat</a:t>
            </a:r>
            <a:r>
              <a:rPr lang="en-US" b="0" i="0" u="sng" dirty="0">
                <a:effectLst/>
                <a:latin typeface="Tahoma" panose="020B0604030504040204" pitchFamily="34" charset="0"/>
                <a:hlinkClick r:id="rId2"/>
              </a:rPr>
              <a:t> </a:t>
            </a:r>
            <a:r>
              <a:rPr lang="en-US" b="0" i="0" u="sng" dirty="0" err="1">
                <a:effectLst/>
                <a:latin typeface="Tahoma" panose="020B0604030504040204" pitchFamily="34" charset="0"/>
                <a:hlinkClick r:id="rId2"/>
              </a:rPr>
              <a:t>utkaziladi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uchinchi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xolda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mutaxassis</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ekspert</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komissiyasi</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tomonidan</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davolash</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va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psixologik</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metod</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tadkikotlar</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amalga</a:t>
            </a:r>
            <a:r>
              <a:rPr lang="en-US" b="0" i="0" dirty="0">
                <a:solidFill>
                  <a:srgbClr val="0C0E0D"/>
                </a:solidFill>
                <a:effectLst/>
                <a:latin typeface="Tahoma" panose="020B0604030504040204" pitchFamily="34" charset="0"/>
              </a:rPr>
              <a:t> </a:t>
            </a:r>
            <a:r>
              <a:rPr lang="en-US" b="0" i="0" dirty="0" err="1">
                <a:solidFill>
                  <a:srgbClr val="0C0E0D"/>
                </a:solidFill>
                <a:effectLst/>
                <a:latin typeface="Tahoma" panose="020B0604030504040204" pitchFamily="34" charset="0"/>
              </a:rPr>
              <a:t>oshiriladi</a:t>
            </a:r>
            <a:r>
              <a:rPr lang="en-US" b="0" i="0" dirty="0">
                <a:solidFill>
                  <a:srgbClr val="0C0E0D"/>
                </a:solidFill>
                <a:effectLst/>
                <a:latin typeface="Tahoma" panose="020B0604030504040204" pitchFamily="34" charset="0"/>
              </a:rPr>
              <a:t>.</a:t>
            </a:r>
            <a:endParaRPr lang="ru-RU" dirty="0"/>
          </a:p>
        </p:txBody>
      </p:sp>
      <p:sp>
        <p:nvSpPr>
          <p:cNvPr id="3" name="Объект 2">
            <a:extLst>
              <a:ext uri="{FF2B5EF4-FFF2-40B4-BE49-F238E27FC236}">
                <a16:creationId xmlns="" xmlns:a16="http://schemas.microsoft.com/office/drawing/2014/main" id="{1A93AC6B-BE39-4486-84EA-6EC9C09548B6}"/>
              </a:ext>
            </a:extLst>
          </p:cNvPr>
          <p:cNvSpPr>
            <a:spLocks noGrp="1"/>
          </p:cNvSpPr>
          <p:nvPr>
            <p:ph idx="1"/>
          </p:nvPr>
        </p:nvSpPr>
        <p:spPr>
          <a:xfrm>
            <a:off x="677334" y="5019675"/>
            <a:ext cx="7095066" cy="1021687"/>
          </a:xfrm>
        </p:spPr>
        <p:txBody>
          <a:bodyPr/>
          <a:lstStyle/>
          <a:p>
            <a:endParaRPr lang="ru-RU" dirty="0"/>
          </a:p>
        </p:txBody>
      </p:sp>
    </p:spTree>
    <p:extLst>
      <p:ext uri="{BB962C8B-B14F-4D97-AF65-F5344CB8AC3E}">
        <p14:creationId xmlns:p14="http://schemas.microsoft.com/office/powerpoint/2010/main" val="3375338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64D53D1-7090-45C7-A087-372F7ADF72A4}"/>
              </a:ext>
            </a:extLst>
          </p:cNvPr>
          <p:cNvSpPr>
            <a:spLocks noGrp="1"/>
          </p:cNvSpPr>
          <p:nvPr>
            <p:ph type="title"/>
          </p:nvPr>
        </p:nvSpPr>
        <p:spPr>
          <a:xfrm>
            <a:off x="2881568" y="485774"/>
            <a:ext cx="5576631" cy="4048125"/>
          </a:xfrm>
        </p:spPr>
        <p:txBody>
          <a:bodyPr/>
          <a:lstStyle/>
          <a:p>
            <a:endParaRPr lang="ru-RU" dirty="0"/>
          </a:p>
        </p:txBody>
      </p:sp>
      <p:pic>
        <p:nvPicPr>
          <p:cNvPr id="2050" name="Picture 2" descr="Majmuada 28 aprel — “Butunjahon mehnatni muhofaza qilish kuni”ga  bag'ishlangan tadbir o'tkazildi // Новости — Шуртанский газохимический  комплекс - официальный сайт">
            <a:extLst>
              <a:ext uri="{FF2B5EF4-FFF2-40B4-BE49-F238E27FC236}">
                <a16:creationId xmlns="" xmlns:a16="http://schemas.microsoft.com/office/drawing/2014/main" id="{4CC8DC1E-3284-4933-9F86-0F6884E3D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225" y="142875"/>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291828"/>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37</TotalTime>
  <Words>118</Words>
  <Application>Microsoft Office PowerPoint</Application>
  <PresentationFormat>Произвольный</PresentationFormat>
  <Paragraphs>9</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Аспект</vt:lpstr>
      <vt:lpstr>Mehnat ekspertizasi</vt:lpstr>
      <vt:lpstr>O‘quv maqsadida mexnat ekspertizasi, kasbga yo‘naltirish, konsultatsiya tanlash, maqsad va vazifalarni tushunish shu bilan birga bu asosiy qoidalarni o‘quv yurti sharoitida g‘oyat to‘la amalga oshirishi imkonini o‘ylashdan iborat</vt:lpstr>
      <vt:lpstr>MEXNAT EKSPERTIZASINING VAZIFALARI Mexnat ekspertizasi - bu mutaxassislar tomonidan insonlar konkret kasbga yaroqligini aniqlashdir. Mexnatning u yoki bu turiga yaroqlilik quyidagilar bilan belgilanadi: kishining eshi sogligi, tayerlik darajasi, zarur bilim, malaka va kunikmaga egaligi, kerakli kasblar laekatlar yigindisi sifatidagi talant va mazkur kasb buyicha ishlash istagi. </vt:lpstr>
      <vt:lpstr>Birok u sotsial xaetiga xam, kishining jinsiga xam boglik. Xar bir kasbda san’at utish sanoatida uziga xos buladi. Shuning uchun mexnat ekspertizasi xar xil buladi. Ekspertiza uchun xar mutaxassislar va tashkilotlar vrachlar, psixologlar, pedagoglar, injenerlar va boshka mutaxassislar, qabul komissiyasi, kadrlar bo‘limi, ishchi kuchi to‘plovchilar, xarbiy komissariyat vrach mexnat ekspertizasi komissiyasi. (VTEK), xarbi vrach komissiyasi (VKK) mashinist-lakomatisilar, shoferlar, shaxterlar, tanlash bo‘yicha komissiya jalb qilinadi. Mexnat ekspertizasi uning tashkiliy formasidan qat’iy nazar quyidagi umumiy masalalarni bajardi: 1. Mazkur kishi muayyan ishni boshlay oladimi. 2. U uzi egallagan vazifa lavozimida ishlab ketadimi.</vt:lpstr>
      <vt:lpstr>Mexnat ekspertizasining bu asosiy vazifalari xar biri unga tegishli bulgan metod bilan xal kilinadi. Ba’zi xollarda fakat xujjatli ma’lumotlar urganadi. Boshka xollarda ukishga kirgan yoki ishlab chikarishda ishlaetgan kishi bilan suxbat utkaziladi, uchinchi xolda mutaxassis va ekspert komissiyasi tomonidan davolash va psixologik metod tadkikotlar amalga oshiriladi.</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Mehnat ekspertizasi</dc:title>
  <dc:creator>User</dc:creator>
  <cp:lastModifiedBy>Пользователь Windows</cp:lastModifiedBy>
  <cp:revision>6</cp:revision>
  <dcterms:created xsi:type="dcterms:W3CDTF">2024-02-04T14:59:30Z</dcterms:created>
  <dcterms:modified xsi:type="dcterms:W3CDTF">2024-10-12T05:56:59Z</dcterms:modified>
</cp:coreProperties>
</file>