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1" r:id="rId15"/>
    <p:sldId id="270" r:id="rId16"/>
    <p:sldId id="272" r:id="rId17"/>
    <p:sldId id="273" r:id="rId18"/>
    <p:sldId id="274" r:id="rId19"/>
    <p:sldId id="275" r:id="rId20"/>
    <p:sldId id="276" r:id="rId21"/>
    <p:sldId id="27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cha uslub 2 - Urg‘u belg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ul slayd">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uz-Latn-UZ"/>
              <a:t>Sarlavha namunasini tahrirlash uchun bosing</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z-Latn-UZ"/>
              <a:t>Taglavha namunasini tahrirlash uchun bosing</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4/29/2025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agxatli panorama rasmi">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uz-Latn-UZ"/>
              <a:t>Sarlavha namunasini tahrirlash uchun bosing</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z-Latn-UZ"/>
              <a:t>Rasm joylash uchun belgi ustiga bosing</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8A87A34-81AB-432B-8DAE-1953F412C126}" type="datetimeFigureOut">
              <a:rPr lang="en-US" dirty="0"/>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rlavha va tagxat">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uz-Latn-UZ"/>
              <a:t>Sarlavha namunasini tahrirlash uchun bosing</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8A87A34-81AB-432B-8DAE-1953F412C126}" type="datetimeFigureOut">
              <a:rPr lang="en-US" dirty="0"/>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gxatli iqtibos">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uz-Latn-UZ"/>
              <a:t>Sarlavha namunasini tahrirlash uchun bosing</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8A87A34-81AB-432B-8DAE-1953F412C126}" type="datetimeFigureOut">
              <a:rPr lang="en-US" dirty="0"/>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shrifnoma">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uz-Latn-UZ"/>
              <a:t>Sarlavha namunasini tahrirlash uchun bosing</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8A87A34-81AB-432B-8DAE-1953F412C126}" type="datetimeFigureOut">
              <a:rPr lang="en-US" dirty="0"/>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ta us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uz-Latn-UZ"/>
              <a:t>Sarlavha namunasini tahrirlash uchun bosing</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3" name="Date Placeholder 2"/>
          <p:cNvSpPr>
            <a:spLocks noGrp="1"/>
          </p:cNvSpPr>
          <p:nvPr>
            <p:ph type="dt" sz="half" idx="10"/>
          </p:nvPr>
        </p:nvSpPr>
        <p:spPr/>
        <p:txBody>
          <a:bodyPr/>
          <a:lstStyle/>
          <a:p>
            <a:fld id="{48A87A34-81AB-432B-8DAE-1953F412C126}" type="datetimeFigureOut">
              <a:rPr lang="en-US" dirty="0"/>
              <a:t>4/29/2025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ta rasmli ustu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uz-Latn-UZ"/>
              <a:t>Sarlavha namunasini tahrirlash uchun bosing</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z-Latn-UZ"/>
              <a:t>Rasm joylash uchun belgi ustiga bosing</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z-Latn-UZ"/>
              <a:t>Rasm joylash uchun belgi ustiga bosing</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z-Latn-UZ"/>
              <a:t>Rasm joylash uchun belgi ustiga bosing</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3" name="Date Placeholder 2"/>
          <p:cNvSpPr>
            <a:spLocks noGrp="1"/>
          </p:cNvSpPr>
          <p:nvPr>
            <p:ph type="dt" sz="half" idx="10"/>
          </p:nvPr>
        </p:nvSpPr>
        <p:spPr/>
        <p:txBody>
          <a:bodyPr/>
          <a:lstStyle/>
          <a:p>
            <a:fld id="{48A87A34-81AB-432B-8DAE-1953F412C126}" type="datetimeFigureOut">
              <a:rPr lang="en-US" dirty="0"/>
              <a:t>4/29/2025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Sarlavha va vertikal mat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Vertical Text Placeholder 2"/>
          <p:cNvSpPr>
            <a:spLocks noGrp="1"/>
          </p:cNvSpPr>
          <p:nvPr>
            <p:ph type="body" orient="vert" idx="1"/>
          </p:nvPr>
        </p:nvSpPr>
        <p:spPr/>
        <p:txBody>
          <a:bodyPr vert="eaVert" ancho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 sarlavha va mat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uz-Latn-UZ"/>
              <a:t>Sarlavha namunasini tahrirlash uchun bosing</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arlavha va oby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Content Placeholder 2"/>
          <p:cNvSpPr>
            <a:spLocks noGrp="1"/>
          </p:cNvSpPr>
          <p:nvPr>
            <p:ph idx="1"/>
          </p:nvPr>
        </p:nvSpPr>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im sarlavha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uz-Latn-UZ"/>
              <a:t>Sarlavha namunasini tahrirlash uchun bosing</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48A87A34-81AB-432B-8DAE-1953F412C126}" type="datetimeFigureOut">
              <a:rPr lang="en-US" dirty="0"/>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kita oby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olishtirish">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uz-Latn-UZ"/>
              <a:t>Sarlavha namunasini tahrirlash uchun bosing</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4" name="Content Placeholder 3"/>
          <p:cNvSpPr>
            <a:spLocks noGrp="1"/>
          </p:cNvSpPr>
          <p:nvPr>
            <p:ph sz="half" idx="2"/>
          </p:nvPr>
        </p:nvSpPr>
        <p:spPr>
          <a:xfrm>
            <a:off x="1141410" y="3073397"/>
            <a:ext cx="4878391" cy="2717801"/>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6" name="Content Placeholder 5"/>
          <p:cNvSpPr>
            <a:spLocks noGrp="1"/>
          </p:cNvSpPr>
          <p:nvPr>
            <p:ph sz="quarter" idx="4"/>
          </p:nvPr>
        </p:nvSpPr>
        <p:spPr>
          <a:xfrm>
            <a:off x="6172200" y="3073397"/>
            <a:ext cx="4875210" cy="2717801"/>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Faqat sarlavh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sh">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omli obyekt">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uz-Latn-UZ"/>
              <a:t>Sarlavha namunasini tahrirlash uchun bosing</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8A87A34-81AB-432B-8DAE-1953F412C126}" type="datetimeFigureOut">
              <a:rPr lang="en-US" dirty="0"/>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omli ras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uz-Latn-UZ"/>
              <a:t>Sarlavha namunasini tahrirlash uchun bosing</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z-Latn-UZ"/>
              <a:t>Rasm joylash uchun belgi ustiga bosing</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8A87A34-81AB-432B-8DAE-1953F412C126}" type="datetimeFigureOut">
              <a:rPr lang="en-US" dirty="0"/>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4/29/2025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3" Type="http://schemas.openxmlformats.org/officeDocument/2006/relationships/hyperlink" Target="https://www.who.int/publications/i/item/9789241549851" TargetMode="External" /><Relationship Id="rId2" Type="http://schemas.openxmlformats.org/officeDocument/2006/relationships/hyperlink" Target="https://www.mayoclinic.org/tests-procedures/proton-therapy/about/pac-2utm_758?utm_soucore" TargetMode="External" /><Relationship Id="rId1" Type="http://schemas.openxmlformats.org/officeDocument/2006/relationships/slideLayout" Target="../slideLayouts/slideLayout2.xml" /><Relationship Id="rId6" Type="http://schemas.openxmlformats.org/officeDocument/2006/relationships/hyperlink" Target="https://youtube.com/watch?v=Tv4KreXY_RU&amp;si=f3Q31SeEaaNTdej_" TargetMode="External" /><Relationship Id="rId5" Type="http://schemas.openxmlformats.org/officeDocument/2006/relationships/hyperlink" Target="https://www.cdc.gov/infection-control/hcp/disinfection-sterilization/summary-recommendations.html" TargetMode="External" /><Relationship Id="rId4" Type="http://schemas.openxmlformats.org/officeDocument/2006/relationships/hyperlink" Target="https://iris.who.int/bitstream/handle/10665/364587/WHO-UHL-IHS-IPC-2022.4-eng.pdf?isAllowed=y&amp;sequence=1" TargetMode="Externa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1F1D96C4-E074-D770-7180-95173AAC5C74}"/>
              </a:ext>
            </a:extLst>
          </p:cNvPr>
          <p:cNvSpPr>
            <a:spLocks noGrp="1"/>
          </p:cNvSpPr>
          <p:nvPr>
            <p:ph type="ctrTitle"/>
          </p:nvPr>
        </p:nvSpPr>
        <p:spPr/>
        <p:txBody>
          <a:bodyPr/>
          <a:lstStyle/>
          <a:p>
            <a:r>
              <a:rPr lang="en-US" dirty="0"/>
              <a:t>Tezlatgichlarning sanoatda va tibbiyotda Qoʻllanilishi</a:t>
            </a:r>
            <a:endParaRPr lang="uz-Latn-UZ" dirty="0"/>
          </a:p>
        </p:txBody>
      </p:sp>
      <p:sp>
        <p:nvSpPr>
          <p:cNvPr id="3" name="Tagsarlavha 2">
            <a:extLst>
              <a:ext uri="{FF2B5EF4-FFF2-40B4-BE49-F238E27FC236}">
                <a16:creationId xmlns:a16="http://schemas.microsoft.com/office/drawing/2014/main" id="{07AA6314-1310-43F3-63C0-ECC8261BB02A}"/>
              </a:ext>
            </a:extLst>
          </p:cNvPr>
          <p:cNvSpPr>
            <a:spLocks noGrp="1"/>
          </p:cNvSpPr>
          <p:nvPr>
            <p:ph type="subTitle" idx="1"/>
          </p:nvPr>
        </p:nvSpPr>
        <p:spPr/>
        <p:txBody>
          <a:bodyPr/>
          <a:lstStyle/>
          <a:p>
            <a:r>
              <a:rPr lang="en-US" dirty="0"/>
              <a:t>Tf-2301</a:t>
            </a:r>
          </a:p>
          <a:p>
            <a:r>
              <a:rPr lang="en-US" dirty="0"/>
              <a:t>Sayfullayeva sitora, vAlijonova shodiya</a:t>
            </a:r>
            <a:endParaRPr lang="uz-Latn-UZ" dirty="0"/>
          </a:p>
        </p:txBody>
      </p:sp>
    </p:spTree>
    <p:extLst>
      <p:ext uri="{BB962C8B-B14F-4D97-AF65-F5344CB8AC3E}">
        <p14:creationId xmlns:p14="http://schemas.microsoft.com/office/powerpoint/2010/main" val="2926430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1A1CAFA5-2F9A-A4A3-372F-BB4BF88D0211}"/>
              </a:ext>
            </a:extLst>
          </p:cNvPr>
          <p:cNvSpPr>
            <a:spLocks noGrp="1"/>
          </p:cNvSpPr>
          <p:nvPr>
            <p:ph idx="1"/>
          </p:nvPr>
        </p:nvSpPr>
        <p:spPr>
          <a:xfrm>
            <a:off x="1143000" y="0"/>
            <a:ext cx="9905999" cy="6846133"/>
          </a:xfrm>
        </p:spPr>
        <p:txBody>
          <a:bodyPr>
            <a:normAutofit fontScale="85000" lnSpcReduction="10000"/>
          </a:bodyPr>
          <a:lstStyle/>
          <a:p>
            <a:r>
              <a:rPr lang="en-US" dirty="0"/>
              <a:t>Ion implantatsiyasida tezlatgichlarning vazifasi:
1. Ion manbai (source):
Ma’lum bir element (masalan, bor, fosfor yoki arsen) gazi yoki bug‘I ionlashtiriladi. Bu bosqichda ionlar hosil qilinadi.
2. Tezlatish bosqichi:
Tezlatgich (odatda elektrostatik yoki radiochastotali) yordamida hosil qilingan ionlar elektr maydoni orqali tezlashtiriladi. Ionlar energiya olib, juda katta tezlikda harakatlana boshlaydi (odatda 10 keV – 500 keV, ba’zida undan yuqori).
3. Mass-seleksiya:
Tezlatgich chiqishida magnit maydon yordamida kerakli ionlar og‘irlik va zaryad bo‘yicha ajratiladi (nojo‘ya ionlar olib tashlanadi).
4. Yo‘naltirish va zarba:
Tezlatilgan ionlar to‘g‘ri burchak ostida material (odatda kremniy plastinka) yuzasiga yo‘naltiriladi.
Tezlik tufayli ionlar materialga chuqur kiradi va ichki qatlamdagi tuzilmani o‘zgartiradi.</a:t>
            </a:r>
            <a:endParaRPr lang="uz-Latn-UZ" dirty="0"/>
          </a:p>
        </p:txBody>
      </p:sp>
    </p:spTree>
    <p:extLst>
      <p:ext uri="{BB962C8B-B14F-4D97-AF65-F5344CB8AC3E}">
        <p14:creationId xmlns:p14="http://schemas.microsoft.com/office/powerpoint/2010/main" val="3044230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7B53FBF8-9E05-F664-5922-9BD46530F9EE}"/>
              </a:ext>
            </a:extLst>
          </p:cNvPr>
          <p:cNvSpPr>
            <a:spLocks noGrp="1"/>
          </p:cNvSpPr>
          <p:nvPr>
            <p:ph idx="1"/>
          </p:nvPr>
        </p:nvSpPr>
        <p:spPr>
          <a:xfrm>
            <a:off x="1298650" y="858535"/>
            <a:ext cx="9905999" cy="3541714"/>
          </a:xfrm>
        </p:spPr>
        <p:txBody>
          <a:bodyPr/>
          <a:lstStyle/>
          <a:p>
            <a:pPr marL="0" indent="0">
              <a:buNone/>
            </a:pPr>
            <a:r>
              <a:rPr lang="en-US" dirty="0"/>
              <a:t>Oziq-ovqat mahsulotlarini nurlantirish (irradiatsiya) – bu mahsulotlarni zararli mikroorganizmlar, parazitlar va hasharotlardan tozalash, saqlanish muddatini uzaytirish va xavfsizligini ta’minlash uchun ionlashtiruvchi nurlanish bilan ishlov berish usuli. Bu jarayonda tezlatgichlar (acceleratorlar) muhim rol o‘ynaydi.</a:t>
            </a:r>
          </a:p>
        </p:txBody>
      </p:sp>
      <p:pic>
        <p:nvPicPr>
          <p:cNvPr id="4" name="Rasm 3">
            <a:extLst>
              <a:ext uri="{FF2B5EF4-FFF2-40B4-BE49-F238E27FC236}">
                <a16:creationId xmlns:a16="http://schemas.microsoft.com/office/drawing/2014/main" id="{0DFC324D-E857-CB81-089A-036CE4CE5AB8}"/>
              </a:ext>
            </a:extLst>
          </p:cNvPr>
          <p:cNvPicPr>
            <a:picLocks noChangeAspect="1"/>
          </p:cNvPicPr>
          <p:nvPr/>
        </p:nvPicPr>
        <p:blipFill>
          <a:blip r:embed="rId2"/>
          <a:stretch>
            <a:fillRect/>
          </a:stretch>
        </p:blipFill>
        <p:spPr>
          <a:xfrm>
            <a:off x="1298650" y="2972015"/>
            <a:ext cx="9373810" cy="3377986"/>
          </a:xfrm>
          <a:prstGeom prst="rect">
            <a:avLst/>
          </a:prstGeom>
        </p:spPr>
      </p:pic>
    </p:spTree>
    <p:extLst>
      <p:ext uri="{BB962C8B-B14F-4D97-AF65-F5344CB8AC3E}">
        <p14:creationId xmlns:p14="http://schemas.microsoft.com/office/powerpoint/2010/main" val="2674802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385DA342-7206-6CBF-BF2B-3FAD9B4B0046}"/>
              </a:ext>
            </a:extLst>
          </p:cNvPr>
          <p:cNvSpPr>
            <a:spLocks noGrp="1"/>
          </p:cNvSpPr>
          <p:nvPr>
            <p:ph idx="1"/>
          </p:nvPr>
        </p:nvSpPr>
        <p:spPr>
          <a:xfrm>
            <a:off x="1455889" y="1476148"/>
            <a:ext cx="9905999" cy="3541714"/>
          </a:xfrm>
        </p:spPr>
        <p:txBody>
          <a:bodyPr>
            <a:normAutofit/>
          </a:bodyPr>
          <a:lstStyle/>
          <a:p>
            <a:r>
              <a:rPr lang="en-US" dirty="0"/>
              <a:t>Tezlatgichlarning oziq-ovqat nurlantirishdagi ahamiyati:
1. Zarur energiyani ta’minlash:
Tezlatgichlar elektronlar yoki gamma-fotonlar (qattiq nurlanish) ishlab chiqaradi.
Elektron tezlatgichlar mahsulotga 3–10 MeV energiyali elektron nurlari yuboradi. Bu mikroorganizmlar DNKsini shikastlab, ularning ko‘payishini to‘xtatadi.</a:t>
            </a:r>
            <a:endParaRPr lang="uz-Latn-UZ" dirty="0"/>
          </a:p>
        </p:txBody>
      </p:sp>
    </p:spTree>
    <p:extLst>
      <p:ext uri="{BB962C8B-B14F-4D97-AF65-F5344CB8AC3E}">
        <p14:creationId xmlns:p14="http://schemas.microsoft.com/office/powerpoint/2010/main" val="326088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6A0C23DC-9B4F-75D7-88B7-A8C39EF28939}"/>
              </a:ext>
            </a:extLst>
          </p:cNvPr>
          <p:cNvSpPr>
            <a:spLocks noGrp="1"/>
          </p:cNvSpPr>
          <p:nvPr>
            <p:ph idx="1"/>
          </p:nvPr>
        </p:nvSpPr>
        <p:spPr>
          <a:xfrm>
            <a:off x="1014412" y="1251629"/>
            <a:ext cx="9905999" cy="3541714"/>
          </a:xfrm>
        </p:spPr>
        <p:txBody>
          <a:bodyPr>
            <a:normAutofit fontScale="77500" lnSpcReduction="20000"/>
          </a:bodyPr>
          <a:lstStyle/>
          <a:p>
            <a:pPr marL="0" indent="0">
              <a:buNone/>
            </a:pPr>
            <a:r>
              <a:rPr lang="en-US" dirty="0"/>
              <a:t>2. Kimyoviy qoldiqlar qoldirmaydi:
Nurlanish jarayoni issiqlik yoki kimyoviy moddalar talab qilmaydi, mahsulotlar tabiiy holatini saqlab qoladi.
3. Turli mahsulotlar uchun moslashuvchanlik:
Tezlatgichlar yordamida go‘sht, ziravorlar, sabzavotlar, mevalar va don mahsulotlari kabi turli mahsulotlar nurlantiriladi.
4. Yuqori nazorat va xavfsizlik:
Tezlatgichlarda nurlanish jarayoni aniq nazorat qilinadi – doza, chuqurlik va vaqt sozlanadi.
Zarur bo‘lsa, darhol o‘chirilishi mumkin (radioaktiv manbalardan farqli o‘laroq).</a:t>
            </a:r>
          </a:p>
        </p:txBody>
      </p:sp>
    </p:spTree>
    <p:extLst>
      <p:ext uri="{BB962C8B-B14F-4D97-AF65-F5344CB8AC3E}">
        <p14:creationId xmlns:p14="http://schemas.microsoft.com/office/powerpoint/2010/main" val="3061229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rkibi 3">
            <a:extLst>
              <a:ext uri="{FF2B5EF4-FFF2-40B4-BE49-F238E27FC236}">
                <a16:creationId xmlns:a16="http://schemas.microsoft.com/office/drawing/2014/main" id="{6348E78F-35F0-1F96-A171-005D93297DC5}"/>
              </a:ext>
            </a:extLst>
          </p:cNvPr>
          <p:cNvGraphicFramePr>
            <a:graphicFrameLocks noGrp="1"/>
          </p:cNvGraphicFramePr>
          <p:nvPr>
            <p:ph idx="1"/>
            <p:extLst>
              <p:ext uri="{D42A27DB-BD31-4B8C-83A1-F6EECF244321}">
                <p14:modId xmlns:p14="http://schemas.microsoft.com/office/powerpoint/2010/main" val="4067182057"/>
              </p:ext>
            </p:extLst>
          </p:nvPr>
        </p:nvGraphicFramePr>
        <p:xfrm>
          <a:off x="1238174" y="2007583"/>
          <a:ext cx="9906000" cy="2545080"/>
        </p:xfrm>
        <a:graphic>
          <a:graphicData uri="http://schemas.openxmlformats.org/drawingml/2006/table">
            <a:tbl>
              <a:tblPr firstRow="1" bandRow="1">
                <a:tableStyleId>{5C22544A-7EE6-4342-B048-85BDC9FD1C3A}</a:tableStyleId>
              </a:tblPr>
              <a:tblGrid>
                <a:gridCol w="3302000">
                  <a:extLst>
                    <a:ext uri="{9D8B030D-6E8A-4147-A177-3AD203B41FA5}">
                      <a16:colId xmlns:a16="http://schemas.microsoft.com/office/drawing/2014/main" val="3065667530"/>
                    </a:ext>
                  </a:extLst>
                </a:gridCol>
                <a:gridCol w="3302000">
                  <a:extLst>
                    <a:ext uri="{9D8B030D-6E8A-4147-A177-3AD203B41FA5}">
                      <a16:colId xmlns:a16="http://schemas.microsoft.com/office/drawing/2014/main" val="804952219"/>
                    </a:ext>
                  </a:extLst>
                </a:gridCol>
                <a:gridCol w="3302000">
                  <a:extLst>
                    <a:ext uri="{9D8B030D-6E8A-4147-A177-3AD203B41FA5}">
                      <a16:colId xmlns:a16="http://schemas.microsoft.com/office/drawing/2014/main" val="1813911681"/>
                    </a:ext>
                  </a:extLst>
                </a:gridCol>
              </a:tblGrid>
              <a:tr h="624840">
                <a:tc>
                  <a:txBody>
                    <a:bodyPr/>
                    <a:lstStyle/>
                    <a:p>
                      <a:r>
                        <a:rPr lang="en-US" dirty="0"/>
                        <a:t>Tezlatgichlarning turlari</a:t>
                      </a:r>
                      <a:endParaRPr lang="uz-Latn-UZ" dirty="0"/>
                    </a:p>
                  </a:txBody>
                  <a:tcPr/>
                </a:tc>
                <a:tc>
                  <a:txBody>
                    <a:bodyPr/>
                    <a:lstStyle/>
                    <a:p>
                      <a:r>
                        <a:rPr lang="en-US" dirty="0"/>
                        <a:t>Energiyasi</a:t>
                      </a:r>
                      <a:endParaRPr lang="uz-Latn-UZ" dirty="0"/>
                    </a:p>
                  </a:txBody>
                  <a:tcPr/>
                </a:tc>
                <a:tc>
                  <a:txBody>
                    <a:bodyPr/>
                    <a:lstStyle/>
                    <a:p>
                      <a:r>
                        <a:rPr lang="en-US" dirty="0"/>
                        <a:t>Qoʻllanilishi</a:t>
                      </a:r>
                      <a:endParaRPr lang="uz-Latn-UZ" dirty="0"/>
                    </a:p>
                  </a:txBody>
                  <a:tcPr/>
                </a:tc>
                <a:extLst>
                  <a:ext uri="{0D108BD9-81ED-4DB2-BD59-A6C34878D82A}">
                    <a16:rowId xmlns:a16="http://schemas.microsoft.com/office/drawing/2014/main" val="1236634384"/>
                  </a:ext>
                </a:extLst>
              </a:tr>
              <a:tr h="624840">
                <a:tc>
                  <a:txBody>
                    <a:bodyPr/>
                    <a:lstStyle/>
                    <a:p>
                      <a:r>
                        <a:rPr lang="en-US" dirty="0"/>
                        <a:t>Elektron tezlatgichlar </a:t>
                      </a:r>
                      <a:endParaRPr lang="uz-Latn-UZ" dirty="0"/>
                    </a:p>
                  </a:txBody>
                  <a:tcPr/>
                </a:tc>
                <a:tc>
                  <a:txBody>
                    <a:bodyPr/>
                    <a:lstStyle/>
                    <a:p>
                      <a:r>
                        <a:rPr lang="en-US" dirty="0"/>
                        <a:t>3-10 MeV</a:t>
                      </a:r>
                      <a:endParaRPr lang="uz-Latn-UZ" dirty="0"/>
                    </a:p>
                  </a:txBody>
                  <a:tcPr/>
                </a:tc>
                <a:tc>
                  <a:txBody>
                    <a:bodyPr/>
                    <a:lstStyle/>
                    <a:p>
                      <a:r>
                        <a:rPr lang="en-US" dirty="0"/>
                        <a:t>Yupqa mahsulotlar(Qadoqlangan mahsulotlar)</a:t>
                      </a:r>
                      <a:endParaRPr lang="uz-Latn-UZ" dirty="0"/>
                    </a:p>
                  </a:txBody>
                  <a:tcPr/>
                </a:tc>
                <a:extLst>
                  <a:ext uri="{0D108BD9-81ED-4DB2-BD59-A6C34878D82A}">
                    <a16:rowId xmlns:a16="http://schemas.microsoft.com/office/drawing/2014/main" val="915567267"/>
                  </a:ext>
                </a:extLst>
              </a:tr>
              <a:tr h="624840">
                <a:tc>
                  <a:txBody>
                    <a:bodyPr/>
                    <a:lstStyle/>
                    <a:p>
                      <a:r>
                        <a:rPr lang="en-US" dirty="0"/>
                        <a:t>X-nur generatori.</a:t>
                      </a:r>
                      <a:endParaRPr lang="uz-Latn-UZ" dirty="0"/>
                    </a:p>
                  </a:txBody>
                  <a:tcPr/>
                </a:tc>
                <a:tc>
                  <a:txBody>
                    <a:bodyPr/>
                    <a:lstStyle/>
                    <a:p>
                      <a:r>
                        <a:rPr lang="en-US" dirty="0"/>
                        <a:t>5-7.5 MeV</a:t>
                      </a:r>
                      <a:endParaRPr lang="uz-Latn-UZ" dirty="0"/>
                    </a:p>
                  </a:txBody>
                  <a:tcPr/>
                </a:tc>
                <a:tc>
                  <a:txBody>
                    <a:bodyPr/>
                    <a:lstStyle/>
                    <a:p>
                      <a:r>
                        <a:rPr lang="en-US" dirty="0"/>
                        <a:t>Qalin qadoqlangan mahsulotlar uchun</a:t>
                      </a:r>
                      <a:endParaRPr lang="uz-Latn-UZ" dirty="0"/>
                    </a:p>
                  </a:txBody>
                  <a:tcPr/>
                </a:tc>
                <a:extLst>
                  <a:ext uri="{0D108BD9-81ED-4DB2-BD59-A6C34878D82A}">
                    <a16:rowId xmlns:a16="http://schemas.microsoft.com/office/drawing/2014/main" val="1739443471"/>
                  </a:ext>
                </a:extLst>
              </a:tr>
              <a:tr h="624840">
                <a:tc>
                  <a:txBody>
                    <a:bodyPr/>
                    <a:lstStyle/>
                    <a:p>
                      <a:r>
                        <a:rPr lang="en-US" dirty="0"/>
                        <a:t>Gamma nurlari(Radiaktiv manba coblt-60)</a:t>
                      </a:r>
                      <a:endParaRPr lang="uz-Latn-UZ" dirty="0"/>
                    </a:p>
                  </a:txBody>
                  <a:tcPr/>
                </a:tc>
                <a:tc>
                  <a:txBody>
                    <a:bodyPr/>
                    <a:lstStyle/>
                    <a:p>
                      <a:r>
                        <a:rPr lang="en-US" dirty="0"/>
                        <a:t>Doimiy manba</a:t>
                      </a:r>
                      <a:endParaRPr lang="uz-Latn-UZ" dirty="0"/>
                    </a:p>
                  </a:txBody>
                  <a:tcPr/>
                </a:tc>
                <a:tc>
                  <a:txBody>
                    <a:bodyPr/>
                    <a:lstStyle/>
                    <a:p>
                      <a:r>
                        <a:rPr lang="en-US" dirty="0"/>
                        <a:t>Juda chuqur nurlantirish, lekin radiatsiya xavfi bor.</a:t>
                      </a:r>
                      <a:endParaRPr lang="uz-Latn-UZ" dirty="0"/>
                    </a:p>
                  </a:txBody>
                  <a:tcPr/>
                </a:tc>
                <a:extLst>
                  <a:ext uri="{0D108BD9-81ED-4DB2-BD59-A6C34878D82A}">
                    <a16:rowId xmlns:a16="http://schemas.microsoft.com/office/drawing/2014/main" val="3843204046"/>
                  </a:ext>
                </a:extLst>
              </a:tr>
            </a:tbl>
          </a:graphicData>
        </a:graphic>
      </p:graphicFrame>
    </p:spTree>
    <p:extLst>
      <p:ext uri="{BB962C8B-B14F-4D97-AF65-F5344CB8AC3E}">
        <p14:creationId xmlns:p14="http://schemas.microsoft.com/office/powerpoint/2010/main" val="166216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7892ABA9-E1B3-A711-3FAA-3AA3AEE7836C}"/>
              </a:ext>
            </a:extLst>
          </p:cNvPr>
          <p:cNvSpPr>
            <a:spLocks noGrp="1"/>
          </p:cNvSpPr>
          <p:nvPr>
            <p:ph idx="1"/>
          </p:nvPr>
        </p:nvSpPr>
        <p:spPr>
          <a:xfrm>
            <a:off x="1492174" y="1547963"/>
            <a:ext cx="9905999" cy="3541714"/>
          </a:xfrm>
        </p:spPr>
        <p:txBody>
          <a:bodyPr>
            <a:normAutofit/>
          </a:bodyPr>
          <a:lstStyle/>
          <a:p>
            <a:pPr marL="0" indent="0">
              <a:buNone/>
            </a:pPr>
            <a:r>
              <a:rPr lang="en-US" dirty="0"/>
              <a:t>Afzalliklari:
Saqlash muddatini oshiradi.
Salmonella, E. coli, Listeria kabi bakteriyalarni yo‘q qiladi.
Import va eksportda sanitariya talablariga javob beradi.</a:t>
            </a:r>
          </a:p>
        </p:txBody>
      </p:sp>
    </p:spTree>
    <p:extLst>
      <p:ext uri="{BB962C8B-B14F-4D97-AF65-F5344CB8AC3E}">
        <p14:creationId xmlns:p14="http://schemas.microsoft.com/office/powerpoint/2010/main" val="1488317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CBA61361-1CC8-4407-86B5-7DBCF209109C}"/>
              </a:ext>
            </a:extLst>
          </p:cNvPr>
          <p:cNvSpPr>
            <a:spLocks noGrp="1"/>
          </p:cNvSpPr>
          <p:nvPr>
            <p:ph idx="1"/>
          </p:nvPr>
        </p:nvSpPr>
        <p:spPr>
          <a:xfrm>
            <a:off x="1141412" y="907143"/>
            <a:ext cx="9905999" cy="4884058"/>
          </a:xfrm>
        </p:spPr>
        <p:txBody>
          <a:bodyPr/>
          <a:lstStyle/>
          <a:p>
            <a:r>
              <a:rPr lang="en-US" dirty="0"/>
              <a:t>Suvni tozalashda tezlatgichlarning qoʻllanilishi — bu ekologik xavfsiz va samarali texnologiyalardan biri bo‘lib, suvdagi organik va noorganik ifloslantiruvchilarni, bakteriyalarni, viruslarni va dorivor modda qoldiqlarini zararsizlantirish uchun tezlatilgan elektronlar yoki ionlashtiruvchi nurlanish qo‘llaniladi.</a:t>
            </a:r>
            <a:endParaRPr lang="uz-Latn-UZ" dirty="0"/>
          </a:p>
        </p:txBody>
      </p:sp>
      <p:pic>
        <p:nvPicPr>
          <p:cNvPr id="4" name="Rasm 3">
            <a:extLst>
              <a:ext uri="{FF2B5EF4-FFF2-40B4-BE49-F238E27FC236}">
                <a16:creationId xmlns:a16="http://schemas.microsoft.com/office/drawing/2014/main" id="{932E3A3B-6E12-9EC0-C019-601755CAE249}"/>
              </a:ext>
            </a:extLst>
          </p:cNvPr>
          <p:cNvPicPr>
            <a:picLocks noChangeAspect="1"/>
          </p:cNvPicPr>
          <p:nvPr/>
        </p:nvPicPr>
        <p:blipFill>
          <a:blip r:embed="rId2"/>
          <a:stretch>
            <a:fillRect/>
          </a:stretch>
        </p:blipFill>
        <p:spPr>
          <a:xfrm>
            <a:off x="1814286" y="3349172"/>
            <a:ext cx="8128000" cy="3242819"/>
          </a:xfrm>
          <a:prstGeom prst="rect">
            <a:avLst/>
          </a:prstGeom>
        </p:spPr>
      </p:pic>
    </p:spTree>
    <p:extLst>
      <p:ext uri="{BB962C8B-B14F-4D97-AF65-F5344CB8AC3E}">
        <p14:creationId xmlns:p14="http://schemas.microsoft.com/office/powerpoint/2010/main" val="3530726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040568E4-0214-5F2B-E65E-543AE96DB696}"/>
              </a:ext>
            </a:extLst>
          </p:cNvPr>
          <p:cNvSpPr>
            <a:spLocks noGrp="1"/>
          </p:cNvSpPr>
          <p:nvPr>
            <p:ph idx="1"/>
          </p:nvPr>
        </p:nvSpPr>
        <p:spPr>
          <a:xfrm>
            <a:off x="1250269" y="1439106"/>
            <a:ext cx="9905999" cy="3541714"/>
          </a:xfrm>
        </p:spPr>
        <p:txBody>
          <a:bodyPr>
            <a:normAutofit/>
          </a:bodyPr>
          <a:lstStyle/>
          <a:p>
            <a:r>
              <a:rPr lang="en-US" dirty="0"/>
              <a:t>Qanday ishlaydi?
1. Tezlatgich (electron beam accelerator) suv orqali yuqori energiyali elektron nurlari (e-beam) yoki X-nurlar yuboradi.
2. Bu nurlar suvdagi moddalarga urilib, radikallar (masalan, OH·, H·) hosil qiladi.
3. Bu radikallar suvdagi toksik, infeksion yoki barqaror ifloslantiruvchilarni parchalaydi yoki neytrallaydi.</a:t>
            </a:r>
            <a:endParaRPr lang="uz-Latn-UZ" dirty="0"/>
          </a:p>
        </p:txBody>
      </p:sp>
    </p:spTree>
    <p:extLst>
      <p:ext uri="{BB962C8B-B14F-4D97-AF65-F5344CB8AC3E}">
        <p14:creationId xmlns:p14="http://schemas.microsoft.com/office/powerpoint/2010/main" val="1220768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44C247C9-4B90-CBFC-6E62-5D59FD4E88BD}"/>
              </a:ext>
            </a:extLst>
          </p:cNvPr>
          <p:cNvSpPr>
            <a:spLocks noGrp="1"/>
          </p:cNvSpPr>
          <p:nvPr>
            <p:ph idx="1"/>
          </p:nvPr>
        </p:nvSpPr>
        <p:spPr>
          <a:xfrm>
            <a:off x="1143000" y="1658143"/>
            <a:ext cx="9905999" cy="3541714"/>
          </a:xfrm>
        </p:spPr>
        <p:txBody>
          <a:bodyPr>
            <a:normAutofit fontScale="70000" lnSpcReduction="20000"/>
          </a:bodyPr>
          <a:lstStyle/>
          <a:p>
            <a:pPr marL="0" indent="0">
              <a:buNone/>
            </a:pPr>
            <a:r>
              <a:rPr lang="en-US" dirty="0"/>
              <a:t>Qanday muammolarni hal qiladi?
Farmatsevtik qoldiqlar (antibiotiklar, gormonlar)
Organik ifloslantiruvchilar (PCB, fenollar, pestitsidlar)
Bakteriyalar, viruslar, mikroorganizmlar
Toshqin yoki oqava suvdagi zararli aralashmalar</a:t>
            </a:r>
          </a:p>
        </p:txBody>
      </p:sp>
      <p:pic>
        <p:nvPicPr>
          <p:cNvPr id="4" name="Rasm 3">
            <a:extLst>
              <a:ext uri="{FF2B5EF4-FFF2-40B4-BE49-F238E27FC236}">
                <a16:creationId xmlns:a16="http://schemas.microsoft.com/office/drawing/2014/main" id="{81F5BF1D-76F9-4418-2956-3C77AA67B11C}"/>
              </a:ext>
            </a:extLst>
          </p:cNvPr>
          <p:cNvPicPr>
            <a:picLocks noChangeAspect="1"/>
          </p:cNvPicPr>
          <p:nvPr/>
        </p:nvPicPr>
        <p:blipFill>
          <a:blip r:embed="rId2"/>
          <a:stretch>
            <a:fillRect/>
          </a:stretch>
        </p:blipFill>
        <p:spPr>
          <a:xfrm>
            <a:off x="6567714" y="1491935"/>
            <a:ext cx="5092095" cy="3541715"/>
          </a:xfrm>
          <a:prstGeom prst="rect">
            <a:avLst/>
          </a:prstGeom>
        </p:spPr>
      </p:pic>
    </p:spTree>
    <p:extLst>
      <p:ext uri="{BB962C8B-B14F-4D97-AF65-F5344CB8AC3E}">
        <p14:creationId xmlns:p14="http://schemas.microsoft.com/office/powerpoint/2010/main" val="112191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kibi 3">
            <a:extLst>
              <a:ext uri="{FF2B5EF4-FFF2-40B4-BE49-F238E27FC236}">
                <a16:creationId xmlns:a16="http://schemas.microsoft.com/office/drawing/2014/main" id="{1CE8E91B-61EE-6C75-2784-6787359BB686}"/>
              </a:ext>
            </a:extLst>
          </p:cNvPr>
          <p:cNvPicPr>
            <a:picLocks noGrp="1" noChangeAspect="1"/>
          </p:cNvPicPr>
          <p:nvPr>
            <p:ph idx="1"/>
          </p:nvPr>
        </p:nvPicPr>
        <p:blipFill>
          <a:blip r:embed="rId2"/>
          <a:stretch>
            <a:fillRect/>
          </a:stretch>
        </p:blipFill>
        <p:spPr>
          <a:xfrm>
            <a:off x="2558565" y="1168400"/>
            <a:ext cx="6573340" cy="4521200"/>
          </a:xfrm>
        </p:spPr>
      </p:pic>
    </p:spTree>
    <p:extLst>
      <p:ext uri="{BB962C8B-B14F-4D97-AF65-F5344CB8AC3E}">
        <p14:creationId xmlns:p14="http://schemas.microsoft.com/office/powerpoint/2010/main" val="2942917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EA9F2E1A-B4A9-56C4-B21F-4F1435F20BAD}"/>
              </a:ext>
            </a:extLst>
          </p:cNvPr>
          <p:cNvSpPr>
            <a:spLocks noGrp="1"/>
          </p:cNvSpPr>
          <p:nvPr>
            <p:ph type="title"/>
          </p:nvPr>
        </p:nvSpPr>
        <p:spPr/>
        <p:txBody>
          <a:bodyPr/>
          <a:lstStyle/>
          <a:p>
            <a:r>
              <a:rPr lang="en-US" dirty="0"/>
              <a:t>Reja</a:t>
            </a:r>
            <a:endParaRPr lang="uz-Latn-UZ" dirty="0"/>
          </a:p>
        </p:txBody>
      </p:sp>
      <p:sp>
        <p:nvSpPr>
          <p:cNvPr id="3" name="Tarkibi 2">
            <a:extLst>
              <a:ext uri="{FF2B5EF4-FFF2-40B4-BE49-F238E27FC236}">
                <a16:creationId xmlns:a16="http://schemas.microsoft.com/office/drawing/2014/main" id="{2324DA8A-DBE6-928D-DFF4-75628C82243B}"/>
              </a:ext>
            </a:extLst>
          </p:cNvPr>
          <p:cNvSpPr>
            <a:spLocks noGrp="1"/>
          </p:cNvSpPr>
          <p:nvPr>
            <p:ph idx="1"/>
          </p:nvPr>
        </p:nvSpPr>
        <p:spPr/>
        <p:txBody>
          <a:bodyPr>
            <a:normAutofit fontScale="85000" lnSpcReduction="20000"/>
          </a:bodyPr>
          <a:lstStyle/>
          <a:p>
            <a:r>
              <a:rPr lang="en-US" dirty="0"/>
              <a:t>Tibbiyotda tezlatgichlarni qoʻllanilishi:</a:t>
            </a:r>
          </a:p>
          <a:p>
            <a:r>
              <a:rPr lang="en-US" dirty="0"/>
              <a:t>1. Radiatsion terapiya:   </a:t>
            </a:r>
          </a:p>
          <a:p>
            <a:r>
              <a:rPr lang="en-US" dirty="0"/>
              <a:t>2. Proton terapiyasi:   </a:t>
            </a:r>
          </a:p>
          <a:p>
            <a:r>
              <a:rPr lang="en-US" dirty="0"/>
              <a:t>3.Tibbiy mahsulotlarni sterilizatziya qilish</a:t>
            </a:r>
          </a:p>
          <a:p>
            <a:r>
              <a:rPr lang="en-US" dirty="0"/>
              <a:t>Sanoatda tezlatgichlarni qoʻllanilishi</a:t>
            </a:r>
          </a:p>
          <a:p>
            <a:r>
              <a:rPr lang="en-US" dirty="0"/>
              <a:t>1. Ion implontatsiya</a:t>
            </a:r>
          </a:p>
          <a:p>
            <a:r>
              <a:rPr lang="en-US" dirty="0"/>
              <a:t>2. Oziq-ovqat mahsulotlarini nurlantirish</a:t>
            </a:r>
          </a:p>
          <a:p>
            <a:r>
              <a:rPr lang="en-US" dirty="0"/>
              <a:t>3. Suvni tozalash</a:t>
            </a:r>
          </a:p>
        </p:txBody>
      </p:sp>
    </p:spTree>
    <p:extLst>
      <p:ext uri="{BB962C8B-B14F-4D97-AF65-F5344CB8AC3E}">
        <p14:creationId xmlns:p14="http://schemas.microsoft.com/office/powerpoint/2010/main" val="3659336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15247191-231C-E9DD-AA16-530951707429}"/>
              </a:ext>
            </a:extLst>
          </p:cNvPr>
          <p:cNvSpPr>
            <a:spLocks noGrp="1"/>
          </p:cNvSpPr>
          <p:nvPr>
            <p:ph type="title"/>
          </p:nvPr>
        </p:nvSpPr>
        <p:spPr/>
        <p:txBody>
          <a:bodyPr/>
          <a:lstStyle/>
          <a:p>
            <a:r>
              <a:rPr lang="en-US" dirty="0"/>
              <a:t>Foydalanilgan adabiyotlar</a:t>
            </a:r>
            <a:endParaRPr lang="uz-Latn-UZ" dirty="0"/>
          </a:p>
        </p:txBody>
      </p:sp>
      <p:sp>
        <p:nvSpPr>
          <p:cNvPr id="3" name="Tarkibi 2">
            <a:extLst>
              <a:ext uri="{FF2B5EF4-FFF2-40B4-BE49-F238E27FC236}">
                <a16:creationId xmlns:a16="http://schemas.microsoft.com/office/drawing/2014/main" id="{9AD6E185-06F0-9B6B-B85D-BE52356A07D2}"/>
              </a:ext>
            </a:extLst>
          </p:cNvPr>
          <p:cNvSpPr>
            <a:spLocks noGrp="1"/>
          </p:cNvSpPr>
          <p:nvPr>
            <p:ph idx="1"/>
          </p:nvPr>
        </p:nvSpPr>
        <p:spPr/>
        <p:txBody>
          <a:bodyPr>
            <a:normAutofit fontScale="85000" lnSpcReduction="20000"/>
          </a:bodyPr>
          <a:lstStyle/>
          <a:p>
            <a:r>
              <a:rPr lang="en-US" dirty="0"/>
              <a:t>ChatGPT</a:t>
            </a:r>
          </a:p>
          <a:p>
            <a:r>
              <a:rPr lang="en-US" dirty="0">
                <a:hlinkClick r:id="rId2"/>
              </a:rPr>
              <a:t>https://www.mayoclinic.org/tests-procedures/proton-therapy/about/pac-2utm_758?utm_soucore</a:t>
            </a:r>
            <a:endParaRPr lang="en-US" dirty="0"/>
          </a:p>
          <a:p>
            <a:r>
              <a:rPr lang="en-US" dirty="0">
                <a:hlinkClick r:id="rId3"/>
              </a:rPr>
              <a:t>https://www.who.int/publications/i/item/9789241549851</a:t>
            </a:r>
            <a:endParaRPr lang="en-US" dirty="0"/>
          </a:p>
          <a:p>
            <a:r>
              <a:rPr lang="en-US" dirty="0">
                <a:hlinkClick r:id="rId4"/>
              </a:rPr>
              <a:t>https://iris.who.int/bitstream/handle/10665/364587/WHO-UHL-IHS-IPC-2022.4-eng.pdf?isAllowed=y&amp;sequence=1</a:t>
            </a:r>
            <a:endParaRPr lang="en-US" dirty="0"/>
          </a:p>
          <a:p>
            <a:r>
              <a:rPr lang="en-US" dirty="0">
                <a:hlinkClick r:id="rId5"/>
              </a:rPr>
              <a:t>https://www.cdc.gov/infection-control/hcp/disinfection-sterilization/summary-recommendations.html</a:t>
            </a:r>
            <a:endParaRPr lang="en-US" dirty="0"/>
          </a:p>
          <a:p>
            <a:r>
              <a:rPr lang="en-US" dirty="0">
                <a:hlinkClick r:id="rId6"/>
              </a:rPr>
              <a:t>https://youtube.com/watch?v=Tv4KreXY_RU&amp;si=f3Q31SeEaaNTdej_</a:t>
            </a:r>
            <a:endParaRPr lang="en-US" dirty="0"/>
          </a:p>
          <a:p>
            <a:endParaRPr lang="en-US" dirty="0"/>
          </a:p>
          <a:p>
            <a:endParaRPr lang="uz-Latn-UZ" dirty="0"/>
          </a:p>
        </p:txBody>
      </p:sp>
    </p:spTree>
    <p:extLst>
      <p:ext uri="{BB962C8B-B14F-4D97-AF65-F5344CB8AC3E}">
        <p14:creationId xmlns:p14="http://schemas.microsoft.com/office/powerpoint/2010/main" val="2008155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F1B0A175-8A67-0176-B305-5840E7696B3E}"/>
              </a:ext>
            </a:extLst>
          </p:cNvPr>
          <p:cNvSpPr>
            <a:spLocks noGrp="1"/>
          </p:cNvSpPr>
          <p:nvPr>
            <p:ph type="title"/>
          </p:nvPr>
        </p:nvSpPr>
        <p:spPr>
          <a:xfrm>
            <a:off x="2689603" y="2251375"/>
            <a:ext cx="9905998" cy="1478570"/>
          </a:xfrm>
        </p:spPr>
        <p:txBody>
          <a:bodyPr/>
          <a:lstStyle/>
          <a:p>
            <a:r>
              <a:rPr lang="en-US" dirty="0"/>
              <a:t>E'tiboringiz  uchun rahmat </a:t>
            </a:r>
            <a:endParaRPr lang="uz-Latn-UZ" dirty="0"/>
          </a:p>
        </p:txBody>
      </p:sp>
    </p:spTree>
    <p:extLst>
      <p:ext uri="{BB962C8B-B14F-4D97-AF65-F5344CB8AC3E}">
        <p14:creationId xmlns:p14="http://schemas.microsoft.com/office/powerpoint/2010/main" val="2924845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25D3C118-B1AE-E9A3-342B-002B61E4B609}"/>
              </a:ext>
            </a:extLst>
          </p:cNvPr>
          <p:cNvSpPr>
            <a:spLocks noGrp="1"/>
          </p:cNvSpPr>
          <p:nvPr>
            <p:ph type="title"/>
          </p:nvPr>
        </p:nvSpPr>
        <p:spPr/>
        <p:txBody>
          <a:bodyPr/>
          <a:lstStyle/>
          <a:p>
            <a:r>
              <a:rPr lang="en-US" dirty="0"/>
              <a:t>Radiatsion terapiya</a:t>
            </a:r>
            <a:endParaRPr lang="uz-Latn-UZ" dirty="0"/>
          </a:p>
        </p:txBody>
      </p:sp>
      <p:pic>
        <p:nvPicPr>
          <p:cNvPr id="4" name="Tarkibi 3">
            <a:extLst>
              <a:ext uri="{FF2B5EF4-FFF2-40B4-BE49-F238E27FC236}">
                <a16:creationId xmlns:a16="http://schemas.microsoft.com/office/drawing/2014/main" id="{4C6A81AD-179C-974E-7A76-0FB8F6359C9E}"/>
              </a:ext>
            </a:extLst>
          </p:cNvPr>
          <p:cNvPicPr>
            <a:picLocks noGrp="1" noChangeAspect="1"/>
          </p:cNvPicPr>
          <p:nvPr>
            <p:ph idx="1"/>
          </p:nvPr>
        </p:nvPicPr>
        <p:blipFill>
          <a:blip r:embed="rId2"/>
          <a:stretch>
            <a:fillRect/>
          </a:stretch>
        </p:blipFill>
        <p:spPr>
          <a:xfrm>
            <a:off x="6681032" y="2097088"/>
            <a:ext cx="3810000" cy="3371850"/>
          </a:xfrm>
        </p:spPr>
      </p:pic>
      <p:sp>
        <p:nvSpPr>
          <p:cNvPr id="5" name="Yozuv 4">
            <a:extLst>
              <a:ext uri="{FF2B5EF4-FFF2-40B4-BE49-F238E27FC236}">
                <a16:creationId xmlns:a16="http://schemas.microsoft.com/office/drawing/2014/main" id="{18EE1546-0DD0-6532-791F-C34DCBD47B23}"/>
              </a:ext>
            </a:extLst>
          </p:cNvPr>
          <p:cNvSpPr txBox="1"/>
          <p:nvPr/>
        </p:nvSpPr>
        <p:spPr>
          <a:xfrm>
            <a:off x="597127" y="1897743"/>
            <a:ext cx="5862939" cy="3970318"/>
          </a:xfrm>
          <a:prstGeom prst="rect">
            <a:avLst/>
          </a:prstGeom>
          <a:noFill/>
        </p:spPr>
        <p:txBody>
          <a:bodyPr wrap="square" rtlCol="0">
            <a:spAutoFit/>
          </a:bodyPr>
          <a:lstStyle/>
          <a:p>
            <a:pPr algn="l"/>
            <a:r>
              <a:rPr lang="en-US" dirty="0"/>
              <a:t>Tibbiy chiziqli tezlatkich (LINAC) yuqori energiyali rentgen nurlari yoki elektronlarni o’simta shakliga moslashtirish va saraton hujayralarini yo’q qilish va atrofdagi normal to’qimalarni tejash uchun moslashtiradi. U  bemorning o’simtasi hududiga yuqori energiyali rentgen nurlari yoki elektronlarni etkazib beradi. Chiziqli tezlatgich mikroto’lqinli texnologiyadan  tezlatgichning “to’lqin qo’llanmasi” deb ataladigan qismidagi elektronlarni tezlashtirish uchun foydalanadi, so’ngra bu elektronlarning yuqori energiyali rentgen nurlarini ishlab chiqarish uchun og’ir metall nishoni bilan to’qnashishiga imkon beradi. Ushbu yuqori energiyali rentgen nurlari bemor o’simtasining shakliga mos keladigan mashinadan chiqqanda shakllanadi va moslashtirilgan nur bemorning o’simtasiga yo’naltiriladi.</a:t>
            </a:r>
            <a:endParaRPr lang="uz-Latn-UZ" dirty="0"/>
          </a:p>
        </p:txBody>
      </p:sp>
    </p:spTree>
    <p:extLst>
      <p:ext uri="{BB962C8B-B14F-4D97-AF65-F5344CB8AC3E}">
        <p14:creationId xmlns:p14="http://schemas.microsoft.com/office/powerpoint/2010/main" val="1453255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EC41402E-FFED-AA3B-C554-E036C5875330}"/>
              </a:ext>
            </a:extLst>
          </p:cNvPr>
          <p:cNvSpPr>
            <a:spLocks noGrp="1"/>
          </p:cNvSpPr>
          <p:nvPr>
            <p:ph type="title"/>
          </p:nvPr>
        </p:nvSpPr>
        <p:spPr/>
        <p:txBody>
          <a:bodyPr/>
          <a:lstStyle/>
          <a:p>
            <a:r>
              <a:rPr lang="en-US" dirty="0"/>
              <a:t>Proton terapiyasi </a:t>
            </a:r>
            <a:endParaRPr lang="uz-Latn-UZ" dirty="0"/>
          </a:p>
        </p:txBody>
      </p:sp>
      <p:sp>
        <p:nvSpPr>
          <p:cNvPr id="3" name="Tarkibi 2">
            <a:extLst>
              <a:ext uri="{FF2B5EF4-FFF2-40B4-BE49-F238E27FC236}">
                <a16:creationId xmlns:a16="http://schemas.microsoft.com/office/drawing/2014/main" id="{80097225-3EFF-CB1C-1FD9-60B928F9F99F}"/>
              </a:ext>
            </a:extLst>
          </p:cNvPr>
          <p:cNvSpPr>
            <a:spLocks noGrp="1"/>
          </p:cNvSpPr>
          <p:nvPr>
            <p:ph idx="1"/>
          </p:nvPr>
        </p:nvSpPr>
        <p:spPr/>
        <p:txBody>
          <a:bodyPr>
            <a:normAutofit lnSpcReduction="10000"/>
          </a:bodyPr>
          <a:lstStyle/>
          <a:p>
            <a:pPr marL="0" indent="0">
              <a:buNone/>
            </a:pPr>
            <a:r>
              <a:rPr lang="en-US" dirty="0"/>
              <a:t>Proton terapiyasi bu yuqori tezlikka yetkazilgan proton nuri, ushbu nur oʻsimtaga yoʻnaltiriladi.</a:t>
            </a:r>
          </a:p>
          <a:p>
            <a:pPr marL="0" indent="0">
              <a:buNone/>
            </a:pPr>
            <a:r>
              <a:rPr lang="en-US" dirty="0"/>
              <a:t>Proton terapiyasi quyudagi tezlatgichlar bilan amalga oshiriladi.</a:t>
            </a:r>
          </a:p>
          <a:p>
            <a:pPr marL="457200" indent="-457200">
              <a:buAutoNum type="arabicPeriod"/>
            </a:pPr>
            <a:r>
              <a:rPr lang="en-US" dirty="0"/>
              <a:t>Siklatron</a:t>
            </a:r>
          </a:p>
          <a:p>
            <a:pPr marL="457200" indent="-457200">
              <a:buAutoNum type="arabicPeriod"/>
            </a:pPr>
            <a:r>
              <a:rPr lang="en-US" dirty="0"/>
              <a:t>Siklotronning varianti – Supero‘tkazuvchan Siklotronlar</a:t>
            </a:r>
          </a:p>
          <a:p>
            <a:pPr marL="457200" indent="-457200">
              <a:buAutoNum type="arabicPeriod"/>
            </a:pPr>
            <a:r>
              <a:rPr lang="en-US" dirty="0"/>
              <a:t>Sinkrotron</a:t>
            </a:r>
          </a:p>
          <a:p>
            <a:pPr marL="457200" indent="-457200">
              <a:buAutoNum type="arabicPeriod"/>
            </a:pPr>
            <a:r>
              <a:rPr lang="en-US" dirty="0"/>
              <a:t>Linear tezlatgichi.(Kam hollarda)</a:t>
            </a:r>
          </a:p>
        </p:txBody>
      </p:sp>
    </p:spTree>
    <p:extLst>
      <p:ext uri="{BB962C8B-B14F-4D97-AF65-F5344CB8AC3E}">
        <p14:creationId xmlns:p14="http://schemas.microsoft.com/office/powerpoint/2010/main" val="65854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2D30EAB4-8F21-77FD-36A4-AD6765439961}"/>
              </a:ext>
            </a:extLst>
          </p:cNvPr>
          <p:cNvSpPr>
            <a:spLocks noGrp="1"/>
          </p:cNvSpPr>
          <p:nvPr>
            <p:ph idx="1"/>
          </p:nvPr>
        </p:nvSpPr>
        <p:spPr>
          <a:xfrm>
            <a:off x="2139270" y="628725"/>
            <a:ext cx="4065588" cy="3541714"/>
          </a:xfrm>
        </p:spPr>
        <p:txBody>
          <a:bodyPr>
            <a:normAutofit fontScale="85000" lnSpcReduction="20000"/>
          </a:bodyPr>
          <a:lstStyle/>
          <a:p>
            <a:r>
              <a:rPr lang="en-US" dirty="0"/>
              <a:t>1. Siklotron (Cyclotron)
Ishlash prinsipi: Protonlarni doira shaklida aylantirib tezlashtiradi.
Afzalligi: Kompakt o‘lchamli, barqaror nurlanish energiyasi ta’minlaydi.
Kamchiligi: Proton energiyasi o‘zgarmas bo‘lgani uchun chuqurlikni moslash uchun qo‘shimcha qurilmalar talab etiladi.</a:t>
            </a:r>
            <a:endParaRPr lang="uz-Latn-UZ" dirty="0"/>
          </a:p>
        </p:txBody>
      </p:sp>
      <p:pic>
        <p:nvPicPr>
          <p:cNvPr id="4" name="Rasm 3">
            <a:extLst>
              <a:ext uri="{FF2B5EF4-FFF2-40B4-BE49-F238E27FC236}">
                <a16:creationId xmlns:a16="http://schemas.microsoft.com/office/drawing/2014/main" id="{26D918E3-84C6-588B-B9D9-E92CA6BEB13B}"/>
              </a:ext>
            </a:extLst>
          </p:cNvPr>
          <p:cNvPicPr>
            <a:picLocks noChangeAspect="1"/>
          </p:cNvPicPr>
          <p:nvPr/>
        </p:nvPicPr>
        <p:blipFill>
          <a:blip r:embed="rId2"/>
          <a:stretch>
            <a:fillRect/>
          </a:stretch>
        </p:blipFill>
        <p:spPr>
          <a:xfrm>
            <a:off x="7495264" y="187477"/>
            <a:ext cx="3184832" cy="2533952"/>
          </a:xfrm>
          <a:prstGeom prst="rect">
            <a:avLst/>
          </a:prstGeom>
        </p:spPr>
      </p:pic>
      <p:pic>
        <p:nvPicPr>
          <p:cNvPr id="2" name="Rasm 1">
            <a:extLst>
              <a:ext uri="{FF2B5EF4-FFF2-40B4-BE49-F238E27FC236}">
                <a16:creationId xmlns:a16="http://schemas.microsoft.com/office/drawing/2014/main" id="{643FEE92-1CDA-C5FC-0335-3A4FD5604054}"/>
              </a:ext>
            </a:extLst>
          </p:cNvPr>
          <p:cNvPicPr>
            <a:picLocks noChangeAspect="1"/>
          </p:cNvPicPr>
          <p:nvPr/>
        </p:nvPicPr>
        <p:blipFill>
          <a:blip r:embed="rId3"/>
          <a:stretch>
            <a:fillRect/>
          </a:stretch>
        </p:blipFill>
        <p:spPr>
          <a:xfrm>
            <a:off x="7160381" y="3066144"/>
            <a:ext cx="3664857" cy="2890762"/>
          </a:xfrm>
          <a:prstGeom prst="rect">
            <a:avLst/>
          </a:prstGeom>
        </p:spPr>
      </p:pic>
    </p:spTree>
    <p:extLst>
      <p:ext uri="{BB962C8B-B14F-4D97-AF65-F5344CB8AC3E}">
        <p14:creationId xmlns:p14="http://schemas.microsoft.com/office/powerpoint/2010/main" val="3074835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BFE2CF0D-5521-3399-AB68-BED98E907A64}"/>
              </a:ext>
            </a:extLst>
          </p:cNvPr>
          <p:cNvSpPr>
            <a:spLocks noGrp="1"/>
          </p:cNvSpPr>
          <p:nvPr>
            <p:ph idx="1"/>
          </p:nvPr>
        </p:nvSpPr>
        <p:spPr>
          <a:xfrm>
            <a:off x="1141412" y="1306286"/>
            <a:ext cx="9905999" cy="4484915"/>
          </a:xfrm>
        </p:spPr>
        <p:txBody>
          <a:bodyPr>
            <a:normAutofit fontScale="92500" lnSpcReduction="20000"/>
          </a:bodyPr>
          <a:lstStyle/>
          <a:p>
            <a:pPr marL="0" indent="0">
              <a:buNone/>
            </a:pPr>
            <a:r>
              <a:rPr lang="en-US" dirty="0"/>
              <a:t>Supero‘tkazuvchan siklotronlar (superconducting cyclotrons) — bu zamonaviy proton terapiya markazlarida qo‘llaniladigan ilg‘or zarracha tezlatgichlar bo‘lib, ular an’anaviy siklotronlarga qaraganda kompaktroq, energiya tejamkor va samaraliroq hisoblanadi.</a:t>
            </a:r>
          </a:p>
          <a:p>
            <a:pPr marL="0" indent="0">
              <a:buNone/>
            </a:pPr>
            <a:r>
              <a:rPr lang="en-US" dirty="0"/>
              <a:t>Asosiy xususiyatlari:</a:t>
            </a:r>
          </a:p>
          <a:p>
            <a:pPr marL="457200" indent="-457200">
              <a:buAutoNum type="arabicPeriod"/>
            </a:pPr>
            <a:r>
              <a:rPr lang="en-US" dirty="0"/>
              <a:t>Supero‘tkazuvchan magnitlar: An’anaviy mis magnitlar o‘rniga supero‘tkazuvchan materiallar ishlatiladi.</a:t>
            </a:r>
          </a:p>
          <a:p>
            <a:pPr marL="457200" indent="-457200">
              <a:buAutoNum type="arabicPeriod"/>
            </a:pPr>
            <a:r>
              <a:rPr lang="en-US" dirty="0"/>
              <a:t>Kichik o‘lcham va ixchamlik: Katta proton terapiya markazlari uchun alohida bino qurishga hojat qolmaydi.</a:t>
            </a:r>
          </a:p>
          <a:p>
            <a:pPr marL="457200" indent="-457200">
              <a:buAutoNum type="arabicPeriod"/>
            </a:pPr>
            <a:r>
              <a:rPr lang="en-US" dirty="0"/>
              <a:t>Past energiya sarfi: Doimiy tok emas, faqat magnit maydonni yaratishda energiya sarflanadi.</a:t>
            </a:r>
          </a:p>
          <a:p>
            <a:pPr marL="0" indent="0">
              <a:buNone/>
            </a:pPr>
            <a:endParaRPr lang="en-US" dirty="0"/>
          </a:p>
        </p:txBody>
      </p:sp>
    </p:spTree>
    <p:extLst>
      <p:ext uri="{BB962C8B-B14F-4D97-AF65-F5344CB8AC3E}">
        <p14:creationId xmlns:p14="http://schemas.microsoft.com/office/powerpoint/2010/main" val="296717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arlavha 1">
            <a:extLst>
              <a:ext uri="{FF2B5EF4-FFF2-40B4-BE49-F238E27FC236}">
                <a16:creationId xmlns:a16="http://schemas.microsoft.com/office/drawing/2014/main" id="{7E6632D3-2C17-04A2-65E8-EA6F33DC75C1}"/>
              </a:ext>
            </a:extLst>
          </p:cNvPr>
          <p:cNvSpPr>
            <a:spLocks noGrp="1"/>
          </p:cNvSpPr>
          <p:nvPr>
            <p:ph idx="1"/>
          </p:nvPr>
        </p:nvSpPr>
        <p:spPr>
          <a:xfrm>
            <a:off x="1467984" y="1003678"/>
            <a:ext cx="5668207" cy="3541714"/>
          </a:xfrm>
        </p:spPr>
        <p:txBody>
          <a:bodyPr>
            <a:normAutofit fontScale="92500"/>
          </a:bodyPr>
          <a:lstStyle/>
          <a:p>
            <a:pPr marL="0" indent="0">
              <a:buNone/>
            </a:pPr>
            <a:r>
              <a:rPr lang="en-US" dirty="0"/>
              <a:t> Sinkrotron (Synchrotron)
Ishlash prinsipi: Protonlar spiral yo‘ldan harakatlanib, har aylanishda energiyasi ortadi.
Afzalligi: Proton energiyasini keng diapazonda o‘zgartirish mumkin – bu esa turli chuqurlikdagi o‘simtalarni davolashga imkon beradi.
Kamchiligi: Katta hajmli va murakkab tuzilmali.</a:t>
            </a:r>
          </a:p>
        </p:txBody>
      </p:sp>
      <p:pic>
        <p:nvPicPr>
          <p:cNvPr id="6" name="Rasm 5">
            <a:extLst>
              <a:ext uri="{FF2B5EF4-FFF2-40B4-BE49-F238E27FC236}">
                <a16:creationId xmlns:a16="http://schemas.microsoft.com/office/drawing/2014/main" id="{82C8F4E6-8A47-9047-0174-924663B1C9B7}"/>
              </a:ext>
            </a:extLst>
          </p:cNvPr>
          <p:cNvPicPr>
            <a:picLocks noChangeAspect="1"/>
          </p:cNvPicPr>
          <p:nvPr/>
        </p:nvPicPr>
        <p:blipFill>
          <a:blip r:embed="rId2"/>
          <a:stretch>
            <a:fillRect/>
          </a:stretch>
        </p:blipFill>
        <p:spPr>
          <a:xfrm>
            <a:off x="7483869" y="405191"/>
            <a:ext cx="3474417" cy="3126620"/>
          </a:xfrm>
          <a:prstGeom prst="rect">
            <a:avLst/>
          </a:prstGeom>
        </p:spPr>
      </p:pic>
      <p:pic>
        <p:nvPicPr>
          <p:cNvPr id="7" name="Rasm 6">
            <a:extLst>
              <a:ext uri="{FF2B5EF4-FFF2-40B4-BE49-F238E27FC236}">
                <a16:creationId xmlns:a16="http://schemas.microsoft.com/office/drawing/2014/main" id="{991A3237-4C2E-44C5-0449-3C0D7F9EB54A}"/>
              </a:ext>
            </a:extLst>
          </p:cNvPr>
          <p:cNvPicPr>
            <a:picLocks noChangeAspect="1"/>
          </p:cNvPicPr>
          <p:nvPr/>
        </p:nvPicPr>
        <p:blipFill>
          <a:blip r:embed="rId3"/>
          <a:stretch>
            <a:fillRect/>
          </a:stretch>
        </p:blipFill>
        <p:spPr>
          <a:xfrm>
            <a:off x="7281334" y="3760749"/>
            <a:ext cx="4318000" cy="2383632"/>
          </a:xfrm>
          <a:prstGeom prst="rect">
            <a:avLst/>
          </a:prstGeom>
        </p:spPr>
      </p:pic>
    </p:spTree>
    <p:extLst>
      <p:ext uri="{BB962C8B-B14F-4D97-AF65-F5344CB8AC3E}">
        <p14:creationId xmlns:p14="http://schemas.microsoft.com/office/powerpoint/2010/main" val="3981668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arkibi 4">
            <a:extLst>
              <a:ext uri="{FF2B5EF4-FFF2-40B4-BE49-F238E27FC236}">
                <a16:creationId xmlns:a16="http://schemas.microsoft.com/office/drawing/2014/main" id="{EBEA44F9-34F4-1107-BE5F-20EE52A3410F}"/>
              </a:ext>
            </a:extLst>
          </p:cNvPr>
          <p:cNvSpPr>
            <a:spLocks noGrp="1"/>
          </p:cNvSpPr>
          <p:nvPr>
            <p:ph idx="1"/>
          </p:nvPr>
        </p:nvSpPr>
        <p:spPr/>
        <p:txBody>
          <a:bodyPr/>
          <a:lstStyle/>
          <a:p>
            <a:r>
              <a:rPr lang="en-US" dirty="0"/>
              <a:t>Aksariyat proton terapiya markazlarida siklotron yoki sinkrotron ishlatiladi. Bu qurilmalar tibbiyotda aniq, xavfsiz va samarali proton nurini yetkazish imkonini beradi.</a:t>
            </a:r>
            <a:endParaRPr lang="uz-Latn-UZ" dirty="0"/>
          </a:p>
        </p:txBody>
      </p:sp>
      <p:sp>
        <p:nvSpPr>
          <p:cNvPr id="6" name="Yozuv 5">
            <a:extLst>
              <a:ext uri="{FF2B5EF4-FFF2-40B4-BE49-F238E27FC236}">
                <a16:creationId xmlns:a16="http://schemas.microsoft.com/office/drawing/2014/main" id="{B4B807B0-4ED9-025C-7AD6-502FA6968A75}"/>
              </a:ext>
            </a:extLst>
          </p:cNvPr>
          <p:cNvSpPr txBox="1"/>
          <p:nvPr/>
        </p:nvSpPr>
        <p:spPr>
          <a:xfrm>
            <a:off x="1141412" y="1657047"/>
            <a:ext cx="7397826" cy="369332"/>
          </a:xfrm>
          <a:prstGeom prst="rect">
            <a:avLst/>
          </a:prstGeom>
          <a:noFill/>
        </p:spPr>
        <p:txBody>
          <a:bodyPr wrap="square" rtlCol="0">
            <a:spAutoFit/>
          </a:bodyPr>
          <a:lstStyle/>
          <a:p>
            <a:pPr algn="l"/>
            <a:r>
              <a:rPr lang="en-US" dirty="0"/>
              <a:t>XULOSA OʻRNIDA</a:t>
            </a:r>
            <a:endParaRPr lang="uz-Latn-UZ" dirty="0"/>
          </a:p>
        </p:txBody>
      </p:sp>
    </p:spTree>
    <p:extLst>
      <p:ext uri="{BB962C8B-B14F-4D97-AF65-F5344CB8AC3E}">
        <p14:creationId xmlns:p14="http://schemas.microsoft.com/office/powerpoint/2010/main" val="1669359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95B30F52-FB1A-2662-6244-3034E1C549DD}"/>
              </a:ext>
            </a:extLst>
          </p:cNvPr>
          <p:cNvSpPr>
            <a:spLocks noGrp="1"/>
          </p:cNvSpPr>
          <p:nvPr>
            <p:ph type="title"/>
          </p:nvPr>
        </p:nvSpPr>
        <p:spPr/>
        <p:txBody>
          <a:bodyPr/>
          <a:lstStyle/>
          <a:p>
            <a:r>
              <a:rPr lang="en-US" dirty="0"/>
              <a:t>Sanoatda tezlatgichlarni qoʻllanilishi </a:t>
            </a:r>
            <a:endParaRPr lang="uz-Latn-UZ" dirty="0"/>
          </a:p>
        </p:txBody>
      </p:sp>
      <p:sp>
        <p:nvSpPr>
          <p:cNvPr id="3" name="Tarkibi 2">
            <a:extLst>
              <a:ext uri="{FF2B5EF4-FFF2-40B4-BE49-F238E27FC236}">
                <a16:creationId xmlns:a16="http://schemas.microsoft.com/office/drawing/2014/main" id="{7E6D079F-3A37-DA58-7340-4E5009C7941C}"/>
              </a:ext>
            </a:extLst>
          </p:cNvPr>
          <p:cNvSpPr>
            <a:spLocks noGrp="1"/>
          </p:cNvSpPr>
          <p:nvPr>
            <p:ph idx="1"/>
          </p:nvPr>
        </p:nvSpPr>
        <p:spPr/>
        <p:txBody>
          <a:bodyPr>
            <a:normAutofit fontScale="92500" lnSpcReduction="10000"/>
          </a:bodyPr>
          <a:lstStyle/>
          <a:p>
            <a:r>
              <a:rPr lang="en-US" dirty="0"/>
              <a:t>Ion implantatsiyasi – bu moddaning (odatda yarim o‘tkazgich materialining) yuzasiga yuqori energiyali ionlar oqimini yo‘naltirish orqali ularning fizik yoki kimyoviy xossalarini o‘zgartirish usulidir.</a:t>
            </a:r>
          </a:p>
          <a:p>
            <a:pPr marL="0" indent="0">
              <a:buNone/>
            </a:pPr>
            <a:r>
              <a:rPr lang="en-US" dirty="0"/>
              <a:t>Tezlatgich turlari ion implantatsiyada:
Van de Graaff tezlatgichlari – elektrostatik, past energiyali implantatsiyalar uchun.
Radiochastotali liniyaviy tezlatgichlar (RF linac) – yuqori tezlik va katta implantatsiya chuqurligi uchun.
Imkoniyatli magnitli tizmalar bilan kombinatsiyalangan tizimlar – aniq nazorat uchun.</a:t>
            </a:r>
          </a:p>
        </p:txBody>
      </p:sp>
    </p:spTree>
    <p:extLst>
      <p:ext uri="{BB962C8B-B14F-4D97-AF65-F5344CB8AC3E}">
        <p14:creationId xmlns:p14="http://schemas.microsoft.com/office/powerpoint/2010/main" val="9844627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Zanjir">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Keng ekranli</PresentationFormat>
  <Slides>21</Slides>
  <Notes>0</Notes>
  <HiddenSlides>0</HiddenSlides>
  <ScaleCrop>false</ScaleCrop>
  <HeadingPairs>
    <vt:vector size="4" baseType="variant">
      <vt:variant>
        <vt:lpstr>Mavzu</vt:lpstr>
      </vt:variant>
      <vt:variant>
        <vt:i4>1</vt:i4>
      </vt:variant>
      <vt:variant>
        <vt:lpstr>Slayd sarlavhalari</vt:lpstr>
      </vt:variant>
      <vt:variant>
        <vt:i4>21</vt:i4>
      </vt:variant>
    </vt:vector>
  </HeadingPairs>
  <TitlesOfParts>
    <vt:vector size="22" baseType="lpstr">
      <vt:lpstr>Zanjir</vt:lpstr>
      <vt:lpstr>Tezlatgichlarning sanoatda va tibbiyotda Qoʻllanilishi</vt:lpstr>
      <vt:lpstr>Reja</vt:lpstr>
      <vt:lpstr>Radiatsion terapiya</vt:lpstr>
      <vt:lpstr>Proton terapiyasi </vt:lpstr>
      <vt:lpstr>PowerPoint taqdimoti</vt:lpstr>
      <vt:lpstr>PowerPoint taqdimoti</vt:lpstr>
      <vt:lpstr>PowerPoint taqdimoti</vt:lpstr>
      <vt:lpstr>PowerPoint taqdimoti</vt:lpstr>
      <vt:lpstr>Sanoatda tezlatgichlarni qoʻllanilishi </vt:lpstr>
      <vt:lpstr>PowerPoint taqdimoti</vt:lpstr>
      <vt:lpstr>PowerPoint taqdimoti</vt:lpstr>
      <vt:lpstr>PowerPoint taqdimoti</vt:lpstr>
      <vt:lpstr>PowerPoint taqdimoti</vt:lpstr>
      <vt:lpstr>PowerPoint taqdimoti</vt:lpstr>
      <vt:lpstr>PowerPoint taqdimoti</vt:lpstr>
      <vt:lpstr>PowerPoint taqdimoti</vt:lpstr>
      <vt:lpstr>PowerPoint taqdimoti</vt:lpstr>
      <vt:lpstr>PowerPoint taqdimoti</vt:lpstr>
      <vt:lpstr>PowerPoint taqdimoti</vt:lpstr>
      <vt:lpstr>Foydalanilgan adabiyotlar</vt:lpstr>
      <vt:lpstr>E'tiboringiz  uchun rahmat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Tezlatgichlarning sanoatda va tibbiyotda Qoʻllanilishi</dc:title>
  <dc:creator>shodiyavalijonova647@gmail.com</dc:creator>
  <cp:lastModifiedBy>shodiyavalijonova647@gmail.com</cp:lastModifiedBy>
  <cp:revision>3</cp:revision>
  <dcterms:created xsi:type="dcterms:W3CDTF">2025-04-29T08:41:06Z</dcterms:created>
  <dcterms:modified xsi:type="dcterms:W3CDTF">2025-04-29T10:23:02Z</dcterms:modified>
</cp:coreProperties>
</file>