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67" r:id="rId2"/>
  </p:sldMasterIdLst>
  <p:sldIdLst>
    <p:sldId id="257" r:id="rId3"/>
    <p:sldId id="258" r:id="rId4"/>
    <p:sldId id="284" r:id="rId5"/>
    <p:sldId id="262" r:id="rId6"/>
    <p:sldId id="263" r:id="rId7"/>
    <p:sldId id="264" r:id="rId8"/>
    <p:sldId id="268" r:id="rId9"/>
    <p:sldId id="265" r:id="rId10"/>
    <p:sldId id="266" r:id="rId11"/>
    <p:sldId id="271" r:id="rId12"/>
    <p:sldId id="273" r:id="rId13"/>
    <p:sldId id="277" r:id="rId14"/>
    <p:sldId id="278" r:id="rId15"/>
    <p:sldId id="272" r:id="rId16"/>
    <p:sldId id="286" r:id="rId17"/>
    <p:sldId id="276" r:id="rId18"/>
    <p:sldId id="285" r:id="rId19"/>
    <p:sldId id="287" r:id="rId20"/>
    <p:sldId id="288" r:id="rId21"/>
    <p:sldId id="289" r:id="rId22"/>
    <p:sldId id="290" r:id="rId23"/>
    <p:sldId id="275" r:id="rId24"/>
    <p:sldId id="291"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5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4CC91C-5B9F-40B0-A345-08CBC9367BD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F429617-3992-49E1-BFD2-1CD8592ED220}">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en-US" sz="2400" b="1" dirty="0" err="1" smtClean="0">
              <a:solidFill>
                <a:schemeClr val="tx1"/>
              </a:solidFill>
            </a:rPr>
            <a:t>Mavzuning</a:t>
          </a:r>
          <a:r>
            <a:rPr lang="en-US" sz="2400" b="1" dirty="0" smtClean="0">
              <a:solidFill>
                <a:schemeClr val="tx1"/>
              </a:solidFill>
            </a:rPr>
            <a:t> </a:t>
          </a:r>
          <a:r>
            <a:rPr lang="en-US" sz="2400" b="1" dirty="0" err="1" smtClean="0">
              <a:solidFill>
                <a:schemeClr val="tx1"/>
              </a:solidFill>
            </a:rPr>
            <a:t>dolzarbligi</a:t>
          </a:r>
          <a:endParaRPr lang="en-US" sz="2400" b="1" dirty="0">
            <a:solidFill>
              <a:schemeClr val="tx1"/>
            </a:solidFill>
          </a:endParaRPr>
        </a:p>
      </dgm:t>
    </dgm:pt>
    <dgm:pt modelId="{A6BD0859-4ECC-494B-9C13-CDB3C35D5EF7}" type="parTrans" cxnId="{BBC31597-71DA-46B2-B277-5DCD35EB57B0}">
      <dgm:prSet/>
      <dgm:spPr/>
      <dgm:t>
        <a:bodyPr/>
        <a:lstStyle/>
        <a:p>
          <a:endParaRPr lang="en-US"/>
        </a:p>
      </dgm:t>
    </dgm:pt>
    <dgm:pt modelId="{AF47A75D-7F0C-4910-9165-325267A58DDF}" type="sibTrans" cxnId="{BBC31597-71DA-46B2-B277-5DCD35EB57B0}">
      <dgm:prSet/>
      <dgm:spPr/>
      <dgm:t>
        <a:bodyPr/>
        <a:lstStyle/>
        <a:p>
          <a:endParaRPr lang="en-US"/>
        </a:p>
      </dgm:t>
    </dgm:pt>
    <dgm:pt modelId="{0B3DB36E-2F28-4001-9E07-6D4240807310}">
      <dgm:prSet phldrT="[Текст]" custT="1"/>
      <dgm:spPr/>
      <dgm:t>
        <a:bodyPr/>
        <a:lstStyle/>
        <a:p>
          <a:r>
            <a:rPr lang="en-US" sz="2000" b="1" dirty="0" err="1" smtClean="0"/>
            <a:t>Valuta</a:t>
          </a:r>
          <a:r>
            <a:rPr lang="en-US" sz="2000" b="1" dirty="0" smtClean="0"/>
            <a:t> </a:t>
          </a:r>
          <a:r>
            <a:rPr lang="en-US" sz="2000" b="1" dirty="0" err="1" smtClean="0"/>
            <a:t>siyosat</a:t>
          </a:r>
          <a:r>
            <a:rPr lang="en-US" sz="2000" b="1" dirty="0" smtClean="0"/>
            <a:t> </a:t>
          </a:r>
          <a:r>
            <a:rPr lang="en-US" sz="2000" b="1" dirty="0" err="1" smtClean="0"/>
            <a:t>davlatning</a:t>
          </a:r>
          <a:r>
            <a:rPr lang="en-US" sz="2000" b="1" dirty="0" smtClean="0"/>
            <a:t> </a:t>
          </a:r>
          <a:r>
            <a:rPr lang="en-US" sz="2000" b="1" dirty="0" err="1" smtClean="0"/>
            <a:t>iqtisodiyotni</a:t>
          </a:r>
          <a:r>
            <a:rPr lang="en-US" sz="2000" b="1" dirty="0" smtClean="0"/>
            <a:t> </a:t>
          </a:r>
          <a:r>
            <a:rPr lang="en-US" sz="2000" b="1" dirty="0" err="1" smtClean="0"/>
            <a:t>tartibga</a:t>
          </a:r>
          <a:r>
            <a:rPr lang="en-US" sz="2000" b="1" dirty="0" smtClean="0"/>
            <a:t> </a:t>
          </a:r>
          <a:r>
            <a:rPr lang="en-US" sz="2000" b="1" dirty="0" err="1" smtClean="0"/>
            <a:t>solish</a:t>
          </a:r>
          <a:r>
            <a:rPr lang="en-US" sz="2000" b="1" dirty="0" smtClean="0"/>
            <a:t> </a:t>
          </a:r>
          <a:r>
            <a:rPr lang="en-US" sz="2000" b="1" dirty="0" err="1" smtClean="0"/>
            <a:t>siyosatining</a:t>
          </a:r>
          <a:r>
            <a:rPr lang="en-US" sz="2000" b="1" dirty="0" smtClean="0"/>
            <a:t> </a:t>
          </a:r>
          <a:r>
            <a:rPr lang="en-US" sz="2000" b="1" dirty="0" err="1" smtClean="0"/>
            <a:t>asosiy</a:t>
          </a:r>
          <a:r>
            <a:rPr lang="en-US" sz="2000" b="1" dirty="0" smtClean="0"/>
            <a:t> </a:t>
          </a:r>
          <a:r>
            <a:rPr lang="en-US" sz="2000" b="1" dirty="0" err="1" smtClean="0"/>
            <a:t>yo’nalishlaridan</a:t>
          </a:r>
          <a:r>
            <a:rPr lang="en-US" sz="2000" b="1" dirty="0" smtClean="0"/>
            <a:t> </a:t>
          </a:r>
          <a:r>
            <a:rPr lang="en-US" sz="2000" b="1" dirty="0" err="1" smtClean="0"/>
            <a:t>biri</a:t>
          </a:r>
          <a:r>
            <a:rPr lang="en-US" sz="2000" b="1" dirty="0" smtClean="0"/>
            <a:t> </a:t>
          </a:r>
          <a:r>
            <a:rPr lang="en-US" sz="2000" b="1" dirty="0" err="1" smtClean="0"/>
            <a:t>hisoblanadi</a:t>
          </a:r>
          <a:r>
            <a:rPr lang="en-US" sz="2000" b="1" dirty="0" smtClean="0"/>
            <a:t>. </a:t>
          </a:r>
          <a:r>
            <a:rPr lang="en-US" sz="2000" b="1" dirty="0" err="1" smtClean="0"/>
            <a:t>Uning</a:t>
          </a:r>
          <a:r>
            <a:rPr lang="en-US" sz="2000" b="1" dirty="0" smtClean="0"/>
            <a:t> </a:t>
          </a:r>
          <a:r>
            <a:rPr lang="en-US" sz="2000" b="1" dirty="0" err="1" smtClean="0"/>
            <a:t>ob’ekti</a:t>
          </a:r>
          <a:r>
            <a:rPr lang="en-US" sz="2000" b="1" dirty="0" smtClean="0"/>
            <a:t> </a:t>
          </a:r>
          <a:r>
            <a:rPr lang="en-US" sz="2000" b="1" dirty="0" err="1" smtClean="0"/>
            <a:t>bo’lib</a:t>
          </a:r>
          <a:r>
            <a:rPr lang="en-US" sz="2000" b="1" dirty="0" smtClean="0"/>
            <a:t>, </a:t>
          </a:r>
          <a:r>
            <a:rPr lang="en-US" sz="2000" b="1" dirty="0" err="1" smtClean="0"/>
            <a:t>pullarga</a:t>
          </a:r>
          <a:r>
            <a:rPr lang="en-US" sz="2000" b="1" dirty="0" smtClean="0"/>
            <a:t> </a:t>
          </a:r>
          <a:r>
            <a:rPr lang="en-US" sz="2000" b="1" dirty="0" err="1" smtClean="0"/>
            <a:t>bo’lgan</a:t>
          </a:r>
          <a:r>
            <a:rPr lang="en-US" sz="2000" b="1" dirty="0" smtClean="0"/>
            <a:t> </a:t>
          </a:r>
          <a:r>
            <a:rPr lang="en-US" sz="2000" b="1" dirty="0" err="1" smtClean="0"/>
            <a:t>talab</a:t>
          </a:r>
          <a:r>
            <a:rPr lang="en-US" sz="2000" b="1" dirty="0" smtClean="0"/>
            <a:t> </a:t>
          </a:r>
          <a:r>
            <a:rPr lang="en-US" sz="2000" b="1" dirty="0" err="1" smtClean="0"/>
            <a:t>va</a:t>
          </a:r>
          <a:r>
            <a:rPr lang="en-US" sz="2000" b="1" dirty="0" smtClean="0"/>
            <a:t> </a:t>
          </a:r>
          <a:r>
            <a:rPr lang="en-US" sz="2000" b="1" dirty="0" err="1" smtClean="0"/>
            <a:t>pullar</a:t>
          </a:r>
          <a:r>
            <a:rPr lang="en-US" sz="2000" b="1" dirty="0" smtClean="0"/>
            <a:t> </a:t>
          </a:r>
          <a:r>
            <a:rPr lang="en-US" sz="2000" b="1" dirty="0" err="1" smtClean="0"/>
            <a:t>taklifi</a:t>
          </a:r>
          <a:r>
            <a:rPr lang="en-US" sz="2000" b="1" dirty="0" smtClean="0"/>
            <a:t> </a:t>
          </a:r>
          <a:r>
            <a:rPr lang="en-US" sz="2000" b="1" dirty="0" err="1" smtClean="0"/>
            <a:t>hisoblanadi</a:t>
          </a:r>
          <a:r>
            <a:rPr lang="en-US" sz="2000" b="1" dirty="0" smtClean="0"/>
            <a:t>. </a:t>
          </a:r>
          <a:r>
            <a:rPr lang="en-US" sz="2000" b="1" dirty="0" err="1" smtClean="0"/>
            <a:t>Shu</a:t>
          </a:r>
          <a:r>
            <a:rPr lang="en-US" sz="2000" b="1" dirty="0" smtClean="0"/>
            <a:t> </a:t>
          </a:r>
          <a:r>
            <a:rPr lang="en-US" sz="2000" b="1" dirty="0" err="1" smtClean="0"/>
            <a:t>sababli</a:t>
          </a:r>
          <a:r>
            <a:rPr lang="en-US" sz="2000" b="1" dirty="0" smtClean="0"/>
            <a:t>, </a:t>
          </a:r>
          <a:r>
            <a:rPr lang="en-US" sz="2000" b="1" dirty="0" err="1" smtClean="0"/>
            <a:t>mamlakatda</a:t>
          </a:r>
          <a:r>
            <a:rPr lang="en-US" sz="2000" b="1" dirty="0" smtClean="0"/>
            <a:t> </a:t>
          </a:r>
          <a:r>
            <a:rPr lang="en-US" sz="2000" b="1" dirty="0" err="1" smtClean="0"/>
            <a:t>inflyatsion</a:t>
          </a:r>
          <a:r>
            <a:rPr lang="en-US" sz="2000" b="1" dirty="0" smtClean="0"/>
            <a:t> </a:t>
          </a:r>
          <a:r>
            <a:rPr lang="en-US" sz="2000" b="1" dirty="0" err="1" smtClean="0"/>
            <a:t>jarayonlarning</a:t>
          </a:r>
          <a:r>
            <a:rPr lang="en-US" sz="2000" b="1" dirty="0" smtClean="0"/>
            <a:t> </a:t>
          </a:r>
          <a:r>
            <a:rPr lang="en-US" sz="2000" b="1" dirty="0" err="1" smtClean="0"/>
            <a:t>chuqurlashishiga</a:t>
          </a:r>
          <a:r>
            <a:rPr lang="en-US" sz="2000" b="1" dirty="0" smtClean="0"/>
            <a:t> </a:t>
          </a:r>
          <a:r>
            <a:rPr lang="en-US" sz="2000" b="1" dirty="0" err="1" smtClean="0"/>
            <a:t>yo’l</a:t>
          </a:r>
          <a:r>
            <a:rPr lang="en-US" sz="2000" b="1" dirty="0" smtClean="0"/>
            <a:t> </a:t>
          </a:r>
          <a:r>
            <a:rPr lang="en-US" sz="2000" b="1" dirty="0" err="1" smtClean="0"/>
            <a:t>qo’ymaslik</a:t>
          </a:r>
          <a:r>
            <a:rPr lang="en-US" sz="2000" b="1" dirty="0" smtClean="0"/>
            <a:t>, </a:t>
          </a:r>
          <a:r>
            <a:rPr lang="en-US" sz="2000" b="1" dirty="0" err="1" smtClean="0"/>
            <a:t>iqtisodiyotning</a:t>
          </a:r>
          <a:r>
            <a:rPr lang="en-US" sz="2000" b="1" dirty="0" smtClean="0"/>
            <a:t> </a:t>
          </a:r>
          <a:r>
            <a:rPr lang="en-US" sz="2000" b="1" dirty="0" err="1" smtClean="0"/>
            <a:t>pul</a:t>
          </a:r>
          <a:r>
            <a:rPr lang="en-US" sz="2000" b="1" dirty="0" smtClean="0"/>
            <a:t> </a:t>
          </a:r>
          <a:r>
            <a:rPr lang="en-US" sz="2000" b="1" dirty="0" err="1" smtClean="0"/>
            <a:t>mablag’lariga</a:t>
          </a:r>
          <a:r>
            <a:rPr lang="en-US" sz="2000" b="1" dirty="0" smtClean="0"/>
            <a:t> </a:t>
          </a:r>
          <a:r>
            <a:rPr lang="en-US" sz="2000" b="1" dirty="0" err="1" smtClean="0"/>
            <a:t>bo’lgan</a:t>
          </a:r>
          <a:r>
            <a:rPr lang="en-US" sz="2000" b="1" dirty="0" smtClean="0"/>
            <a:t> </a:t>
          </a:r>
          <a:r>
            <a:rPr lang="en-US" sz="2000" b="1" dirty="0" err="1" smtClean="0"/>
            <a:t>talabini</a:t>
          </a:r>
          <a:r>
            <a:rPr lang="en-US" sz="2000" b="1" dirty="0" smtClean="0"/>
            <a:t> </a:t>
          </a:r>
          <a:r>
            <a:rPr lang="en-US" sz="2000" b="1" dirty="0" err="1" smtClean="0"/>
            <a:t>qondirish</a:t>
          </a:r>
          <a:r>
            <a:rPr lang="en-US" sz="2000" b="1" dirty="0" smtClean="0"/>
            <a:t>, </a:t>
          </a:r>
          <a:r>
            <a:rPr lang="en-US" sz="2000" b="1" dirty="0" err="1" smtClean="0"/>
            <a:t>aholi</a:t>
          </a:r>
          <a:r>
            <a:rPr lang="en-US" sz="2000" b="1" dirty="0" smtClean="0"/>
            <a:t> </a:t>
          </a:r>
          <a:r>
            <a:rPr lang="en-US" sz="2000" b="1" dirty="0" err="1" smtClean="0"/>
            <a:t>va</a:t>
          </a:r>
          <a:r>
            <a:rPr lang="en-US" sz="2000" b="1" dirty="0" smtClean="0"/>
            <a:t> </a:t>
          </a:r>
          <a:r>
            <a:rPr lang="en-US" sz="2000" b="1" dirty="0" err="1" smtClean="0"/>
            <a:t>xo’jalik</a:t>
          </a:r>
          <a:r>
            <a:rPr lang="en-US" sz="2000" b="1" dirty="0" smtClean="0"/>
            <a:t> </a:t>
          </a:r>
          <a:r>
            <a:rPr lang="en-US" sz="2000" b="1" dirty="0" err="1" smtClean="0"/>
            <a:t>yurituvchi</a:t>
          </a:r>
          <a:r>
            <a:rPr lang="en-US" sz="2000" b="1" dirty="0" smtClean="0"/>
            <a:t> </a:t>
          </a:r>
          <a:r>
            <a:rPr lang="en-US" sz="2000" b="1" dirty="0" err="1" smtClean="0"/>
            <a:t>sub’ektlarning</a:t>
          </a:r>
          <a:r>
            <a:rPr lang="en-US" sz="2000" b="1" dirty="0" smtClean="0"/>
            <a:t> </a:t>
          </a:r>
          <a:r>
            <a:rPr lang="en-US" sz="2000" b="1" dirty="0" err="1" smtClean="0"/>
            <a:t>kredit</a:t>
          </a:r>
          <a:r>
            <a:rPr lang="en-US" sz="2000" b="1" dirty="0" smtClean="0"/>
            <a:t> </a:t>
          </a:r>
          <a:r>
            <a:rPr lang="en-US" sz="2000" b="1" dirty="0" err="1" smtClean="0"/>
            <a:t>institutlarining</a:t>
          </a:r>
          <a:r>
            <a:rPr lang="en-US" sz="2000" b="1" dirty="0" smtClean="0"/>
            <a:t> </a:t>
          </a:r>
          <a:r>
            <a:rPr lang="en-US" sz="2000" b="1" dirty="0" err="1" smtClean="0"/>
            <a:t>kreditlaridan</a:t>
          </a:r>
          <a:r>
            <a:rPr lang="en-US" sz="2000" b="1" dirty="0" smtClean="0"/>
            <a:t> </a:t>
          </a:r>
          <a:r>
            <a:rPr lang="en-US" sz="2000" b="1" dirty="0" err="1" smtClean="0"/>
            <a:t>foydalanish</a:t>
          </a:r>
          <a:r>
            <a:rPr lang="en-US" sz="2000" b="1" dirty="0" smtClean="0"/>
            <a:t> </a:t>
          </a:r>
          <a:r>
            <a:rPr lang="en-US" sz="2000" b="1" dirty="0" err="1" smtClean="0"/>
            <a:t>darajasini</a:t>
          </a:r>
          <a:r>
            <a:rPr lang="en-US" sz="2000" b="1" dirty="0" smtClean="0"/>
            <a:t> </a:t>
          </a:r>
          <a:r>
            <a:rPr lang="en-US" sz="2000" b="1" dirty="0" err="1" smtClean="0"/>
            <a:t>oshirish</a:t>
          </a:r>
          <a:r>
            <a:rPr lang="en-US" sz="2000" b="1" dirty="0" smtClean="0"/>
            <a:t>, </a:t>
          </a:r>
          <a:r>
            <a:rPr lang="en-US" sz="2000" b="1" dirty="0" err="1" smtClean="0"/>
            <a:t>milliy</a:t>
          </a:r>
          <a:r>
            <a:rPr lang="en-US" sz="2000" b="1" dirty="0" smtClean="0"/>
            <a:t> </a:t>
          </a:r>
          <a:r>
            <a:rPr lang="en-US" sz="2000" b="1" dirty="0" err="1" smtClean="0"/>
            <a:t>valyuta</a:t>
          </a:r>
          <a:r>
            <a:rPr lang="en-US" sz="2000" b="1" dirty="0" smtClean="0"/>
            <a:t> </a:t>
          </a:r>
          <a:r>
            <a:rPr lang="en-US" sz="2000" b="1" dirty="0" err="1" smtClean="0"/>
            <a:t>kurslarining</a:t>
          </a:r>
          <a:r>
            <a:rPr lang="en-US" sz="2000" b="1" dirty="0" smtClean="0"/>
            <a:t> </a:t>
          </a:r>
          <a:r>
            <a:rPr lang="en-US" sz="2000" b="1" dirty="0" err="1" smtClean="0"/>
            <a:t>barqarorligini</a:t>
          </a:r>
          <a:r>
            <a:rPr lang="en-US" sz="2000" b="1" dirty="0" smtClean="0"/>
            <a:t> </a:t>
          </a:r>
          <a:r>
            <a:rPr lang="en-US" sz="2000" b="1" dirty="0" err="1" smtClean="0"/>
            <a:t>ta’minlashda</a:t>
          </a:r>
          <a:r>
            <a:rPr lang="en-US" sz="2000" b="1" dirty="0" smtClean="0"/>
            <a:t> </a:t>
          </a:r>
          <a:r>
            <a:rPr lang="en-US" sz="2000" b="1" dirty="0" err="1" smtClean="0"/>
            <a:t>monetar</a:t>
          </a:r>
          <a:r>
            <a:rPr lang="en-US" sz="2000" b="1" dirty="0" smtClean="0"/>
            <a:t> </a:t>
          </a:r>
          <a:r>
            <a:rPr lang="en-US" sz="2000" b="1" dirty="0" err="1" smtClean="0"/>
            <a:t>siyosat</a:t>
          </a:r>
          <a:r>
            <a:rPr lang="en-US" sz="2000" b="1" dirty="0" smtClean="0"/>
            <a:t> </a:t>
          </a:r>
          <a:r>
            <a:rPr lang="en-US" sz="2000" b="1" dirty="0" err="1" smtClean="0"/>
            <a:t>muhim</a:t>
          </a:r>
          <a:r>
            <a:rPr lang="en-US" sz="2000" b="1" dirty="0" smtClean="0"/>
            <a:t> </a:t>
          </a:r>
          <a:r>
            <a:rPr lang="en-US" sz="2000" b="1" dirty="0" err="1" smtClean="0"/>
            <a:t>o’rin</a:t>
          </a:r>
          <a:r>
            <a:rPr lang="en-US" sz="2000" b="1" dirty="0" smtClean="0"/>
            <a:t> </a:t>
          </a:r>
          <a:r>
            <a:rPr lang="en-US" sz="2000" b="1" dirty="0" err="1" smtClean="0"/>
            <a:t>tutadi</a:t>
          </a:r>
          <a:r>
            <a:rPr lang="en-US" sz="2000" b="1" dirty="0" smtClean="0"/>
            <a:t>.</a:t>
          </a:r>
          <a:endParaRPr lang="en-US" sz="2000" b="1" dirty="0"/>
        </a:p>
      </dgm:t>
    </dgm:pt>
    <dgm:pt modelId="{7570BD09-07F5-4657-849F-481241E6E61D}" type="parTrans" cxnId="{09C5CBF2-0B36-4C5E-AF75-5716BDB86BFA}">
      <dgm:prSet/>
      <dgm:spPr/>
      <dgm:t>
        <a:bodyPr/>
        <a:lstStyle/>
        <a:p>
          <a:endParaRPr lang="en-US"/>
        </a:p>
      </dgm:t>
    </dgm:pt>
    <dgm:pt modelId="{41E798F4-BFC1-46D2-91AE-CC7BE920BAEF}" type="sibTrans" cxnId="{09C5CBF2-0B36-4C5E-AF75-5716BDB86BFA}">
      <dgm:prSet/>
      <dgm:spPr/>
      <dgm:t>
        <a:bodyPr/>
        <a:lstStyle/>
        <a:p>
          <a:endParaRPr lang="en-US"/>
        </a:p>
      </dgm:t>
    </dgm:pt>
    <dgm:pt modelId="{AEAA84D4-95AF-4568-AFF3-91CA00EBA273}">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en-US" sz="2400" b="1" dirty="0" err="1" smtClean="0">
              <a:solidFill>
                <a:schemeClr val="tx1"/>
              </a:solidFill>
            </a:rPr>
            <a:t>O’rganilganlik</a:t>
          </a:r>
          <a:r>
            <a:rPr lang="en-US" sz="2400" b="1" dirty="0" smtClean="0">
              <a:solidFill>
                <a:schemeClr val="tx1"/>
              </a:solidFill>
            </a:rPr>
            <a:t> </a:t>
          </a:r>
          <a:r>
            <a:rPr lang="en-US" sz="2400" b="1" dirty="0" err="1" smtClean="0">
              <a:solidFill>
                <a:schemeClr val="tx1"/>
              </a:solidFill>
            </a:rPr>
            <a:t>darajasi</a:t>
          </a:r>
          <a:endParaRPr lang="en-US" sz="2400" b="1" dirty="0">
            <a:solidFill>
              <a:schemeClr val="tx1"/>
            </a:solidFill>
          </a:endParaRPr>
        </a:p>
      </dgm:t>
    </dgm:pt>
    <dgm:pt modelId="{8AC5D9C2-870B-4424-9518-CF4C1892AD37}" type="parTrans" cxnId="{E9A86ED3-0646-430A-811D-68CA57E722CC}">
      <dgm:prSet/>
      <dgm:spPr/>
      <dgm:t>
        <a:bodyPr/>
        <a:lstStyle/>
        <a:p>
          <a:endParaRPr lang="en-US"/>
        </a:p>
      </dgm:t>
    </dgm:pt>
    <dgm:pt modelId="{743D972E-ECF1-41DB-95AC-7EF979C4FC64}" type="sibTrans" cxnId="{E9A86ED3-0646-430A-811D-68CA57E722CC}">
      <dgm:prSet/>
      <dgm:spPr/>
      <dgm:t>
        <a:bodyPr/>
        <a:lstStyle/>
        <a:p>
          <a:endParaRPr lang="en-US"/>
        </a:p>
      </dgm:t>
    </dgm:pt>
    <dgm:pt modelId="{50E391B9-878A-4E80-8B43-EBD4B3E71359}">
      <dgm:prSet phldrT="[Текст]" custT="1"/>
      <dgm:spPr/>
      <dgm:t>
        <a:bodyPr/>
        <a:lstStyle/>
        <a:p>
          <a:r>
            <a:rPr lang="en-US" sz="2000" b="1" dirty="0" err="1" smtClean="0"/>
            <a:t>O’rganilish</a:t>
          </a:r>
          <a:r>
            <a:rPr lang="en-US" sz="2000" b="1" dirty="0" smtClean="0"/>
            <a:t> </a:t>
          </a:r>
          <a:r>
            <a:rPr lang="en-US" sz="2000" b="1" dirty="0" err="1" smtClean="0"/>
            <a:t>darajasi</a:t>
          </a:r>
          <a:r>
            <a:rPr lang="en-US" sz="2000" b="1" dirty="0" smtClean="0"/>
            <a:t> </a:t>
          </a:r>
          <a:r>
            <a:rPr lang="en-US" sz="2000" b="1" dirty="0" err="1" smtClean="0"/>
            <a:t>shundaki</a:t>
          </a:r>
          <a:r>
            <a:rPr lang="en-US" sz="2000" b="1" dirty="0" smtClean="0"/>
            <a:t>, </a:t>
          </a:r>
          <a:r>
            <a:rPr lang="en-US" sz="2000" b="1" dirty="0" err="1" smtClean="0"/>
            <a:t>ishlab</a:t>
          </a:r>
          <a:r>
            <a:rPr lang="en-US" sz="2000" b="1" dirty="0" smtClean="0"/>
            <a:t> </a:t>
          </a:r>
          <a:r>
            <a:rPr lang="en-US" sz="2000" b="1" dirty="0" err="1" smtClean="0"/>
            <a:t>chiqilgan</a:t>
          </a:r>
          <a:r>
            <a:rPr lang="en-US" sz="2000" b="1" dirty="0" smtClean="0"/>
            <a:t> </a:t>
          </a:r>
          <a:r>
            <a:rPr lang="en-US" sz="2000" b="1" dirty="0" err="1" smtClean="0"/>
            <a:t>takliflar</a:t>
          </a:r>
          <a:r>
            <a:rPr lang="en-US" sz="2000" b="1" dirty="0" smtClean="0"/>
            <a:t> </a:t>
          </a:r>
          <a:r>
            <a:rPr lang="en-US" sz="2000" b="1" dirty="0" err="1" smtClean="0"/>
            <a:t>va</a:t>
          </a:r>
          <a:r>
            <a:rPr lang="en-US" sz="2000" b="1" dirty="0" smtClean="0"/>
            <a:t> </a:t>
          </a:r>
          <a:r>
            <a:rPr lang="en-US" sz="2000" b="1" dirty="0" err="1" smtClean="0"/>
            <a:t>tavsiyalardan</a:t>
          </a:r>
          <a:r>
            <a:rPr lang="en-US" sz="2000" b="1" dirty="0" smtClean="0"/>
            <a:t> </a:t>
          </a:r>
          <a:r>
            <a:rPr lang="en-US" sz="2000" b="1" dirty="0" err="1" smtClean="0"/>
            <a:t>O’zbekiston</a:t>
          </a:r>
          <a:r>
            <a:rPr lang="en-US" sz="2000" b="1" dirty="0" smtClean="0"/>
            <a:t> </a:t>
          </a:r>
          <a:r>
            <a:rPr lang="en-US" sz="2000" b="1" dirty="0" err="1" smtClean="0"/>
            <a:t>Respublikasi</a:t>
          </a:r>
          <a:r>
            <a:rPr lang="en-US" sz="2000" b="1" dirty="0" smtClean="0"/>
            <a:t> </a:t>
          </a:r>
          <a:r>
            <a:rPr lang="en-US" sz="2000" b="1" dirty="0" err="1" smtClean="0"/>
            <a:t>Markaziy</a:t>
          </a:r>
          <a:r>
            <a:rPr lang="en-US" sz="2000" b="1" dirty="0" smtClean="0"/>
            <a:t> </a:t>
          </a:r>
          <a:r>
            <a:rPr lang="en-US" sz="2000" b="1" dirty="0" err="1" smtClean="0"/>
            <a:t>bankining</a:t>
          </a:r>
          <a:r>
            <a:rPr lang="en-US" sz="2000" b="1" dirty="0" smtClean="0"/>
            <a:t> </a:t>
          </a:r>
          <a:r>
            <a:rPr lang="en-US" sz="2000" b="1" dirty="0" err="1" smtClean="0"/>
            <a:t>valuta</a:t>
          </a:r>
          <a:r>
            <a:rPr lang="en-US" sz="2000" b="1" dirty="0" smtClean="0"/>
            <a:t> </a:t>
          </a:r>
          <a:r>
            <a:rPr lang="en-US" sz="2000" b="1" dirty="0" err="1" smtClean="0"/>
            <a:t>siyosatini</a:t>
          </a:r>
          <a:r>
            <a:rPr lang="en-US" sz="2000" b="1" dirty="0" smtClean="0"/>
            <a:t> </a:t>
          </a:r>
          <a:r>
            <a:rPr lang="en-US" sz="2000" b="1" dirty="0" err="1" smtClean="0"/>
            <a:t>takomillashtirishga</a:t>
          </a:r>
          <a:r>
            <a:rPr lang="en-US" sz="2000" b="1" dirty="0" smtClean="0"/>
            <a:t> </a:t>
          </a:r>
          <a:r>
            <a:rPr lang="en-US" sz="2000" b="1" dirty="0" err="1" smtClean="0"/>
            <a:t>karatilgan</a:t>
          </a:r>
          <a:r>
            <a:rPr lang="en-US" sz="2000" b="1" dirty="0" smtClean="0"/>
            <a:t> </a:t>
          </a:r>
          <a:r>
            <a:rPr lang="en-US" sz="2000" b="1" dirty="0" err="1" smtClean="0"/>
            <a:t>chora-tadbirlarni</a:t>
          </a:r>
          <a:r>
            <a:rPr lang="en-US" sz="2000" b="1" dirty="0" smtClean="0"/>
            <a:t> </a:t>
          </a:r>
          <a:r>
            <a:rPr lang="en-US" sz="2000" b="1" dirty="0" err="1" smtClean="0"/>
            <a:t>ishlab</a:t>
          </a:r>
          <a:r>
            <a:rPr lang="en-US" sz="2000" b="1" dirty="0" smtClean="0"/>
            <a:t> </a:t>
          </a:r>
          <a:r>
            <a:rPr lang="en-US" sz="2000" b="1" dirty="0" err="1" smtClean="0"/>
            <a:t>chiqishda</a:t>
          </a:r>
          <a:r>
            <a:rPr lang="en-US" sz="2000" b="1" dirty="0" smtClean="0"/>
            <a:t> </a:t>
          </a:r>
          <a:r>
            <a:rPr lang="en-US" sz="2000" b="1" dirty="0" err="1" smtClean="0"/>
            <a:t>foydalanish</a:t>
          </a:r>
          <a:r>
            <a:rPr lang="en-US" sz="2000" b="1" dirty="0" smtClean="0"/>
            <a:t> </a:t>
          </a:r>
          <a:r>
            <a:rPr lang="en-US" sz="2000" b="1" dirty="0" err="1" smtClean="0"/>
            <a:t>mumkin</a:t>
          </a:r>
          <a:r>
            <a:rPr lang="en-US" sz="2000" b="1" dirty="0" smtClean="0"/>
            <a:t>.</a:t>
          </a:r>
          <a:endParaRPr lang="en-US" sz="2000" b="1" dirty="0"/>
        </a:p>
      </dgm:t>
    </dgm:pt>
    <dgm:pt modelId="{13A7B035-917C-479B-9553-E89AB5586E7F}" type="parTrans" cxnId="{170C38C5-7286-4828-B50F-BD122F4C846E}">
      <dgm:prSet/>
      <dgm:spPr/>
      <dgm:t>
        <a:bodyPr/>
        <a:lstStyle/>
        <a:p>
          <a:endParaRPr lang="en-US"/>
        </a:p>
      </dgm:t>
    </dgm:pt>
    <dgm:pt modelId="{2B3EAC4B-73FB-4085-B3AA-7CAD600D9B3F}" type="sibTrans" cxnId="{170C38C5-7286-4828-B50F-BD122F4C846E}">
      <dgm:prSet/>
      <dgm:spPr/>
      <dgm:t>
        <a:bodyPr/>
        <a:lstStyle/>
        <a:p>
          <a:endParaRPr lang="en-US"/>
        </a:p>
      </dgm:t>
    </dgm:pt>
    <dgm:pt modelId="{AD5E587A-6E27-4553-A54D-FD5595DF2D05}">
      <dgm:prSet phldrT="[Текст]" custT="1"/>
      <dgm:spPr/>
      <dgm:t>
        <a:bodyPr/>
        <a:lstStyle/>
        <a:p>
          <a:r>
            <a:rPr lang="en-US" sz="2000" b="1" dirty="0" err="1" smtClean="0"/>
            <a:t>Taqdimot</a:t>
          </a:r>
          <a:r>
            <a:rPr lang="en-US" sz="2000" b="1" dirty="0" smtClean="0"/>
            <a:t> </a:t>
          </a:r>
          <a:r>
            <a:rPr lang="en-US" sz="2000" b="1" dirty="0" err="1" smtClean="0"/>
            <a:t>ob’ekti</a:t>
          </a:r>
          <a:r>
            <a:rPr lang="en-US" sz="2000" b="1" dirty="0" smtClean="0"/>
            <a:t> </a:t>
          </a:r>
          <a:r>
            <a:rPr lang="en-US" sz="2000" b="1" dirty="0" err="1" smtClean="0"/>
            <a:t>O’zbekiston</a:t>
          </a:r>
          <a:r>
            <a:rPr lang="en-US" sz="2000" b="1" dirty="0" smtClean="0"/>
            <a:t> </a:t>
          </a:r>
          <a:r>
            <a:rPr lang="en-US" sz="2000" b="1" dirty="0" err="1" smtClean="0"/>
            <a:t>Respublikasi</a:t>
          </a:r>
          <a:r>
            <a:rPr lang="en-US" sz="2000" b="1" dirty="0" smtClean="0"/>
            <a:t> </a:t>
          </a:r>
          <a:r>
            <a:rPr lang="en-US" sz="2000" b="1" dirty="0" err="1" smtClean="0"/>
            <a:t>Markaziy</a:t>
          </a:r>
          <a:r>
            <a:rPr lang="en-US" sz="2000" b="1" dirty="0" smtClean="0"/>
            <a:t> </a:t>
          </a:r>
          <a:r>
            <a:rPr lang="en-US" sz="2000" b="1" dirty="0" err="1" smtClean="0"/>
            <a:t>bankining</a:t>
          </a:r>
          <a:r>
            <a:rPr lang="en-US" sz="2000" b="1" dirty="0" smtClean="0"/>
            <a:t> </a:t>
          </a:r>
          <a:r>
            <a:rPr lang="en-US" sz="2000" b="1" dirty="0" err="1" smtClean="0"/>
            <a:t>valuta</a:t>
          </a:r>
          <a:r>
            <a:rPr lang="en-US" sz="2000" b="1" dirty="0" smtClean="0"/>
            <a:t> </a:t>
          </a:r>
          <a:r>
            <a:rPr lang="en-US" sz="2000" b="1" dirty="0" err="1" smtClean="0"/>
            <a:t>siyosati</a:t>
          </a:r>
          <a:r>
            <a:rPr lang="en-US" sz="2000" b="1" dirty="0" smtClean="0"/>
            <a:t> </a:t>
          </a:r>
          <a:r>
            <a:rPr lang="en-US" sz="2000" b="1" dirty="0" err="1" smtClean="0"/>
            <a:t>hisoblanadi</a:t>
          </a:r>
          <a:r>
            <a:rPr lang="en-US" sz="2000" b="1" dirty="0" smtClean="0"/>
            <a:t>, </a:t>
          </a:r>
          <a:r>
            <a:rPr lang="en-US" sz="2000" b="1" dirty="0" err="1" smtClean="0"/>
            <a:t>predmeti</a:t>
          </a:r>
          <a:r>
            <a:rPr lang="en-US" sz="2000" b="1" dirty="0" smtClean="0"/>
            <a:t> </a:t>
          </a:r>
          <a:r>
            <a:rPr lang="en-US" sz="2000" b="1" dirty="0" err="1" smtClean="0"/>
            <a:t>esa</a:t>
          </a:r>
          <a:r>
            <a:rPr lang="en-US" sz="2000" b="1" dirty="0" smtClean="0"/>
            <a:t> </a:t>
          </a:r>
          <a:r>
            <a:rPr lang="en-US" sz="2000" b="1" dirty="0" err="1" smtClean="0"/>
            <a:t>Markaziy</a:t>
          </a:r>
          <a:r>
            <a:rPr lang="en-US" sz="2000" b="1" dirty="0" smtClean="0"/>
            <a:t> </a:t>
          </a:r>
          <a:r>
            <a:rPr lang="en-US" sz="2000" b="1" dirty="0" err="1" smtClean="0"/>
            <a:t>bankning</a:t>
          </a:r>
          <a:r>
            <a:rPr lang="en-US" sz="2000" b="1" dirty="0" smtClean="0"/>
            <a:t> </a:t>
          </a:r>
          <a:r>
            <a:rPr lang="en-US" sz="2000" b="1" dirty="0" err="1" smtClean="0"/>
            <a:t>valuta</a:t>
          </a:r>
          <a:r>
            <a:rPr lang="en-US" sz="2000" b="1" dirty="0" smtClean="0"/>
            <a:t> </a:t>
          </a:r>
          <a:r>
            <a:rPr lang="en-US" sz="2000" b="1" dirty="0" err="1" smtClean="0"/>
            <a:t>siyosatini</a:t>
          </a:r>
          <a:r>
            <a:rPr lang="en-US" sz="2000" b="1" dirty="0" smtClean="0"/>
            <a:t> </a:t>
          </a:r>
          <a:r>
            <a:rPr lang="en-US" sz="2000" b="1" dirty="0" err="1" smtClean="0"/>
            <a:t>amalga</a:t>
          </a:r>
          <a:r>
            <a:rPr lang="en-US" sz="2000" b="1" dirty="0" smtClean="0"/>
            <a:t> </a:t>
          </a:r>
          <a:r>
            <a:rPr lang="en-US" sz="2000" b="1" dirty="0" err="1" smtClean="0"/>
            <a:t>oshirish</a:t>
          </a:r>
          <a:r>
            <a:rPr lang="en-US" sz="2000" b="1" dirty="0" smtClean="0"/>
            <a:t> </a:t>
          </a:r>
          <a:r>
            <a:rPr lang="en-US" sz="2000" b="1" dirty="0" err="1" smtClean="0"/>
            <a:t>jarayonida</a:t>
          </a:r>
          <a:r>
            <a:rPr lang="en-US" sz="2000" b="1" dirty="0" smtClean="0"/>
            <a:t> </a:t>
          </a:r>
          <a:r>
            <a:rPr lang="en-US" sz="2000" b="1" dirty="0" err="1" smtClean="0"/>
            <a:t>yuzaga</a:t>
          </a:r>
          <a:r>
            <a:rPr lang="en-US" sz="2000" b="1" dirty="0" smtClean="0"/>
            <a:t> </a:t>
          </a:r>
          <a:r>
            <a:rPr lang="en-US" sz="2000" b="1" dirty="0" err="1" smtClean="0"/>
            <a:t>keladigan</a:t>
          </a:r>
          <a:r>
            <a:rPr lang="en-US" sz="2000" b="1" dirty="0" smtClean="0"/>
            <a:t> </a:t>
          </a:r>
          <a:r>
            <a:rPr lang="en-US" sz="2000" b="1" dirty="0" err="1" smtClean="0"/>
            <a:t>moliyaviy</a:t>
          </a:r>
          <a:r>
            <a:rPr lang="en-US" sz="2000" b="1" dirty="0" smtClean="0"/>
            <a:t> </a:t>
          </a:r>
          <a:r>
            <a:rPr lang="en-US" sz="2000" b="1" dirty="0" err="1" smtClean="0"/>
            <a:t>munosabatlar</a:t>
          </a:r>
          <a:r>
            <a:rPr lang="en-US" sz="2000" b="1" dirty="0" smtClean="0"/>
            <a:t> </a:t>
          </a:r>
          <a:r>
            <a:rPr lang="en-US" sz="2000" b="1" dirty="0" err="1" smtClean="0"/>
            <a:t>tashkil</a:t>
          </a:r>
          <a:r>
            <a:rPr lang="en-US" sz="2000" b="1" dirty="0" smtClean="0"/>
            <a:t> </a:t>
          </a:r>
          <a:r>
            <a:rPr lang="en-US" sz="2000" b="1" dirty="0" err="1" smtClean="0"/>
            <a:t>etadi</a:t>
          </a:r>
          <a:r>
            <a:rPr lang="en-US" sz="2000" b="1" dirty="0" smtClean="0"/>
            <a:t>.</a:t>
          </a:r>
          <a:endParaRPr lang="en-US" sz="2000" b="1" dirty="0"/>
        </a:p>
      </dgm:t>
    </dgm:pt>
    <dgm:pt modelId="{F69895DF-07A8-47EE-99F7-55D800B8A583}" type="sibTrans" cxnId="{9508FD9D-CD67-40C4-8AD2-47C1C69BEE15}">
      <dgm:prSet/>
      <dgm:spPr/>
      <dgm:t>
        <a:bodyPr/>
        <a:lstStyle/>
        <a:p>
          <a:endParaRPr lang="en-US"/>
        </a:p>
      </dgm:t>
    </dgm:pt>
    <dgm:pt modelId="{8D9296B6-976F-4A0F-A6E7-E61BC209EA08}" type="parTrans" cxnId="{9508FD9D-CD67-40C4-8AD2-47C1C69BEE15}">
      <dgm:prSet/>
      <dgm:spPr/>
      <dgm:t>
        <a:bodyPr/>
        <a:lstStyle/>
        <a:p>
          <a:endParaRPr lang="en-US"/>
        </a:p>
      </dgm:t>
    </dgm:pt>
    <dgm:pt modelId="{FE6AA6B7-0FC3-4EB5-8E59-7038A7D11102}">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en-US" sz="2400" b="1" dirty="0" err="1" smtClean="0">
              <a:solidFill>
                <a:schemeClr val="tx1"/>
              </a:solidFill>
            </a:rPr>
            <a:t>Ob’ekti</a:t>
          </a:r>
          <a:r>
            <a:rPr lang="en-US" sz="2400" b="1" dirty="0" smtClean="0">
              <a:solidFill>
                <a:schemeClr val="tx1"/>
              </a:solidFill>
            </a:rPr>
            <a:t> </a:t>
          </a:r>
          <a:r>
            <a:rPr lang="en-US" sz="2400" b="1" dirty="0" err="1" smtClean="0">
              <a:solidFill>
                <a:schemeClr val="tx1"/>
              </a:solidFill>
            </a:rPr>
            <a:t>va</a:t>
          </a:r>
          <a:r>
            <a:rPr lang="en-US" sz="2400" b="1" dirty="0" smtClean="0">
              <a:solidFill>
                <a:schemeClr val="tx1"/>
              </a:solidFill>
            </a:rPr>
            <a:t> </a:t>
          </a:r>
          <a:r>
            <a:rPr lang="en-US" sz="2400" b="1" dirty="0" err="1" smtClean="0">
              <a:solidFill>
                <a:schemeClr val="tx1"/>
              </a:solidFill>
            </a:rPr>
            <a:t>predmeti</a:t>
          </a:r>
          <a:r>
            <a:rPr lang="en-US" sz="2400" b="1" dirty="0" smtClean="0">
              <a:solidFill>
                <a:schemeClr val="tx1"/>
              </a:solidFill>
            </a:rPr>
            <a:t> </a:t>
          </a:r>
          <a:endParaRPr lang="en-US" sz="2400" b="1" dirty="0">
            <a:solidFill>
              <a:schemeClr val="tx1"/>
            </a:solidFill>
          </a:endParaRPr>
        </a:p>
      </dgm:t>
    </dgm:pt>
    <dgm:pt modelId="{464D148A-C04B-4F4D-8130-0546DA8E84E5}" type="sibTrans" cxnId="{ADF5581C-196F-4247-A55A-0B7095528D03}">
      <dgm:prSet/>
      <dgm:spPr/>
      <dgm:t>
        <a:bodyPr/>
        <a:lstStyle/>
        <a:p>
          <a:endParaRPr lang="en-US"/>
        </a:p>
      </dgm:t>
    </dgm:pt>
    <dgm:pt modelId="{576354F4-396F-436B-B7E3-CCC86B97E6D8}" type="parTrans" cxnId="{ADF5581C-196F-4247-A55A-0B7095528D03}">
      <dgm:prSet/>
      <dgm:spPr/>
      <dgm:t>
        <a:bodyPr/>
        <a:lstStyle/>
        <a:p>
          <a:endParaRPr lang="en-US"/>
        </a:p>
      </dgm:t>
    </dgm:pt>
    <dgm:pt modelId="{7566CDCE-DD81-45EC-B628-0F8571EAB7AB}" type="pres">
      <dgm:prSet presAssocID="{524CC91C-5B9F-40B0-A345-08CBC9367BD4}" presName="Name0" presStyleCnt="0">
        <dgm:presLayoutVars>
          <dgm:dir/>
          <dgm:animLvl val="lvl"/>
          <dgm:resizeHandles val="exact"/>
        </dgm:presLayoutVars>
      </dgm:prSet>
      <dgm:spPr/>
      <dgm:t>
        <a:bodyPr/>
        <a:lstStyle/>
        <a:p>
          <a:endParaRPr lang="ru-RU"/>
        </a:p>
      </dgm:t>
    </dgm:pt>
    <dgm:pt modelId="{12E9357F-CE41-4127-A241-D1A01025EF53}" type="pres">
      <dgm:prSet presAssocID="{CF429617-3992-49E1-BFD2-1CD8592ED220}" presName="linNode" presStyleCnt="0"/>
      <dgm:spPr/>
    </dgm:pt>
    <dgm:pt modelId="{18890AD8-AE3B-4B13-B937-2D458D73856A}" type="pres">
      <dgm:prSet presAssocID="{CF429617-3992-49E1-BFD2-1CD8592ED220}" presName="parentText" presStyleLbl="node1" presStyleIdx="0" presStyleCnt="3" custScaleX="60845" custScaleY="47001" custLinFactNeighborX="-7107" custLinFactNeighborY="-1109">
        <dgm:presLayoutVars>
          <dgm:chMax val="1"/>
          <dgm:bulletEnabled val="1"/>
        </dgm:presLayoutVars>
      </dgm:prSet>
      <dgm:spPr/>
      <dgm:t>
        <a:bodyPr/>
        <a:lstStyle/>
        <a:p>
          <a:endParaRPr lang="ru-RU"/>
        </a:p>
      </dgm:t>
    </dgm:pt>
    <dgm:pt modelId="{36E8D51D-2F16-4B8D-A16F-05929845D780}" type="pres">
      <dgm:prSet presAssocID="{CF429617-3992-49E1-BFD2-1CD8592ED220}" presName="descendantText" presStyleLbl="alignAccFollowNode1" presStyleIdx="0" presStyleCnt="3" custScaleX="111956" custScaleY="115501">
        <dgm:presLayoutVars>
          <dgm:bulletEnabled val="1"/>
        </dgm:presLayoutVars>
      </dgm:prSet>
      <dgm:spPr/>
      <dgm:t>
        <a:bodyPr/>
        <a:lstStyle/>
        <a:p>
          <a:endParaRPr lang="en-US"/>
        </a:p>
      </dgm:t>
    </dgm:pt>
    <dgm:pt modelId="{113886BF-E9A6-4632-83DA-71D408CA00AC}" type="pres">
      <dgm:prSet presAssocID="{AF47A75D-7F0C-4910-9165-325267A58DDF}" presName="sp" presStyleCnt="0"/>
      <dgm:spPr/>
    </dgm:pt>
    <dgm:pt modelId="{37A19534-8C19-4AF4-8DC1-A8D2855EAFBB}" type="pres">
      <dgm:prSet presAssocID="{FE6AA6B7-0FC3-4EB5-8E59-7038A7D11102}" presName="linNode" presStyleCnt="0"/>
      <dgm:spPr/>
    </dgm:pt>
    <dgm:pt modelId="{3DD5B89D-9AA6-4558-91B3-50CF1DC83908}" type="pres">
      <dgm:prSet presAssocID="{FE6AA6B7-0FC3-4EB5-8E59-7038A7D11102}" presName="parentText" presStyleLbl="node1" presStyleIdx="1" presStyleCnt="3" custScaleX="61588" custScaleY="30237" custLinFactNeighborX="-7525" custLinFactNeighborY="1663">
        <dgm:presLayoutVars>
          <dgm:chMax val="1"/>
          <dgm:bulletEnabled val="1"/>
        </dgm:presLayoutVars>
      </dgm:prSet>
      <dgm:spPr/>
      <dgm:t>
        <a:bodyPr/>
        <a:lstStyle/>
        <a:p>
          <a:endParaRPr lang="en-US"/>
        </a:p>
      </dgm:t>
    </dgm:pt>
    <dgm:pt modelId="{EADC9772-29AD-42BE-A878-5D0472B3AE6D}" type="pres">
      <dgm:prSet presAssocID="{FE6AA6B7-0FC3-4EB5-8E59-7038A7D11102}" presName="descendantText" presStyleLbl="alignAccFollowNode1" presStyleIdx="1" presStyleCnt="3" custScaleX="110009" custScaleY="52713">
        <dgm:presLayoutVars>
          <dgm:bulletEnabled val="1"/>
        </dgm:presLayoutVars>
      </dgm:prSet>
      <dgm:spPr/>
      <dgm:t>
        <a:bodyPr/>
        <a:lstStyle/>
        <a:p>
          <a:endParaRPr lang="en-US"/>
        </a:p>
      </dgm:t>
    </dgm:pt>
    <dgm:pt modelId="{DE28F96B-F166-4C9A-B746-AAEAD5429D6B}" type="pres">
      <dgm:prSet presAssocID="{464D148A-C04B-4F4D-8130-0546DA8E84E5}" presName="sp" presStyleCnt="0"/>
      <dgm:spPr/>
    </dgm:pt>
    <dgm:pt modelId="{BAA9DB21-E52D-45D9-A3C1-F70DDE06C4DE}" type="pres">
      <dgm:prSet presAssocID="{AEAA84D4-95AF-4568-AFF3-91CA00EBA273}" presName="linNode" presStyleCnt="0"/>
      <dgm:spPr/>
    </dgm:pt>
    <dgm:pt modelId="{B765BF03-EFB4-43F4-83CF-38523F57A3F0}" type="pres">
      <dgm:prSet presAssocID="{AEAA84D4-95AF-4568-AFF3-91CA00EBA273}" presName="parentText" presStyleLbl="node1" presStyleIdx="2" presStyleCnt="3" custScaleX="63074" custScaleY="43029" custLinFactNeighborX="-7316">
        <dgm:presLayoutVars>
          <dgm:chMax val="1"/>
          <dgm:bulletEnabled val="1"/>
        </dgm:presLayoutVars>
      </dgm:prSet>
      <dgm:spPr/>
      <dgm:t>
        <a:bodyPr/>
        <a:lstStyle/>
        <a:p>
          <a:endParaRPr lang="ru-RU"/>
        </a:p>
      </dgm:t>
    </dgm:pt>
    <dgm:pt modelId="{FEB72306-9AAF-47DC-A214-46701EE7B502}" type="pres">
      <dgm:prSet presAssocID="{AEAA84D4-95AF-4568-AFF3-91CA00EBA273}" presName="descendantText" presStyleLbl="alignAccFollowNode1" presStyleIdx="2" presStyleCnt="3" custScaleX="109878" custScaleY="64305">
        <dgm:presLayoutVars>
          <dgm:bulletEnabled val="1"/>
        </dgm:presLayoutVars>
      </dgm:prSet>
      <dgm:spPr/>
      <dgm:t>
        <a:bodyPr/>
        <a:lstStyle/>
        <a:p>
          <a:endParaRPr lang="en-US"/>
        </a:p>
      </dgm:t>
    </dgm:pt>
  </dgm:ptLst>
  <dgm:cxnLst>
    <dgm:cxn modelId="{E9A86ED3-0646-430A-811D-68CA57E722CC}" srcId="{524CC91C-5B9F-40B0-A345-08CBC9367BD4}" destId="{AEAA84D4-95AF-4568-AFF3-91CA00EBA273}" srcOrd="2" destOrd="0" parTransId="{8AC5D9C2-870B-4424-9518-CF4C1892AD37}" sibTransId="{743D972E-ECF1-41DB-95AC-7EF979C4FC64}"/>
    <dgm:cxn modelId="{34E5F8DA-CCB6-4278-A096-5F2010099563}" type="presOf" srcId="{CF429617-3992-49E1-BFD2-1CD8592ED220}" destId="{18890AD8-AE3B-4B13-B937-2D458D73856A}" srcOrd="0" destOrd="0" presId="urn:microsoft.com/office/officeart/2005/8/layout/vList5"/>
    <dgm:cxn modelId="{ADF5581C-196F-4247-A55A-0B7095528D03}" srcId="{524CC91C-5B9F-40B0-A345-08CBC9367BD4}" destId="{FE6AA6B7-0FC3-4EB5-8E59-7038A7D11102}" srcOrd="1" destOrd="0" parTransId="{576354F4-396F-436B-B7E3-CCC86B97E6D8}" sibTransId="{464D148A-C04B-4F4D-8130-0546DA8E84E5}"/>
    <dgm:cxn modelId="{C5A9326B-5B85-4F69-8CD3-08D1DF95ED43}" type="presOf" srcId="{50E391B9-878A-4E80-8B43-EBD4B3E71359}" destId="{FEB72306-9AAF-47DC-A214-46701EE7B502}" srcOrd="0" destOrd="0" presId="urn:microsoft.com/office/officeart/2005/8/layout/vList5"/>
    <dgm:cxn modelId="{1DE7F876-7F14-4F66-A221-4BDD34A8F962}" type="presOf" srcId="{FE6AA6B7-0FC3-4EB5-8E59-7038A7D11102}" destId="{3DD5B89D-9AA6-4558-91B3-50CF1DC83908}" srcOrd="0" destOrd="0" presId="urn:microsoft.com/office/officeart/2005/8/layout/vList5"/>
    <dgm:cxn modelId="{0C01EC6C-0E78-4B07-B27C-17A2F7494DC1}" type="presOf" srcId="{0B3DB36E-2F28-4001-9E07-6D4240807310}" destId="{36E8D51D-2F16-4B8D-A16F-05929845D780}" srcOrd="0" destOrd="0" presId="urn:microsoft.com/office/officeart/2005/8/layout/vList5"/>
    <dgm:cxn modelId="{D3BE76F3-E1A1-4DFE-A592-5202FD7615EC}" type="presOf" srcId="{AD5E587A-6E27-4553-A54D-FD5595DF2D05}" destId="{EADC9772-29AD-42BE-A878-5D0472B3AE6D}" srcOrd="0" destOrd="0" presId="urn:microsoft.com/office/officeart/2005/8/layout/vList5"/>
    <dgm:cxn modelId="{170C38C5-7286-4828-B50F-BD122F4C846E}" srcId="{AEAA84D4-95AF-4568-AFF3-91CA00EBA273}" destId="{50E391B9-878A-4E80-8B43-EBD4B3E71359}" srcOrd="0" destOrd="0" parTransId="{13A7B035-917C-479B-9553-E89AB5586E7F}" sibTransId="{2B3EAC4B-73FB-4085-B3AA-7CAD600D9B3F}"/>
    <dgm:cxn modelId="{09C5CBF2-0B36-4C5E-AF75-5716BDB86BFA}" srcId="{CF429617-3992-49E1-BFD2-1CD8592ED220}" destId="{0B3DB36E-2F28-4001-9E07-6D4240807310}" srcOrd="0" destOrd="0" parTransId="{7570BD09-07F5-4657-849F-481241E6E61D}" sibTransId="{41E798F4-BFC1-46D2-91AE-CC7BE920BAEF}"/>
    <dgm:cxn modelId="{BBC31597-71DA-46B2-B277-5DCD35EB57B0}" srcId="{524CC91C-5B9F-40B0-A345-08CBC9367BD4}" destId="{CF429617-3992-49E1-BFD2-1CD8592ED220}" srcOrd="0" destOrd="0" parTransId="{A6BD0859-4ECC-494B-9C13-CDB3C35D5EF7}" sibTransId="{AF47A75D-7F0C-4910-9165-325267A58DDF}"/>
    <dgm:cxn modelId="{9508FD9D-CD67-40C4-8AD2-47C1C69BEE15}" srcId="{FE6AA6B7-0FC3-4EB5-8E59-7038A7D11102}" destId="{AD5E587A-6E27-4553-A54D-FD5595DF2D05}" srcOrd="0" destOrd="0" parTransId="{8D9296B6-976F-4A0F-A6E7-E61BC209EA08}" sibTransId="{F69895DF-07A8-47EE-99F7-55D800B8A583}"/>
    <dgm:cxn modelId="{47F5FAAC-4744-4C24-AEF4-23081E0679B3}" type="presOf" srcId="{524CC91C-5B9F-40B0-A345-08CBC9367BD4}" destId="{7566CDCE-DD81-45EC-B628-0F8571EAB7AB}" srcOrd="0" destOrd="0" presId="urn:microsoft.com/office/officeart/2005/8/layout/vList5"/>
    <dgm:cxn modelId="{9FE739F6-E781-4FCC-AE32-E5732E2820B9}" type="presOf" srcId="{AEAA84D4-95AF-4568-AFF3-91CA00EBA273}" destId="{B765BF03-EFB4-43F4-83CF-38523F57A3F0}" srcOrd="0" destOrd="0" presId="urn:microsoft.com/office/officeart/2005/8/layout/vList5"/>
    <dgm:cxn modelId="{E26F3781-77D1-4DD3-B116-5E65ED49C6F1}" type="presParOf" srcId="{7566CDCE-DD81-45EC-B628-0F8571EAB7AB}" destId="{12E9357F-CE41-4127-A241-D1A01025EF53}" srcOrd="0" destOrd="0" presId="urn:microsoft.com/office/officeart/2005/8/layout/vList5"/>
    <dgm:cxn modelId="{1F655AC1-0915-4AC3-9AE9-62274550D372}" type="presParOf" srcId="{12E9357F-CE41-4127-A241-D1A01025EF53}" destId="{18890AD8-AE3B-4B13-B937-2D458D73856A}" srcOrd="0" destOrd="0" presId="urn:microsoft.com/office/officeart/2005/8/layout/vList5"/>
    <dgm:cxn modelId="{85AE0479-C81A-4196-BC4A-206B52CE457F}" type="presParOf" srcId="{12E9357F-CE41-4127-A241-D1A01025EF53}" destId="{36E8D51D-2F16-4B8D-A16F-05929845D780}" srcOrd="1" destOrd="0" presId="urn:microsoft.com/office/officeart/2005/8/layout/vList5"/>
    <dgm:cxn modelId="{915554F9-8FD8-4D12-BF69-D052AB7BD207}" type="presParOf" srcId="{7566CDCE-DD81-45EC-B628-0F8571EAB7AB}" destId="{113886BF-E9A6-4632-83DA-71D408CA00AC}" srcOrd="1" destOrd="0" presId="urn:microsoft.com/office/officeart/2005/8/layout/vList5"/>
    <dgm:cxn modelId="{800CD534-B606-437F-A6E8-A14A0ACA1F48}" type="presParOf" srcId="{7566CDCE-DD81-45EC-B628-0F8571EAB7AB}" destId="{37A19534-8C19-4AF4-8DC1-A8D2855EAFBB}" srcOrd="2" destOrd="0" presId="urn:microsoft.com/office/officeart/2005/8/layout/vList5"/>
    <dgm:cxn modelId="{3DE99E0F-4619-425A-AD3C-A50AD52B08F4}" type="presParOf" srcId="{37A19534-8C19-4AF4-8DC1-A8D2855EAFBB}" destId="{3DD5B89D-9AA6-4558-91B3-50CF1DC83908}" srcOrd="0" destOrd="0" presId="urn:microsoft.com/office/officeart/2005/8/layout/vList5"/>
    <dgm:cxn modelId="{CBB7D6FC-BF63-44CC-BBD9-1090B42BF3B1}" type="presParOf" srcId="{37A19534-8C19-4AF4-8DC1-A8D2855EAFBB}" destId="{EADC9772-29AD-42BE-A878-5D0472B3AE6D}" srcOrd="1" destOrd="0" presId="urn:microsoft.com/office/officeart/2005/8/layout/vList5"/>
    <dgm:cxn modelId="{A746A653-AE85-4C8A-8302-F9E1E89EC392}" type="presParOf" srcId="{7566CDCE-DD81-45EC-B628-0F8571EAB7AB}" destId="{DE28F96B-F166-4C9A-B746-AAEAD5429D6B}" srcOrd="3" destOrd="0" presId="urn:microsoft.com/office/officeart/2005/8/layout/vList5"/>
    <dgm:cxn modelId="{44F91E5C-1A50-4DA0-BD7E-994E580BCCC2}" type="presParOf" srcId="{7566CDCE-DD81-45EC-B628-0F8571EAB7AB}" destId="{BAA9DB21-E52D-45D9-A3C1-F70DDE06C4DE}" srcOrd="4" destOrd="0" presId="urn:microsoft.com/office/officeart/2005/8/layout/vList5"/>
    <dgm:cxn modelId="{390111E2-6A52-4344-BC14-3B0CA26BF6B9}" type="presParOf" srcId="{BAA9DB21-E52D-45D9-A3C1-F70DDE06C4DE}" destId="{B765BF03-EFB4-43F4-83CF-38523F57A3F0}" srcOrd="0" destOrd="0" presId="urn:microsoft.com/office/officeart/2005/8/layout/vList5"/>
    <dgm:cxn modelId="{4A10F862-53D6-44F9-8F28-723BD0C44652}" type="presParOf" srcId="{BAA9DB21-E52D-45D9-A3C1-F70DDE06C4DE}" destId="{FEB72306-9AAF-47DC-A214-46701EE7B5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24973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115979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588577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74971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4012974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564144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983329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412766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839189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lvl5pPr>
              <a:defRPr/>
            </a:lvl5pPr>
            <a:lvl6pPr>
              <a:defRPr/>
            </a:lvl6pPr>
            <a:lvl7pPr>
              <a:defRPr baseline="0"/>
            </a:lvl7pPr>
            <a:lvl8pPr>
              <a:defRPr baseline="0"/>
            </a:lvl8pPr>
            <a:lvl9pPr>
              <a:defRPr baseline="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p>
            <a:pPr rtl="0"/>
            <a:fld id="{0D389DF3-AFCA-401A-984F-C85AC9C8F5C0}" type="datetime1">
              <a:rPr lang="ru-RU" smtClean="0"/>
              <a:pPr rtl="0"/>
              <a:t>22.12.2025</a:t>
            </a:fld>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6" name="Номер слайда 5"/>
          <p:cNvSpPr>
            <a:spLocks noGrp="1"/>
          </p:cNvSpPr>
          <p:nvPr>
            <p:ph type="sldNum" sz="quarter" idx="12"/>
          </p:nvPr>
        </p:nvSpPr>
        <p:spPr/>
        <p:txBody>
          <a:bodyPr rtlCol="0"/>
          <a:lstStyle/>
          <a:p>
            <a:pPr rtl="0"/>
            <a:fld id="{DA60BA0E-20D0-4E7C-B286-26C960A6788F}" type="slidenum">
              <a:rPr lang="ru-RU" smtClean="0"/>
              <a:pPr rtl="0"/>
              <a:t>‹#›</a:t>
            </a:fld>
            <a:endParaRPr lang="ru-RU" dirty="0"/>
          </a:p>
        </p:txBody>
      </p:sp>
    </p:spTree>
    <p:extLst>
      <p:ext uri="{BB962C8B-B14F-4D97-AF65-F5344CB8AC3E}">
        <p14:creationId xmlns:p14="http://schemas.microsoft.com/office/powerpoint/2010/main" val="8522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76391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299601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884408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795169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972913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140626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3113955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810622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9916182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014619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359912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424693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68003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671456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4185081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387150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3568114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1876394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3154D8-C34E-482A-BCE1-8F656A4D58C3}" type="datetimeFigureOut">
              <a:rPr lang="ru-RU" smtClean="0"/>
              <a:pPr/>
              <a:t>22.12.2025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C85BBE-CAA2-4647-B80A-86166EF4C3BB}" type="slidenum">
              <a:rPr lang="ru-RU" smtClean="0"/>
              <a:pPr/>
              <a:t>‹#›</a:t>
            </a:fld>
            <a:endParaRPr lang="ru-RU"/>
          </a:p>
        </p:txBody>
      </p:sp>
    </p:spTree>
    <p:extLst>
      <p:ext uri="{BB962C8B-B14F-4D97-AF65-F5344CB8AC3E}">
        <p14:creationId xmlns:p14="http://schemas.microsoft.com/office/powerpoint/2010/main" val="2336763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33154D8-C34E-482A-BCE1-8F656A4D58C3}" type="datetimeFigureOut">
              <a:rPr lang="ru-RU" smtClean="0"/>
              <a:pPr/>
              <a:t>22.12.2025</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4C85BBE-CAA2-4647-B80A-86166EF4C3BB}" type="slidenum">
              <a:rPr lang="ru-RU" smtClean="0"/>
              <a:pPr/>
              <a:t>‹#›</a:t>
            </a:fld>
            <a:endParaRPr lang="ru-RU"/>
          </a:p>
        </p:txBody>
      </p:sp>
    </p:spTree>
    <p:extLst>
      <p:ext uri="{BB962C8B-B14F-4D97-AF65-F5344CB8AC3E}">
        <p14:creationId xmlns:p14="http://schemas.microsoft.com/office/powerpoint/2010/main" val="17179662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77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154D8-C34E-482A-BCE1-8F656A4D58C3}" type="datetimeFigureOut">
              <a:rPr lang="ru-RU" smtClean="0"/>
              <a:pPr/>
              <a:t>22.12.2025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85BBE-CAA2-4647-B80A-86166EF4C3BB}" type="slidenum">
              <a:rPr lang="ru-RU" smtClean="0"/>
              <a:pPr/>
              <a:t>‹#›</a:t>
            </a:fld>
            <a:endParaRPr lang="ru-RU"/>
          </a:p>
        </p:txBody>
      </p:sp>
    </p:spTree>
    <p:extLst>
      <p:ext uri="{BB962C8B-B14F-4D97-AF65-F5344CB8AC3E}">
        <p14:creationId xmlns:p14="http://schemas.microsoft.com/office/powerpoint/2010/main" val="3534024017"/>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http://www.gov.uz/" TargetMode="External"/><Relationship Id="rId2" Type="http://schemas.openxmlformats.org/officeDocument/2006/relationships/hyperlink" Target="http://www.cbu.uz/"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5643" y="214326"/>
            <a:ext cx="11271450" cy="1000108"/>
          </a:xfrm>
        </p:spPr>
        <p:txBody>
          <a:bodyPr>
            <a:noAutofit/>
          </a:bodyPr>
          <a:lstStyle/>
          <a:p>
            <a:pPr algn="ctr"/>
            <a:r>
              <a:rPr lang="en-US" sz="2000" dirty="0">
                <a:latin typeface="Times New Roman" pitchFamily="18" charset="0"/>
                <a:cs typeface="Times New Roman" pitchFamily="18" charset="0"/>
              </a:rPr>
              <a:t>O’ZBEKISTON RESPUBLIKASI OLIY VA O’RTA MAXSUS TA’LIM VAZIRLIGI</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TOSHKENT DAVLAT IQTISODIYOT UNIVERSITETI</a:t>
            </a:r>
            <a:endParaRPr lang="en-US" sz="2000" dirty="0"/>
          </a:p>
        </p:txBody>
      </p:sp>
      <p:sp>
        <p:nvSpPr>
          <p:cNvPr id="3" name="Содержимое 2"/>
          <p:cNvSpPr>
            <a:spLocks noGrp="1"/>
          </p:cNvSpPr>
          <p:nvPr>
            <p:ph idx="1"/>
          </p:nvPr>
        </p:nvSpPr>
        <p:spPr>
          <a:xfrm>
            <a:off x="735643" y="1428760"/>
            <a:ext cx="10969943" cy="5929330"/>
          </a:xfrm>
        </p:spPr>
        <p:txBody>
          <a:bodyPr>
            <a:normAutofit/>
          </a:bodyPr>
          <a:lstStyle/>
          <a:p>
            <a:pPr algn="ctr">
              <a:buNone/>
            </a:pPr>
            <a:r>
              <a:rPr lang="en-US" sz="2500" dirty="0" smtClean="0">
                <a:latin typeface="Times New Roman" pitchFamily="18" charset="0"/>
                <a:cs typeface="Times New Roman" pitchFamily="18" charset="0"/>
              </a:rPr>
              <a:t>“</a:t>
            </a:r>
            <a:r>
              <a:rPr lang="en-US" sz="2500" dirty="0" err="1" smtClean="0">
                <a:latin typeface="Times New Roman" pitchFamily="18" charset="0"/>
                <a:cs typeface="Times New Roman" pitchFamily="18" charset="0"/>
              </a:rPr>
              <a:t>Moliya</a:t>
            </a:r>
            <a:r>
              <a:rPr lang="en-US" sz="25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fanidan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oraliq</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nazorat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ishi</a:t>
            </a:r>
            <a:r>
              <a:rPr lang="en-US" sz="2400" dirty="0">
                <a:latin typeface="Times New Roman" pitchFamily="18" charset="0"/>
                <a:cs typeface="Times New Roman" pitchFamily="18" charset="0"/>
              </a:rPr>
              <a:t> </a:t>
            </a:r>
          </a:p>
          <a:p>
            <a:pPr algn="ctr">
              <a:buNone/>
            </a:pPr>
            <a:r>
              <a:rPr lang="en-US" b="1" dirty="0" smtClean="0">
                <a:latin typeface="Times New Roman" pitchFamily="18" charset="0"/>
                <a:cs typeface="Times New Roman" pitchFamily="18" charset="0"/>
              </a:rPr>
              <a:t>TAQDIMOTI</a:t>
            </a:r>
          </a:p>
          <a:p>
            <a:pPr algn="ctr">
              <a:lnSpc>
                <a:spcPct val="120000"/>
              </a:lnSpc>
              <a:buNone/>
            </a:pPr>
            <a:r>
              <a:rPr lang="en-US" dirty="0" err="1">
                <a:latin typeface="Times New Roman" pitchFamily="18" charset="0"/>
                <a:cs typeface="Times New Roman" pitchFamily="18" charset="0"/>
              </a:rPr>
              <a:t>Mavzu</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Markaziy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bankning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valuta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siyosati</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a:buNone/>
            </a:pPr>
            <a:r>
              <a:rPr lang="en-US" sz="2600" dirty="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a:buNone/>
            </a:pP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a:buNone/>
            </a:pPr>
            <a:endParaRPr lang="en-US" sz="2600" dirty="0" smtClean="0">
              <a:latin typeface="Times New Roman" pitchFamily="18" charset="0"/>
              <a:cs typeface="Times New Roman" pitchFamily="18" charset="0"/>
            </a:endParaRPr>
          </a:p>
          <a:p>
            <a:pPr>
              <a:buNone/>
            </a:pPr>
            <a:endParaRPr lang="en-US" sz="2600" dirty="0">
              <a:latin typeface="Times New Roman" pitchFamily="18" charset="0"/>
              <a:cs typeface="Times New Roman" pitchFamily="18" charset="0"/>
            </a:endParaRPr>
          </a:p>
          <a:p>
            <a:pPr>
              <a:buNone/>
            </a:pPr>
            <a:r>
              <a:rPr lang="en-US" sz="26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a:p>
            <a:pPr algn="ctr">
              <a:buNone/>
            </a:pPr>
            <a:r>
              <a:rPr lang="en-US" sz="2200" dirty="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pPr algn="ctr">
              <a:buNone/>
            </a:pPr>
            <a:r>
              <a:rPr lang="en-US" sz="2200" dirty="0" smtClean="0">
                <a:latin typeface="Times New Roman" pitchFamily="18" charset="0"/>
                <a:cs typeface="Times New Roman" pitchFamily="18" charset="0"/>
              </a:rPr>
              <a:t>  </a:t>
            </a:r>
            <a:r>
              <a:rPr lang="en-US" sz="2200">
                <a:latin typeface="Times New Roman" pitchFamily="18" charset="0"/>
                <a:cs typeface="Times New Roman" pitchFamily="18" charset="0"/>
              </a:rPr>
              <a:t>Toshkent </a:t>
            </a:r>
            <a:r>
              <a:rPr lang="en-US" sz="2200" smtClean="0">
                <a:latin typeface="Times New Roman" pitchFamily="18" charset="0"/>
                <a:cs typeface="Times New Roman" pitchFamily="18" charset="0"/>
              </a:rPr>
              <a:t>2025</a:t>
            </a:r>
            <a:endParaRPr lang="en-US" sz="22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91808" y="0"/>
            <a:ext cx="1928826" cy="1428760"/>
          </a:xfrm>
          <a:prstGeom prst="ellipse">
            <a:avLst/>
          </a:prstGeom>
          <a:ln>
            <a:noFill/>
          </a:ln>
          <a:effectLst>
            <a:softEdge rad="112500"/>
          </a:effectLst>
        </p:spPr>
      </p:pic>
    </p:spTree>
    <p:extLst>
      <p:ext uri="{BB962C8B-B14F-4D97-AF65-F5344CB8AC3E}">
        <p14:creationId xmlns:p14="http://schemas.microsoft.com/office/powerpoint/2010/main" val="3213844443"/>
      </p:ext>
    </p:extLst>
  </p:cSld>
  <p:clrMapOvr>
    <a:masterClrMapping/>
  </p:clrMapOvr>
  <mc:AlternateContent xmlns:mc="http://schemas.openxmlformats.org/markup-compatibility/2006" xmlns:p14="http://schemas.microsoft.com/office/powerpoint/2010/main">
    <mc:Choice Requires="p14">
      <p:transition spd="slow" p14:dur="2000" advTm="3637"/>
    </mc:Choice>
    <mc:Fallback xmlns="">
      <p:transition spd="slow" advTm="36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027" y="900326"/>
            <a:ext cx="11520309" cy="3685736"/>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r>
              <a:rPr lang="en-GB" sz="2400" dirty="0" smtClean="0"/>
              <a:t>-</a:t>
            </a:r>
            <a:r>
              <a:rPr lang="en-GB" sz="2400" dirty="0" err="1" smtClean="0"/>
              <a:t>valutani</a:t>
            </a:r>
            <a:r>
              <a:rPr lang="en-GB" sz="2400" dirty="0" smtClean="0"/>
              <a:t> </a:t>
            </a:r>
            <a:r>
              <a:rPr lang="en-GB" sz="2400" dirty="0" err="1" smtClean="0"/>
              <a:t>tartibga</a:t>
            </a:r>
            <a:r>
              <a:rPr lang="en-GB" sz="2400" dirty="0" smtClean="0"/>
              <a:t> </a:t>
            </a:r>
            <a:r>
              <a:rPr lang="en-GB" sz="2400" dirty="0" err="1" smtClean="0"/>
              <a:t>solish</a:t>
            </a:r>
            <a:r>
              <a:rPr lang="en-GB" sz="2400" dirty="0" smtClean="0"/>
              <a:t> </a:t>
            </a:r>
            <a:r>
              <a:rPr lang="en-GB" sz="2400" dirty="0" err="1" smtClean="0"/>
              <a:t>to‘g‘risidagi</a:t>
            </a:r>
            <a:r>
              <a:rPr lang="en-GB" sz="2400" dirty="0" smtClean="0"/>
              <a:t> </a:t>
            </a:r>
            <a:r>
              <a:rPr lang="en-GB" sz="2400" dirty="0" err="1" smtClean="0"/>
              <a:t>qonun</a:t>
            </a:r>
            <a:r>
              <a:rPr lang="en-GB" sz="2400" dirty="0" smtClean="0"/>
              <a:t> </a:t>
            </a:r>
            <a:r>
              <a:rPr lang="en-GB" sz="2400" dirty="0" err="1" smtClean="0"/>
              <a:t>hujjatlariga</a:t>
            </a:r>
            <a:r>
              <a:rPr lang="en-GB" sz="2400" dirty="0" smtClean="0"/>
              <a:t> </a:t>
            </a:r>
            <a:r>
              <a:rPr lang="en-GB" sz="2400" dirty="0" err="1" smtClean="0"/>
              <a:t>rezidentlar</a:t>
            </a:r>
            <a:r>
              <a:rPr lang="en-GB" sz="2400" dirty="0" smtClean="0"/>
              <a:t> </a:t>
            </a:r>
            <a:r>
              <a:rPr lang="en-GB" sz="2400" dirty="0" err="1" smtClean="0"/>
              <a:t>va</a:t>
            </a:r>
            <a:r>
              <a:rPr lang="en-GB" sz="2400" dirty="0" smtClean="0"/>
              <a:t> </a:t>
            </a:r>
            <a:r>
              <a:rPr lang="en-GB" sz="2400" dirty="0" err="1" smtClean="0"/>
              <a:t>norezidentlar</a:t>
            </a:r>
            <a:r>
              <a:rPr lang="en-GB" sz="2400" dirty="0" smtClean="0"/>
              <a:t> </a:t>
            </a:r>
            <a:r>
              <a:rPr lang="en-GB" sz="2400" dirty="0" err="1" smtClean="0"/>
              <a:t>tomonidan</a:t>
            </a:r>
            <a:r>
              <a:rPr lang="en-GB" sz="2400" dirty="0" smtClean="0"/>
              <a:t> </a:t>
            </a:r>
            <a:r>
              <a:rPr lang="en-GB" sz="2400" dirty="0" err="1" smtClean="0"/>
              <a:t>rioya</a:t>
            </a:r>
            <a:r>
              <a:rPr lang="en-GB" sz="2400" dirty="0" smtClean="0"/>
              <a:t> </a:t>
            </a:r>
            <a:r>
              <a:rPr lang="en-GB" sz="2400" dirty="0" err="1" smtClean="0"/>
              <a:t>etilishi</a:t>
            </a:r>
            <a:r>
              <a:rPr lang="en-GB" sz="2400" dirty="0" smtClean="0"/>
              <a:t> </a:t>
            </a:r>
            <a:r>
              <a:rPr lang="en-GB" sz="2400" dirty="0" err="1" smtClean="0"/>
              <a:t>yuzasidan</a:t>
            </a:r>
            <a:r>
              <a:rPr lang="en-GB" sz="2400" dirty="0" smtClean="0"/>
              <a:t> </a:t>
            </a:r>
            <a:r>
              <a:rPr lang="en-GB" sz="2400" dirty="0" err="1" smtClean="0"/>
              <a:t>tekshiruvlarni</a:t>
            </a:r>
            <a:r>
              <a:rPr lang="en-GB" sz="2400" dirty="0" smtClean="0"/>
              <a:t> </a:t>
            </a:r>
            <a:r>
              <a:rPr lang="en-GB" sz="2400" dirty="0" err="1" smtClean="0"/>
              <a:t>amalga</a:t>
            </a:r>
            <a:r>
              <a:rPr lang="en-GB" sz="2400" dirty="0" smtClean="0"/>
              <a:t> </a:t>
            </a:r>
            <a:r>
              <a:rPr lang="en-GB" sz="2400" dirty="0" err="1" smtClean="0"/>
              <a:t>oshirishga</a:t>
            </a:r>
            <a:r>
              <a:rPr lang="en-GB" sz="2400" dirty="0" smtClean="0"/>
              <a:t>;</a:t>
            </a:r>
            <a:endParaRPr lang="ru-RU" sz="2400" dirty="0" smtClean="0"/>
          </a:p>
          <a:p>
            <a:r>
              <a:rPr lang="en-GB" sz="2400" dirty="0" smtClean="0"/>
              <a:t>-</a:t>
            </a:r>
            <a:r>
              <a:rPr lang="en-GB" sz="2400" dirty="0" err="1" smtClean="0"/>
              <a:t>rezidentlar</a:t>
            </a:r>
            <a:r>
              <a:rPr lang="en-GB" sz="2400" dirty="0" smtClean="0"/>
              <a:t> </a:t>
            </a:r>
            <a:r>
              <a:rPr lang="en-GB" sz="2400" dirty="0" err="1" smtClean="0"/>
              <a:t>va</a:t>
            </a:r>
            <a:r>
              <a:rPr lang="en-GB" sz="2400" dirty="0" smtClean="0"/>
              <a:t> </a:t>
            </a:r>
            <a:r>
              <a:rPr lang="en-GB" sz="2400" dirty="0" err="1" smtClean="0"/>
              <a:t>norezidentlarning</a:t>
            </a:r>
            <a:r>
              <a:rPr lang="en-GB" sz="2400" dirty="0" smtClean="0"/>
              <a:t> </a:t>
            </a:r>
            <a:r>
              <a:rPr lang="en-GB" sz="2400" dirty="0" err="1" smtClean="0"/>
              <a:t>valuta</a:t>
            </a:r>
            <a:r>
              <a:rPr lang="en-GB" sz="2400" dirty="0" smtClean="0"/>
              <a:t> </a:t>
            </a:r>
            <a:r>
              <a:rPr lang="en-GB" sz="2400" dirty="0" err="1" smtClean="0"/>
              <a:t>operatsiyalari</a:t>
            </a:r>
            <a:r>
              <a:rPr lang="en-GB" sz="2400" dirty="0" smtClean="0"/>
              <a:t> </a:t>
            </a:r>
            <a:r>
              <a:rPr lang="en-GB" sz="2400" dirty="0" err="1" smtClean="0"/>
              <a:t>bo‘yicha</a:t>
            </a:r>
            <a:r>
              <a:rPr lang="en-GB" sz="2400" dirty="0" smtClean="0"/>
              <a:t> </a:t>
            </a:r>
            <a:r>
              <a:rPr lang="en-GB" sz="2400" dirty="0" err="1" smtClean="0"/>
              <a:t>hisob</a:t>
            </a:r>
            <a:r>
              <a:rPr lang="en-GB" sz="2400" dirty="0" smtClean="0"/>
              <a:t> </a:t>
            </a:r>
            <a:r>
              <a:rPr lang="en-GB" sz="2400" dirty="0" err="1" smtClean="0"/>
              <a:t>va</a:t>
            </a:r>
            <a:r>
              <a:rPr lang="en-GB" sz="2400" dirty="0" smtClean="0"/>
              <a:t> </a:t>
            </a:r>
            <a:r>
              <a:rPr lang="en-GB" sz="2400" dirty="0" err="1" smtClean="0"/>
              <a:t>hisobotlarining</a:t>
            </a:r>
            <a:r>
              <a:rPr lang="en-GB" sz="2400" dirty="0" smtClean="0"/>
              <a:t> </a:t>
            </a:r>
            <a:r>
              <a:rPr lang="en-GB" sz="2400" dirty="0" err="1" smtClean="0"/>
              <a:t>to‘liqligi</a:t>
            </a:r>
            <a:r>
              <a:rPr lang="en-GB" sz="2400" dirty="0" smtClean="0"/>
              <a:t> </a:t>
            </a:r>
            <a:r>
              <a:rPr lang="en-GB" sz="2400" dirty="0" err="1" smtClean="0"/>
              <a:t>hamda</a:t>
            </a:r>
            <a:r>
              <a:rPr lang="en-GB" sz="2400" dirty="0" smtClean="0"/>
              <a:t> </a:t>
            </a:r>
            <a:r>
              <a:rPr lang="en-GB" sz="2400" dirty="0" err="1" smtClean="0"/>
              <a:t>to‘g‘riligini</a:t>
            </a:r>
            <a:r>
              <a:rPr lang="en-GB" sz="2400" dirty="0" smtClean="0"/>
              <a:t> </a:t>
            </a:r>
            <a:r>
              <a:rPr lang="en-GB" sz="2400" dirty="0" err="1" smtClean="0"/>
              <a:t>tekshirishni</a:t>
            </a:r>
            <a:r>
              <a:rPr lang="en-GB" sz="2400" dirty="0" smtClean="0"/>
              <a:t> </a:t>
            </a:r>
            <a:r>
              <a:rPr lang="en-GB" sz="2400" dirty="0" err="1" smtClean="0"/>
              <a:t>belgilangan</a:t>
            </a:r>
            <a:r>
              <a:rPr lang="en-GB" sz="2400" dirty="0" smtClean="0"/>
              <a:t> </a:t>
            </a:r>
            <a:r>
              <a:rPr lang="en-GB" sz="2400" dirty="0" err="1" smtClean="0"/>
              <a:t>tartibda</a:t>
            </a:r>
            <a:r>
              <a:rPr lang="en-GB" sz="2400" dirty="0" smtClean="0"/>
              <a:t> </a:t>
            </a:r>
            <a:r>
              <a:rPr lang="en-GB" sz="2400" dirty="0" err="1" smtClean="0"/>
              <a:t>amalga</a:t>
            </a:r>
            <a:r>
              <a:rPr lang="en-GB" sz="2400" dirty="0" smtClean="0"/>
              <a:t> </a:t>
            </a:r>
            <a:r>
              <a:rPr lang="en-GB" sz="2400" dirty="0" err="1" smtClean="0"/>
              <a:t>oshirishga</a:t>
            </a:r>
            <a:r>
              <a:rPr lang="en-GB" sz="2400" dirty="0" smtClean="0"/>
              <a:t>;</a:t>
            </a:r>
            <a:endParaRPr lang="ru-RU" sz="2400" dirty="0" smtClean="0"/>
          </a:p>
          <a:p>
            <a:r>
              <a:rPr lang="en-GB" sz="2400" dirty="0" smtClean="0"/>
              <a:t>-</a:t>
            </a:r>
            <a:r>
              <a:rPr lang="en-GB" sz="2400" dirty="0" err="1" smtClean="0"/>
              <a:t>valuta</a:t>
            </a:r>
            <a:r>
              <a:rPr lang="en-GB" sz="2400" dirty="0" smtClean="0"/>
              <a:t> </a:t>
            </a:r>
            <a:r>
              <a:rPr lang="en-GB" sz="2400" dirty="0" err="1" smtClean="0"/>
              <a:t>operatsiyalarini</a:t>
            </a:r>
            <a:r>
              <a:rPr lang="en-GB" sz="2400" dirty="0" smtClean="0"/>
              <a:t> </a:t>
            </a:r>
            <a:r>
              <a:rPr lang="en-GB" sz="2400" dirty="0" err="1" smtClean="0"/>
              <a:t>amalga</a:t>
            </a:r>
            <a:r>
              <a:rPr lang="en-GB" sz="2400" dirty="0" smtClean="0"/>
              <a:t> </a:t>
            </a:r>
            <a:r>
              <a:rPr lang="en-GB" sz="2400" dirty="0" err="1" smtClean="0"/>
              <a:t>oshirish</a:t>
            </a:r>
            <a:r>
              <a:rPr lang="en-GB" sz="2400" dirty="0" smtClean="0"/>
              <a:t> </a:t>
            </a:r>
            <a:r>
              <a:rPr lang="en-GB" sz="2400" dirty="0" err="1" smtClean="0"/>
              <a:t>bilan</a:t>
            </a:r>
            <a:r>
              <a:rPr lang="en-GB" sz="2400" dirty="0" smtClean="0"/>
              <a:t> </a:t>
            </a:r>
            <a:r>
              <a:rPr lang="en-GB" sz="2400" dirty="0" err="1" smtClean="0"/>
              <a:t>bog‘liq</a:t>
            </a:r>
            <a:r>
              <a:rPr lang="en-GB" sz="2400" dirty="0" smtClean="0"/>
              <a:t> </a:t>
            </a:r>
            <a:r>
              <a:rPr lang="en-GB" sz="2400" dirty="0" err="1" smtClean="0"/>
              <a:t>hujjatlarni</a:t>
            </a:r>
            <a:r>
              <a:rPr lang="en-GB" sz="2400" dirty="0" smtClean="0"/>
              <a:t> </a:t>
            </a:r>
            <a:r>
              <a:rPr lang="en-GB" sz="2400" dirty="0" err="1" smtClean="0"/>
              <a:t>va</a:t>
            </a:r>
            <a:r>
              <a:rPr lang="en-GB" sz="2400" dirty="0" smtClean="0"/>
              <a:t> </a:t>
            </a:r>
            <a:r>
              <a:rPr lang="en-GB" sz="2400" dirty="0" err="1" smtClean="0"/>
              <a:t>axborotni</a:t>
            </a:r>
            <a:r>
              <a:rPr lang="en-GB" sz="2400" dirty="0" smtClean="0"/>
              <a:t> </a:t>
            </a:r>
            <a:r>
              <a:rPr lang="en-GB" sz="2400" dirty="0" err="1" smtClean="0"/>
              <a:t>so‘rab</a:t>
            </a:r>
            <a:r>
              <a:rPr lang="en-GB" sz="2400" dirty="0" smtClean="0"/>
              <a:t> </a:t>
            </a:r>
            <a:r>
              <a:rPr lang="en-GB" sz="2400" dirty="0" err="1" smtClean="0"/>
              <a:t>olishga</a:t>
            </a:r>
            <a:r>
              <a:rPr lang="en-GB" sz="2400" dirty="0" smtClean="0"/>
              <a:t>;</a:t>
            </a:r>
            <a:endParaRPr lang="ru-RU" sz="2400" dirty="0" smtClean="0"/>
          </a:p>
          <a:p>
            <a:r>
              <a:rPr lang="en-GB" sz="2400" dirty="0" smtClean="0"/>
              <a:t>-</a:t>
            </a:r>
            <a:r>
              <a:rPr lang="en-GB" sz="2400" dirty="0" err="1" smtClean="0"/>
              <a:t>valuta</a:t>
            </a:r>
            <a:r>
              <a:rPr lang="en-GB" sz="2400" dirty="0" smtClean="0"/>
              <a:t> </a:t>
            </a:r>
            <a:r>
              <a:rPr lang="en-GB" sz="2400" dirty="0" err="1" smtClean="0"/>
              <a:t>operatsiyalari</a:t>
            </a:r>
            <a:r>
              <a:rPr lang="en-GB" sz="2400" dirty="0" smtClean="0"/>
              <a:t> </a:t>
            </a:r>
            <a:r>
              <a:rPr lang="en-GB" sz="2400" dirty="0" err="1" smtClean="0"/>
              <a:t>bo‘yicha</a:t>
            </a:r>
            <a:r>
              <a:rPr lang="en-GB" sz="2400" dirty="0" smtClean="0"/>
              <a:t> </a:t>
            </a:r>
            <a:r>
              <a:rPr lang="en-GB" sz="2400" dirty="0" err="1" smtClean="0"/>
              <a:t>hisobotlarni</a:t>
            </a:r>
            <a:r>
              <a:rPr lang="en-GB" sz="2400" dirty="0" smtClean="0"/>
              <a:t> </a:t>
            </a:r>
            <a:r>
              <a:rPr lang="en-GB" sz="2400" dirty="0" err="1" smtClean="0"/>
              <a:t>taqdim</a:t>
            </a:r>
            <a:r>
              <a:rPr lang="en-GB" sz="2400" dirty="0" smtClean="0"/>
              <a:t> </a:t>
            </a:r>
            <a:r>
              <a:rPr lang="en-GB" sz="2400" dirty="0" err="1" smtClean="0"/>
              <a:t>etish</a:t>
            </a:r>
            <a:r>
              <a:rPr lang="en-GB" sz="2400" dirty="0" smtClean="0"/>
              <a:t> </a:t>
            </a:r>
            <a:r>
              <a:rPr lang="en-GB" sz="2400" dirty="0" err="1" smtClean="0"/>
              <a:t>tartibini</a:t>
            </a:r>
            <a:r>
              <a:rPr lang="en-GB" sz="2400" dirty="0" smtClean="0"/>
              <a:t> </a:t>
            </a:r>
            <a:r>
              <a:rPr lang="en-GB" sz="2400" dirty="0" err="1" smtClean="0"/>
              <a:t>belgilashga</a:t>
            </a:r>
            <a:r>
              <a:rPr lang="en-GB" sz="2400" dirty="0" smtClean="0"/>
              <a:t>;</a:t>
            </a:r>
            <a:endParaRPr lang="ru-RU" sz="2400" dirty="0" smtClean="0"/>
          </a:p>
          <a:p>
            <a:r>
              <a:rPr lang="en-GB" sz="2400" dirty="0" smtClean="0"/>
              <a:t>-</a:t>
            </a:r>
            <a:r>
              <a:rPr lang="en-GB" sz="2400" dirty="0" err="1" smtClean="0"/>
              <a:t>aniqlangan</a:t>
            </a:r>
            <a:r>
              <a:rPr lang="en-GB" sz="2400" dirty="0" smtClean="0"/>
              <a:t> </a:t>
            </a:r>
            <a:r>
              <a:rPr lang="en-GB" sz="2400" dirty="0" err="1" smtClean="0"/>
              <a:t>kamchiliklarni</a:t>
            </a:r>
            <a:r>
              <a:rPr lang="en-GB" sz="2400" dirty="0" smtClean="0"/>
              <a:t> </a:t>
            </a:r>
            <a:r>
              <a:rPr lang="en-GB" sz="2400" dirty="0" err="1" smtClean="0"/>
              <a:t>bartaraf</a:t>
            </a:r>
            <a:r>
              <a:rPr lang="en-GB" sz="2400" dirty="0" smtClean="0"/>
              <a:t> </a:t>
            </a:r>
            <a:r>
              <a:rPr lang="en-GB" sz="2400" dirty="0" err="1" smtClean="0"/>
              <a:t>etish</a:t>
            </a:r>
            <a:r>
              <a:rPr lang="en-GB" sz="2400" dirty="0" smtClean="0"/>
              <a:t> </a:t>
            </a:r>
            <a:r>
              <a:rPr lang="en-GB" sz="2400" dirty="0" err="1" smtClean="0"/>
              <a:t>to‘g‘risida</a:t>
            </a:r>
            <a:r>
              <a:rPr lang="en-GB" sz="2400" dirty="0" smtClean="0"/>
              <a:t> </a:t>
            </a:r>
            <a:r>
              <a:rPr lang="en-GB" sz="2400" dirty="0" err="1" smtClean="0"/>
              <a:t>talabnomalar</a:t>
            </a:r>
            <a:r>
              <a:rPr lang="en-GB" sz="2400" dirty="0" smtClean="0"/>
              <a:t> </a:t>
            </a:r>
            <a:r>
              <a:rPr lang="en-GB" sz="2400" dirty="0" err="1" smtClean="0"/>
              <a:t>taqdim</a:t>
            </a:r>
            <a:r>
              <a:rPr lang="en-GB" sz="2400" dirty="0" smtClean="0"/>
              <a:t> </a:t>
            </a:r>
            <a:r>
              <a:rPr lang="en-GB" sz="2400" dirty="0" err="1" smtClean="0"/>
              <a:t>etishga</a:t>
            </a:r>
            <a:r>
              <a:rPr lang="en-GB" sz="2400" dirty="0" smtClean="0"/>
              <a:t> </a:t>
            </a:r>
            <a:r>
              <a:rPr lang="en-GB" sz="2400" dirty="0" err="1" smtClean="0"/>
              <a:t>hamda</a:t>
            </a:r>
            <a:r>
              <a:rPr lang="en-GB" sz="2400" dirty="0" smtClean="0"/>
              <a:t> </a:t>
            </a:r>
            <a:r>
              <a:rPr lang="en-GB" sz="2400" dirty="0" err="1" smtClean="0"/>
              <a:t>O‘zbekiston</a:t>
            </a:r>
            <a:r>
              <a:rPr lang="en-GB" sz="2400" dirty="0" smtClean="0"/>
              <a:t> </a:t>
            </a:r>
            <a:r>
              <a:rPr lang="en-GB" sz="2400" dirty="0" err="1" smtClean="0"/>
              <a:t>Respublikasidagi</a:t>
            </a:r>
            <a:r>
              <a:rPr lang="en-GB" sz="2400" dirty="0" smtClean="0"/>
              <a:t> </a:t>
            </a:r>
            <a:r>
              <a:rPr lang="en-GB" sz="2400" dirty="0" err="1" smtClean="0"/>
              <a:t>barcha</a:t>
            </a:r>
            <a:r>
              <a:rPr lang="en-GB" sz="2400" dirty="0" smtClean="0"/>
              <a:t> </a:t>
            </a:r>
            <a:r>
              <a:rPr lang="en-GB" sz="2400" dirty="0" err="1" smtClean="0"/>
              <a:t>rezidentlar</a:t>
            </a:r>
            <a:r>
              <a:rPr lang="en-GB" sz="2400" dirty="0" smtClean="0"/>
              <a:t> </a:t>
            </a:r>
            <a:r>
              <a:rPr lang="en-GB" sz="2400" dirty="0" err="1" smtClean="0"/>
              <a:t>va</a:t>
            </a:r>
            <a:r>
              <a:rPr lang="en-GB" sz="2400" dirty="0" smtClean="0"/>
              <a:t> </a:t>
            </a:r>
            <a:r>
              <a:rPr lang="en-GB" sz="2400" dirty="0" err="1" smtClean="0"/>
              <a:t>norezidentlar</a:t>
            </a:r>
            <a:r>
              <a:rPr lang="en-GB" sz="2400" dirty="0" smtClean="0"/>
              <a:t> </a:t>
            </a:r>
            <a:r>
              <a:rPr lang="en-GB" sz="2400" dirty="0" err="1" smtClean="0"/>
              <a:t>tomonidan</a:t>
            </a:r>
            <a:r>
              <a:rPr lang="en-GB" sz="2400" dirty="0" smtClean="0"/>
              <a:t> </a:t>
            </a:r>
            <a:r>
              <a:rPr lang="en-GB" sz="2400" dirty="0" err="1" smtClean="0"/>
              <a:t>bajarilishi</a:t>
            </a:r>
            <a:r>
              <a:rPr lang="en-GB" sz="2400" dirty="0" smtClean="0"/>
              <a:t> </a:t>
            </a:r>
            <a:r>
              <a:rPr lang="en-GB" sz="2400" dirty="0" err="1" smtClean="0"/>
              <a:t>majburiy</a:t>
            </a:r>
            <a:r>
              <a:rPr lang="en-GB" sz="2400" dirty="0" smtClean="0"/>
              <a:t> </a:t>
            </a:r>
            <a:r>
              <a:rPr lang="en-GB" sz="2400" dirty="0" err="1" smtClean="0"/>
              <a:t>bo‘lgan</a:t>
            </a:r>
            <a:r>
              <a:rPr lang="en-GB" sz="2400" dirty="0" smtClean="0"/>
              <a:t> </a:t>
            </a:r>
            <a:r>
              <a:rPr lang="en-GB" sz="2400" dirty="0" err="1" smtClean="0"/>
              <a:t>boshqa</a:t>
            </a:r>
            <a:r>
              <a:rPr lang="en-GB" sz="2400" dirty="0" smtClean="0"/>
              <a:t> </a:t>
            </a:r>
            <a:r>
              <a:rPr lang="en-GB" sz="2400" dirty="0" err="1" smtClean="0"/>
              <a:t>choralarni</a:t>
            </a:r>
            <a:r>
              <a:rPr lang="en-GB" sz="2400" dirty="0" smtClean="0"/>
              <a:t> </a:t>
            </a:r>
            <a:r>
              <a:rPr lang="en-GB" sz="2400" dirty="0" err="1" smtClean="0"/>
              <a:t>ko‘rishga</a:t>
            </a:r>
            <a:r>
              <a:rPr lang="en-GB" sz="2400" dirty="0" smtClean="0"/>
              <a:t> </a:t>
            </a:r>
            <a:r>
              <a:rPr lang="en-GB" sz="2400" dirty="0" err="1" smtClean="0"/>
              <a:t>haqlidir</a:t>
            </a:r>
            <a:r>
              <a:rPr lang="en-GB" sz="2400" dirty="0" smtClean="0"/>
              <a:t>.</a:t>
            </a:r>
            <a:endParaRPr lang="ru-RU" sz="2400" dirty="0" smtClean="0"/>
          </a:p>
        </p:txBody>
      </p:sp>
      <p:sp>
        <p:nvSpPr>
          <p:cNvPr id="5" name="Скругленный прямоугольник 4"/>
          <p:cNvSpPr/>
          <p:nvPr/>
        </p:nvSpPr>
        <p:spPr>
          <a:xfrm>
            <a:off x="726830" y="126605"/>
            <a:ext cx="10869895" cy="689322"/>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3200" b="1" dirty="0" err="1" smtClean="0"/>
              <a:t>Valutani</a:t>
            </a:r>
            <a:r>
              <a:rPr lang="en-GB" sz="3200" b="1" dirty="0" smtClean="0"/>
              <a:t> </a:t>
            </a:r>
            <a:r>
              <a:rPr lang="en-GB" sz="3200" b="1" dirty="0" err="1" smtClean="0"/>
              <a:t>nazorat</a:t>
            </a:r>
            <a:r>
              <a:rPr lang="en-GB" sz="3200" b="1" dirty="0" smtClean="0"/>
              <a:t> </a:t>
            </a:r>
            <a:r>
              <a:rPr lang="en-GB" sz="3200" b="1" dirty="0" err="1" smtClean="0"/>
              <a:t>qiluvchi</a:t>
            </a:r>
            <a:r>
              <a:rPr lang="en-GB" sz="3200" b="1" dirty="0" smtClean="0"/>
              <a:t> </a:t>
            </a:r>
            <a:r>
              <a:rPr lang="en-GB" sz="3200" b="1" dirty="0" err="1" smtClean="0"/>
              <a:t>organlar</a:t>
            </a:r>
            <a:r>
              <a:rPr lang="en-GB" sz="3200" b="1" dirty="0" smtClean="0"/>
              <a:t> </a:t>
            </a:r>
            <a:r>
              <a:rPr lang="en-GB" sz="3200" b="1" dirty="0" err="1" smtClean="0"/>
              <a:t>o‘z</a:t>
            </a:r>
            <a:r>
              <a:rPr lang="en-GB" sz="3200" b="1" dirty="0" smtClean="0"/>
              <a:t> </a:t>
            </a:r>
            <a:r>
              <a:rPr lang="en-GB" sz="3200" b="1" dirty="0" err="1" smtClean="0"/>
              <a:t>vakolatlari</a:t>
            </a:r>
            <a:r>
              <a:rPr lang="en-GB" sz="3200" b="1" dirty="0" smtClean="0"/>
              <a:t> </a:t>
            </a:r>
            <a:r>
              <a:rPr lang="en-GB" sz="3200" b="1" dirty="0" err="1" smtClean="0"/>
              <a:t>doirasida</a:t>
            </a:r>
            <a:r>
              <a:rPr lang="en-GB" sz="3200" b="1" dirty="0" smtClean="0"/>
              <a:t>:</a:t>
            </a:r>
            <a:endParaRPr lang="ru-RU" sz="3200" dirty="0" smtClean="0"/>
          </a:p>
        </p:txBody>
      </p:sp>
      <p:pic>
        <p:nvPicPr>
          <p:cNvPr id="14337" name="Picture 1" descr="C:\Users\lenovo-pc\Desktop\Darsliklar\5-smestr darslik\New photos\20181204_204845.png"/>
          <p:cNvPicPr>
            <a:picLocks noChangeAspect="1" noChangeArrowheads="1"/>
          </p:cNvPicPr>
          <p:nvPr/>
        </p:nvPicPr>
        <p:blipFill>
          <a:blip r:embed="rId2"/>
          <a:srcRect/>
          <a:stretch>
            <a:fillRect/>
          </a:stretch>
        </p:blipFill>
        <p:spPr bwMode="auto">
          <a:xfrm>
            <a:off x="1443127" y="4636740"/>
            <a:ext cx="3846343" cy="2136858"/>
          </a:xfrm>
          <a:prstGeom prst="rect">
            <a:avLst/>
          </a:prstGeom>
          <a:noFill/>
        </p:spPr>
      </p:pic>
      <p:pic>
        <p:nvPicPr>
          <p:cNvPr id="14338" name="Picture 2" descr="C:\Users\lenovo-pc\Desktop\Darsliklar\5-smestr darslik\New\20181209_145048.png"/>
          <p:cNvPicPr>
            <a:picLocks noChangeAspect="1" noChangeArrowheads="1"/>
          </p:cNvPicPr>
          <p:nvPr/>
        </p:nvPicPr>
        <p:blipFill>
          <a:blip r:embed="rId3"/>
          <a:srcRect/>
          <a:stretch>
            <a:fillRect/>
          </a:stretch>
        </p:blipFill>
        <p:spPr bwMode="auto">
          <a:xfrm>
            <a:off x="5747820" y="4649370"/>
            <a:ext cx="4001086" cy="2138290"/>
          </a:xfrm>
          <a:prstGeom prst="rect">
            <a:avLst/>
          </a:prstGeom>
          <a:noFill/>
        </p:spPr>
      </p:pic>
    </p:spTree>
    <p:extLst>
      <p:ext uri="{BB962C8B-B14F-4D97-AF65-F5344CB8AC3E}">
        <p14:creationId xmlns:p14="http://schemas.microsoft.com/office/powerpoint/2010/main" val="2422513952"/>
      </p:ext>
    </p:extLst>
  </p:cSld>
  <p:clrMapOvr>
    <a:masterClrMapping/>
  </p:clrMapOvr>
  <p:transition spd="med">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вырезанными противолежащими углами 3"/>
          <p:cNvSpPr/>
          <p:nvPr/>
        </p:nvSpPr>
        <p:spPr>
          <a:xfrm>
            <a:off x="436099" y="239151"/>
            <a:ext cx="5303519" cy="2982351"/>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400" dirty="0" err="1" smtClean="0"/>
              <a:t>Valutani</a:t>
            </a:r>
            <a:r>
              <a:rPr lang="en-GB" sz="2400" dirty="0" smtClean="0"/>
              <a:t> </a:t>
            </a:r>
            <a:r>
              <a:rPr lang="en-GB" sz="2400" dirty="0" err="1" smtClean="0"/>
              <a:t>nazorat</a:t>
            </a:r>
            <a:r>
              <a:rPr lang="en-GB" sz="2400" dirty="0" smtClean="0"/>
              <a:t> </a:t>
            </a:r>
            <a:r>
              <a:rPr lang="en-GB" sz="2400" dirty="0" err="1" smtClean="0"/>
              <a:t>qiluvchi</a:t>
            </a:r>
            <a:r>
              <a:rPr lang="en-GB" sz="2400" dirty="0" smtClean="0"/>
              <a:t> </a:t>
            </a:r>
            <a:r>
              <a:rPr lang="en-GB" sz="2400" dirty="0" err="1" smtClean="0"/>
              <a:t>organlar</a:t>
            </a:r>
            <a:r>
              <a:rPr lang="en-GB" sz="2400" dirty="0" smtClean="0"/>
              <a:t> </a:t>
            </a:r>
            <a:r>
              <a:rPr lang="en-GB" sz="2400" dirty="0" err="1" smtClean="0"/>
              <a:t>faqat</a:t>
            </a:r>
            <a:r>
              <a:rPr lang="en-GB" sz="2400" dirty="0" smtClean="0"/>
              <a:t> </a:t>
            </a:r>
            <a:r>
              <a:rPr lang="en-GB" sz="2400" dirty="0" err="1" smtClean="0"/>
              <a:t>o‘tkazilayotgan</a:t>
            </a:r>
            <a:r>
              <a:rPr lang="en-GB" sz="2400" dirty="0" smtClean="0"/>
              <a:t> </a:t>
            </a:r>
            <a:r>
              <a:rPr lang="en-GB" sz="2400" dirty="0" err="1" smtClean="0"/>
              <a:t>valuta</a:t>
            </a:r>
            <a:r>
              <a:rPr lang="en-GB" sz="2400" dirty="0" smtClean="0"/>
              <a:t> </a:t>
            </a:r>
            <a:r>
              <a:rPr lang="en-GB" sz="2400" dirty="0" err="1" smtClean="0"/>
              <a:t>operatsiyasiga</a:t>
            </a:r>
            <a:r>
              <a:rPr lang="en-GB" sz="2400" dirty="0" smtClean="0"/>
              <a:t> </a:t>
            </a:r>
            <a:r>
              <a:rPr lang="en-GB" sz="2400" dirty="0" err="1" smtClean="0"/>
              <a:t>bevosita</a:t>
            </a:r>
            <a:r>
              <a:rPr lang="en-GB" sz="2400" dirty="0" smtClean="0"/>
              <a:t> </a:t>
            </a:r>
            <a:r>
              <a:rPr lang="en-GB" sz="2400" dirty="0" err="1" smtClean="0"/>
              <a:t>taalluqli</a:t>
            </a:r>
            <a:r>
              <a:rPr lang="en-GB" sz="2400" dirty="0" smtClean="0"/>
              <a:t> </a:t>
            </a:r>
            <a:r>
              <a:rPr lang="en-GB" sz="2400" dirty="0" err="1" smtClean="0"/>
              <a:t>bo‘lgan</a:t>
            </a:r>
            <a:r>
              <a:rPr lang="en-GB" sz="2400" dirty="0" smtClean="0"/>
              <a:t> </a:t>
            </a:r>
            <a:r>
              <a:rPr lang="en-GB" sz="2400" dirty="0" err="1" smtClean="0"/>
              <a:t>hujjatlarni</a:t>
            </a:r>
            <a:r>
              <a:rPr lang="en-GB" sz="2400" dirty="0" smtClean="0"/>
              <a:t> </a:t>
            </a:r>
            <a:r>
              <a:rPr lang="en-GB" sz="2400" dirty="0" err="1" smtClean="0"/>
              <a:t>taqdim</a:t>
            </a:r>
            <a:r>
              <a:rPr lang="en-GB" sz="2400" dirty="0" smtClean="0"/>
              <a:t> </a:t>
            </a:r>
            <a:r>
              <a:rPr lang="en-GB" sz="2400" dirty="0" err="1" smtClean="0"/>
              <a:t>etishni</a:t>
            </a:r>
            <a:r>
              <a:rPr lang="en-GB" sz="2400" dirty="0" smtClean="0"/>
              <a:t> </a:t>
            </a:r>
            <a:r>
              <a:rPr lang="en-GB" sz="2400" dirty="0" err="1" smtClean="0"/>
              <a:t>talab</a:t>
            </a:r>
            <a:r>
              <a:rPr lang="en-GB" sz="2400" dirty="0" smtClean="0"/>
              <a:t> </a:t>
            </a:r>
            <a:r>
              <a:rPr lang="en-GB" sz="2400" dirty="0" err="1" smtClean="0"/>
              <a:t>qilishi</a:t>
            </a:r>
            <a:r>
              <a:rPr lang="en-GB" sz="2400" dirty="0" smtClean="0"/>
              <a:t> </a:t>
            </a:r>
            <a:r>
              <a:rPr lang="en-GB" sz="2400" dirty="0" err="1" smtClean="0"/>
              <a:t>mumkin</a:t>
            </a:r>
            <a:r>
              <a:rPr lang="en-GB" sz="2400" dirty="0" smtClean="0"/>
              <a:t>.</a:t>
            </a:r>
            <a:endParaRPr lang="ru-RU" sz="2400" dirty="0" smtClean="0"/>
          </a:p>
        </p:txBody>
      </p:sp>
      <p:sp>
        <p:nvSpPr>
          <p:cNvPr id="9" name="Прямоугольник с двумя вырезанными противолежащими углами 8"/>
          <p:cNvSpPr/>
          <p:nvPr/>
        </p:nvSpPr>
        <p:spPr>
          <a:xfrm>
            <a:off x="5894362" y="365760"/>
            <a:ext cx="6049109" cy="6175717"/>
          </a:xfrm>
          <a:prstGeom prst="snip2Diag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GB" dirty="0" smtClean="0"/>
              <a:t> </a:t>
            </a:r>
            <a:r>
              <a:rPr lang="en-GB" sz="2400" dirty="0" err="1" smtClean="0"/>
              <a:t>Valutani</a:t>
            </a:r>
            <a:r>
              <a:rPr lang="en-GB" sz="2400" dirty="0" smtClean="0"/>
              <a:t> </a:t>
            </a:r>
            <a:r>
              <a:rPr lang="en-GB" sz="2400" dirty="0" err="1" smtClean="0"/>
              <a:t>nazorat</a:t>
            </a:r>
            <a:r>
              <a:rPr lang="en-GB" sz="2400" dirty="0" smtClean="0"/>
              <a:t> </a:t>
            </a:r>
            <a:r>
              <a:rPr lang="en-GB" sz="2400" dirty="0" err="1" smtClean="0"/>
              <a:t>qiluvchi</a:t>
            </a:r>
            <a:r>
              <a:rPr lang="en-GB" sz="2400" dirty="0" smtClean="0"/>
              <a:t> </a:t>
            </a:r>
            <a:r>
              <a:rPr lang="en-GB" sz="2400" dirty="0" err="1" smtClean="0"/>
              <a:t>organlar</a:t>
            </a:r>
            <a:r>
              <a:rPr lang="en-GB" sz="2400" dirty="0" smtClean="0"/>
              <a:t> </a:t>
            </a:r>
            <a:r>
              <a:rPr lang="en-GB" sz="2400" dirty="0" err="1" smtClean="0"/>
              <a:t>O‘zbekiston</a:t>
            </a:r>
            <a:r>
              <a:rPr lang="en-GB" sz="2400" dirty="0" smtClean="0"/>
              <a:t> </a:t>
            </a:r>
            <a:r>
              <a:rPr lang="en-GB" sz="2400" dirty="0" err="1" smtClean="0"/>
              <a:t>Respublikasining</a:t>
            </a:r>
            <a:r>
              <a:rPr lang="en-GB" sz="2400" dirty="0" smtClean="0"/>
              <a:t> </a:t>
            </a:r>
            <a:r>
              <a:rPr lang="en-GB" sz="2400" dirty="0" err="1" smtClean="0"/>
              <a:t>qonun</a:t>
            </a:r>
            <a:r>
              <a:rPr lang="en-GB" sz="2400" dirty="0" smtClean="0"/>
              <a:t> </a:t>
            </a:r>
            <a:r>
              <a:rPr lang="en-GB" sz="2400" dirty="0" err="1" smtClean="0"/>
              <a:t>hujjatlariga</a:t>
            </a:r>
            <a:r>
              <a:rPr lang="en-GB" sz="2400" dirty="0" smtClean="0"/>
              <a:t> </a:t>
            </a:r>
            <a:r>
              <a:rPr lang="en-GB" sz="2400" dirty="0" err="1" smtClean="0"/>
              <a:t>muvofiq</a:t>
            </a:r>
            <a:r>
              <a:rPr lang="en-GB" sz="2400" dirty="0" smtClean="0"/>
              <a:t> </a:t>
            </a:r>
            <a:r>
              <a:rPr lang="en-GB" sz="2400" dirty="0" err="1" smtClean="0"/>
              <a:t>o‘z</a:t>
            </a:r>
            <a:r>
              <a:rPr lang="en-GB" sz="2400" dirty="0" smtClean="0"/>
              <a:t> </a:t>
            </a:r>
            <a:r>
              <a:rPr lang="en-GB" sz="2400" dirty="0" err="1" smtClean="0"/>
              <a:t>vakolatlarini</a:t>
            </a:r>
            <a:r>
              <a:rPr lang="en-GB" sz="2400" dirty="0" smtClean="0"/>
              <a:t> </a:t>
            </a:r>
            <a:r>
              <a:rPr lang="en-GB" sz="2400" dirty="0" err="1" smtClean="0"/>
              <a:t>amalga</a:t>
            </a:r>
            <a:r>
              <a:rPr lang="en-GB" sz="2400" dirty="0" smtClean="0"/>
              <a:t> </a:t>
            </a:r>
            <a:r>
              <a:rPr lang="en-GB" sz="2400" dirty="0" err="1" smtClean="0"/>
              <a:t>oshirish</a:t>
            </a:r>
            <a:r>
              <a:rPr lang="en-GB" sz="2400" dirty="0" smtClean="0"/>
              <a:t> </a:t>
            </a:r>
            <a:r>
              <a:rPr lang="en-GB" sz="2400" dirty="0" err="1" smtClean="0"/>
              <a:t>chog‘ida</a:t>
            </a:r>
            <a:r>
              <a:rPr lang="en-GB" sz="2400" dirty="0" smtClean="0"/>
              <a:t> </a:t>
            </a:r>
            <a:r>
              <a:rPr lang="en-GB" sz="2400" dirty="0" err="1" smtClean="0"/>
              <a:t>o‘zlariga</a:t>
            </a:r>
            <a:r>
              <a:rPr lang="en-GB" sz="2400" dirty="0" smtClean="0"/>
              <a:t> </a:t>
            </a:r>
            <a:r>
              <a:rPr lang="en-GB" sz="2400" dirty="0" err="1" smtClean="0"/>
              <a:t>ma'lum</a:t>
            </a:r>
            <a:r>
              <a:rPr lang="en-GB" sz="2400" dirty="0" smtClean="0"/>
              <a:t> </a:t>
            </a:r>
            <a:r>
              <a:rPr lang="en-GB" sz="2400" dirty="0" err="1" smtClean="0"/>
              <a:t>bo‘lib</a:t>
            </a:r>
            <a:r>
              <a:rPr lang="en-GB" sz="2400" dirty="0" smtClean="0"/>
              <a:t> </a:t>
            </a:r>
            <a:r>
              <a:rPr lang="en-GB" sz="2400" dirty="0" err="1" smtClean="0"/>
              <a:t>qolgan</a:t>
            </a:r>
            <a:r>
              <a:rPr lang="en-GB" sz="2400" dirty="0" smtClean="0"/>
              <a:t> </a:t>
            </a:r>
            <a:r>
              <a:rPr lang="en-GB" sz="2400" dirty="0" err="1" smtClean="0"/>
              <a:t>tijorat</a:t>
            </a:r>
            <a:r>
              <a:rPr lang="en-GB" sz="2400" dirty="0" smtClean="0"/>
              <a:t>, bank </a:t>
            </a:r>
            <a:r>
              <a:rPr lang="en-GB" sz="2400" dirty="0" err="1" smtClean="0"/>
              <a:t>sirini</a:t>
            </a:r>
            <a:r>
              <a:rPr lang="en-GB" sz="2400" dirty="0" smtClean="0"/>
              <a:t> </a:t>
            </a:r>
            <a:r>
              <a:rPr lang="en-GB" sz="2400" dirty="0" err="1" smtClean="0"/>
              <a:t>va</a:t>
            </a:r>
            <a:r>
              <a:rPr lang="en-GB" sz="2400" dirty="0" smtClean="0"/>
              <a:t> </a:t>
            </a:r>
            <a:r>
              <a:rPr lang="en-GB" sz="2400" dirty="0" err="1" smtClean="0"/>
              <a:t>qonun</a:t>
            </a:r>
            <a:r>
              <a:rPr lang="en-GB" sz="2400" dirty="0" smtClean="0"/>
              <a:t> </a:t>
            </a:r>
            <a:r>
              <a:rPr lang="en-GB" sz="2400" dirty="0" err="1" smtClean="0"/>
              <a:t>bilan</a:t>
            </a:r>
            <a:r>
              <a:rPr lang="en-GB" sz="2400" dirty="0" smtClean="0"/>
              <a:t> </a:t>
            </a:r>
            <a:r>
              <a:rPr lang="en-GB" sz="2400" dirty="0" err="1" smtClean="0"/>
              <a:t>qo‘riqlanadigan</a:t>
            </a:r>
            <a:r>
              <a:rPr lang="en-GB" sz="2400" dirty="0" smtClean="0"/>
              <a:t> </a:t>
            </a:r>
            <a:r>
              <a:rPr lang="en-GB" sz="2400" dirty="0" err="1" smtClean="0"/>
              <a:t>boshqa</a:t>
            </a:r>
            <a:r>
              <a:rPr lang="en-GB" sz="2400" dirty="0" smtClean="0"/>
              <a:t> </a:t>
            </a:r>
            <a:r>
              <a:rPr lang="en-GB" sz="2400" dirty="0" err="1" smtClean="0"/>
              <a:t>sirni</a:t>
            </a:r>
            <a:r>
              <a:rPr lang="en-GB" sz="2400" dirty="0" smtClean="0"/>
              <a:t> </a:t>
            </a:r>
            <a:r>
              <a:rPr lang="en-GB" sz="2400" dirty="0" err="1" smtClean="0"/>
              <a:t>saqlashi</a:t>
            </a:r>
            <a:r>
              <a:rPr lang="en-GB" sz="2400" dirty="0" smtClean="0"/>
              <a:t> </a:t>
            </a:r>
            <a:r>
              <a:rPr lang="en-GB" sz="2400" dirty="0" err="1" smtClean="0"/>
              <a:t>shart</a:t>
            </a:r>
            <a:r>
              <a:rPr lang="en-GB" sz="2400" dirty="0" smtClean="0"/>
              <a:t>.</a:t>
            </a:r>
          </a:p>
          <a:p>
            <a:endParaRPr lang="ru-RU" sz="2400" dirty="0" smtClean="0"/>
          </a:p>
          <a:p>
            <a:r>
              <a:rPr lang="en-GB" sz="2400" dirty="0" err="1" smtClean="0"/>
              <a:t>Markaziy</a:t>
            </a:r>
            <a:r>
              <a:rPr lang="en-GB" sz="2400" dirty="0" smtClean="0"/>
              <a:t> bank </a:t>
            </a:r>
            <a:r>
              <a:rPr lang="en-GB" sz="2400" dirty="0" err="1" smtClean="0"/>
              <a:t>O‘zbekiston</a:t>
            </a:r>
            <a:r>
              <a:rPr lang="en-GB" sz="2400" dirty="0" smtClean="0"/>
              <a:t> </a:t>
            </a:r>
            <a:r>
              <a:rPr lang="en-GB" sz="2400" dirty="0" err="1" smtClean="0"/>
              <a:t>Respublikasi</a:t>
            </a:r>
            <a:r>
              <a:rPr lang="en-GB" sz="2400" dirty="0" smtClean="0"/>
              <a:t> </a:t>
            </a:r>
            <a:r>
              <a:rPr lang="en-GB" sz="2400" dirty="0" err="1" smtClean="0"/>
              <a:t>banklari</a:t>
            </a:r>
            <a:r>
              <a:rPr lang="en-GB" sz="2400" dirty="0" smtClean="0"/>
              <a:t> </a:t>
            </a:r>
            <a:r>
              <a:rPr lang="en-GB" sz="2400" dirty="0" err="1" smtClean="0"/>
              <a:t>tomonidan</a:t>
            </a:r>
            <a:r>
              <a:rPr lang="en-GB" sz="2400" dirty="0" smtClean="0"/>
              <a:t> </a:t>
            </a:r>
            <a:r>
              <a:rPr lang="en-GB" sz="2400" dirty="0" err="1" smtClean="0"/>
              <a:t>o‘tkaziladigan</a:t>
            </a:r>
            <a:r>
              <a:rPr lang="en-GB" sz="2400" dirty="0" smtClean="0"/>
              <a:t> </a:t>
            </a:r>
            <a:r>
              <a:rPr lang="en-GB" sz="2400" dirty="0" err="1" smtClean="0"/>
              <a:t>valuta</a:t>
            </a:r>
            <a:r>
              <a:rPr lang="en-GB" sz="2400" dirty="0" smtClean="0"/>
              <a:t> </a:t>
            </a:r>
            <a:r>
              <a:rPr lang="en-GB" sz="2400" dirty="0" err="1" smtClean="0"/>
              <a:t>operatsiyalari</a:t>
            </a:r>
            <a:r>
              <a:rPr lang="en-GB" sz="2400" dirty="0" smtClean="0"/>
              <a:t> </a:t>
            </a:r>
            <a:r>
              <a:rPr lang="en-GB" sz="2400" dirty="0" err="1" smtClean="0"/>
              <a:t>ustidan</a:t>
            </a:r>
            <a:r>
              <a:rPr lang="en-GB" sz="2400" dirty="0" smtClean="0"/>
              <a:t> </a:t>
            </a:r>
            <a:r>
              <a:rPr lang="en-GB" sz="2400" dirty="0" err="1" smtClean="0"/>
              <a:t>valuta</a:t>
            </a:r>
            <a:r>
              <a:rPr lang="en-GB" sz="2400" dirty="0" smtClean="0"/>
              <a:t> </a:t>
            </a:r>
            <a:r>
              <a:rPr lang="en-GB" sz="2400" dirty="0" err="1" smtClean="0"/>
              <a:t>nazoratini</a:t>
            </a:r>
            <a:r>
              <a:rPr lang="en-GB" sz="2400" dirty="0" smtClean="0"/>
              <a:t> </a:t>
            </a:r>
            <a:r>
              <a:rPr lang="en-GB" sz="2400" dirty="0" err="1" smtClean="0"/>
              <a:t>amalga</a:t>
            </a:r>
            <a:r>
              <a:rPr lang="en-GB" sz="2400" dirty="0" smtClean="0"/>
              <a:t> </a:t>
            </a:r>
            <a:r>
              <a:rPr lang="en-GB" sz="2400" dirty="0" err="1" smtClean="0"/>
              <a:t>oshiradi</a:t>
            </a:r>
            <a:r>
              <a:rPr lang="en-GB" sz="2400" dirty="0" smtClean="0"/>
              <a:t>.</a:t>
            </a:r>
            <a:endParaRPr lang="ru-RU" sz="2400" dirty="0" smtClean="0"/>
          </a:p>
        </p:txBody>
      </p:sp>
      <p:pic>
        <p:nvPicPr>
          <p:cNvPr id="10" name="Picture 3" descr="https://storage.kun.uz/source/4/w8uTN-pFfl07T3IrFcqT9E1Z_nTVhk7k.jpg"/>
          <p:cNvPicPr/>
          <p:nvPr/>
        </p:nvPicPr>
        <p:blipFill>
          <a:blip r:embed="rId2">
            <a:extLst>
              <a:ext uri="{28A0092B-C50C-407E-A947-70E740481C1C}">
                <a14:useLocalDpi xmlns:a14="http://schemas.microsoft.com/office/drawing/2010/main" val="0"/>
              </a:ext>
            </a:extLst>
          </a:blip>
          <a:srcRect/>
          <a:stretch>
            <a:fillRect/>
          </a:stretch>
        </p:blipFill>
        <p:spPr bwMode="auto">
          <a:xfrm>
            <a:off x="464234" y="3446584"/>
            <a:ext cx="5219114" cy="302455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1588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304801"/>
            <a:ext cx="10727240" cy="1692811"/>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GB" b="1" dirty="0" err="1" smtClean="0"/>
              <a:t>O‘zbekiston</a:t>
            </a:r>
            <a:r>
              <a:rPr lang="en-GB" b="1" dirty="0" smtClean="0"/>
              <a:t> </a:t>
            </a:r>
            <a:r>
              <a:rPr lang="en-GB" b="1" dirty="0" err="1" smtClean="0"/>
              <a:t>Respublikasida</a:t>
            </a:r>
            <a:r>
              <a:rPr lang="en-GB" b="1" dirty="0" smtClean="0"/>
              <a:t> </a:t>
            </a:r>
            <a:r>
              <a:rPr lang="en-GB" b="1" dirty="0" err="1" smtClean="0"/>
              <a:t>valuta</a:t>
            </a:r>
            <a:r>
              <a:rPr lang="en-GB" b="1" dirty="0" smtClean="0"/>
              <a:t> </a:t>
            </a:r>
            <a:r>
              <a:rPr lang="en-GB" b="1" dirty="0" err="1" smtClean="0"/>
              <a:t>operatsiyalarini</a:t>
            </a:r>
            <a:r>
              <a:rPr lang="en-GB" b="1" dirty="0" smtClean="0"/>
              <a:t> </a:t>
            </a:r>
            <a:r>
              <a:rPr lang="en-GB" b="1" dirty="0" err="1" smtClean="0"/>
              <a:t>amalga</a:t>
            </a:r>
            <a:r>
              <a:rPr lang="en-GB" b="1" dirty="0" smtClean="0"/>
              <a:t> </a:t>
            </a:r>
            <a:r>
              <a:rPr lang="en-GB" b="1" dirty="0" err="1" smtClean="0"/>
              <a:t>oshiruvchi</a:t>
            </a:r>
            <a:r>
              <a:rPr lang="en-GB" b="1" dirty="0" smtClean="0"/>
              <a:t> </a:t>
            </a:r>
            <a:r>
              <a:rPr lang="en-GB" b="1" dirty="0" err="1" smtClean="0"/>
              <a:t>rezidentlar</a:t>
            </a:r>
            <a:r>
              <a:rPr lang="en-GB" b="1" dirty="0" smtClean="0"/>
              <a:t> </a:t>
            </a:r>
            <a:r>
              <a:rPr lang="en-GB" b="1" dirty="0" err="1" smtClean="0"/>
              <a:t>va</a:t>
            </a:r>
            <a:r>
              <a:rPr lang="en-GB" b="1" dirty="0" smtClean="0"/>
              <a:t> </a:t>
            </a:r>
            <a:r>
              <a:rPr lang="en-GB" b="1" dirty="0" err="1" smtClean="0"/>
              <a:t>norezidentlar</a:t>
            </a:r>
            <a:r>
              <a:rPr lang="en-GB" b="1" dirty="0" smtClean="0"/>
              <a:t> </a:t>
            </a:r>
            <a:r>
              <a:rPr lang="en-GB" b="1" dirty="0" err="1" smtClean="0"/>
              <a:t>quyidagi</a:t>
            </a:r>
            <a:r>
              <a:rPr lang="en-GB" b="1" dirty="0" smtClean="0"/>
              <a:t> </a:t>
            </a:r>
            <a:r>
              <a:rPr lang="en-GB" b="1" dirty="0" err="1" smtClean="0"/>
              <a:t>huquqlarga</a:t>
            </a:r>
            <a:r>
              <a:rPr lang="en-GB" b="1" dirty="0" smtClean="0"/>
              <a:t> </a:t>
            </a:r>
            <a:r>
              <a:rPr lang="en-GB" b="1" dirty="0" err="1" smtClean="0"/>
              <a:t>ega</a:t>
            </a:r>
            <a:r>
              <a:rPr lang="en-GB" b="1" dirty="0" smtClean="0"/>
              <a:t>:</a:t>
            </a:r>
            <a:endParaRPr lang="ru-RU"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363415" y="2098432"/>
            <a:ext cx="11488616" cy="4478214"/>
          </a:xfrm>
        </p:spPr>
        <p:txBody>
          <a:bodyPr>
            <a:normAutofit/>
          </a:bodyPr>
          <a:lstStyle/>
          <a:p>
            <a:pPr>
              <a:buNone/>
            </a:pPr>
            <a:r>
              <a:rPr lang="en-GB" sz="2300" dirty="0" smtClean="0"/>
              <a:t>-</a:t>
            </a:r>
            <a:r>
              <a:rPr lang="en-GB" sz="2300" dirty="0" err="1" smtClean="0"/>
              <a:t>valutani</a:t>
            </a:r>
            <a:r>
              <a:rPr lang="en-GB" sz="2300" dirty="0" smtClean="0"/>
              <a:t> </a:t>
            </a:r>
            <a:r>
              <a:rPr lang="en-GB" sz="2300" dirty="0" err="1" smtClean="0"/>
              <a:t>nazorat</a:t>
            </a:r>
            <a:r>
              <a:rPr lang="en-GB" sz="2300" dirty="0" smtClean="0"/>
              <a:t> </a:t>
            </a:r>
            <a:r>
              <a:rPr lang="en-GB" sz="2300" dirty="0" err="1" smtClean="0"/>
              <a:t>qiluvchi</a:t>
            </a:r>
            <a:r>
              <a:rPr lang="en-GB" sz="2300" dirty="0" smtClean="0"/>
              <a:t> </a:t>
            </a:r>
            <a:r>
              <a:rPr lang="en-GB" sz="2300" dirty="0" err="1" smtClean="0"/>
              <a:t>organlar</a:t>
            </a:r>
            <a:r>
              <a:rPr lang="en-GB" sz="2300" dirty="0" smtClean="0"/>
              <a:t> </a:t>
            </a:r>
            <a:r>
              <a:rPr lang="en-GB" sz="2300" dirty="0" err="1" smtClean="0"/>
              <a:t>tomonidan</a:t>
            </a:r>
            <a:r>
              <a:rPr lang="en-GB" sz="2300" dirty="0" smtClean="0"/>
              <a:t> </a:t>
            </a:r>
            <a:r>
              <a:rPr lang="en-GB" sz="2300" dirty="0" err="1" smtClean="0"/>
              <a:t>o‘tkazilgan</a:t>
            </a:r>
            <a:r>
              <a:rPr lang="en-GB" sz="2300" dirty="0" smtClean="0"/>
              <a:t> </a:t>
            </a:r>
            <a:r>
              <a:rPr lang="en-GB" sz="2300" dirty="0" err="1" smtClean="0"/>
              <a:t>tekshiruv</a:t>
            </a:r>
            <a:r>
              <a:rPr lang="en-GB" sz="2300" dirty="0" smtClean="0"/>
              <a:t> </a:t>
            </a:r>
            <a:r>
              <a:rPr lang="en-GB" sz="2300" dirty="0" err="1" smtClean="0"/>
              <a:t>materiallari</a:t>
            </a:r>
            <a:r>
              <a:rPr lang="en-GB" sz="2300" dirty="0" smtClean="0"/>
              <a:t> </a:t>
            </a:r>
            <a:r>
              <a:rPr lang="en-GB" sz="2300" dirty="0" err="1" smtClean="0"/>
              <a:t>bilan</a:t>
            </a:r>
            <a:r>
              <a:rPr lang="en-GB" sz="2300" dirty="0" smtClean="0"/>
              <a:t> </a:t>
            </a:r>
            <a:r>
              <a:rPr lang="en-GB" sz="2300" dirty="0" err="1" smtClean="0"/>
              <a:t>tanishish</a:t>
            </a:r>
            <a:r>
              <a:rPr lang="en-GB" sz="2300" dirty="0" smtClean="0"/>
              <a:t>;</a:t>
            </a:r>
            <a:endParaRPr lang="ru-RU" sz="2300" dirty="0" smtClean="0"/>
          </a:p>
          <a:p>
            <a:pPr>
              <a:buNone/>
            </a:pPr>
            <a:r>
              <a:rPr lang="en-GB" sz="2300" dirty="0" smtClean="0"/>
              <a:t>-</a:t>
            </a:r>
            <a:r>
              <a:rPr lang="en-GB" sz="2300" dirty="0" err="1" smtClean="0"/>
              <a:t>valutani</a:t>
            </a:r>
            <a:r>
              <a:rPr lang="en-GB" sz="2300" dirty="0" smtClean="0"/>
              <a:t> </a:t>
            </a:r>
            <a:r>
              <a:rPr lang="en-GB" sz="2300" dirty="0" err="1" smtClean="0"/>
              <a:t>nazorat</a:t>
            </a:r>
            <a:r>
              <a:rPr lang="en-GB" sz="2300" dirty="0" smtClean="0"/>
              <a:t> </a:t>
            </a:r>
            <a:r>
              <a:rPr lang="en-GB" sz="2300" dirty="0" err="1" smtClean="0"/>
              <a:t>qiluvchi</a:t>
            </a:r>
            <a:r>
              <a:rPr lang="en-GB" sz="2300" dirty="0" smtClean="0"/>
              <a:t> </a:t>
            </a:r>
            <a:r>
              <a:rPr lang="en-GB" sz="2300" dirty="0" err="1" smtClean="0"/>
              <a:t>organlarning</a:t>
            </a:r>
            <a:r>
              <a:rPr lang="en-GB" sz="2300" dirty="0" smtClean="0"/>
              <a:t> </a:t>
            </a:r>
            <a:r>
              <a:rPr lang="en-GB" sz="2300" dirty="0" err="1" smtClean="0"/>
              <a:t>harakatlari</a:t>
            </a:r>
            <a:r>
              <a:rPr lang="en-GB" sz="2300" dirty="0" smtClean="0"/>
              <a:t> </a:t>
            </a:r>
            <a:r>
              <a:rPr lang="en-GB" sz="2300" dirty="0" err="1" smtClean="0"/>
              <a:t>ustidan</a:t>
            </a:r>
            <a:r>
              <a:rPr lang="en-GB" sz="2300" dirty="0" smtClean="0"/>
              <a:t> </a:t>
            </a:r>
            <a:r>
              <a:rPr lang="en-GB" sz="2300" dirty="0" err="1" smtClean="0"/>
              <a:t>shikoyat</a:t>
            </a:r>
            <a:r>
              <a:rPr lang="en-GB" sz="2300" dirty="0" smtClean="0"/>
              <a:t> </a:t>
            </a:r>
            <a:r>
              <a:rPr lang="en-GB" sz="2300" dirty="0" err="1" smtClean="0"/>
              <a:t>qilish</a:t>
            </a:r>
            <a:r>
              <a:rPr lang="en-GB" sz="2300" dirty="0" smtClean="0"/>
              <a:t>;</a:t>
            </a:r>
            <a:endParaRPr lang="ru-RU" sz="2300" dirty="0" smtClean="0"/>
          </a:p>
          <a:p>
            <a:pPr>
              <a:buNone/>
            </a:pPr>
            <a:r>
              <a:rPr lang="en-GB" sz="2300" dirty="0" smtClean="0"/>
              <a:t>-</a:t>
            </a:r>
            <a:r>
              <a:rPr lang="en-GB" sz="2300" dirty="0" err="1" smtClean="0"/>
              <a:t>valutani</a:t>
            </a:r>
            <a:r>
              <a:rPr lang="en-GB" sz="2300" dirty="0" smtClean="0"/>
              <a:t> </a:t>
            </a:r>
            <a:r>
              <a:rPr lang="en-GB" sz="2300" dirty="0" err="1" smtClean="0"/>
              <a:t>nazorat</a:t>
            </a:r>
            <a:r>
              <a:rPr lang="en-GB" sz="2300" dirty="0" smtClean="0"/>
              <a:t> </a:t>
            </a:r>
            <a:r>
              <a:rPr lang="en-GB" sz="2300" dirty="0" err="1" smtClean="0"/>
              <a:t>qiluvchi</a:t>
            </a:r>
            <a:r>
              <a:rPr lang="en-GB" sz="2300" dirty="0" smtClean="0"/>
              <a:t> </a:t>
            </a:r>
            <a:r>
              <a:rPr lang="en-GB" sz="2300" dirty="0" err="1" smtClean="0"/>
              <a:t>organlar</a:t>
            </a:r>
            <a:r>
              <a:rPr lang="en-GB" sz="2300" dirty="0" smtClean="0"/>
              <a:t> </a:t>
            </a:r>
            <a:r>
              <a:rPr lang="en-GB" sz="2300" dirty="0" err="1" smtClean="0"/>
              <a:t>va</a:t>
            </a:r>
            <a:r>
              <a:rPr lang="en-GB" sz="2300" dirty="0" smtClean="0"/>
              <a:t> </a:t>
            </a:r>
            <a:r>
              <a:rPr lang="en-GB" sz="2300" dirty="0" err="1" smtClean="0"/>
              <a:t>ular</a:t>
            </a:r>
            <a:r>
              <a:rPr lang="en-GB" sz="2300" dirty="0" smtClean="0"/>
              <a:t> </a:t>
            </a:r>
            <a:r>
              <a:rPr lang="en-GB" sz="2300" dirty="0" err="1" smtClean="0"/>
              <a:t>mansabdor</a:t>
            </a:r>
            <a:r>
              <a:rPr lang="en-GB" sz="2300" dirty="0" smtClean="0"/>
              <a:t> </a:t>
            </a:r>
            <a:r>
              <a:rPr lang="en-GB" sz="2300" dirty="0" err="1" smtClean="0"/>
              <a:t>shaxslarining</a:t>
            </a:r>
            <a:r>
              <a:rPr lang="en-GB" sz="2300" dirty="0" smtClean="0"/>
              <a:t> </a:t>
            </a:r>
            <a:r>
              <a:rPr lang="en-GB" sz="2300" dirty="0" err="1" smtClean="0"/>
              <a:t>g‘ayriqonuniy</a:t>
            </a:r>
            <a:r>
              <a:rPr lang="en-GB" sz="2300" dirty="0" smtClean="0"/>
              <a:t> </a:t>
            </a:r>
            <a:r>
              <a:rPr lang="en-GB" sz="2300" dirty="0" err="1" smtClean="0"/>
              <a:t>xatti-harakatlari</a:t>
            </a:r>
            <a:r>
              <a:rPr lang="en-GB" sz="2300" dirty="0" smtClean="0"/>
              <a:t> (</a:t>
            </a:r>
            <a:r>
              <a:rPr lang="en-GB" sz="2300" dirty="0" err="1" smtClean="0"/>
              <a:t>harakatsizligi</a:t>
            </a:r>
            <a:r>
              <a:rPr lang="en-GB" sz="2300" dirty="0" smtClean="0"/>
              <a:t>) </a:t>
            </a:r>
            <a:r>
              <a:rPr lang="en-GB" sz="2300" dirty="0" err="1" smtClean="0"/>
              <a:t>natijasida</a:t>
            </a:r>
            <a:r>
              <a:rPr lang="en-GB" sz="2300" dirty="0" smtClean="0"/>
              <a:t> </a:t>
            </a:r>
            <a:r>
              <a:rPr lang="en-GB" sz="2300" dirty="0" err="1" smtClean="0"/>
              <a:t>yetkazilgan</a:t>
            </a:r>
            <a:r>
              <a:rPr lang="en-GB" sz="2300" dirty="0" smtClean="0"/>
              <a:t> </a:t>
            </a:r>
            <a:r>
              <a:rPr lang="en-GB" sz="2300" dirty="0" err="1" smtClean="0"/>
              <a:t>haqiqiy</a:t>
            </a:r>
            <a:r>
              <a:rPr lang="en-GB" sz="2300" dirty="0" smtClean="0"/>
              <a:t> </a:t>
            </a:r>
            <a:r>
              <a:rPr lang="en-GB" sz="2300" dirty="0" err="1" smtClean="0"/>
              <a:t>zararning</a:t>
            </a:r>
            <a:r>
              <a:rPr lang="en-GB" sz="2300" dirty="0" smtClean="0"/>
              <a:t> </a:t>
            </a:r>
            <a:r>
              <a:rPr lang="en-GB" sz="2300" dirty="0" err="1" smtClean="0"/>
              <a:t>o‘rni</a:t>
            </a:r>
            <a:r>
              <a:rPr lang="en-GB" sz="2300" dirty="0" smtClean="0"/>
              <a:t> </a:t>
            </a:r>
            <a:r>
              <a:rPr lang="en-GB" sz="2300" dirty="0" err="1" smtClean="0"/>
              <a:t>qoplanishi</a:t>
            </a:r>
            <a:r>
              <a:rPr lang="en-GB" sz="2300" dirty="0" smtClean="0"/>
              <a:t>.</a:t>
            </a:r>
            <a:endParaRPr lang="ru-RU" sz="2300" dirty="0" smtClean="0"/>
          </a:p>
          <a:p>
            <a:pPr marL="0" indent="0">
              <a:buNone/>
            </a:pPr>
            <a:endParaRPr lang="ru-RU" dirty="0"/>
          </a:p>
        </p:txBody>
      </p:sp>
      <p:pic>
        <p:nvPicPr>
          <p:cNvPr id="11266" name="Picture 2" descr="C:\Users\lenovo-pc\Desktop\Darsliklar\5-smestr darslik\New\20181209_145100.png"/>
          <p:cNvPicPr>
            <a:picLocks noChangeAspect="1" noChangeArrowheads="1"/>
          </p:cNvPicPr>
          <p:nvPr/>
        </p:nvPicPr>
        <p:blipFill>
          <a:blip r:embed="rId2" cstate="print"/>
          <a:srcRect/>
          <a:stretch>
            <a:fillRect/>
          </a:stretch>
        </p:blipFill>
        <p:spPr bwMode="auto">
          <a:xfrm>
            <a:off x="4903764" y="4588730"/>
            <a:ext cx="2538046" cy="2009018"/>
          </a:xfrm>
          <a:prstGeom prst="rect">
            <a:avLst/>
          </a:prstGeom>
          <a:ln>
            <a:noFill/>
          </a:ln>
          <a:effectLst>
            <a:softEdge rad="112500"/>
          </a:effectLst>
        </p:spPr>
      </p:pic>
    </p:spTree>
    <p:extLst>
      <p:ext uri="{BB962C8B-B14F-4D97-AF65-F5344CB8AC3E}">
        <p14:creationId xmlns:p14="http://schemas.microsoft.com/office/powerpoint/2010/main" val="30183301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альтернативный процесс 5"/>
          <p:cNvSpPr/>
          <p:nvPr/>
        </p:nvSpPr>
        <p:spPr>
          <a:xfrm>
            <a:off x="380960" y="214290"/>
            <a:ext cx="11553132" cy="1227648"/>
          </a:xfrm>
          <a:prstGeom prst="flowChartAlternateProcess">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3200" b="1" dirty="0" err="1" smtClean="0"/>
              <a:t>Valuta</a:t>
            </a:r>
            <a:r>
              <a:rPr lang="en-GB" sz="3200" b="1" dirty="0" smtClean="0"/>
              <a:t> </a:t>
            </a:r>
            <a:r>
              <a:rPr lang="en-GB" sz="3200" b="1" dirty="0" err="1" smtClean="0"/>
              <a:t>operatsiyalarini</a:t>
            </a:r>
            <a:r>
              <a:rPr lang="en-GB" sz="3200" b="1" dirty="0" smtClean="0"/>
              <a:t> </a:t>
            </a:r>
            <a:r>
              <a:rPr lang="en-GB" sz="3200" b="1" dirty="0" err="1" smtClean="0"/>
              <a:t>amalga</a:t>
            </a:r>
            <a:r>
              <a:rPr lang="en-GB" sz="3200" b="1" dirty="0" smtClean="0"/>
              <a:t> </a:t>
            </a:r>
            <a:r>
              <a:rPr lang="en-GB" sz="3200" b="1" dirty="0" err="1" smtClean="0"/>
              <a:t>oshiruvchi</a:t>
            </a:r>
            <a:r>
              <a:rPr lang="en-GB" sz="3200" b="1" dirty="0" smtClean="0"/>
              <a:t> </a:t>
            </a:r>
            <a:r>
              <a:rPr lang="en-GB" sz="3200" b="1" dirty="0" err="1" smtClean="0"/>
              <a:t>rezidentlar</a:t>
            </a:r>
            <a:r>
              <a:rPr lang="en-GB" sz="3200" b="1" dirty="0" smtClean="0"/>
              <a:t> </a:t>
            </a:r>
            <a:r>
              <a:rPr lang="en-GB" sz="3200" b="1" dirty="0" err="1" smtClean="0"/>
              <a:t>va</a:t>
            </a:r>
            <a:r>
              <a:rPr lang="en-GB" sz="3200" b="1" dirty="0" smtClean="0"/>
              <a:t> </a:t>
            </a:r>
            <a:r>
              <a:rPr lang="en-GB" sz="3200" b="1" dirty="0" err="1" smtClean="0"/>
              <a:t>norezidentlar</a:t>
            </a:r>
            <a:r>
              <a:rPr lang="en-GB" sz="3200" b="1" dirty="0" smtClean="0"/>
              <a:t>:</a:t>
            </a:r>
            <a:endParaRPr lang="ru-RU" sz="3200" dirty="0" smtClean="0"/>
          </a:p>
        </p:txBody>
      </p:sp>
      <p:sp>
        <p:nvSpPr>
          <p:cNvPr id="10" name="Стрелка вправо 9"/>
          <p:cNvSpPr/>
          <p:nvPr/>
        </p:nvSpPr>
        <p:spPr>
          <a:xfrm rot="5400000">
            <a:off x="5807424" y="1492950"/>
            <a:ext cx="642939" cy="648594"/>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Скругленный прямоугольник 10"/>
          <p:cNvSpPr/>
          <p:nvPr/>
        </p:nvSpPr>
        <p:spPr>
          <a:xfrm>
            <a:off x="186212" y="2080015"/>
            <a:ext cx="5841795" cy="176910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300" dirty="0" smtClean="0"/>
              <a:t>-</a:t>
            </a:r>
            <a:r>
              <a:rPr lang="en-GB" sz="2300" dirty="0" err="1" smtClean="0"/>
              <a:t>valutani</a:t>
            </a:r>
            <a:r>
              <a:rPr lang="en-GB" sz="2300" dirty="0" smtClean="0"/>
              <a:t> </a:t>
            </a:r>
            <a:r>
              <a:rPr lang="en-GB" sz="2300" dirty="0" err="1" smtClean="0"/>
              <a:t>nazorat</a:t>
            </a:r>
            <a:r>
              <a:rPr lang="en-GB" sz="2300" dirty="0" smtClean="0"/>
              <a:t> </a:t>
            </a:r>
            <a:r>
              <a:rPr lang="en-GB" sz="2300" dirty="0" err="1" smtClean="0"/>
              <a:t>qiluvchi</a:t>
            </a:r>
            <a:r>
              <a:rPr lang="en-GB" sz="2300" dirty="0" smtClean="0"/>
              <a:t> </a:t>
            </a:r>
            <a:r>
              <a:rPr lang="en-GB" sz="2300" dirty="0" err="1" smtClean="0"/>
              <a:t>organlarga</a:t>
            </a:r>
            <a:r>
              <a:rPr lang="en-GB" sz="2300" dirty="0" smtClean="0"/>
              <a:t> </a:t>
            </a:r>
            <a:r>
              <a:rPr lang="en-GB" sz="2300" dirty="0" err="1" smtClean="0"/>
              <a:t>so‘ralayotgan</a:t>
            </a:r>
            <a:r>
              <a:rPr lang="en-GB" sz="2300" dirty="0" smtClean="0"/>
              <a:t> </a:t>
            </a:r>
            <a:r>
              <a:rPr lang="en-GB" sz="2300" dirty="0" err="1" smtClean="0"/>
              <a:t>valuta</a:t>
            </a:r>
            <a:r>
              <a:rPr lang="en-GB" sz="2300" dirty="0" smtClean="0"/>
              <a:t> </a:t>
            </a:r>
            <a:r>
              <a:rPr lang="en-GB" sz="2300" dirty="0" err="1" smtClean="0"/>
              <a:t>operatsiyalarini</a:t>
            </a:r>
            <a:r>
              <a:rPr lang="en-GB" sz="2300" dirty="0" smtClean="0"/>
              <a:t> </a:t>
            </a:r>
            <a:r>
              <a:rPr lang="en-GB" sz="2300" dirty="0" err="1" smtClean="0"/>
              <a:t>amalga</a:t>
            </a:r>
            <a:r>
              <a:rPr lang="en-GB" sz="2300" dirty="0" smtClean="0"/>
              <a:t> </a:t>
            </a:r>
            <a:r>
              <a:rPr lang="en-GB" sz="2300" dirty="0" err="1" smtClean="0"/>
              <a:t>oshirish</a:t>
            </a:r>
            <a:r>
              <a:rPr lang="en-GB" sz="2300" dirty="0" smtClean="0"/>
              <a:t> </a:t>
            </a:r>
            <a:r>
              <a:rPr lang="en-GB" sz="2300" dirty="0" err="1" smtClean="0"/>
              <a:t>to‘g‘risidagi</a:t>
            </a:r>
            <a:r>
              <a:rPr lang="en-GB" sz="2300" dirty="0" smtClean="0"/>
              <a:t> </a:t>
            </a:r>
            <a:r>
              <a:rPr lang="en-GB" sz="2300" dirty="0" err="1" smtClean="0"/>
              <a:t>barcha</a:t>
            </a:r>
            <a:r>
              <a:rPr lang="en-GB" sz="2300" dirty="0" smtClean="0"/>
              <a:t> </a:t>
            </a:r>
            <a:r>
              <a:rPr lang="en-GB" sz="2300" dirty="0" err="1" smtClean="0"/>
              <a:t>hujjatlarni</a:t>
            </a:r>
            <a:r>
              <a:rPr lang="en-GB" sz="2300" dirty="0" smtClean="0"/>
              <a:t> </a:t>
            </a:r>
            <a:r>
              <a:rPr lang="en-GB" sz="2300" dirty="0" err="1" smtClean="0"/>
              <a:t>va</a:t>
            </a:r>
            <a:r>
              <a:rPr lang="en-GB" sz="2300" dirty="0" smtClean="0"/>
              <a:t> </a:t>
            </a:r>
            <a:r>
              <a:rPr lang="en-GB" sz="2300" dirty="0" err="1" smtClean="0"/>
              <a:t>axborotni</a:t>
            </a:r>
            <a:r>
              <a:rPr lang="en-GB" sz="2300" dirty="0" smtClean="0"/>
              <a:t> </a:t>
            </a:r>
            <a:r>
              <a:rPr lang="en-GB" sz="2300" dirty="0" err="1" smtClean="0"/>
              <a:t>taqdim</a:t>
            </a:r>
            <a:r>
              <a:rPr lang="en-GB" sz="2300" dirty="0" smtClean="0"/>
              <a:t> </a:t>
            </a:r>
            <a:r>
              <a:rPr lang="en-GB" sz="2300" dirty="0" err="1" smtClean="0"/>
              <a:t>etishi</a:t>
            </a:r>
            <a:r>
              <a:rPr lang="en-GB" sz="2300" dirty="0" smtClean="0"/>
              <a:t>;</a:t>
            </a:r>
            <a:endParaRPr lang="ru-RU" sz="2300" dirty="0" smtClean="0"/>
          </a:p>
        </p:txBody>
      </p:sp>
      <p:sp>
        <p:nvSpPr>
          <p:cNvPr id="14" name="Скругленный прямоугольник 13"/>
          <p:cNvSpPr/>
          <p:nvPr/>
        </p:nvSpPr>
        <p:spPr>
          <a:xfrm>
            <a:off x="6133514" y="2096084"/>
            <a:ext cx="5598936" cy="173032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300" dirty="0" smtClean="0"/>
              <a:t>-</a:t>
            </a:r>
            <a:r>
              <a:rPr lang="en-GB" sz="2300" dirty="0" err="1" smtClean="0"/>
              <a:t>valutani</a:t>
            </a:r>
            <a:r>
              <a:rPr lang="en-GB" sz="2300" dirty="0" smtClean="0"/>
              <a:t> </a:t>
            </a:r>
            <a:r>
              <a:rPr lang="en-GB" sz="2300" dirty="0" err="1" smtClean="0"/>
              <a:t>nazorat</a:t>
            </a:r>
            <a:r>
              <a:rPr lang="en-GB" sz="2300" dirty="0" smtClean="0"/>
              <a:t> </a:t>
            </a:r>
            <a:r>
              <a:rPr lang="en-GB" sz="2300" dirty="0" err="1" smtClean="0"/>
              <a:t>qiluvchi</a:t>
            </a:r>
            <a:r>
              <a:rPr lang="en-GB" sz="2300" dirty="0" smtClean="0"/>
              <a:t> </a:t>
            </a:r>
            <a:r>
              <a:rPr lang="en-GB" sz="2300" dirty="0" err="1" smtClean="0"/>
              <a:t>organlarga</a:t>
            </a:r>
            <a:r>
              <a:rPr lang="en-GB" sz="2300" dirty="0" smtClean="0"/>
              <a:t> </a:t>
            </a:r>
            <a:r>
              <a:rPr lang="en-GB" sz="2300" dirty="0" err="1" smtClean="0"/>
              <a:t>tekshiruvlar</a:t>
            </a:r>
            <a:r>
              <a:rPr lang="en-GB" sz="2300" dirty="0" smtClean="0"/>
              <a:t> </a:t>
            </a:r>
            <a:r>
              <a:rPr lang="en-GB" sz="2300" dirty="0" err="1" smtClean="0"/>
              <a:t>o‘tkazish</a:t>
            </a:r>
            <a:r>
              <a:rPr lang="en-GB" sz="2300" dirty="0" smtClean="0"/>
              <a:t> </a:t>
            </a:r>
            <a:r>
              <a:rPr lang="en-GB" sz="2300" dirty="0" err="1" smtClean="0"/>
              <a:t>jarayonida</a:t>
            </a:r>
            <a:r>
              <a:rPr lang="en-GB" sz="2300" dirty="0" smtClean="0"/>
              <a:t>, </a:t>
            </a:r>
            <a:r>
              <a:rPr lang="en-GB" sz="2300" dirty="0" err="1" smtClean="0"/>
              <a:t>shuningdek</a:t>
            </a:r>
            <a:r>
              <a:rPr lang="en-GB" sz="2300" dirty="0" smtClean="0"/>
              <a:t> </a:t>
            </a:r>
            <a:r>
              <a:rPr lang="en-GB" sz="2300" dirty="0" err="1" smtClean="0"/>
              <a:t>ularning</a:t>
            </a:r>
            <a:r>
              <a:rPr lang="en-GB" sz="2300" dirty="0" smtClean="0"/>
              <a:t> </a:t>
            </a:r>
            <a:r>
              <a:rPr lang="en-GB" sz="2300" dirty="0" err="1" smtClean="0"/>
              <a:t>natijalari</a:t>
            </a:r>
            <a:r>
              <a:rPr lang="en-GB" sz="2300" dirty="0" smtClean="0"/>
              <a:t> </a:t>
            </a:r>
            <a:r>
              <a:rPr lang="en-GB" sz="2300" dirty="0" err="1" smtClean="0"/>
              <a:t>bo‘yicha</a:t>
            </a:r>
            <a:r>
              <a:rPr lang="en-GB" sz="2300" dirty="0" smtClean="0"/>
              <a:t> </a:t>
            </a:r>
            <a:r>
              <a:rPr lang="en-GB" sz="2300" dirty="0" err="1" smtClean="0"/>
              <a:t>tushuntirishlar</a:t>
            </a:r>
            <a:r>
              <a:rPr lang="en-GB" sz="2300" dirty="0" smtClean="0"/>
              <a:t> </a:t>
            </a:r>
            <a:r>
              <a:rPr lang="en-GB" sz="2300" dirty="0" err="1" smtClean="0"/>
              <a:t>berishi</a:t>
            </a:r>
            <a:r>
              <a:rPr lang="en-GB" sz="2300" dirty="0" smtClean="0"/>
              <a:t>;</a:t>
            </a:r>
            <a:endParaRPr lang="ru-RU" sz="2300" dirty="0" smtClean="0"/>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345" y="4117146"/>
            <a:ext cx="4123373" cy="2603294"/>
          </a:xfrm>
          <a:prstGeom prst="rect">
            <a:avLst/>
          </a:prstGeom>
        </p:spPr>
      </p:pic>
      <p:pic>
        <p:nvPicPr>
          <p:cNvPr id="10241" name="Picture 1" descr="C:\Users\lenovo-pc\Desktop\Darsliklar\5-smestr darslik\New\20181209_144748.png"/>
          <p:cNvPicPr>
            <a:picLocks noChangeAspect="1" noChangeArrowheads="1"/>
          </p:cNvPicPr>
          <p:nvPr/>
        </p:nvPicPr>
        <p:blipFill>
          <a:blip r:embed="rId3"/>
          <a:srcRect/>
          <a:stretch>
            <a:fillRect/>
          </a:stretch>
        </p:blipFill>
        <p:spPr bwMode="auto">
          <a:xfrm>
            <a:off x="6901366" y="4188604"/>
            <a:ext cx="3987019" cy="2514648"/>
          </a:xfrm>
          <a:prstGeom prst="rect">
            <a:avLst/>
          </a:prstGeom>
          <a:noFill/>
        </p:spPr>
      </p:pic>
    </p:spTree>
    <p:extLst>
      <p:ext uri="{BB962C8B-B14F-4D97-AF65-F5344CB8AC3E}">
        <p14:creationId xmlns:p14="http://schemas.microsoft.com/office/powerpoint/2010/main" val="952485681"/>
      </p:ext>
    </p:extLst>
  </p:cSld>
  <p:clrMapOvr>
    <a:masterClrMapping/>
  </p:clrMapOvr>
  <p:transition spd="med">
    <p:comb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797082" y="1142984"/>
            <a:ext cx="6714979" cy="4934259"/>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2400" dirty="0" err="1" smtClean="0"/>
              <a:t>Joriy</a:t>
            </a:r>
            <a:r>
              <a:rPr lang="en-GB" sz="2400" dirty="0" smtClean="0"/>
              <a:t> </a:t>
            </a:r>
            <a:r>
              <a:rPr lang="en-GB" sz="2400" dirty="0" err="1" smtClean="0"/>
              <a:t>yilning</a:t>
            </a:r>
            <a:r>
              <a:rPr lang="en-GB" sz="2400" dirty="0" smtClean="0"/>
              <a:t> </a:t>
            </a:r>
            <a:r>
              <a:rPr lang="en-GB" sz="2400" dirty="0" err="1" smtClean="0"/>
              <a:t>oktabr</a:t>
            </a:r>
            <a:r>
              <a:rPr lang="en-GB" sz="2400" dirty="0" smtClean="0"/>
              <a:t> </a:t>
            </a:r>
            <a:r>
              <a:rPr lang="en-GB" sz="2400" dirty="0" err="1" smtClean="0"/>
              <a:t>oyida</a:t>
            </a:r>
            <a:r>
              <a:rPr lang="en-GB" sz="2400" dirty="0" smtClean="0"/>
              <a:t> </a:t>
            </a:r>
            <a:r>
              <a:rPr lang="en-GB" sz="2400" dirty="0" err="1" smtClean="0"/>
              <a:t>O‘zbekiston</a:t>
            </a:r>
            <a:r>
              <a:rPr lang="en-GB" sz="2400" dirty="0" smtClean="0"/>
              <a:t> </a:t>
            </a:r>
            <a:r>
              <a:rPr lang="en-GB" sz="2400" dirty="0" err="1" smtClean="0"/>
              <a:t>Respublikasi</a:t>
            </a:r>
            <a:r>
              <a:rPr lang="en-GB" sz="2400" dirty="0" smtClean="0"/>
              <a:t> </a:t>
            </a:r>
            <a:r>
              <a:rPr lang="en-GB" sz="2400" dirty="0" err="1" smtClean="0"/>
              <a:t>Markaziy</a:t>
            </a:r>
            <a:r>
              <a:rPr lang="en-GB" sz="2400" dirty="0" smtClean="0"/>
              <a:t> </a:t>
            </a:r>
            <a:r>
              <a:rPr lang="en-GB" sz="2400" dirty="0" err="1" smtClean="0"/>
              <a:t>bankida</a:t>
            </a:r>
            <a:r>
              <a:rPr lang="en-GB" sz="2400" dirty="0" smtClean="0"/>
              <a:t> </a:t>
            </a:r>
            <a:r>
              <a:rPr lang="en-GB" sz="2400" dirty="0" err="1" smtClean="0"/>
              <a:t>valuta</a:t>
            </a:r>
            <a:r>
              <a:rPr lang="en-GB" sz="2400" dirty="0" smtClean="0"/>
              <a:t> </a:t>
            </a:r>
            <a:r>
              <a:rPr lang="en-GB" sz="2400" dirty="0" err="1" smtClean="0"/>
              <a:t>siyosati</a:t>
            </a:r>
            <a:r>
              <a:rPr lang="en-GB" sz="2400" dirty="0" smtClean="0"/>
              <a:t> </a:t>
            </a:r>
            <a:r>
              <a:rPr lang="en-GB" sz="2400" dirty="0" err="1" smtClean="0"/>
              <a:t>bo‘yicha</a:t>
            </a:r>
            <a:r>
              <a:rPr lang="en-GB" sz="2400" dirty="0" smtClean="0"/>
              <a:t> </a:t>
            </a:r>
            <a:r>
              <a:rPr lang="en-GB" sz="2400" dirty="0" err="1" smtClean="0"/>
              <a:t>matbuot</a:t>
            </a:r>
            <a:r>
              <a:rPr lang="en-GB" sz="2400" dirty="0" smtClean="0"/>
              <a:t> </a:t>
            </a:r>
            <a:r>
              <a:rPr lang="en-GB" sz="2400" dirty="0" err="1" smtClean="0"/>
              <a:t>anjumani</a:t>
            </a:r>
            <a:r>
              <a:rPr lang="en-GB" sz="2400" dirty="0" smtClean="0"/>
              <a:t> </a:t>
            </a:r>
            <a:r>
              <a:rPr lang="en-GB" sz="2400" dirty="0" err="1" smtClean="0"/>
              <a:t>bo‘lib</a:t>
            </a:r>
            <a:r>
              <a:rPr lang="en-GB" sz="2400" dirty="0" smtClean="0"/>
              <a:t> </a:t>
            </a:r>
            <a:r>
              <a:rPr lang="en-GB" sz="2400" dirty="0" err="1" smtClean="0"/>
              <a:t>o‘tdi</a:t>
            </a:r>
            <a:r>
              <a:rPr lang="en-GB" sz="2400" dirty="0" smtClean="0"/>
              <a:t>.</a:t>
            </a:r>
          </a:p>
          <a:p>
            <a:pPr algn="ctr"/>
            <a:r>
              <a:rPr lang="en-GB" sz="2400" dirty="0" err="1" smtClean="0"/>
              <a:t>Tadbirda</a:t>
            </a:r>
            <a:r>
              <a:rPr lang="en-GB" sz="2400" dirty="0" smtClean="0"/>
              <a:t> </a:t>
            </a:r>
            <a:r>
              <a:rPr lang="en-GB" sz="2400" dirty="0" err="1" smtClean="0"/>
              <a:t>Markaziy</a:t>
            </a:r>
            <a:r>
              <a:rPr lang="en-GB" sz="2400" dirty="0" smtClean="0"/>
              <a:t> bank </a:t>
            </a:r>
            <a:r>
              <a:rPr lang="en-GB" sz="2400" dirty="0" err="1" smtClean="0"/>
              <a:t>raisi</a:t>
            </a:r>
            <a:r>
              <a:rPr lang="en-GB" sz="2400" dirty="0" smtClean="0"/>
              <a:t> </a:t>
            </a:r>
            <a:r>
              <a:rPr lang="en-GB" sz="2400" dirty="0" err="1" smtClean="0"/>
              <a:t>Mamarizo</a:t>
            </a:r>
            <a:r>
              <a:rPr lang="en-GB" sz="2400" dirty="0" smtClean="0"/>
              <a:t> </a:t>
            </a:r>
            <a:r>
              <a:rPr lang="en-GB" sz="2400" dirty="0" err="1" smtClean="0"/>
              <a:t>Nurmuratovning</a:t>
            </a:r>
            <a:r>
              <a:rPr lang="en-GB" sz="2400" dirty="0" smtClean="0"/>
              <a:t> </a:t>
            </a:r>
            <a:r>
              <a:rPr lang="en-GB" sz="2400" dirty="0" err="1" smtClean="0"/>
              <a:t>aytishicha</a:t>
            </a:r>
            <a:r>
              <a:rPr lang="en-GB" sz="2400" dirty="0" smtClean="0"/>
              <a:t>, </a:t>
            </a:r>
            <a:r>
              <a:rPr lang="en-GB" sz="2400" dirty="0" err="1" smtClean="0"/>
              <a:t>O‘zbekiston</a:t>
            </a:r>
            <a:r>
              <a:rPr lang="en-GB" sz="2400" dirty="0" smtClean="0"/>
              <a:t> </a:t>
            </a:r>
            <a:r>
              <a:rPr lang="en-GB" sz="2400" dirty="0" err="1" smtClean="0"/>
              <a:t>ichki</a:t>
            </a:r>
            <a:r>
              <a:rPr lang="en-GB" sz="2400" dirty="0" smtClean="0"/>
              <a:t> </a:t>
            </a:r>
            <a:r>
              <a:rPr lang="en-GB" sz="2400" dirty="0" err="1" smtClean="0"/>
              <a:t>bozorida</a:t>
            </a:r>
            <a:r>
              <a:rPr lang="en-GB" sz="2400" dirty="0" smtClean="0"/>
              <a:t> </a:t>
            </a:r>
            <a:r>
              <a:rPr lang="en-GB" sz="2400" dirty="0" err="1" smtClean="0"/>
              <a:t>avvalgi</a:t>
            </a:r>
            <a:r>
              <a:rPr lang="en-GB" sz="2400" dirty="0" smtClean="0"/>
              <a:t> </a:t>
            </a:r>
            <a:r>
              <a:rPr lang="en-GB" sz="2400" dirty="0" err="1" smtClean="0"/>
              <a:t>yillarda</a:t>
            </a:r>
            <a:r>
              <a:rPr lang="en-GB" sz="2400" dirty="0" smtClean="0"/>
              <a:t> </a:t>
            </a:r>
            <a:r>
              <a:rPr lang="en-GB" sz="2400" dirty="0" err="1" smtClean="0"/>
              <a:t>kuchli</a:t>
            </a:r>
            <a:r>
              <a:rPr lang="en-GB" sz="2400" dirty="0" smtClean="0"/>
              <a:t> </a:t>
            </a:r>
            <a:r>
              <a:rPr lang="en-GB" sz="2400" dirty="0" err="1" smtClean="0"/>
              <a:t>investitsion</a:t>
            </a:r>
            <a:r>
              <a:rPr lang="en-GB" sz="2400" dirty="0" smtClean="0"/>
              <a:t> </a:t>
            </a:r>
            <a:r>
              <a:rPr lang="en-GB" sz="2400" dirty="0" err="1" smtClean="0"/>
              <a:t>chanqoqlik</a:t>
            </a:r>
            <a:r>
              <a:rPr lang="en-GB" sz="2400" dirty="0" smtClean="0"/>
              <a:t> </a:t>
            </a:r>
            <a:r>
              <a:rPr lang="en-GB" sz="2400" dirty="0" err="1" smtClean="0"/>
              <a:t>yuzaga</a:t>
            </a:r>
            <a:r>
              <a:rPr lang="en-GB" sz="2400" dirty="0" smtClean="0"/>
              <a:t> </a:t>
            </a:r>
            <a:r>
              <a:rPr lang="en-GB" sz="2400" dirty="0" err="1" smtClean="0"/>
              <a:t>kelgan</a:t>
            </a:r>
            <a:r>
              <a:rPr lang="en-GB" sz="2400" dirty="0" smtClean="0"/>
              <a:t>. </a:t>
            </a:r>
          </a:p>
          <a:p>
            <a:pPr algn="ctr"/>
            <a:r>
              <a:rPr lang="en-GB" sz="2400" dirty="0" err="1" smtClean="0"/>
              <a:t>Shuningdek</a:t>
            </a:r>
            <a:r>
              <a:rPr lang="en-GB" sz="2400" dirty="0" smtClean="0"/>
              <a:t>, </a:t>
            </a:r>
            <a:r>
              <a:rPr lang="en-GB" sz="2400" dirty="0" err="1" smtClean="0"/>
              <a:t>anjumanda</a:t>
            </a:r>
            <a:r>
              <a:rPr lang="en-GB" sz="2400" dirty="0" smtClean="0"/>
              <a:t> </a:t>
            </a:r>
            <a:r>
              <a:rPr lang="en-GB" sz="2400" dirty="0" err="1" smtClean="0"/>
              <a:t>ma'lum</a:t>
            </a:r>
            <a:r>
              <a:rPr lang="en-GB" sz="2400" dirty="0" smtClean="0"/>
              <a:t> </a:t>
            </a:r>
            <a:r>
              <a:rPr lang="en-GB" sz="2400" dirty="0" err="1" smtClean="0"/>
              <a:t>qilinishicha</a:t>
            </a:r>
            <a:r>
              <a:rPr lang="en-GB" sz="2400" dirty="0" smtClean="0"/>
              <a:t>, </a:t>
            </a:r>
            <a:r>
              <a:rPr lang="en-GB" sz="2400" dirty="0" err="1" smtClean="0"/>
              <a:t>o‘tgan</a:t>
            </a:r>
            <a:r>
              <a:rPr lang="en-GB" sz="2400" dirty="0" smtClean="0"/>
              <a:t> </a:t>
            </a:r>
            <a:r>
              <a:rPr lang="en-GB" sz="2400" dirty="0" err="1" smtClean="0"/>
              <a:t>yili</a:t>
            </a:r>
            <a:r>
              <a:rPr lang="en-GB" sz="2400" dirty="0" smtClean="0"/>
              <a:t> </a:t>
            </a:r>
            <a:r>
              <a:rPr lang="en-GB" sz="2400" dirty="0" err="1" smtClean="0"/>
              <a:t>aholidan</a:t>
            </a:r>
            <a:r>
              <a:rPr lang="en-GB" sz="2400" dirty="0" smtClean="0"/>
              <a:t> 3,5 </a:t>
            </a:r>
            <a:r>
              <a:rPr lang="en-GB" sz="2400" dirty="0" err="1" smtClean="0"/>
              <a:t>mlrd</a:t>
            </a:r>
            <a:r>
              <a:rPr lang="en-GB" sz="2400" dirty="0" smtClean="0"/>
              <a:t> </a:t>
            </a:r>
            <a:r>
              <a:rPr lang="en-GB" sz="2400" dirty="0" err="1" smtClean="0"/>
              <a:t>valuta</a:t>
            </a:r>
            <a:r>
              <a:rPr lang="en-GB" sz="2400" dirty="0" smtClean="0"/>
              <a:t> </a:t>
            </a:r>
            <a:r>
              <a:rPr lang="en-GB" sz="2400" dirty="0" err="1" smtClean="0"/>
              <a:t>mablag‘lari</a:t>
            </a:r>
            <a:r>
              <a:rPr lang="en-GB" sz="2400" dirty="0" smtClean="0"/>
              <a:t> </a:t>
            </a:r>
            <a:r>
              <a:rPr lang="en-GB" sz="2400" dirty="0" err="1" smtClean="0"/>
              <a:t>sotib</a:t>
            </a:r>
            <a:r>
              <a:rPr lang="en-GB" sz="2400" dirty="0" smtClean="0"/>
              <a:t> </a:t>
            </a:r>
            <a:r>
              <a:rPr lang="en-GB" sz="2400" dirty="0" err="1" smtClean="0"/>
              <a:t>olindi</a:t>
            </a:r>
            <a:r>
              <a:rPr lang="en-GB" sz="2400" dirty="0" smtClean="0"/>
              <a:t>.</a:t>
            </a:r>
          </a:p>
        </p:txBody>
      </p:sp>
      <p:sp>
        <p:nvSpPr>
          <p:cNvPr id="5" name="Прямоугольник 4"/>
          <p:cNvSpPr/>
          <p:nvPr/>
        </p:nvSpPr>
        <p:spPr>
          <a:xfrm>
            <a:off x="954663" y="121428"/>
            <a:ext cx="10215634" cy="9144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3200" b="1" i="1" dirty="0" smtClean="0">
                <a:latin typeface="Times New Roman" panose="02020603050405020304" pitchFamily="18" charset="0"/>
                <a:cs typeface="Times New Roman" panose="02020603050405020304" pitchFamily="18" charset="0"/>
              </a:rPr>
              <a:t>3. </a:t>
            </a:r>
            <a:r>
              <a:rPr lang="en-US" sz="3200" b="1" i="1" dirty="0" err="1" smtClean="0">
                <a:latin typeface="Times New Roman" panose="02020603050405020304" pitchFamily="18" charset="0"/>
                <a:cs typeface="Times New Roman" panose="02020603050405020304" pitchFamily="18" charset="0"/>
              </a:rPr>
              <a:t>Markaziy</a:t>
            </a:r>
            <a:r>
              <a:rPr lang="en-US" sz="3200" b="1" i="1" dirty="0" smtClean="0">
                <a:latin typeface="Times New Roman" panose="02020603050405020304" pitchFamily="18" charset="0"/>
                <a:cs typeface="Times New Roman" panose="02020603050405020304" pitchFamily="18" charset="0"/>
              </a:rPr>
              <a:t> bank </a:t>
            </a:r>
            <a:r>
              <a:rPr lang="en-US" sz="3200" b="1" i="1" dirty="0" err="1" smtClean="0">
                <a:latin typeface="Times New Roman" panose="02020603050405020304" pitchFamily="18" charset="0"/>
                <a:cs typeface="Times New Roman" panose="02020603050405020304" pitchFamily="18" charset="0"/>
              </a:rPr>
              <a:t>valuta</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siyosatining</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asosiy</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shakllari</a:t>
            </a:r>
            <a:r>
              <a:rPr lang="en-US" sz="3200" b="1" i="1" dirty="0" smtClean="0">
                <a:solidFill>
                  <a:schemeClr val="tx1"/>
                </a:solidFill>
              </a:rPr>
              <a:t>.</a:t>
            </a:r>
            <a:endParaRPr lang="en-US" sz="3200" b="1" i="1" dirty="0">
              <a:solidFill>
                <a:schemeClr val="tx1"/>
              </a:solidFill>
            </a:endParaRPr>
          </a:p>
        </p:txBody>
      </p:sp>
      <p:pic>
        <p:nvPicPr>
          <p:cNvPr id="6" name="Picture 2" descr="https://storage.kun.uz/source/4/8IFhQJaIgfq4IoLm5Ejp087A2QDjFLtR.jpg"/>
          <p:cNvPicPr/>
          <p:nvPr/>
        </p:nvPicPr>
        <p:blipFill>
          <a:blip r:embed="rId2">
            <a:extLst>
              <a:ext uri="{28A0092B-C50C-407E-A947-70E740481C1C}">
                <a14:useLocalDpi xmlns:a14="http://schemas.microsoft.com/office/drawing/2010/main" val="0"/>
              </a:ext>
            </a:extLst>
          </a:blip>
          <a:srcRect/>
          <a:stretch>
            <a:fillRect/>
          </a:stretch>
        </p:blipFill>
        <p:spPr bwMode="auto">
          <a:xfrm>
            <a:off x="154748" y="1688130"/>
            <a:ext cx="4487589" cy="3460651"/>
          </a:xfrm>
          <a:prstGeom prst="rect">
            <a:avLst/>
          </a:prstGeom>
          <a:noFill/>
          <a:ln>
            <a:noFill/>
          </a:ln>
        </p:spPr>
      </p:pic>
    </p:spTree>
    <p:extLst>
      <p:ext uri="{BB962C8B-B14F-4D97-AF65-F5344CB8AC3E}">
        <p14:creationId xmlns:p14="http://schemas.microsoft.com/office/powerpoint/2010/main" val="3909311247"/>
      </p:ext>
    </p:extLst>
  </p:cSld>
  <p:clrMapOvr>
    <a:masterClrMapping/>
  </p:clrMapOvr>
  <p:transition spd="med">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https://storage.kun.uz/source/4/rL_4W_CgqUkPS8H1rnd61dm_e80pjJ7q.jpg"/>
          <p:cNvPicPr/>
          <p:nvPr/>
        </p:nvPicPr>
        <p:blipFill>
          <a:blip r:embed="rId2">
            <a:extLst>
              <a:ext uri="{28A0092B-C50C-407E-A947-70E740481C1C}">
                <a14:useLocalDpi xmlns:a14="http://schemas.microsoft.com/office/drawing/2010/main" val="0"/>
              </a:ext>
            </a:extLst>
          </a:blip>
          <a:srcRect/>
          <a:stretch>
            <a:fillRect/>
          </a:stretch>
        </p:blipFill>
        <p:spPr bwMode="auto">
          <a:xfrm>
            <a:off x="1977141" y="2616591"/>
            <a:ext cx="7618730" cy="4171069"/>
          </a:xfrm>
          <a:prstGeom prst="rect">
            <a:avLst/>
          </a:prstGeom>
          <a:noFill/>
          <a:ln>
            <a:noFill/>
          </a:ln>
        </p:spPr>
      </p:pic>
      <p:sp>
        <p:nvSpPr>
          <p:cNvPr id="5" name="Заголовок 4"/>
          <p:cNvSpPr>
            <a:spLocks noGrp="1"/>
          </p:cNvSpPr>
          <p:nvPr>
            <p:ph type="title"/>
          </p:nvPr>
        </p:nvSpPr>
        <p:spPr>
          <a:xfrm>
            <a:off x="295422" y="196949"/>
            <a:ext cx="11676184" cy="2363372"/>
          </a:xfrm>
        </p:spPr>
        <p:txBody>
          <a:bodyPr>
            <a:normAutofit fontScale="90000"/>
          </a:bodyPr>
          <a:lstStyle/>
          <a:p>
            <a:pPr algn="ctr"/>
            <a:r>
              <a:rPr lang="en-GB" dirty="0" smtClean="0"/>
              <a:t>«</a:t>
            </a:r>
            <a:r>
              <a:rPr lang="en-GB" sz="2600" b="1" dirty="0" err="1" smtClean="0"/>
              <a:t>Vazirlar</a:t>
            </a:r>
            <a:r>
              <a:rPr lang="en-GB" sz="2600" b="1" dirty="0" smtClean="0"/>
              <a:t> </a:t>
            </a:r>
            <a:r>
              <a:rPr lang="en-GB" sz="2600" b="1" dirty="0" err="1" smtClean="0"/>
              <a:t>Mahkamasining</a:t>
            </a:r>
            <a:r>
              <a:rPr lang="en-GB" sz="2600" b="1" dirty="0" smtClean="0"/>
              <a:t> </a:t>
            </a:r>
            <a:r>
              <a:rPr lang="en-GB" sz="2600" b="1" dirty="0" err="1" smtClean="0"/>
              <a:t>yana</a:t>
            </a:r>
            <a:r>
              <a:rPr lang="en-GB" sz="2600" b="1" dirty="0" smtClean="0"/>
              <a:t> </a:t>
            </a:r>
            <a:r>
              <a:rPr lang="en-GB" sz="2600" b="1" dirty="0" err="1" smtClean="0"/>
              <a:t>boshqa</a:t>
            </a:r>
            <a:r>
              <a:rPr lang="en-GB" sz="2600" b="1" dirty="0" smtClean="0"/>
              <a:t> </a:t>
            </a:r>
            <a:r>
              <a:rPr lang="en-GB" sz="2600" b="1" dirty="0" err="1" smtClean="0"/>
              <a:t>qator</a:t>
            </a:r>
            <a:r>
              <a:rPr lang="en-GB" sz="2600" b="1" dirty="0" smtClean="0"/>
              <a:t> </a:t>
            </a:r>
            <a:r>
              <a:rPr lang="en-GB" sz="2600" b="1" dirty="0" err="1" smtClean="0"/>
              <a:t>qarorlari</a:t>
            </a:r>
            <a:r>
              <a:rPr lang="en-GB" sz="2600" b="1" dirty="0" smtClean="0"/>
              <a:t> bor. Chet </a:t>
            </a:r>
            <a:r>
              <a:rPr lang="en-GB" sz="2600" b="1" dirty="0" err="1" smtClean="0"/>
              <a:t>elda</a:t>
            </a:r>
            <a:r>
              <a:rPr lang="en-GB" sz="2600" b="1" dirty="0" smtClean="0"/>
              <a:t> </a:t>
            </a:r>
            <a:r>
              <a:rPr lang="en-GB" sz="2600" b="1" dirty="0" err="1" smtClean="0"/>
              <a:t>hisobvaraqasini</a:t>
            </a:r>
            <a:r>
              <a:rPr lang="en-GB" sz="2600" b="1" dirty="0" smtClean="0"/>
              <a:t> </a:t>
            </a:r>
            <a:r>
              <a:rPr lang="en-GB" sz="2600" b="1" dirty="0" err="1" smtClean="0"/>
              <a:t>ochish</a:t>
            </a:r>
            <a:r>
              <a:rPr lang="en-GB" sz="2600" b="1" dirty="0" smtClean="0"/>
              <a:t> </a:t>
            </a:r>
            <a:r>
              <a:rPr lang="en-GB" sz="2600" b="1" dirty="0" err="1" smtClean="0"/>
              <a:t>bilan</a:t>
            </a:r>
            <a:r>
              <a:rPr lang="en-GB" sz="2600" b="1" dirty="0" smtClean="0"/>
              <a:t> </a:t>
            </a:r>
            <a:r>
              <a:rPr lang="en-GB" sz="2600" b="1" dirty="0" err="1" smtClean="0"/>
              <a:t>bog‘liq</a:t>
            </a:r>
            <a:r>
              <a:rPr lang="en-GB" sz="2600" b="1" dirty="0" smtClean="0"/>
              <a:t> </a:t>
            </a:r>
            <a:r>
              <a:rPr lang="en-GB" sz="2600" b="1" dirty="0" err="1" smtClean="0"/>
              <a:t>masalalar</a:t>
            </a:r>
            <a:r>
              <a:rPr lang="en-GB" sz="2600" b="1" dirty="0" smtClean="0"/>
              <a:t> </a:t>
            </a:r>
            <a:r>
              <a:rPr lang="en-GB" sz="2600" b="1" dirty="0" err="1" smtClean="0"/>
              <a:t>bor</a:t>
            </a:r>
            <a:r>
              <a:rPr lang="en-GB" sz="2600" b="1" dirty="0" smtClean="0"/>
              <a:t>, </a:t>
            </a:r>
            <a:r>
              <a:rPr lang="en-GB" sz="2600" b="1" dirty="0" err="1" smtClean="0"/>
              <a:t>ruxsatnoma</a:t>
            </a:r>
            <a:r>
              <a:rPr lang="en-GB" sz="2600" b="1" dirty="0" smtClean="0"/>
              <a:t> </a:t>
            </a:r>
            <a:r>
              <a:rPr lang="en-GB" sz="2600" b="1" dirty="0" err="1" smtClean="0"/>
              <a:t>talab</a:t>
            </a:r>
            <a:r>
              <a:rPr lang="en-GB" sz="2600" b="1" dirty="0" smtClean="0"/>
              <a:t> </a:t>
            </a:r>
            <a:r>
              <a:rPr lang="en-GB" sz="2600" b="1" dirty="0" err="1" smtClean="0"/>
              <a:t>etilishi</a:t>
            </a:r>
            <a:r>
              <a:rPr lang="en-GB" sz="2600" b="1" dirty="0" smtClean="0"/>
              <a:t> </a:t>
            </a:r>
            <a:r>
              <a:rPr lang="en-GB" sz="2600" b="1" dirty="0" err="1" smtClean="0"/>
              <a:t>yoki</a:t>
            </a:r>
            <a:r>
              <a:rPr lang="en-GB" sz="2600" b="1" dirty="0" smtClean="0"/>
              <a:t> </a:t>
            </a:r>
            <a:r>
              <a:rPr lang="en-GB" sz="2600" b="1" dirty="0" err="1" smtClean="0"/>
              <a:t>xorijiy</a:t>
            </a:r>
            <a:r>
              <a:rPr lang="en-GB" sz="2600" b="1" dirty="0" smtClean="0"/>
              <a:t> </a:t>
            </a:r>
            <a:r>
              <a:rPr lang="en-GB" sz="2600" b="1" dirty="0" err="1" smtClean="0"/>
              <a:t>valutani</a:t>
            </a:r>
            <a:r>
              <a:rPr lang="en-GB" sz="2600" b="1" dirty="0" smtClean="0"/>
              <a:t> </a:t>
            </a:r>
            <a:r>
              <a:rPr lang="en-GB" sz="2600" b="1" dirty="0" err="1" smtClean="0"/>
              <a:t>O‘zbekiston</a:t>
            </a:r>
            <a:r>
              <a:rPr lang="en-GB" sz="2600" b="1" dirty="0" smtClean="0"/>
              <a:t> </a:t>
            </a:r>
            <a:r>
              <a:rPr lang="en-GB" sz="2600" b="1" dirty="0" err="1" smtClean="0"/>
              <a:t>Respublikasiga</a:t>
            </a:r>
            <a:r>
              <a:rPr lang="en-GB" sz="2600" b="1" dirty="0" smtClean="0"/>
              <a:t> </a:t>
            </a:r>
            <a:r>
              <a:rPr lang="en-GB" sz="2600" b="1" dirty="0" err="1" smtClean="0"/>
              <a:t>olib</a:t>
            </a:r>
            <a:r>
              <a:rPr lang="en-GB" sz="2600" b="1" dirty="0" smtClean="0"/>
              <a:t> </a:t>
            </a:r>
            <a:r>
              <a:rPr lang="en-GB" sz="2600" b="1" dirty="0" err="1" smtClean="0"/>
              <a:t>kirish</a:t>
            </a:r>
            <a:r>
              <a:rPr lang="en-GB" sz="2600" b="1" dirty="0" smtClean="0"/>
              <a:t>, </a:t>
            </a:r>
            <a:r>
              <a:rPr lang="en-GB" sz="2600" b="1" dirty="0" err="1" smtClean="0"/>
              <a:t>olib</a:t>
            </a:r>
            <a:r>
              <a:rPr lang="en-GB" sz="2600" b="1" dirty="0" smtClean="0"/>
              <a:t> </a:t>
            </a:r>
            <a:r>
              <a:rPr lang="en-GB" sz="2600" b="1" dirty="0" err="1" smtClean="0"/>
              <a:t>chiqish</a:t>
            </a:r>
            <a:r>
              <a:rPr lang="en-GB" sz="2600" b="1" dirty="0" smtClean="0"/>
              <a:t> </a:t>
            </a:r>
            <a:r>
              <a:rPr lang="en-GB" sz="2600" b="1" dirty="0" err="1" smtClean="0"/>
              <a:t>bilan</a:t>
            </a:r>
            <a:r>
              <a:rPr lang="en-GB" sz="2600" b="1" dirty="0" smtClean="0"/>
              <a:t> </a:t>
            </a:r>
            <a:r>
              <a:rPr lang="en-GB" sz="2600" b="1" dirty="0" err="1" smtClean="0"/>
              <a:t>bog‘liq</a:t>
            </a:r>
            <a:r>
              <a:rPr lang="en-GB" sz="2600" b="1" dirty="0" smtClean="0"/>
              <a:t> </a:t>
            </a:r>
            <a:r>
              <a:rPr lang="en-GB" sz="2600" b="1" dirty="0" err="1" smtClean="0"/>
              <a:t>masalalar</a:t>
            </a:r>
            <a:r>
              <a:rPr lang="en-GB" sz="2600" b="1" dirty="0" smtClean="0"/>
              <a:t>. </a:t>
            </a:r>
            <a:r>
              <a:rPr lang="en-GB" sz="2600" b="1" dirty="0" err="1" smtClean="0"/>
              <a:t>Ularni</a:t>
            </a:r>
            <a:r>
              <a:rPr lang="en-GB" sz="2600" b="1" dirty="0" smtClean="0"/>
              <a:t> </a:t>
            </a:r>
            <a:r>
              <a:rPr lang="en-GB" sz="2600" b="1" dirty="0" err="1" smtClean="0"/>
              <a:t>aytib</a:t>
            </a:r>
            <a:r>
              <a:rPr lang="en-GB" sz="2600" b="1" dirty="0" smtClean="0"/>
              <a:t> </a:t>
            </a:r>
            <a:r>
              <a:rPr lang="en-GB" sz="2600" b="1" dirty="0" err="1" smtClean="0"/>
              <a:t>o‘tsam</a:t>
            </a:r>
            <a:r>
              <a:rPr lang="en-GB" sz="2600" b="1" dirty="0" smtClean="0"/>
              <a:t>, </a:t>
            </a:r>
            <a:r>
              <a:rPr lang="en-GB" sz="2600" b="1" dirty="0" err="1" smtClean="0"/>
              <a:t>juda</a:t>
            </a:r>
            <a:r>
              <a:rPr lang="en-GB" sz="2600" b="1" dirty="0" smtClean="0"/>
              <a:t> ham </a:t>
            </a:r>
            <a:r>
              <a:rPr lang="en-GB" sz="2600" b="1" dirty="0" err="1" smtClean="0"/>
              <a:t>ko‘p</a:t>
            </a:r>
            <a:r>
              <a:rPr lang="en-GB" sz="2600" b="1" dirty="0" smtClean="0"/>
              <a:t>.</a:t>
            </a:r>
            <a:r>
              <a:rPr lang="ru-RU" sz="2600" b="1" dirty="0" smtClean="0"/>
              <a:t/>
            </a:r>
            <a:br>
              <a:rPr lang="ru-RU" sz="2600" b="1" dirty="0" smtClean="0"/>
            </a:br>
            <a:r>
              <a:rPr lang="en-GB" sz="2600" b="1" dirty="0" err="1" smtClean="0"/>
              <a:t>Qariyb</a:t>
            </a:r>
            <a:r>
              <a:rPr lang="en-GB" sz="2600" b="1" dirty="0" smtClean="0"/>
              <a:t> 70ga </a:t>
            </a:r>
            <a:r>
              <a:rPr lang="en-GB" sz="2600" b="1" dirty="0" err="1" smtClean="0"/>
              <a:t>yaqin</a:t>
            </a:r>
            <a:r>
              <a:rPr lang="en-GB" sz="2600" b="1" dirty="0" smtClean="0"/>
              <a:t> </a:t>
            </a:r>
            <a:r>
              <a:rPr lang="en-GB" sz="2600" b="1" dirty="0" err="1" smtClean="0"/>
              <a:t>hujjat</a:t>
            </a:r>
            <a:r>
              <a:rPr lang="en-GB" sz="2600" b="1" dirty="0" smtClean="0"/>
              <a:t> </a:t>
            </a:r>
            <a:r>
              <a:rPr lang="en-GB" sz="2600" b="1" dirty="0" err="1" smtClean="0"/>
              <a:t>qayta</a:t>
            </a:r>
            <a:r>
              <a:rPr lang="en-GB" sz="2600" b="1" dirty="0" smtClean="0"/>
              <a:t> </a:t>
            </a:r>
            <a:r>
              <a:rPr lang="en-GB" sz="2600" b="1" dirty="0" err="1" smtClean="0"/>
              <a:t>ko‘rib</a:t>
            </a:r>
            <a:r>
              <a:rPr lang="en-GB" sz="2600" b="1" dirty="0" smtClean="0"/>
              <a:t> </a:t>
            </a:r>
            <a:r>
              <a:rPr lang="en-GB" sz="2600" b="1" dirty="0" err="1" smtClean="0"/>
              <a:t>chiqilib</a:t>
            </a:r>
            <a:r>
              <a:rPr lang="en-GB" sz="2600" b="1" dirty="0" smtClean="0"/>
              <a:t>, </a:t>
            </a:r>
            <a:r>
              <a:rPr lang="en-GB" sz="2600" b="1" dirty="0" err="1" smtClean="0"/>
              <a:t>ularga</a:t>
            </a:r>
            <a:r>
              <a:rPr lang="en-GB" sz="2600" b="1" dirty="0" smtClean="0"/>
              <a:t> </a:t>
            </a:r>
            <a:r>
              <a:rPr lang="en-GB" sz="2600" b="1" dirty="0" err="1" smtClean="0"/>
              <a:t>tegishli</a:t>
            </a:r>
            <a:r>
              <a:rPr lang="en-GB" sz="2600" b="1" dirty="0" smtClean="0"/>
              <a:t> </a:t>
            </a:r>
            <a:r>
              <a:rPr lang="en-GB" sz="2600" b="1" dirty="0" err="1" smtClean="0"/>
              <a:t>o‘zgartish</a:t>
            </a:r>
            <a:r>
              <a:rPr lang="en-GB" sz="2600" b="1" dirty="0" smtClean="0"/>
              <a:t> </a:t>
            </a:r>
            <a:r>
              <a:rPr lang="en-GB" sz="2600" b="1" dirty="0" err="1" smtClean="0"/>
              <a:t>va</a:t>
            </a:r>
            <a:r>
              <a:rPr lang="en-GB" sz="2600" b="1" dirty="0" smtClean="0"/>
              <a:t> </a:t>
            </a:r>
            <a:r>
              <a:rPr lang="en-GB" sz="2600" b="1" dirty="0" err="1" smtClean="0"/>
              <a:t>qo‘shimchalar</a:t>
            </a:r>
            <a:r>
              <a:rPr lang="en-GB" sz="2600" b="1" dirty="0" smtClean="0"/>
              <a:t> </a:t>
            </a:r>
            <a:r>
              <a:rPr lang="en-GB" sz="2600" b="1" dirty="0" err="1" smtClean="0"/>
              <a:t>kiritilish</a:t>
            </a:r>
            <a:r>
              <a:rPr lang="en-GB" sz="2600" b="1" dirty="0" smtClean="0"/>
              <a:t>, </a:t>
            </a:r>
            <a:r>
              <a:rPr lang="en-GB" sz="2600" b="1" dirty="0" err="1" smtClean="0"/>
              <a:t>ayrimlarini</a:t>
            </a:r>
            <a:r>
              <a:rPr lang="en-GB" sz="2600" b="1" dirty="0" smtClean="0"/>
              <a:t> </a:t>
            </a:r>
            <a:r>
              <a:rPr lang="en-GB" sz="2600" b="1" dirty="0" err="1" smtClean="0"/>
              <a:t>bekor</a:t>
            </a:r>
            <a:r>
              <a:rPr lang="en-GB" sz="2600" b="1" dirty="0" smtClean="0"/>
              <a:t> </a:t>
            </a:r>
            <a:r>
              <a:rPr lang="en-GB" sz="2600" b="1" dirty="0" err="1" smtClean="0"/>
              <a:t>qilish</a:t>
            </a:r>
            <a:r>
              <a:rPr lang="en-GB" sz="2600" b="1" dirty="0" smtClean="0"/>
              <a:t> </a:t>
            </a:r>
            <a:r>
              <a:rPr lang="en-GB" sz="2600" b="1" dirty="0" err="1" smtClean="0"/>
              <a:t>haqida</a:t>
            </a:r>
            <a:r>
              <a:rPr lang="en-GB" sz="2600" b="1" dirty="0" smtClean="0"/>
              <a:t> </a:t>
            </a:r>
            <a:r>
              <a:rPr lang="en-GB" sz="2600" b="1" dirty="0" err="1" smtClean="0"/>
              <a:t>takliflar</a:t>
            </a:r>
            <a:r>
              <a:rPr lang="en-GB" sz="2600" b="1" dirty="0" smtClean="0"/>
              <a:t> </a:t>
            </a:r>
            <a:r>
              <a:rPr lang="en-GB" sz="2600" b="1" dirty="0" err="1" smtClean="0"/>
              <a:t>tayyorlanib</a:t>
            </a:r>
            <a:r>
              <a:rPr lang="en-GB" sz="2600" b="1" dirty="0" smtClean="0"/>
              <a:t>, </a:t>
            </a:r>
            <a:r>
              <a:rPr lang="en-GB" sz="2600" b="1" dirty="0" err="1" smtClean="0"/>
              <a:t>belgilangan</a:t>
            </a:r>
            <a:r>
              <a:rPr lang="en-GB" sz="2600" b="1" dirty="0" smtClean="0"/>
              <a:t> </a:t>
            </a:r>
            <a:r>
              <a:rPr lang="en-GB" sz="2600" b="1" dirty="0" err="1" smtClean="0"/>
              <a:t>muddatlarda</a:t>
            </a:r>
            <a:r>
              <a:rPr lang="en-GB" sz="2600" b="1" dirty="0" smtClean="0"/>
              <a:t> </a:t>
            </a:r>
            <a:r>
              <a:rPr lang="en-GB" sz="2600" b="1" dirty="0" err="1" smtClean="0"/>
              <a:t>Vazirlar</a:t>
            </a:r>
            <a:r>
              <a:rPr lang="en-GB" sz="2600" b="1" dirty="0" smtClean="0"/>
              <a:t> </a:t>
            </a:r>
            <a:r>
              <a:rPr lang="en-GB" sz="2600" b="1" dirty="0" err="1" smtClean="0"/>
              <a:t>Mahkamasiga</a:t>
            </a:r>
            <a:r>
              <a:rPr lang="en-GB" sz="2600" b="1" dirty="0" smtClean="0"/>
              <a:t> </a:t>
            </a:r>
            <a:r>
              <a:rPr lang="en-GB" sz="2600" b="1" dirty="0" err="1" smtClean="0"/>
              <a:t>kiritiladi</a:t>
            </a:r>
            <a:r>
              <a:rPr lang="en-GB" sz="2600" b="1" dirty="0" smtClean="0"/>
              <a:t>», – </a:t>
            </a:r>
            <a:r>
              <a:rPr lang="en-GB" sz="2600" b="1" dirty="0" err="1" smtClean="0"/>
              <a:t>dedi</a:t>
            </a:r>
            <a:r>
              <a:rPr lang="en-GB" sz="2600" b="1" dirty="0" smtClean="0"/>
              <a:t> </a:t>
            </a:r>
            <a:r>
              <a:rPr lang="en-GB" sz="2600" b="1" dirty="0" err="1" smtClean="0"/>
              <a:t>Bobur</a:t>
            </a:r>
            <a:r>
              <a:rPr lang="en-GB" sz="2600" b="1" dirty="0" smtClean="0"/>
              <a:t> </a:t>
            </a:r>
            <a:r>
              <a:rPr lang="en-GB" sz="2600" b="1" dirty="0" err="1" smtClean="0"/>
              <a:t>Abubakirov</a:t>
            </a:r>
            <a:r>
              <a:rPr lang="en-GB" sz="2600" b="1" dirty="0" smtClean="0"/>
              <a:t>.</a:t>
            </a: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nvGraphicFramePr>
        <p:xfrm>
          <a:off x="407959" y="914402"/>
          <a:ext cx="11268229" cy="5584871"/>
        </p:xfrm>
        <a:graphic>
          <a:graphicData uri="http://schemas.openxmlformats.org/drawingml/2006/table">
            <a:tbl>
              <a:tblPr/>
              <a:tblGrid>
                <a:gridCol w="2674795"/>
                <a:gridCol w="954826"/>
                <a:gridCol w="954826"/>
                <a:gridCol w="954826"/>
                <a:gridCol w="954826"/>
                <a:gridCol w="954826"/>
                <a:gridCol w="954826"/>
                <a:gridCol w="954826"/>
                <a:gridCol w="954826"/>
                <a:gridCol w="954826"/>
              </a:tblGrid>
              <a:tr h="345246">
                <a:tc rowSpan="2">
                  <a:txBody>
                    <a:bodyPr/>
                    <a:lstStyle/>
                    <a:p>
                      <a:pPr algn="ctr" fontAlgn="ctr"/>
                      <a:r>
                        <a:rPr lang="ru-RU" sz="1200" b="1" i="0" u="none" strike="noStrike" dirty="0">
                          <a:solidFill>
                            <a:srgbClr val="000000"/>
                          </a:solidFill>
                          <a:latin typeface="Times New Roman"/>
                        </a:rPr>
                        <a:t>Кредит муддати ва тури</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9">
                  <a:txBody>
                    <a:bodyPr/>
                    <a:lstStyle/>
                    <a:p>
                      <a:pPr algn="ctr" fontAlgn="ctr"/>
                      <a:r>
                        <a:rPr lang="ru-RU" sz="1200" b="1" i="0" u="none" strike="noStrike">
                          <a:solidFill>
                            <a:srgbClr val="000000"/>
                          </a:solidFill>
                          <a:latin typeface="Times New Roman"/>
                        </a:rPr>
                        <a:t>2019</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5246">
                <a:tc vMerge="1">
                  <a:txBody>
                    <a:bodyPr/>
                    <a:lstStyle/>
                    <a:p>
                      <a:endParaRPr lang="en-US"/>
                    </a:p>
                  </a:txBody>
                  <a:tcPr/>
                </a:tc>
                <a:tc>
                  <a:txBody>
                    <a:bodyPr/>
                    <a:lstStyle/>
                    <a:p>
                      <a:pPr algn="ctr" fontAlgn="ctr"/>
                      <a:r>
                        <a:rPr lang="ru-RU" sz="1200" b="1" i="0" u="none" strike="noStrike">
                          <a:solidFill>
                            <a:srgbClr val="000000"/>
                          </a:solidFill>
                          <a:latin typeface="Times New Roman"/>
                        </a:rPr>
                        <a:t>Январь</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Февраль</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Март</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Апрель</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Май</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Июнь</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Июль</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Август</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Сентябрь</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5401">
                <a:tc>
                  <a:txBody>
                    <a:bodyPr/>
                    <a:lstStyle/>
                    <a:p>
                      <a:pPr algn="l" fontAlgn="ctr"/>
                      <a:r>
                        <a:rPr lang="ru-RU" sz="1200" b="1" i="0" u="none" strike="noStrike">
                          <a:solidFill>
                            <a:srgbClr val="000000"/>
                          </a:solidFill>
                          <a:latin typeface="Times New Roman"/>
                        </a:rPr>
                        <a:t>Жами кредитлар бўйича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dirty="0">
                          <a:solidFill>
                            <a:srgbClr val="000000"/>
                          </a:solidFill>
                          <a:latin typeface="Times New Roman"/>
                        </a:rPr>
                        <a:t>6,4</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6,8</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r>
              <a:tr h="274166">
                <a:tc>
                  <a:txBody>
                    <a:bodyPr/>
                    <a:lstStyle/>
                    <a:p>
                      <a:pPr algn="l" fontAlgn="ctr"/>
                      <a:r>
                        <a:rPr lang="ru-RU" sz="1200" b="1" i="1" u="none" strike="noStrike">
                          <a:solidFill>
                            <a:srgbClr val="000000"/>
                          </a:solidFill>
                          <a:latin typeface="Times New Roman"/>
                        </a:rPr>
                        <a:t>шу жумладан:</a:t>
                      </a:r>
                    </a:p>
                  </a:txBody>
                  <a:tcPr marL="251094"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Қисқа муддатли кредитлар</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7,5</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8,8</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- 60 кунгача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1,4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2,0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2,0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- 61 кундан 90 кунгача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11,5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4,5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- 91 кундан 180 кунгача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11,5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10,5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11,2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- 181 кундан 365 кунгача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7,7</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Узоқ муддатли кредитлар</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6,3</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6,1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- 1 йилдан 2 йилгача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8,8</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- 2 йилдан 3 йилгача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9,1</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10,1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11,2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- 3 йилдан 4 йилгача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9,2</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9,8</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8,1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- 4 йилдан 5 йилгача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7,6</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8,0</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7,8</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- 5 йилдан 10 йилгача</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5,5</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5,6</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5,7</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4,9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5,9</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55401">
                <a:tc>
                  <a:txBody>
                    <a:bodyPr/>
                    <a:lstStyle/>
                    <a:p>
                      <a:pPr algn="l" fontAlgn="ctr"/>
                      <a:r>
                        <a:rPr lang="ru-RU" sz="1200" b="1" i="0" u="none" strike="noStrike">
                          <a:solidFill>
                            <a:srgbClr val="000000"/>
                          </a:solidFill>
                          <a:latin typeface="Times New Roman"/>
                        </a:rPr>
                        <a:t> - 10 йилдан юқори</a:t>
                      </a:r>
                    </a:p>
                  </a:txBody>
                  <a:tcPr marL="125547"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4,3</a:t>
                      </a:r>
                    </a:p>
                  </a:txBody>
                  <a:tcPr marL="6975" marR="6975" marT="697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4,2</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3,5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4,4</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4,3</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3,5</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a:solidFill>
                            <a:srgbClr val="000000"/>
                          </a:solidFill>
                          <a:latin typeface="Times New Roman"/>
                        </a:rPr>
                        <a:t>4,1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a:solidFill>
                            <a:srgbClr val="000000"/>
                          </a:solidFill>
                          <a:latin typeface="Times New Roman"/>
                        </a:rPr>
                        <a:t>4,1</a:t>
                      </a:r>
                    </a:p>
                  </a:txBody>
                  <a:tcPr marL="6975" marR="6975" marT="697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9" name="Прямоугольник 8"/>
          <p:cNvSpPr/>
          <p:nvPr/>
        </p:nvSpPr>
        <p:spPr>
          <a:xfrm>
            <a:off x="506436" y="70340"/>
            <a:ext cx="11000935" cy="67524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000" b="1" dirty="0" smtClean="0"/>
              <a:t>Чет эл валютасидаги банк кредитлари бўйича фоиз ставкалари*</a:t>
            </a:r>
            <a:endParaRPr lang="en-US" sz="2000" b="1" dirty="0" smtClean="0"/>
          </a:p>
          <a:p>
            <a:pPr algn="ctr"/>
            <a:r>
              <a:rPr lang="ru-RU" sz="2000" b="1" dirty="0" smtClean="0"/>
              <a:t>(ўртача тортилган фоиз ставкалари, йиллик ҳисобда)</a:t>
            </a:r>
            <a:endParaRPr lang="en-US" sz="2000" b="1" dirty="0"/>
          </a:p>
        </p:txBody>
      </p:sp>
    </p:spTree>
    <p:extLst>
      <p:ext uri="{BB962C8B-B14F-4D97-AF65-F5344CB8AC3E}">
        <p14:creationId xmlns:p14="http://schemas.microsoft.com/office/powerpoint/2010/main" val="1120155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1691" y="239148"/>
          <a:ext cx="11422968" cy="6302334"/>
        </p:xfrm>
        <a:graphic>
          <a:graphicData uri="http://schemas.openxmlformats.org/drawingml/2006/table">
            <a:tbl>
              <a:tblPr/>
              <a:tblGrid>
                <a:gridCol w="2161944"/>
                <a:gridCol w="771752"/>
                <a:gridCol w="771752"/>
                <a:gridCol w="771752"/>
                <a:gridCol w="771752"/>
                <a:gridCol w="771752"/>
                <a:gridCol w="771752"/>
                <a:gridCol w="771752"/>
                <a:gridCol w="771752"/>
                <a:gridCol w="771752"/>
                <a:gridCol w="771752"/>
                <a:gridCol w="771752"/>
                <a:gridCol w="771752"/>
              </a:tblGrid>
              <a:tr h="389597">
                <a:tc rowSpan="2">
                  <a:txBody>
                    <a:bodyPr/>
                    <a:lstStyle/>
                    <a:p>
                      <a:pPr algn="ctr" fontAlgn="ctr"/>
                      <a:r>
                        <a:rPr lang="ru-RU" sz="1200" b="1" i="0" u="none" strike="noStrike" dirty="0">
                          <a:solidFill>
                            <a:srgbClr val="000000"/>
                          </a:solidFill>
                          <a:latin typeface="Times New Roman"/>
                        </a:rPr>
                        <a:t>Кредит муддати ва тури</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2">
                  <a:txBody>
                    <a:bodyPr/>
                    <a:lstStyle/>
                    <a:p>
                      <a:pPr algn="ctr" fontAlgn="ctr"/>
                      <a:r>
                        <a:rPr lang="ru-RU" sz="1200" b="1" i="0" u="none" strike="noStrike" dirty="0">
                          <a:solidFill>
                            <a:srgbClr val="000000"/>
                          </a:solidFill>
                          <a:latin typeface="Times New Roman"/>
                        </a:rPr>
                        <a:t>2018</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89597">
                <a:tc vMerge="1">
                  <a:txBody>
                    <a:bodyPr/>
                    <a:lstStyle/>
                    <a:p>
                      <a:endParaRPr lang="en-US"/>
                    </a:p>
                  </a:txBody>
                  <a:tcPr/>
                </a:tc>
                <a:tc>
                  <a:txBody>
                    <a:bodyPr/>
                    <a:lstStyle/>
                    <a:p>
                      <a:pPr algn="ctr" fontAlgn="ctr"/>
                      <a:r>
                        <a:rPr lang="ru-RU" sz="1200" b="1" i="0" u="none" strike="noStrike">
                          <a:solidFill>
                            <a:srgbClr val="000000"/>
                          </a:solidFill>
                          <a:latin typeface="Times New Roman"/>
                        </a:rPr>
                        <a:t>Январь</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Февраль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Март</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Апрель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Май</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Июнь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Июль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Август</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Сентябрь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Октябрь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Ноябрь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Декабрь</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01058">
                <a:tc>
                  <a:txBody>
                    <a:bodyPr/>
                    <a:lstStyle/>
                    <a:p>
                      <a:pPr algn="l" fontAlgn="ctr"/>
                      <a:r>
                        <a:rPr lang="ru-RU" sz="1200" b="1" i="0" u="none" strike="noStrike">
                          <a:solidFill>
                            <a:srgbClr val="000000"/>
                          </a:solidFill>
                          <a:latin typeface="Times New Roman"/>
                        </a:rPr>
                        <a:t>Жами кредитлар бўйича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dirty="0">
                          <a:solidFill>
                            <a:srgbClr val="000000"/>
                          </a:solidFill>
                          <a:latin typeface="Times New Roman"/>
                        </a:rPr>
                        <a:t>5,5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5,6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4,2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5,6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5,9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6,5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5,8</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6,3</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5,9</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5,7</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r>
              <a:tr h="309386">
                <a:tc>
                  <a:txBody>
                    <a:bodyPr/>
                    <a:lstStyle/>
                    <a:p>
                      <a:pPr algn="l" fontAlgn="ctr"/>
                      <a:r>
                        <a:rPr lang="ru-RU" sz="1200" b="1" i="1" u="none" strike="noStrike">
                          <a:solidFill>
                            <a:srgbClr val="000000"/>
                          </a:solidFill>
                          <a:latin typeface="Times New Roman"/>
                        </a:rPr>
                        <a:t>шу жумладан:</a:t>
                      </a:r>
                    </a:p>
                  </a:txBody>
                  <a:tcPr marL="200234"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Қисқа муддатли кредитлар</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5,8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7,6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dirty="0">
                          <a:solidFill>
                            <a:srgbClr val="000000"/>
                          </a:solidFill>
                          <a:latin typeface="Times New Roman"/>
                        </a:rPr>
                        <a:t>7,2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9,8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7,4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7,4</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9,0</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8,4</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7,8</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- 60 кунгача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3,0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3,0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dirty="0">
                          <a:solidFill>
                            <a:srgbClr val="000000"/>
                          </a:solidFill>
                          <a:latin typeface="Times New Roman"/>
                        </a:rPr>
                        <a:t>0,5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0,9</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- 61 кундан 90 кунгача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8,0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11,5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- 91 кундан 180 кунгача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3,1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13,6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- 181 кундан 365 кунгача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6,2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7,6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7,9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11,1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7,1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 8,9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7,3</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8,8</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7,2</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9,0</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8,0</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Узоқ муддатли кредитлар</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5,4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4,2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5,6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6,4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5,5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6,1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5,8</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5,3</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5,9</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- 1 йилдан 2 йилгача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8,3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8,4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8,3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9,1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7,8</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8,3</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9,0</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- 2 йилдан 3 йилгача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10,2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8,2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10,2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8,8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9,5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9,3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10,1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9,2</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8,2</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9,7</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9,4</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- 3 йилдан 4 йилгача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8,2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8,6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8,2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8,3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9,3</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9,7</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8,7</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8,0</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- 4 йилдан 5 йилгача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7,8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6,9</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6,8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9,2</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7,0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7,2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7,4</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7,3</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7,6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- 5 йилдан 10 йилгача</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4,8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3,4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3,8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5,0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3,8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3,8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5,4</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5,9</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5,8</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a:solidFill>
                            <a:srgbClr val="000000"/>
                          </a:solidFill>
                          <a:latin typeface="Times New Roman"/>
                        </a:rPr>
                        <a:t>4,5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200" b="1" i="0" u="none" strike="noStrike" dirty="0">
                          <a:solidFill>
                            <a:srgbClr val="000000"/>
                          </a:solidFill>
                          <a:latin typeface="Times New Roman"/>
                        </a:rPr>
                        <a:t>5,0</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401058">
                <a:tc>
                  <a:txBody>
                    <a:bodyPr/>
                    <a:lstStyle/>
                    <a:p>
                      <a:pPr algn="l" fontAlgn="ctr"/>
                      <a:r>
                        <a:rPr lang="ru-RU" sz="1200" b="1" i="0" u="none" strike="noStrike">
                          <a:solidFill>
                            <a:srgbClr val="000000"/>
                          </a:solidFill>
                          <a:latin typeface="Times New Roman"/>
                        </a:rPr>
                        <a:t> - 10 йилдан юқори</a:t>
                      </a:r>
                    </a:p>
                  </a:txBody>
                  <a:tcPr marL="100117"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3,0 </a:t>
                      </a:r>
                    </a:p>
                  </a:txBody>
                  <a:tcPr marL="5562" marR="5562" marT="556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3,0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3,0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200" b="1" i="0" u="none" strike="noStrike">
                          <a:solidFill>
                            <a:srgbClr val="000000"/>
                          </a:solidFill>
                          <a:latin typeface="Times New Roman"/>
                        </a:rPr>
                        <a:t>2,9</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4,7</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2,5 </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2,5</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2,6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4,6</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rgbClr val="000000"/>
                          </a:solidFill>
                          <a:latin typeface="Times New Roman"/>
                        </a:rPr>
                        <a:t>4,1</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a:solidFill>
                            <a:srgbClr val="000000"/>
                          </a:solidFill>
                          <a:latin typeface="Times New Roman"/>
                        </a:rPr>
                        <a:t>5,2</a:t>
                      </a:r>
                    </a:p>
                  </a:txBody>
                  <a:tcPr marL="5562" marR="5562" marT="556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36098" y="196947"/>
            <a:ext cx="11366695" cy="109728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i="1" dirty="0" smtClean="0">
                <a:solidFill>
                  <a:schemeClr val="tx1"/>
                </a:solidFill>
                <a:latin typeface="Times New Roman" panose="02020603050405020304" pitchFamily="18" charset="0"/>
                <a:cs typeface="Times New Roman" panose="02020603050405020304" pitchFamily="18" charset="0"/>
              </a:rPr>
              <a:t>4. </a:t>
            </a:r>
            <a:r>
              <a:rPr lang="en-US" sz="2400" b="1" i="1" dirty="0" err="1" smtClean="0">
                <a:solidFill>
                  <a:schemeClr val="tx1"/>
                </a:solidFill>
                <a:latin typeface="Times New Roman" panose="02020603050405020304" pitchFamily="18" charset="0"/>
                <a:cs typeface="Times New Roman" panose="02020603050405020304" pitchFamily="18" charset="0"/>
              </a:rPr>
              <a:t>O’zbekiston</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Respublikasi</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Markaziy</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banki</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erkin</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valuta</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siyosatiga</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o’tish</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jarayonidagi</a:t>
            </a:r>
            <a:r>
              <a:rPr lang="en-US" sz="2400" b="1" i="1" dirty="0" smtClean="0">
                <a:solidFill>
                  <a:schemeClr val="tx1"/>
                </a:solidFill>
                <a:latin typeface="Times New Roman" panose="02020603050405020304" pitchFamily="18" charset="0"/>
                <a:cs typeface="Times New Roman" panose="02020603050405020304" pitchFamily="18" charset="0"/>
              </a:rPr>
              <a:t> </a:t>
            </a:r>
            <a:r>
              <a:rPr lang="en-US" sz="2400" b="1" i="1" dirty="0" err="1" smtClean="0">
                <a:solidFill>
                  <a:schemeClr val="tx1"/>
                </a:solidFill>
                <a:latin typeface="Times New Roman" panose="02020603050405020304" pitchFamily="18" charset="0"/>
                <a:cs typeface="Times New Roman" panose="02020603050405020304" pitchFamily="18" charset="0"/>
              </a:rPr>
              <a:t>bosqichlar</a:t>
            </a:r>
            <a:r>
              <a:rPr lang="en-US" sz="2400" b="1" i="1" dirty="0" smtClean="0">
                <a:solidFill>
                  <a:schemeClr val="tx1"/>
                </a:solidFill>
                <a:latin typeface="Times New Roman" panose="02020603050405020304" pitchFamily="18" charset="0"/>
                <a:cs typeface="Times New Roman" panose="02020603050405020304" pitchFamily="18" charset="0"/>
              </a:rPr>
              <a:t>.</a:t>
            </a:r>
            <a:endParaRPr lang="en-US" sz="2400" dirty="0">
              <a:solidFill>
                <a:schemeClr val="tx1"/>
              </a:solidFill>
            </a:endParaRPr>
          </a:p>
        </p:txBody>
      </p:sp>
      <p:sp>
        <p:nvSpPr>
          <p:cNvPr id="3" name="Скругленный прямоугольник 2"/>
          <p:cNvSpPr/>
          <p:nvPr/>
        </p:nvSpPr>
        <p:spPr>
          <a:xfrm>
            <a:off x="337623" y="1463040"/>
            <a:ext cx="7357405" cy="520504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smtClean="0"/>
              <a:t> </a:t>
            </a:r>
            <a:r>
              <a:rPr lang="en-GB" sz="2400" b="1" dirty="0" err="1" smtClean="0"/>
              <a:t>Keyingi</a:t>
            </a:r>
            <a:r>
              <a:rPr lang="en-GB" sz="2400" b="1" dirty="0" smtClean="0"/>
              <a:t> </a:t>
            </a:r>
            <a:r>
              <a:rPr lang="en-GB" sz="2400" b="1" dirty="0" err="1" smtClean="0"/>
              <a:t>yillarda</a:t>
            </a:r>
            <a:r>
              <a:rPr lang="en-GB" sz="2400" b="1" dirty="0" smtClean="0"/>
              <a:t> </a:t>
            </a:r>
            <a:r>
              <a:rPr lang="en-GB" sz="2400" b="1" dirty="0" err="1" smtClean="0"/>
              <a:t>valyuta</a:t>
            </a:r>
            <a:r>
              <a:rPr lang="en-GB" sz="2400" b="1" dirty="0" smtClean="0"/>
              <a:t> </a:t>
            </a:r>
            <a:r>
              <a:rPr lang="en-GB" sz="2400" b="1" dirty="0" err="1" smtClean="0"/>
              <a:t>siyosati</a:t>
            </a:r>
            <a:r>
              <a:rPr lang="en-GB" sz="2400" b="1" dirty="0" smtClean="0"/>
              <a:t> </a:t>
            </a:r>
            <a:r>
              <a:rPr lang="en-GB" sz="2400" b="1" dirty="0" err="1" smtClean="0"/>
              <a:t>va</a:t>
            </a:r>
            <a:r>
              <a:rPr lang="en-GB" sz="2400" b="1" dirty="0" smtClean="0"/>
              <a:t> </a:t>
            </a:r>
            <a:r>
              <a:rPr lang="en-GB" sz="2400" b="1" dirty="0" err="1" smtClean="0"/>
              <a:t>tashqi</a:t>
            </a:r>
            <a:r>
              <a:rPr lang="en-GB" sz="2400" b="1" dirty="0" smtClean="0"/>
              <a:t> </a:t>
            </a:r>
            <a:r>
              <a:rPr lang="en-GB" sz="2400" b="1" dirty="0" err="1" smtClean="0"/>
              <a:t>savdo</a:t>
            </a:r>
            <a:r>
              <a:rPr lang="en-GB" sz="2400" b="1" dirty="0" smtClean="0"/>
              <a:t> </a:t>
            </a:r>
            <a:r>
              <a:rPr lang="en-GB" sz="2400" b="1" dirty="0" err="1" smtClean="0"/>
              <a:t>faoliyati</a:t>
            </a:r>
            <a:r>
              <a:rPr lang="en-GB" sz="2400" b="1" dirty="0" smtClean="0"/>
              <a:t> </a:t>
            </a:r>
            <a:r>
              <a:rPr lang="en-GB" sz="2400" b="1" dirty="0" err="1" smtClean="0"/>
              <a:t>sohasini</a:t>
            </a:r>
            <a:r>
              <a:rPr lang="en-GB" sz="2400" b="1" dirty="0" smtClean="0"/>
              <a:t> </a:t>
            </a:r>
            <a:r>
              <a:rPr lang="en-GB" sz="2400" b="1" dirty="0" err="1" smtClean="0"/>
              <a:t>takomillashtirish</a:t>
            </a:r>
            <a:r>
              <a:rPr lang="en-GB" sz="2400" b="1" dirty="0" smtClean="0"/>
              <a:t> </a:t>
            </a:r>
            <a:r>
              <a:rPr lang="en-GB" sz="2400" b="1" dirty="0" err="1" smtClean="0"/>
              <a:t>bo‘yicha</a:t>
            </a:r>
            <a:r>
              <a:rPr lang="en-GB" sz="2400" b="1" dirty="0" smtClean="0"/>
              <a:t> </a:t>
            </a:r>
            <a:r>
              <a:rPr lang="en-GB" sz="2400" b="1" dirty="0" err="1" smtClean="0"/>
              <a:t>ko‘rilgan</a:t>
            </a:r>
            <a:r>
              <a:rPr lang="en-GB" sz="2400" b="1" dirty="0" smtClean="0"/>
              <a:t> </a:t>
            </a:r>
            <a:r>
              <a:rPr lang="en-GB" sz="2400" b="1" dirty="0" err="1" smtClean="0"/>
              <a:t>chora-tadbirlar</a:t>
            </a:r>
            <a:r>
              <a:rPr lang="en-GB" sz="2400" b="1" dirty="0" smtClean="0"/>
              <a:t> </a:t>
            </a:r>
            <a:r>
              <a:rPr lang="en-GB" sz="2400" b="1" dirty="0" err="1" smtClean="0"/>
              <a:t>mamlakatimiz</a:t>
            </a:r>
            <a:r>
              <a:rPr lang="en-GB" sz="2400" b="1" dirty="0" smtClean="0"/>
              <a:t> </a:t>
            </a:r>
            <a:r>
              <a:rPr lang="en-GB" sz="2400" b="1" dirty="0" err="1" smtClean="0"/>
              <a:t>iqtisodiyotiga</a:t>
            </a:r>
            <a:r>
              <a:rPr lang="en-GB" sz="2400" b="1" dirty="0" smtClean="0"/>
              <a:t> </a:t>
            </a:r>
            <a:r>
              <a:rPr lang="en-GB" sz="2400" b="1" dirty="0" err="1" smtClean="0"/>
              <a:t>xorijiy</a:t>
            </a:r>
            <a:r>
              <a:rPr lang="en-GB" sz="2400" b="1" dirty="0" smtClean="0"/>
              <a:t> </a:t>
            </a:r>
            <a:r>
              <a:rPr lang="en-GB" sz="2400" b="1" dirty="0" err="1" smtClean="0"/>
              <a:t>investitsiyalarni</a:t>
            </a:r>
            <a:r>
              <a:rPr lang="en-GB" sz="2400" b="1" dirty="0" smtClean="0"/>
              <a:t> </a:t>
            </a:r>
            <a:r>
              <a:rPr lang="en-GB" sz="2400" b="1" dirty="0" err="1" smtClean="0"/>
              <a:t>jalb</a:t>
            </a:r>
            <a:r>
              <a:rPr lang="en-GB" sz="2400" b="1" dirty="0" smtClean="0"/>
              <a:t> </a:t>
            </a:r>
            <a:r>
              <a:rPr lang="en-GB" sz="2400" b="1" dirty="0" err="1" smtClean="0"/>
              <a:t>qilish</a:t>
            </a:r>
            <a:r>
              <a:rPr lang="en-GB" sz="2400" b="1" dirty="0" smtClean="0"/>
              <a:t>, </a:t>
            </a:r>
            <a:r>
              <a:rPr lang="en-GB" sz="2400" b="1" dirty="0" err="1" smtClean="0"/>
              <a:t>eksport</a:t>
            </a:r>
            <a:r>
              <a:rPr lang="en-GB" sz="2400" b="1" dirty="0" smtClean="0"/>
              <a:t> </a:t>
            </a:r>
            <a:r>
              <a:rPr lang="en-GB" sz="2400" b="1" dirty="0" err="1" smtClean="0"/>
              <a:t>salohiyatini</a:t>
            </a:r>
            <a:r>
              <a:rPr lang="en-GB" sz="2400" b="1" dirty="0" smtClean="0"/>
              <a:t> </a:t>
            </a:r>
            <a:r>
              <a:rPr lang="en-GB" sz="2400" b="1" dirty="0" err="1" smtClean="0"/>
              <a:t>oshirish</a:t>
            </a:r>
            <a:r>
              <a:rPr lang="en-GB" sz="2400" b="1" dirty="0" smtClean="0"/>
              <a:t>, </a:t>
            </a:r>
            <a:r>
              <a:rPr lang="en-GB" sz="2400" b="1" dirty="0" err="1" smtClean="0"/>
              <a:t>zamonaviy</a:t>
            </a:r>
            <a:r>
              <a:rPr lang="en-GB" sz="2400" b="1" dirty="0" smtClean="0"/>
              <a:t>, </a:t>
            </a:r>
            <a:r>
              <a:rPr lang="en-GB" sz="2400" b="1" dirty="0" err="1" smtClean="0"/>
              <a:t>eksportga</a:t>
            </a:r>
            <a:r>
              <a:rPr lang="en-GB" sz="2400" b="1" dirty="0" smtClean="0"/>
              <a:t> </a:t>
            </a:r>
            <a:r>
              <a:rPr lang="en-GB" sz="2400" b="1" dirty="0" err="1" smtClean="0"/>
              <a:t>yo‘naltirilgan</a:t>
            </a:r>
            <a:r>
              <a:rPr lang="en-GB" sz="2400" b="1" dirty="0" smtClean="0"/>
              <a:t> </a:t>
            </a:r>
            <a:r>
              <a:rPr lang="en-GB" sz="2400" b="1" dirty="0" err="1" smtClean="0"/>
              <a:t>ishlab</a:t>
            </a:r>
            <a:r>
              <a:rPr lang="en-GB" sz="2400" b="1" dirty="0" smtClean="0"/>
              <a:t> </a:t>
            </a:r>
            <a:r>
              <a:rPr lang="en-GB" sz="2400" b="1" dirty="0" err="1" smtClean="0"/>
              <a:t>chiqarishlarni</a:t>
            </a:r>
            <a:r>
              <a:rPr lang="en-GB" sz="2400" b="1" dirty="0" smtClean="0"/>
              <a:t> </a:t>
            </a:r>
            <a:r>
              <a:rPr lang="en-GB" sz="2400" b="1" dirty="0" err="1" smtClean="0"/>
              <a:t>hamda</a:t>
            </a:r>
            <a:r>
              <a:rPr lang="en-GB" sz="2400" b="1" dirty="0" smtClean="0"/>
              <a:t> </a:t>
            </a:r>
            <a:r>
              <a:rPr lang="en-GB" sz="2400" b="1" dirty="0" err="1" smtClean="0"/>
              <a:t>kichik</a:t>
            </a:r>
            <a:r>
              <a:rPr lang="en-GB" sz="2400" b="1" dirty="0" smtClean="0"/>
              <a:t> </a:t>
            </a:r>
            <a:r>
              <a:rPr lang="en-GB" sz="2400" b="1" dirty="0" err="1" smtClean="0"/>
              <a:t>biznes</a:t>
            </a:r>
            <a:r>
              <a:rPr lang="en-GB" sz="2400" b="1" dirty="0" smtClean="0"/>
              <a:t> </a:t>
            </a:r>
            <a:r>
              <a:rPr lang="en-GB" sz="2400" b="1" dirty="0" err="1" smtClean="0"/>
              <a:t>va</a:t>
            </a:r>
            <a:r>
              <a:rPr lang="en-GB" sz="2400" b="1" dirty="0" smtClean="0"/>
              <a:t> </a:t>
            </a:r>
            <a:r>
              <a:rPr lang="en-GB" sz="2400" b="1" dirty="0" err="1" smtClean="0"/>
              <a:t>xususiy</a:t>
            </a:r>
            <a:r>
              <a:rPr lang="en-GB" sz="2400" b="1" dirty="0" smtClean="0"/>
              <a:t> </a:t>
            </a:r>
            <a:r>
              <a:rPr lang="en-GB" sz="2400" b="1" dirty="0" err="1" smtClean="0"/>
              <a:t>tadbirkorlik</a:t>
            </a:r>
            <a:r>
              <a:rPr lang="en-GB" sz="2400" b="1" dirty="0" smtClean="0"/>
              <a:t> </a:t>
            </a:r>
            <a:r>
              <a:rPr lang="en-GB" sz="2400" b="1" dirty="0" err="1" smtClean="0"/>
              <a:t>subyektlarini</a:t>
            </a:r>
            <a:r>
              <a:rPr lang="en-GB" sz="2400" b="1" dirty="0" smtClean="0"/>
              <a:t> </a:t>
            </a:r>
            <a:r>
              <a:rPr lang="en-GB" sz="2400" b="1" dirty="0" err="1" smtClean="0"/>
              <a:t>barqaror</a:t>
            </a:r>
            <a:r>
              <a:rPr lang="en-GB" sz="2400" b="1" dirty="0" smtClean="0"/>
              <a:t> </a:t>
            </a:r>
            <a:r>
              <a:rPr lang="en-GB" sz="2400" b="1" dirty="0" err="1" smtClean="0"/>
              <a:t>rivojlantirishga</a:t>
            </a:r>
            <a:r>
              <a:rPr lang="en-GB" sz="2400" b="1" dirty="0" smtClean="0"/>
              <a:t> </a:t>
            </a:r>
            <a:r>
              <a:rPr lang="en-GB" sz="2400" b="1" dirty="0" err="1" smtClean="0"/>
              <a:t>xizmat</a:t>
            </a:r>
            <a:r>
              <a:rPr lang="en-GB" sz="2400" b="1" dirty="0" smtClean="0"/>
              <a:t> </a:t>
            </a:r>
            <a:r>
              <a:rPr lang="en-GB" sz="2400" b="1" dirty="0" err="1" smtClean="0"/>
              <a:t>qilgan</a:t>
            </a:r>
            <a:r>
              <a:rPr lang="en-GB" sz="2400" b="1" dirty="0" smtClean="0"/>
              <a:t>. </a:t>
            </a:r>
            <a:r>
              <a:rPr lang="en-GB" dirty="0" smtClean="0"/>
              <a:t/>
            </a:r>
            <a:br>
              <a:rPr lang="en-GB" dirty="0" smtClean="0"/>
            </a:br>
            <a:endParaRPr lang="en-US" dirty="0"/>
          </a:p>
        </p:txBody>
      </p:sp>
      <p:pic>
        <p:nvPicPr>
          <p:cNvPr id="70658" name="Picture 2" descr="C:\Users\lenovo-pc\Desktop\Darsliklar\5-smestr darslik\New\20181209_145230.png"/>
          <p:cNvPicPr>
            <a:picLocks noChangeAspect="1" noChangeArrowheads="1"/>
          </p:cNvPicPr>
          <p:nvPr/>
        </p:nvPicPr>
        <p:blipFill>
          <a:blip r:embed="rId2"/>
          <a:srcRect/>
          <a:stretch>
            <a:fillRect/>
          </a:stretch>
        </p:blipFill>
        <p:spPr bwMode="auto">
          <a:xfrm>
            <a:off x="7660175" y="2293034"/>
            <a:ext cx="4531825" cy="2586917"/>
          </a:xfrm>
          <a:prstGeom prst="rect">
            <a:avLst/>
          </a:prstGeom>
          <a:ln>
            <a:noFill/>
          </a:ln>
          <a:effectLst>
            <a:softEdge rad="112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4951827" y="239152"/>
            <a:ext cx="6893169" cy="4965894"/>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b="1" dirty="0" err="1" smtClean="0"/>
              <a:t>Maqbul</a:t>
            </a:r>
            <a:r>
              <a:rPr lang="en-GB" sz="2400" b="1" dirty="0" smtClean="0"/>
              <a:t> </a:t>
            </a:r>
            <a:r>
              <a:rPr lang="en-GB" sz="2400" b="1" dirty="0" err="1" smtClean="0"/>
              <a:t>miqdorda</a:t>
            </a:r>
            <a:r>
              <a:rPr lang="en-GB" sz="2400" b="1" dirty="0" smtClean="0"/>
              <a:t> </a:t>
            </a:r>
            <a:r>
              <a:rPr lang="en-GB" sz="2400" b="1" dirty="0" err="1" smtClean="0"/>
              <a:t>tashqi</a:t>
            </a:r>
            <a:r>
              <a:rPr lang="en-GB" sz="2400" b="1" dirty="0" smtClean="0"/>
              <a:t> </a:t>
            </a:r>
            <a:r>
              <a:rPr lang="en-GB" sz="2400" b="1" dirty="0" err="1" smtClean="0"/>
              <a:t>qarzlarni</a:t>
            </a:r>
            <a:r>
              <a:rPr lang="en-GB" sz="2400" b="1" dirty="0" smtClean="0"/>
              <a:t> </a:t>
            </a:r>
            <a:r>
              <a:rPr lang="en-GB" sz="2400" b="1" dirty="0" err="1" smtClean="0"/>
              <a:t>jalb</a:t>
            </a:r>
            <a:r>
              <a:rPr lang="en-GB" sz="2400" b="1" dirty="0" smtClean="0"/>
              <a:t> </a:t>
            </a:r>
            <a:r>
              <a:rPr lang="en-GB" sz="2400" b="1" dirty="0" err="1" smtClean="0"/>
              <a:t>qilish</a:t>
            </a:r>
            <a:r>
              <a:rPr lang="en-GB" sz="2400" b="1" dirty="0" smtClean="0"/>
              <a:t> </a:t>
            </a:r>
            <a:r>
              <a:rPr lang="en-GB" sz="2400" b="1" dirty="0" err="1" smtClean="0"/>
              <a:t>bo‘yicha</a:t>
            </a:r>
            <a:r>
              <a:rPr lang="en-GB" sz="2400" b="1" dirty="0" smtClean="0"/>
              <a:t> </a:t>
            </a:r>
            <a:r>
              <a:rPr lang="en-GB" sz="2400" b="1" dirty="0" err="1" smtClean="0"/>
              <a:t>izchil</a:t>
            </a:r>
            <a:r>
              <a:rPr lang="en-GB" sz="2400" b="1" dirty="0" smtClean="0"/>
              <a:t> </a:t>
            </a:r>
            <a:r>
              <a:rPr lang="en-GB" sz="2400" b="1" dirty="0" err="1" smtClean="0"/>
              <a:t>amalga</a:t>
            </a:r>
            <a:r>
              <a:rPr lang="en-GB" sz="2400" b="1" dirty="0" smtClean="0"/>
              <a:t> </a:t>
            </a:r>
            <a:r>
              <a:rPr lang="en-GB" sz="2400" b="1" dirty="0" err="1" smtClean="0"/>
              <a:t>oshirilayotgan</a:t>
            </a:r>
            <a:r>
              <a:rPr lang="en-GB" sz="2400" b="1" dirty="0" smtClean="0"/>
              <a:t> </a:t>
            </a:r>
            <a:r>
              <a:rPr lang="en-GB" sz="2400" b="1" dirty="0" err="1" smtClean="0"/>
              <a:t>siyosat</a:t>
            </a:r>
            <a:r>
              <a:rPr lang="en-GB" sz="2400" b="1" dirty="0" smtClean="0"/>
              <a:t> </a:t>
            </a:r>
            <a:r>
              <a:rPr lang="en-GB" sz="2400" b="1" dirty="0" err="1" smtClean="0"/>
              <a:t>O‘zbekistonning</a:t>
            </a:r>
            <a:r>
              <a:rPr lang="en-GB" sz="2400" b="1" dirty="0" smtClean="0"/>
              <a:t> </a:t>
            </a:r>
            <a:r>
              <a:rPr lang="en-GB" sz="2400" b="1" dirty="0" err="1" smtClean="0"/>
              <a:t>majburiyatlarini</a:t>
            </a:r>
            <a:r>
              <a:rPr lang="en-GB" sz="2400" b="1" dirty="0" smtClean="0"/>
              <a:t> </a:t>
            </a:r>
            <a:r>
              <a:rPr lang="en-GB" sz="2400" b="1" dirty="0" err="1" smtClean="0"/>
              <a:t>o‘z</a:t>
            </a:r>
            <a:r>
              <a:rPr lang="en-GB" sz="2400" b="1" dirty="0" smtClean="0"/>
              <a:t> </a:t>
            </a:r>
            <a:r>
              <a:rPr lang="en-GB" sz="2400" b="1" dirty="0" err="1" smtClean="0"/>
              <a:t>vaqtida</a:t>
            </a:r>
            <a:r>
              <a:rPr lang="en-GB" sz="2400" b="1" dirty="0" smtClean="0"/>
              <a:t> </a:t>
            </a:r>
            <a:r>
              <a:rPr lang="en-GB" sz="2400" b="1" dirty="0" err="1" smtClean="0"/>
              <a:t>bajaradigan</a:t>
            </a:r>
            <a:r>
              <a:rPr lang="en-GB" sz="2400" b="1" dirty="0" smtClean="0"/>
              <a:t> </a:t>
            </a:r>
            <a:r>
              <a:rPr lang="en-GB" sz="2400" b="1" dirty="0" err="1" smtClean="0"/>
              <a:t>ishonchli</a:t>
            </a:r>
            <a:r>
              <a:rPr lang="en-GB" sz="2400" b="1" dirty="0" smtClean="0"/>
              <a:t>, </a:t>
            </a:r>
            <a:r>
              <a:rPr lang="en-GB" sz="2400" b="1" dirty="0" err="1" smtClean="0"/>
              <a:t>to‘lovga</a:t>
            </a:r>
            <a:r>
              <a:rPr lang="en-GB" sz="2400" b="1" dirty="0" smtClean="0"/>
              <a:t> </a:t>
            </a:r>
            <a:r>
              <a:rPr lang="en-GB" sz="2400" b="1" dirty="0" err="1" smtClean="0"/>
              <a:t>layoqatli</a:t>
            </a:r>
            <a:r>
              <a:rPr lang="en-GB" sz="2400" b="1" dirty="0" smtClean="0"/>
              <a:t> </a:t>
            </a:r>
            <a:r>
              <a:rPr lang="en-GB" sz="2400" b="1" dirty="0" err="1" smtClean="0"/>
              <a:t>xalqaro</a:t>
            </a:r>
            <a:r>
              <a:rPr lang="en-GB" sz="2400" b="1" dirty="0" smtClean="0"/>
              <a:t> </a:t>
            </a:r>
            <a:r>
              <a:rPr lang="en-GB" sz="2400" b="1" dirty="0" err="1" smtClean="0"/>
              <a:t>sherik</a:t>
            </a:r>
            <a:r>
              <a:rPr lang="en-GB" sz="2400" b="1" dirty="0" smtClean="0"/>
              <a:t> </a:t>
            </a:r>
            <a:r>
              <a:rPr lang="en-GB" sz="2400" b="1" dirty="0" err="1" smtClean="0"/>
              <a:t>sifatidagi</a:t>
            </a:r>
            <a:r>
              <a:rPr lang="en-GB" sz="2400" b="1" dirty="0" smtClean="0"/>
              <a:t> </a:t>
            </a:r>
            <a:r>
              <a:rPr lang="en-GB" sz="2400" b="1" dirty="0" err="1" smtClean="0"/>
              <a:t>imidjini</a:t>
            </a:r>
            <a:r>
              <a:rPr lang="en-GB" sz="2400" b="1" dirty="0" smtClean="0"/>
              <a:t> </a:t>
            </a:r>
            <a:r>
              <a:rPr lang="en-GB" sz="2400" b="1" dirty="0" err="1" smtClean="0"/>
              <a:t>ta’minladi</a:t>
            </a:r>
            <a:r>
              <a:rPr lang="en-GB" sz="2400" b="1" dirty="0" smtClean="0"/>
              <a:t>, </a:t>
            </a:r>
            <a:r>
              <a:rPr lang="en-GB" sz="2400" b="1" dirty="0" err="1" smtClean="0"/>
              <a:t>keyinchalik</a:t>
            </a:r>
            <a:r>
              <a:rPr lang="en-GB" sz="2400" b="1" dirty="0" smtClean="0"/>
              <a:t> </a:t>
            </a:r>
            <a:r>
              <a:rPr lang="en-GB" sz="2400" b="1" dirty="0" err="1" smtClean="0"/>
              <a:t>valyuta</a:t>
            </a:r>
            <a:r>
              <a:rPr lang="en-GB" sz="2400" b="1" dirty="0" smtClean="0"/>
              <a:t> </a:t>
            </a:r>
            <a:r>
              <a:rPr lang="en-GB" sz="2400" b="1" dirty="0" err="1" smtClean="0"/>
              <a:t>kursini</a:t>
            </a:r>
            <a:r>
              <a:rPr lang="en-GB" sz="2400" b="1" dirty="0" smtClean="0"/>
              <a:t> </a:t>
            </a:r>
            <a:r>
              <a:rPr lang="en-GB" sz="2400" b="1" dirty="0" err="1" smtClean="0"/>
              <a:t>liberallashtirish</a:t>
            </a:r>
            <a:r>
              <a:rPr lang="en-GB" sz="2400" b="1" dirty="0" smtClean="0"/>
              <a:t> </a:t>
            </a:r>
            <a:r>
              <a:rPr lang="en-GB" sz="2400" b="1" dirty="0" err="1" smtClean="0"/>
              <a:t>uchun</a:t>
            </a:r>
            <a:r>
              <a:rPr lang="en-GB" sz="2400" b="1" dirty="0" smtClean="0"/>
              <a:t> </a:t>
            </a:r>
            <a:r>
              <a:rPr lang="en-GB" sz="2400" b="1" dirty="0" err="1" smtClean="0"/>
              <a:t>zarur</a:t>
            </a:r>
            <a:r>
              <a:rPr lang="en-GB" sz="2400" b="1" dirty="0" smtClean="0"/>
              <a:t> </a:t>
            </a:r>
            <a:r>
              <a:rPr lang="en-GB" sz="2400" b="1" dirty="0" err="1" smtClean="0"/>
              <a:t>oltin-valyuta</a:t>
            </a:r>
            <a:r>
              <a:rPr lang="en-GB" sz="2400" b="1" dirty="0" smtClean="0"/>
              <a:t> </a:t>
            </a:r>
            <a:r>
              <a:rPr lang="en-GB" sz="2400" b="1" dirty="0" err="1" smtClean="0"/>
              <a:t>zaxirasini</a:t>
            </a:r>
            <a:r>
              <a:rPr lang="en-GB" sz="2400" b="1" dirty="0" smtClean="0"/>
              <a:t> </a:t>
            </a:r>
            <a:r>
              <a:rPr lang="en-GB" sz="2400" b="1" dirty="0" err="1" smtClean="0"/>
              <a:t>shakllantirish</a:t>
            </a:r>
            <a:r>
              <a:rPr lang="en-GB" sz="2400" b="1" dirty="0" smtClean="0"/>
              <a:t>, </a:t>
            </a:r>
            <a:r>
              <a:rPr lang="en-GB" sz="2400" b="1" dirty="0" err="1" smtClean="0"/>
              <a:t>valyuta</a:t>
            </a:r>
            <a:r>
              <a:rPr lang="en-GB" sz="2400" b="1" dirty="0" smtClean="0"/>
              <a:t> </a:t>
            </a:r>
            <a:r>
              <a:rPr lang="en-GB" sz="2400" b="1" dirty="0" err="1" smtClean="0"/>
              <a:t>resurslarini</a:t>
            </a:r>
            <a:r>
              <a:rPr lang="en-GB" sz="2400" b="1" dirty="0" smtClean="0"/>
              <a:t> real </a:t>
            </a:r>
            <a:r>
              <a:rPr lang="en-GB" sz="2400" b="1" dirty="0" err="1" smtClean="0"/>
              <a:t>iqtisodiyotning</a:t>
            </a:r>
            <a:r>
              <a:rPr lang="en-GB" sz="2400" b="1" dirty="0" smtClean="0"/>
              <a:t> </a:t>
            </a:r>
            <a:r>
              <a:rPr lang="en-GB" sz="2400" b="1" dirty="0" err="1" smtClean="0"/>
              <a:t>yetakchi</a:t>
            </a:r>
            <a:r>
              <a:rPr lang="en-GB" sz="2400" b="1" dirty="0" smtClean="0"/>
              <a:t> </a:t>
            </a:r>
            <a:r>
              <a:rPr lang="en-GB" sz="2400" b="1" dirty="0" err="1" smtClean="0"/>
              <a:t>tarmoqlarini</a:t>
            </a:r>
            <a:r>
              <a:rPr lang="en-GB" sz="2400" b="1" dirty="0" smtClean="0"/>
              <a:t> </a:t>
            </a:r>
            <a:r>
              <a:rPr lang="en-GB" sz="2400" b="1" dirty="0" err="1" smtClean="0"/>
              <a:t>modernizatsiya</a:t>
            </a:r>
            <a:r>
              <a:rPr lang="en-GB" sz="2400" b="1" dirty="0" smtClean="0"/>
              <a:t> </a:t>
            </a:r>
            <a:r>
              <a:rPr lang="en-GB" sz="2400" b="1" dirty="0" err="1" smtClean="0"/>
              <a:t>qilish</a:t>
            </a:r>
            <a:r>
              <a:rPr lang="en-GB" sz="2400" b="1" dirty="0" smtClean="0"/>
              <a:t>, </a:t>
            </a:r>
            <a:r>
              <a:rPr lang="en-GB" sz="2400" b="1" dirty="0" err="1" smtClean="0"/>
              <a:t>texnik</a:t>
            </a:r>
            <a:r>
              <a:rPr lang="en-GB" sz="2400" b="1" dirty="0" smtClean="0"/>
              <a:t> </a:t>
            </a:r>
            <a:r>
              <a:rPr lang="en-GB" sz="2400" b="1" dirty="0" err="1" smtClean="0"/>
              <a:t>qayta</a:t>
            </a:r>
            <a:r>
              <a:rPr lang="en-GB" sz="2400" b="1" dirty="0" smtClean="0"/>
              <a:t> </a:t>
            </a:r>
            <a:r>
              <a:rPr lang="en-GB" sz="2400" b="1" dirty="0" err="1" smtClean="0"/>
              <a:t>jihozlash</a:t>
            </a:r>
            <a:r>
              <a:rPr lang="en-GB" sz="2400" b="1" dirty="0" smtClean="0"/>
              <a:t> </a:t>
            </a:r>
            <a:r>
              <a:rPr lang="en-GB" sz="2400" b="1" dirty="0" err="1" smtClean="0"/>
              <a:t>va</a:t>
            </a:r>
            <a:r>
              <a:rPr lang="en-GB" sz="2400" b="1" dirty="0" smtClean="0"/>
              <a:t> </a:t>
            </a:r>
            <a:r>
              <a:rPr lang="en-GB" sz="2400" b="1" dirty="0" err="1" smtClean="0"/>
              <a:t>diversifikatsiya</a:t>
            </a:r>
            <a:r>
              <a:rPr lang="en-GB" sz="2400" b="1" dirty="0" smtClean="0"/>
              <a:t> </a:t>
            </a:r>
            <a:r>
              <a:rPr lang="en-GB" sz="2400" b="1" dirty="0" err="1" smtClean="0"/>
              <a:t>qilishning</a:t>
            </a:r>
            <a:r>
              <a:rPr lang="en-GB" sz="2400" b="1" dirty="0" smtClean="0"/>
              <a:t> </a:t>
            </a:r>
            <a:r>
              <a:rPr lang="en-GB" sz="2400" b="1" dirty="0" err="1" smtClean="0"/>
              <a:t>ustuvor</a:t>
            </a:r>
            <a:r>
              <a:rPr lang="en-GB" sz="2400" b="1" dirty="0" smtClean="0"/>
              <a:t> </a:t>
            </a:r>
            <a:r>
              <a:rPr lang="en-GB" sz="2400" b="1" dirty="0" err="1" smtClean="0"/>
              <a:t>sohalariga</a:t>
            </a:r>
            <a:r>
              <a:rPr lang="en-GB" sz="2400" b="1" dirty="0" smtClean="0"/>
              <a:t> </a:t>
            </a:r>
            <a:r>
              <a:rPr lang="en-GB" sz="2400" b="1" dirty="0" err="1" smtClean="0"/>
              <a:t>yo‘naltirish</a:t>
            </a:r>
            <a:r>
              <a:rPr lang="en-GB" sz="2400" b="1" dirty="0" smtClean="0"/>
              <a:t>, </a:t>
            </a:r>
            <a:r>
              <a:rPr lang="en-GB" sz="2400" b="1" dirty="0" err="1" smtClean="0"/>
              <a:t>jahon</a:t>
            </a:r>
            <a:r>
              <a:rPr lang="en-GB" sz="2400" b="1" dirty="0" smtClean="0"/>
              <a:t> </a:t>
            </a:r>
            <a:r>
              <a:rPr lang="en-GB" sz="2400" b="1" dirty="0" err="1" smtClean="0"/>
              <a:t>moliyaviy</a:t>
            </a:r>
            <a:r>
              <a:rPr lang="en-GB" sz="2400" b="1" dirty="0" smtClean="0"/>
              <a:t> </a:t>
            </a:r>
            <a:r>
              <a:rPr lang="en-GB" sz="2400" b="1" dirty="0" err="1" smtClean="0"/>
              <a:t>inqirozining</a:t>
            </a:r>
            <a:r>
              <a:rPr lang="en-GB" sz="2400" b="1" dirty="0" smtClean="0"/>
              <a:t> </a:t>
            </a:r>
            <a:r>
              <a:rPr lang="en-GB" sz="2400" b="1" dirty="0" err="1" smtClean="0"/>
              <a:t>salbiy</a:t>
            </a:r>
            <a:r>
              <a:rPr lang="en-GB" sz="2400" b="1" dirty="0" smtClean="0"/>
              <a:t> </a:t>
            </a:r>
            <a:r>
              <a:rPr lang="en-GB" sz="2400" b="1" dirty="0" err="1" smtClean="0"/>
              <a:t>oqibatlarini</a:t>
            </a:r>
            <a:r>
              <a:rPr lang="en-GB" sz="2400" b="1" dirty="0" smtClean="0"/>
              <a:t> </a:t>
            </a:r>
            <a:r>
              <a:rPr lang="en-GB" sz="2400" b="1" dirty="0" err="1" smtClean="0"/>
              <a:t>yumshatish</a:t>
            </a:r>
            <a:r>
              <a:rPr lang="en-GB" sz="2400" b="1" dirty="0" smtClean="0"/>
              <a:t> </a:t>
            </a:r>
            <a:r>
              <a:rPr lang="en-GB" sz="2400" b="1" dirty="0" err="1" smtClean="0"/>
              <a:t>imkonini</a:t>
            </a:r>
            <a:r>
              <a:rPr lang="en-GB" sz="2400" b="1" dirty="0" smtClean="0"/>
              <a:t> </a:t>
            </a:r>
            <a:r>
              <a:rPr lang="en-GB" sz="2400" b="1" dirty="0" err="1" smtClean="0"/>
              <a:t>berdi</a:t>
            </a:r>
            <a:r>
              <a:rPr lang="en-US" sz="2400" b="1" dirty="0" smtClean="0"/>
              <a:t>.</a:t>
            </a:r>
            <a:endParaRPr lang="en-US" sz="2400" b="1" dirty="0"/>
          </a:p>
        </p:txBody>
      </p:sp>
      <p:pic>
        <p:nvPicPr>
          <p:cNvPr id="71682" name="Picture 2" descr="C:\Users\lenovo-pc\Desktop\Darsliklar\5-smestr darslik\New\20181209_144712.png"/>
          <p:cNvPicPr>
            <a:picLocks noChangeAspect="1" noChangeArrowheads="1"/>
          </p:cNvPicPr>
          <p:nvPr/>
        </p:nvPicPr>
        <p:blipFill>
          <a:blip r:embed="rId2"/>
          <a:srcRect/>
          <a:stretch>
            <a:fillRect/>
          </a:stretch>
        </p:blipFill>
        <p:spPr bwMode="auto">
          <a:xfrm>
            <a:off x="179912" y="314726"/>
            <a:ext cx="4532765" cy="37367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с двумя вырезанными противолежащими углами 3"/>
          <p:cNvSpPr/>
          <p:nvPr/>
        </p:nvSpPr>
        <p:spPr>
          <a:xfrm>
            <a:off x="281352" y="4192171"/>
            <a:ext cx="4389121" cy="2405575"/>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b="1" dirty="0" err="1" smtClean="0"/>
              <a:t>Valyuta</a:t>
            </a:r>
            <a:r>
              <a:rPr lang="en-GB" sz="2400" b="1" dirty="0" smtClean="0"/>
              <a:t> </a:t>
            </a:r>
            <a:r>
              <a:rPr lang="en-GB" sz="2400" b="1" dirty="0" err="1" smtClean="0"/>
              <a:t>bozorini</a:t>
            </a:r>
            <a:r>
              <a:rPr lang="en-GB" sz="2400" b="1" dirty="0" smtClean="0"/>
              <a:t> </a:t>
            </a:r>
            <a:r>
              <a:rPr lang="en-GB" sz="2400" b="1" dirty="0" err="1" smtClean="0"/>
              <a:t>yanada</a:t>
            </a:r>
            <a:r>
              <a:rPr lang="en-GB" sz="2400" b="1" dirty="0" smtClean="0"/>
              <a:t> </a:t>
            </a:r>
            <a:r>
              <a:rPr lang="en-GB" sz="2400" b="1" dirty="0" err="1" smtClean="0"/>
              <a:t>liberallashtirish</a:t>
            </a:r>
            <a:r>
              <a:rPr lang="en-GB" sz="2400" b="1" dirty="0" smtClean="0"/>
              <a:t> </a:t>
            </a:r>
            <a:r>
              <a:rPr lang="en-GB" sz="2400" b="1" dirty="0" err="1" smtClean="0"/>
              <a:t>sohasida</a:t>
            </a:r>
            <a:r>
              <a:rPr lang="en-GB" sz="2400" b="1" dirty="0" smtClean="0"/>
              <a:t> </a:t>
            </a:r>
            <a:r>
              <a:rPr lang="en-GB" sz="2400" b="1" dirty="0" err="1" smtClean="0"/>
              <a:t>davlat</a:t>
            </a:r>
            <a:r>
              <a:rPr lang="en-GB" sz="2400" b="1" dirty="0" smtClean="0"/>
              <a:t> </a:t>
            </a:r>
            <a:r>
              <a:rPr lang="en-GB" sz="2400" b="1" dirty="0" err="1" smtClean="0"/>
              <a:t>iqtisodiy</a:t>
            </a:r>
            <a:r>
              <a:rPr lang="en-GB" sz="2400" b="1" dirty="0" smtClean="0"/>
              <a:t> </a:t>
            </a:r>
            <a:r>
              <a:rPr lang="en-GB" sz="2400" b="1" dirty="0" err="1" smtClean="0"/>
              <a:t>siyosatining</a:t>
            </a:r>
            <a:r>
              <a:rPr lang="en-GB" sz="2400" b="1" dirty="0" smtClean="0"/>
              <a:t> </a:t>
            </a:r>
            <a:r>
              <a:rPr lang="en-GB" sz="2400" b="1" dirty="0" err="1" smtClean="0"/>
              <a:t>ustuvor</a:t>
            </a:r>
            <a:r>
              <a:rPr lang="en-GB" sz="2400" b="1" dirty="0" smtClean="0"/>
              <a:t> </a:t>
            </a:r>
            <a:r>
              <a:rPr lang="en-GB" sz="2400" b="1" dirty="0" err="1" smtClean="0"/>
              <a:t>yo‘nalishlari</a:t>
            </a:r>
            <a:r>
              <a:rPr lang="en-GB" sz="2400" b="1" dirty="0" smtClean="0"/>
              <a:t> </a:t>
            </a:r>
            <a:r>
              <a:rPr lang="en-GB" sz="2400" b="1" dirty="0" err="1" smtClean="0"/>
              <a:t>etib</a:t>
            </a:r>
            <a:r>
              <a:rPr lang="en-GB" sz="2400" b="1" dirty="0" smtClean="0"/>
              <a:t> </a:t>
            </a:r>
            <a:r>
              <a:rPr lang="en-GB" sz="2400" b="1" dirty="0" err="1" smtClean="0"/>
              <a:t>quyidagilar</a:t>
            </a:r>
            <a:r>
              <a:rPr lang="en-GB" sz="2400" b="1" dirty="0" smtClean="0"/>
              <a:t> </a:t>
            </a:r>
            <a:r>
              <a:rPr lang="en-GB" sz="2400" b="1" dirty="0" err="1" smtClean="0"/>
              <a:t>belgilangan</a:t>
            </a:r>
            <a:r>
              <a:rPr lang="en-GB" sz="2400" b="1" dirty="0" smtClean="0"/>
              <a:t>: </a:t>
            </a:r>
            <a:endParaRPr lang="en-US" sz="2400" b="1" dirty="0"/>
          </a:p>
        </p:txBody>
      </p:sp>
      <p:sp>
        <p:nvSpPr>
          <p:cNvPr id="5" name="Стрелка вправо 4"/>
          <p:cNvSpPr/>
          <p:nvPr/>
        </p:nvSpPr>
        <p:spPr>
          <a:xfrm>
            <a:off x="8510954" y="5430129"/>
            <a:ext cx="3010486" cy="1139484"/>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194044"/>
          </a:xfrm>
        </p:spPr>
        <p:style>
          <a:lnRef idx="1">
            <a:schemeClr val="accent4"/>
          </a:lnRef>
          <a:fillRef idx="2">
            <a:schemeClr val="accent4"/>
          </a:fillRef>
          <a:effectRef idx="1">
            <a:schemeClr val="accent4"/>
          </a:effectRef>
          <a:fontRef idx="minor">
            <a:schemeClr val="dk1"/>
          </a:fontRef>
        </p:style>
        <p:txBody>
          <a:bodyPr/>
          <a:lstStyle/>
          <a:p>
            <a:pPr algn="ctr"/>
            <a:r>
              <a:rPr lang="en-US" b="1" i="1" dirty="0" err="1" smtClean="0">
                <a:latin typeface="Times New Roman" panose="02020603050405020304" pitchFamily="18" charset="0"/>
                <a:cs typeface="Times New Roman" panose="02020603050405020304" pitchFamily="18" charset="0"/>
              </a:rPr>
              <a:t>Reja</a:t>
            </a:r>
            <a:r>
              <a:rPr lang="en-US" b="1" i="1" dirty="0" smtClean="0">
                <a:latin typeface="Times New Roman" panose="02020603050405020304" pitchFamily="18" charset="0"/>
                <a:cs typeface="Times New Roman" panose="02020603050405020304" pitchFamily="18" charset="0"/>
              </a:rPr>
              <a:t>:</a:t>
            </a:r>
            <a:endParaRPr lang="ru-RU"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39262" y="1825625"/>
            <a:ext cx="11195538" cy="4351338"/>
          </a:xfrm>
        </p:spPr>
        <p:style>
          <a:lnRef idx="1">
            <a:schemeClr val="accent2"/>
          </a:lnRef>
          <a:fillRef idx="2">
            <a:schemeClr val="accent2"/>
          </a:fillRef>
          <a:effectRef idx="1">
            <a:schemeClr val="accent2"/>
          </a:effectRef>
          <a:fontRef idx="minor">
            <a:schemeClr val="dk1"/>
          </a:fontRef>
        </p:style>
        <p:txBody>
          <a:bodyPr/>
          <a:lstStyle/>
          <a:p>
            <a:pPr marL="0" indent="0">
              <a:buNone/>
            </a:pPr>
            <a:r>
              <a:rPr lang="en-US" b="1" i="1" dirty="0" smtClean="0"/>
              <a:t>      </a:t>
            </a:r>
            <a:r>
              <a:rPr lang="en-US" b="1" i="1" dirty="0" err="1" smtClean="0">
                <a:latin typeface="Times New Roman" panose="02020603050405020304" pitchFamily="18" charset="0"/>
                <a:cs typeface="Times New Roman" panose="02020603050405020304" pitchFamily="18" charset="0"/>
              </a:rPr>
              <a:t>Kirish</a:t>
            </a:r>
            <a:endParaRPr lang="en-US" b="1" i="1"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b="1" i="1" dirty="0" err="1" smtClean="0">
                <a:latin typeface="Times New Roman" panose="02020603050405020304" pitchFamily="18" charset="0"/>
                <a:cs typeface="Times New Roman" panose="02020603050405020304" pitchFamily="18" charset="0"/>
              </a:rPr>
              <a:t>Markaziy</a:t>
            </a:r>
            <a:r>
              <a:rPr lang="en-US" b="1" i="1" dirty="0" smtClean="0">
                <a:latin typeface="Times New Roman" panose="02020603050405020304" pitchFamily="18" charset="0"/>
                <a:cs typeface="Times New Roman" panose="02020603050405020304" pitchFamily="18" charset="0"/>
              </a:rPr>
              <a:t> bank </a:t>
            </a:r>
            <a:r>
              <a:rPr lang="en-US" b="1" i="1" dirty="0" err="1" smtClean="0">
                <a:latin typeface="Times New Roman" panose="02020603050405020304" pitchFamily="18" charset="0"/>
                <a:cs typeface="Times New Roman" panose="02020603050405020304" pitchFamily="18" charset="0"/>
              </a:rPr>
              <a:t>va</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uning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vazifalari</a:t>
            </a:r>
            <a:r>
              <a:rPr lang="en-US" b="1" i="1" dirty="0" smtClean="0">
                <a:latin typeface="Times New Roman" panose="02020603050405020304" pitchFamily="18" charset="0"/>
                <a:cs typeface="Times New Roman" panose="02020603050405020304" pitchFamily="18" charset="0"/>
              </a:rPr>
              <a:t>.</a:t>
            </a:r>
          </a:p>
          <a:p>
            <a:pPr marL="514350" indent="-514350">
              <a:buFont typeface="+mj-lt"/>
              <a:buAutoNum type="arabicPeriod"/>
            </a:pPr>
            <a:r>
              <a:rPr lang="en-US" b="1" i="1" dirty="0" err="1" smtClean="0">
                <a:latin typeface="Times New Roman" panose="02020603050405020304" pitchFamily="18" charset="0"/>
                <a:cs typeface="Times New Roman" panose="02020603050405020304" pitchFamily="18" charset="0"/>
              </a:rPr>
              <a:t>Markaziy</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bankning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valuta</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siyosati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mohiyati</a:t>
            </a:r>
            <a:r>
              <a:rPr lang="en-US" b="1" i="1" dirty="0" smtClean="0">
                <a:latin typeface="Times New Roman" panose="02020603050405020304" pitchFamily="18" charset="0"/>
                <a:cs typeface="Times New Roman" panose="02020603050405020304" pitchFamily="18" charset="0"/>
              </a:rPr>
              <a:t>.</a:t>
            </a:r>
          </a:p>
          <a:p>
            <a:pPr marL="0" indent="0">
              <a:buNone/>
            </a:pPr>
            <a:r>
              <a:rPr lang="en-US" b="1" i="1" dirty="0" smtClean="0">
                <a:latin typeface="Times New Roman" panose="02020603050405020304" pitchFamily="18" charset="0"/>
                <a:cs typeface="Times New Roman" panose="02020603050405020304" pitchFamily="18" charset="0"/>
              </a:rPr>
              <a:t>3.   </a:t>
            </a:r>
            <a:r>
              <a:rPr lang="en-US" b="1" i="1" dirty="0" err="1" smtClean="0">
                <a:latin typeface="Times New Roman" panose="02020603050405020304" pitchFamily="18" charset="0"/>
                <a:cs typeface="Times New Roman" panose="02020603050405020304" pitchFamily="18" charset="0"/>
              </a:rPr>
              <a:t>Markaziy</a:t>
            </a:r>
            <a:r>
              <a:rPr lang="en-US" b="1" i="1" dirty="0" smtClean="0">
                <a:latin typeface="Times New Roman" panose="02020603050405020304" pitchFamily="18" charset="0"/>
                <a:cs typeface="Times New Roman" panose="02020603050405020304" pitchFamily="18" charset="0"/>
              </a:rPr>
              <a:t> bank </a:t>
            </a:r>
            <a:r>
              <a:rPr lang="en-US" b="1" i="1" dirty="0" err="1" smtClean="0">
                <a:latin typeface="Times New Roman" panose="02020603050405020304" pitchFamily="18" charset="0"/>
                <a:cs typeface="Times New Roman" panose="02020603050405020304" pitchFamily="18" charset="0"/>
              </a:rPr>
              <a:t>valuta</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siyosatining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asosiy</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shakllari</a:t>
            </a:r>
            <a:r>
              <a:rPr lang="en-US" b="1" i="1" dirty="0" smtClean="0">
                <a:latin typeface="Times New Roman" panose="02020603050405020304" pitchFamily="18" charset="0"/>
                <a:cs typeface="Times New Roman" panose="02020603050405020304" pitchFamily="18" charset="0"/>
              </a:rPr>
              <a:t>.</a:t>
            </a:r>
          </a:p>
          <a:p>
            <a:pPr marL="514350" indent="-514350">
              <a:buAutoNum type="arabicPeriod" startAt="4"/>
            </a:pPr>
            <a:r>
              <a:rPr lang="en-US" b="1" i="1" dirty="0" err="1" smtClean="0">
                <a:latin typeface="Times New Roman" panose="02020603050405020304" pitchFamily="18" charset="0"/>
                <a:cs typeface="Times New Roman" panose="02020603050405020304" pitchFamily="18" charset="0"/>
              </a:rPr>
              <a:t>O’zbekiston</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Respublikasi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Markaziy</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banki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erkin</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valuta</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siyosatiga</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o’tish</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jarayonidagi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bosqichlar</a:t>
            </a:r>
            <a:r>
              <a:rPr lang="en-US" b="1" i="1" dirty="0" smtClean="0">
                <a:latin typeface="Times New Roman" panose="02020603050405020304" pitchFamily="18" charset="0"/>
                <a:cs typeface="Times New Roman" panose="02020603050405020304" pitchFamily="18" charset="0"/>
              </a:rPr>
              <a:t>.	</a:t>
            </a:r>
          </a:p>
          <a:p>
            <a:pPr marL="0" indent="0">
              <a:buNone/>
            </a:pPr>
            <a:r>
              <a:rPr lang="en-US" b="1" i="1" dirty="0">
                <a:latin typeface="Times New Roman" panose="02020603050405020304" pitchFamily="18" charset="0"/>
                <a:cs typeface="Times New Roman" panose="02020603050405020304" pitchFamily="18" charset="0"/>
              </a:rPr>
              <a:t> </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Xulosa</a:t>
            </a:r>
            <a:endParaRPr lang="en-US" b="1" i="1" dirty="0" smtClean="0">
              <a:latin typeface="Times New Roman" panose="02020603050405020304" pitchFamily="18" charset="0"/>
              <a:cs typeface="Times New Roman" panose="02020603050405020304" pitchFamily="18" charset="0"/>
            </a:endParaRPr>
          </a:p>
          <a:p>
            <a:pPr marL="0" indent="0">
              <a:buNone/>
            </a:pP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Foydalanilgan</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adabiyotlar</a:t>
            </a:r>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171143"/>
      </p:ext>
    </p:extLst>
  </p:cSld>
  <p:clrMapOvr>
    <a:masterClrMapping/>
  </p:clrMapOvr>
  <mc:AlternateContent xmlns:mc="http://schemas.openxmlformats.org/markup-compatibility/2006" xmlns:p14="http://schemas.microsoft.com/office/powerpoint/2010/main">
    <mc:Choice Requires="p14">
      <p:transition spd="slow" p14:dur="2000" advTm="776"/>
    </mc:Choice>
    <mc:Fallback xmlns="">
      <p:transition spd="slow" advTm="7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8301" y="267283"/>
            <a:ext cx="11169748" cy="1378633"/>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400" b="1" dirty="0" err="1" smtClean="0"/>
              <a:t>birinchidan</a:t>
            </a:r>
            <a:r>
              <a:rPr lang="en-GB" sz="2400" dirty="0" smtClean="0"/>
              <a:t>, </a:t>
            </a:r>
            <a:r>
              <a:rPr lang="en-GB" sz="2400" dirty="0" err="1" smtClean="0"/>
              <a:t>yuridik</a:t>
            </a:r>
            <a:r>
              <a:rPr lang="en-GB" sz="2400" dirty="0" smtClean="0"/>
              <a:t> </a:t>
            </a:r>
            <a:r>
              <a:rPr lang="en-GB" sz="2400" dirty="0" err="1" smtClean="0"/>
              <a:t>va</a:t>
            </a:r>
            <a:r>
              <a:rPr lang="en-GB" sz="2400" dirty="0" smtClean="0"/>
              <a:t> </a:t>
            </a:r>
            <a:r>
              <a:rPr lang="en-GB" sz="2400" dirty="0" err="1" smtClean="0"/>
              <a:t>jismoniy</a:t>
            </a:r>
            <a:r>
              <a:rPr lang="en-GB" sz="2400" dirty="0" smtClean="0"/>
              <a:t> </a:t>
            </a:r>
            <a:r>
              <a:rPr lang="en-GB" sz="2400" dirty="0" err="1" smtClean="0"/>
              <a:t>shaxslarning</a:t>
            </a:r>
            <a:r>
              <a:rPr lang="en-GB" sz="2400" dirty="0" smtClean="0"/>
              <a:t> </a:t>
            </a:r>
            <a:r>
              <a:rPr lang="en-GB" sz="2400" dirty="0" err="1" smtClean="0"/>
              <a:t>chet</a:t>
            </a:r>
            <a:r>
              <a:rPr lang="en-GB" sz="2400" dirty="0" smtClean="0"/>
              <a:t> el </a:t>
            </a:r>
            <a:r>
              <a:rPr lang="en-GB" sz="2400" dirty="0" err="1" smtClean="0"/>
              <a:t>valyutasini</a:t>
            </a:r>
            <a:r>
              <a:rPr lang="en-GB" sz="2400" dirty="0" smtClean="0"/>
              <a:t> </a:t>
            </a:r>
            <a:r>
              <a:rPr lang="en-GB" sz="2400" dirty="0" err="1" smtClean="0"/>
              <a:t>erkin</a:t>
            </a:r>
            <a:r>
              <a:rPr lang="en-GB" sz="2400" dirty="0" smtClean="0"/>
              <a:t> </a:t>
            </a:r>
            <a:r>
              <a:rPr lang="en-GB" sz="2400" dirty="0" err="1" smtClean="0"/>
              <a:t>sotib</a:t>
            </a:r>
            <a:r>
              <a:rPr lang="en-GB" sz="2400" dirty="0" smtClean="0"/>
              <a:t> </a:t>
            </a:r>
            <a:r>
              <a:rPr lang="en-GB" sz="2400" dirty="0" err="1" smtClean="0"/>
              <a:t>olish</a:t>
            </a:r>
            <a:r>
              <a:rPr lang="en-GB" sz="2400" dirty="0" smtClean="0"/>
              <a:t> </a:t>
            </a:r>
            <a:r>
              <a:rPr lang="en-GB" sz="2400" dirty="0" err="1" smtClean="0"/>
              <a:t>va</a:t>
            </a:r>
            <a:r>
              <a:rPr lang="en-GB" sz="2400" dirty="0" smtClean="0"/>
              <a:t> </a:t>
            </a:r>
            <a:r>
              <a:rPr lang="en-GB" sz="2400" dirty="0" err="1" smtClean="0"/>
              <a:t>sotish</a:t>
            </a:r>
            <a:r>
              <a:rPr lang="en-GB" sz="2400" dirty="0" smtClean="0"/>
              <a:t> </a:t>
            </a:r>
            <a:r>
              <a:rPr lang="en-GB" sz="2400" dirty="0" err="1" smtClean="0"/>
              <a:t>hamda</a:t>
            </a:r>
            <a:r>
              <a:rPr lang="en-GB" sz="2400" dirty="0" smtClean="0"/>
              <a:t> </a:t>
            </a:r>
            <a:r>
              <a:rPr lang="en-GB" sz="2400" dirty="0" err="1" smtClean="0"/>
              <a:t>o‘z</a:t>
            </a:r>
            <a:r>
              <a:rPr lang="en-GB" sz="2400" dirty="0" smtClean="0"/>
              <a:t> </a:t>
            </a:r>
            <a:r>
              <a:rPr lang="en-GB" sz="2400" dirty="0" err="1" smtClean="0"/>
              <a:t>mablag‘larini</a:t>
            </a:r>
            <a:r>
              <a:rPr lang="en-GB" sz="2400" dirty="0" smtClean="0"/>
              <a:t> </a:t>
            </a:r>
            <a:r>
              <a:rPr lang="en-GB" sz="2400" dirty="0" err="1" smtClean="0"/>
              <a:t>o‘zining</a:t>
            </a:r>
            <a:r>
              <a:rPr lang="en-GB" sz="2400" dirty="0" smtClean="0"/>
              <a:t> </a:t>
            </a:r>
            <a:r>
              <a:rPr lang="en-GB" sz="2400" dirty="0" err="1" smtClean="0"/>
              <a:t>xohishiga</a:t>
            </a:r>
            <a:r>
              <a:rPr lang="en-GB" sz="2400" dirty="0" smtClean="0"/>
              <a:t> </a:t>
            </a:r>
            <a:r>
              <a:rPr lang="en-GB" sz="2400" dirty="0" err="1" smtClean="0"/>
              <a:t>ko‘ra</a:t>
            </a:r>
            <a:r>
              <a:rPr lang="en-GB" sz="2400" dirty="0" smtClean="0"/>
              <a:t> </a:t>
            </a:r>
            <a:r>
              <a:rPr lang="en-GB" sz="2400" dirty="0" err="1" smtClean="0"/>
              <a:t>erkin</a:t>
            </a:r>
            <a:r>
              <a:rPr lang="en-GB" sz="2400" dirty="0" smtClean="0"/>
              <a:t> </a:t>
            </a:r>
            <a:r>
              <a:rPr lang="en-GB" sz="2400" dirty="0" err="1" smtClean="0"/>
              <a:t>tasarruf</a:t>
            </a:r>
            <a:r>
              <a:rPr lang="en-GB" sz="2400" dirty="0" smtClean="0"/>
              <a:t> </a:t>
            </a:r>
            <a:r>
              <a:rPr lang="en-GB" sz="2400" dirty="0" err="1" smtClean="0"/>
              <a:t>etish</a:t>
            </a:r>
            <a:r>
              <a:rPr lang="en-GB" sz="2400" dirty="0" smtClean="0"/>
              <a:t> </a:t>
            </a:r>
            <a:r>
              <a:rPr lang="en-GB" sz="2400" dirty="0" err="1" smtClean="0"/>
              <a:t>huquqlarini</a:t>
            </a:r>
            <a:r>
              <a:rPr lang="en-GB" sz="2400" dirty="0" smtClean="0"/>
              <a:t> </a:t>
            </a:r>
            <a:r>
              <a:rPr lang="en-GB" sz="2400" dirty="0" err="1" smtClean="0"/>
              <a:t>ro‘yobga</a:t>
            </a:r>
            <a:r>
              <a:rPr lang="en-GB" sz="2400" dirty="0" smtClean="0"/>
              <a:t> </a:t>
            </a:r>
            <a:r>
              <a:rPr lang="en-GB" sz="2400" dirty="0" err="1" smtClean="0"/>
              <a:t>chiqarishni</a:t>
            </a:r>
            <a:r>
              <a:rPr lang="en-GB" sz="2400" dirty="0" smtClean="0"/>
              <a:t> </a:t>
            </a:r>
            <a:r>
              <a:rPr lang="en-GB" sz="2400" dirty="0" err="1" smtClean="0"/>
              <a:t>to‘liq</a:t>
            </a:r>
            <a:r>
              <a:rPr lang="en-GB" sz="2400" dirty="0" smtClean="0"/>
              <a:t> </a:t>
            </a:r>
            <a:r>
              <a:rPr lang="en-GB" sz="2400" dirty="0" err="1" smtClean="0"/>
              <a:t>ta’minlash</a:t>
            </a:r>
            <a:r>
              <a:rPr lang="en-GB" sz="2400" dirty="0" smtClean="0"/>
              <a:t>;</a:t>
            </a:r>
            <a:endParaRPr lang="en-US" sz="2400" dirty="0"/>
          </a:p>
        </p:txBody>
      </p:sp>
      <p:sp>
        <p:nvSpPr>
          <p:cNvPr id="3" name="Прямоугольник 2"/>
          <p:cNvSpPr/>
          <p:nvPr/>
        </p:nvSpPr>
        <p:spPr>
          <a:xfrm>
            <a:off x="461888" y="1800660"/>
            <a:ext cx="11169748" cy="106914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400" b="1" dirty="0" err="1" smtClean="0"/>
              <a:t>ikkinchidan</a:t>
            </a:r>
            <a:r>
              <a:rPr lang="en-GB" sz="2400" dirty="0" smtClean="0"/>
              <a:t>, </a:t>
            </a:r>
            <a:r>
              <a:rPr lang="en-GB" sz="2400" dirty="0" err="1" smtClean="0"/>
              <a:t>milliy</a:t>
            </a:r>
            <a:r>
              <a:rPr lang="en-GB" sz="2400" dirty="0" smtClean="0"/>
              <a:t> </a:t>
            </a:r>
            <a:r>
              <a:rPr lang="en-GB" sz="2400" dirty="0" err="1" smtClean="0"/>
              <a:t>valyutaning</a:t>
            </a:r>
            <a:r>
              <a:rPr lang="en-GB" sz="2400" dirty="0" smtClean="0"/>
              <a:t> </a:t>
            </a:r>
            <a:r>
              <a:rPr lang="en-GB" sz="2400" dirty="0" err="1" smtClean="0"/>
              <a:t>chet</a:t>
            </a:r>
            <a:r>
              <a:rPr lang="en-GB" sz="2400" dirty="0" smtClean="0"/>
              <a:t> el </a:t>
            </a:r>
            <a:r>
              <a:rPr lang="en-GB" sz="2400" dirty="0" err="1" smtClean="0"/>
              <a:t>valyutasiga</a:t>
            </a:r>
            <a:r>
              <a:rPr lang="en-GB" sz="2400" dirty="0" smtClean="0"/>
              <a:t> </a:t>
            </a:r>
            <a:r>
              <a:rPr lang="en-GB" sz="2400" dirty="0" err="1" smtClean="0"/>
              <a:t>nisbatan</a:t>
            </a:r>
            <a:r>
              <a:rPr lang="en-GB" sz="2400" dirty="0" smtClean="0"/>
              <a:t> </a:t>
            </a:r>
            <a:r>
              <a:rPr lang="en-GB" sz="2400" dirty="0" err="1" smtClean="0"/>
              <a:t>kursini</a:t>
            </a:r>
            <a:r>
              <a:rPr lang="en-GB" sz="2400" dirty="0" smtClean="0"/>
              <a:t> </a:t>
            </a:r>
            <a:r>
              <a:rPr lang="en-GB" sz="2400" dirty="0" err="1" smtClean="0"/>
              <a:t>belgilashda</a:t>
            </a:r>
            <a:r>
              <a:rPr lang="en-GB" sz="2400" dirty="0" smtClean="0"/>
              <a:t> </a:t>
            </a:r>
            <a:r>
              <a:rPr lang="en-GB" sz="2400" dirty="0" err="1" smtClean="0"/>
              <a:t>faqatgina</a:t>
            </a:r>
            <a:r>
              <a:rPr lang="en-GB" sz="2400" dirty="0" smtClean="0"/>
              <a:t> </a:t>
            </a:r>
            <a:r>
              <a:rPr lang="en-GB" sz="2400" dirty="0" err="1" smtClean="0"/>
              <a:t>bozor</a:t>
            </a:r>
            <a:r>
              <a:rPr lang="en-GB" sz="2400" dirty="0" smtClean="0"/>
              <a:t> </a:t>
            </a:r>
            <a:r>
              <a:rPr lang="en-GB" sz="2400" dirty="0" err="1" smtClean="0"/>
              <a:t>mexanizmlarini</a:t>
            </a:r>
            <a:r>
              <a:rPr lang="en-GB" sz="2400" dirty="0" smtClean="0"/>
              <a:t> </a:t>
            </a:r>
            <a:r>
              <a:rPr lang="en-GB" sz="2400" dirty="0" err="1" smtClean="0"/>
              <a:t>qo‘llash</a:t>
            </a:r>
            <a:r>
              <a:rPr lang="en-GB" sz="2400" dirty="0" smtClean="0"/>
              <a:t>; </a:t>
            </a:r>
            <a:endParaRPr lang="en-US" sz="2400" dirty="0"/>
          </a:p>
        </p:txBody>
      </p:sp>
      <p:sp>
        <p:nvSpPr>
          <p:cNvPr id="4" name="Прямоугольник 3"/>
          <p:cNvSpPr/>
          <p:nvPr/>
        </p:nvSpPr>
        <p:spPr>
          <a:xfrm>
            <a:off x="433753" y="3022205"/>
            <a:ext cx="11169748" cy="18733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400" b="1" dirty="0" err="1" smtClean="0"/>
              <a:t>uchinchidan</a:t>
            </a:r>
            <a:r>
              <a:rPr lang="en-GB" sz="2400" dirty="0" smtClean="0"/>
              <a:t>, </a:t>
            </a:r>
            <a:r>
              <a:rPr lang="en-GB" sz="2400" dirty="0" err="1" smtClean="0"/>
              <a:t>valyuta</a:t>
            </a:r>
            <a:r>
              <a:rPr lang="en-GB" sz="2400" dirty="0" smtClean="0"/>
              <a:t> </a:t>
            </a:r>
            <a:r>
              <a:rPr lang="en-GB" sz="2400" dirty="0" err="1" smtClean="0"/>
              <a:t>resurslaridan</a:t>
            </a:r>
            <a:r>
              <a:rPr lang="en-GB" sz="2400" dirty="0" smtClean="0"/>
              <a:t> </a:t>
            </a:r>
            <a:r>
              <a:rPr lang="en-GB" sz="2400" dirty="0" err="1" smtClean="0"/>
              <a:t>foydalanishda</a:t>
            </a:r>
            <a:r>
              <a:rPr lang="en-GB" sz="2400" dirty="0" smtClean="0"/>
              <a:t> </a:t>
            </a:r>
            <a:r>
              <a:rPr lang="en-GB" sz="2400" dirty="0" err="1" smtClean="0"/>
              <a:t>bozor</a:t>
            </a:r>
            <a:r>
              <a:rPr lang="en-GB" sz="2400" dirty="0" smtClean="0"/>
              <a:t> </a:t>
            </a:r>
            <a:r>
              <a:rPr lang="en-GB" sz="2400" dirty="0" err="1" smtClean="0"/>
              <a:t>instrumentlarining</a:t>
            </a:r>
            <a:r>
              <a:rPr lang="en-GB" sz="2400" dirty="0" smtClean="0"/>
              <a:t> </a:t>
            </a:r>
            <a:r>
              <a:rPr lang="en-GB" sz="2400" dirty="0" err="1" smtClean="0"/>
              <a:t>rolini</a:t>
            </a:r>
            <a:r>
              <a:rPr lang="en-GB" sz="2400" dirty="0" smtClean="0"/>
              <a:t> </a:t>
            </a:r>
            <a:r>
              <a:rPr lang="en-GB" sz="2400" dirty="0" err="1" smtClean="0"/>
              <a:t>oshirish</a:t>
            </a:r>
            <a:r>
              <a:rPr lang="en-GB" sz="2400" dirty="0" smtClean="0"/>
              <a:t>, </a:t>
            </a:r>
            <a:r>
              <a:rPr lang="en-GB" sz="2400" dirty="0" err="1" smtClean="0"/>
              <a:t>valyuta</a:t>
            </a:r>
            <a:r>
              <a:rPr lang="en-GB" sz="2400" dirty="0" smtClean="0"/>
              <a:t> </a:t>
            </a:r>
            <a:r>
              <a:rPr lang="en-GB" sz="2400" dirty="0" err="1" smtClean="0"/>
              <a:t>bozorida</a:t>
            </a:r>
            <a:r>
              <a:rPr lang="en-GB" sz="2400" dirty="0" smtClean="0"/>
              <a:t> </a:t>
            </a:r>
            <a:r>
              <a:rPr lang="en-GB" sz="2400" dirty="0" err="1" smtClean="0"/>
              <a:t>barcha</a:t>
            </a:r>
            <a:r>
              <a:rPr lang="en-GB" sz="2400" dirty="0" smtClean="0"/>
              <a:t> </a:t>
            </a:r>
            <a:r>
              <a:rPr lang="en-GB" sz="2400" dirty="0" err="1" smtClean="0"/>
              <a:t>xo‘jalik</a:t>
            </a:r>
            <a:r>
              <a:rPr lang="en-GB" sz="2400" dirty="0" smtClean="0"/>
              <a:t> </a:t>
            </a:r>
            <a:r>
              <a:rPr lang="en-GB" sz="2400" dirty="0" err="1" smtClean="0"/>
              <a:t>yurituvchi</a:t>
            </a:r>
            <a:r>
              <a:rPr lang="en-GB" sz="2400" dirty="0" smtClean="0"/>
              <a:t> </a:t>
            </a:r>
            <a:r>
              <a:rPr lang="en-GB" sz="2400" dirty="0" err="1" smtClean="0"/>
              <a:t>subyektlar</a:t>
            </a:r>
            <a:r>
              <a:rPr lang="en-GB" sz="2400" dirty="0" smtClean="0"/>
              <a:t> </a:t>
            </a:r>
            <a:r>
              <a:rPr lang="en-GB" sz="2400" dirty="0" err="1" smtClean="0"/>
              <a:t>uchun</a:t>
            </a:r>
            <a:r>
              <a:rPr lang="en-GB" sz="2400" dirty="0" smtClean="0"/>
              <a:t> </a:t>
            </a:r>
            <a:r>
              <a:rPr lang="en-GB" sz="2400" dirty="0" err="1" smtClean="0"/>
              <a:t>teng</a:t>
            </a:r>
            <a:r>
              <a:rPr lang="en-GB" sz="2400" dirty="0" smtClean="0"/>
              <a:t> </a:t>
            </a:r>
            <a:r>
              <a:rPr lang="en-GB" sz="2400" dirty="0" err="1" smtClean="0"/>
              <a:t>raqobat</a:t>
            </a:r>
            <a:r>
              <a:rPr lang="en-GB" sz="2400" dirty="0" smtClean="0"/>
              <a:t> </a:t>
            </a:r>
            <a:r>
              <a:rPr lang="en-GB" sz="2400" dirty="0" err="1" smtClean="0"/>
              <a:t>sharoitlarini</a:t>
            </a:r>
            <a:r>
              <a:rPr lang="en-GB" sz="2400" dirty="0" smtClean="0"/>
              <a:t> </a:t>
            </a:r>
            <a:r>
              <a:rPr lang="en-GB" sz="2400" dirty="0" err="1" smtClean="0"/>
              <a:t>yaratish</a:t>
            </a:r>
            <a:r>
              <a:rPr lang="en-GB" sz="2400" dirty="0" smtClean="0"/>
              <a:t>, </a:t>
            </a:r>
            <a:r>
              <a:rPr lang="en-GB" sz="2400" dirty="0" err="1" smtClean="0"/>
              <a:t>valyuta</a:t>
            </a:r>
            <a:r>
              <a:rPr lang="en-GB" sz="2400" dirty="0" smtClean="0"/>
              <a:t> </a:t>
            </a:r>
            <a:r>
              <a:rPr lang="en-GB" sz="2400" dirty="0" err="1" smtClean="0"/>
              <a:t>siyosatining</a:t>
            </a:r>
            <a:r>
              <a:rPr lang="en-GB" sz="2400" dirty="0" smtClean="0"/>
              <a:t> </a:t>
            </a:r>
            <a:r>
              <a:rPr lang="en-GB" sz="2400" dirty="0" err="1" smtClean="0"/>
              <a:t>noan’anaviy</a:t>
            </a:r>
            <a:r>
              <a:rPr lang="en-GB" sz="2400" dirty="0" smtClean="0"/>
              <a:t> </a:t>
            </a:r>
            <a:r>
              <a:rPr lang="en-GB" sz="2400" dirty="0" err="1" smtClean="0"/>
              <a:t>tarmoqlarda</a:t>
            </a:r>
            <a:r>
              <a:rPr lang="en-GB" sz="2400" dirty="0" smtClean="0"/>
              <a:t> </a:t>
            </a:r>
            <a:r>
              <a:rPr lang="en-GB" sz="2400" dirty="0" err="1" smtClean="0"/>
              <a:t>eksportni</a:t>
            </a:r>
            <a:r>
              <a:rPr lang="en-GB" sz="2400" dirty="0" smtClean="0"/>
              <a:t> </a:t>
            </a:r>
            <a:r>
              <a:rPr lang="en-GB" sz="2400" dirty="0" err="1" smtClean="0"/>
              <a:t>rivojlantirishda</a:t>
            </a:r>
            <a:r>
              <a:rPr lang="en-GB" sz="2400" dirty="0" smtClean="0"/>
              <a:t>, </a:t>
            </a:r>
            <a:r>
              <a:rPr lang="en-GB" sz="2400" dirty="0" err="1" smtClean="0"/>
              <a:t>mintaqaviy</a:t>
            </a:r>
            <a:r>
              <a:rPr lang="en-GB" sz="2400" dirty="0" smtClean="0"/>
              <a:t> </a:t>
            </a:r>
            <a:r>
              <a:rPr lang="en-GB" sz="2400" dirty="0" err="1" smtClean="0"/>
              <a:t>va</a:t>
            </a:r>
            <a:r>
              <a:rPr lang="en-GB" sz="2400" dirty="0" smtClean="0"/>
              <a:t> </a:t>
            </a:r>
            <a:r>
              <a:rPr lang="en-GB" sz="2400" dirty="0" err="1" smtClean="0"/>
              <a:t>xalqaro</a:t>
            </a:r>
            <a:r>
              <a:rPr lang="en-GB" sz="2400" dirty="0" smtClean="0"/>
              <a:t> </a:t>
            </a:r>
            <a:r>
              <a:rPr lang="en-GB" sz="2400" dirty="0" err="1" smtClean="0"/>
              <a:t>iqtisodiy</a:t>
            </a:r>
            <a:r>
              <a:rPr lang="en-GB" sz="2400" dirty="0" smtClean="0"/>
              <a:t> </a:t>
            </a:r>
            <a:r>
              <a:rPr lang="en-GB" sz="2400" dirty="0" err="1" smtClean="0"/>
              <a:t>xamkorlikni</a:t>
            </a:r>
            <a:r>
              <a:rPr lang="en-GB" sz="2400" dirty="0" smtClean="0"/>
              <a:t> </a:t>
            </a:r>
            <a:r>
              <a:rPr lang="en-GB" sz="2400" dirty="0" err="1" smtClean="0"/>
              <a:t>mustahkamlashda</a:t>
            </a:r>
            <a:r>
              <a:rPr lang="en-GB" sz="2400" dirty="0" smtClean="0"/>
              <a:t> </a:t>
            </a:r>
            <a:r>
              <a:rPr lang="en-GB" sz="2400" dirty="0" err="1" smtClean="0"/>
              <a:t>rag‘batlantiruvchi</a:t>
            </a:r>
            <a:r>
              <a:rPr lang="en-GB" sz="2400" dirty="0" smtClean="0"/>
              <a:t> </a:t>
            </a:r>
            <a:r>
              <a:rPr lang="en-GB" sz="2400" dirty="0" err="1" smtClean="0"/>
              <a:t>rolini</a:t>
            </a:r>
            <a:r>
              <a:rPr lang="en-GB" sz="2400" dirty="0" smtClean="0"/>
              <a:t> </a:t>
            </a:r>
            <a:r>
              <a:rPr lang="en-GB" sz="2400" dirty="0" err="1" smtClean="0"/>
              <a:t>oshirish</a:t>
            </a:r>
            <a:r>
              <a:rPr lang="en-GB" sz="2400" dirty="0" smtClean="0"/>
              <a:t>; </a:t>
            </a:r>
            <a:endParaRPr lang="en-US" sz="2400" dirty="0"/>
          </a:p>
        </p:txBody>
      </p:sp>
      <p:sp>
        <p:nvSpPr>
          <p:cNvPr id="5" name="Прямоугольник 4"/>
          <p:cNvSpPr/>
          <p:nvPr/>
        </p:nvSpPr>
        <p:spPr>
          <a:xfrm>
            <a:off x="447821" y="5090159"/>
            <a:ext cx="11169748" cy="150758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400" b="1" dirty="0" err="1" smtClean="0"/>
              <a:t>to‘rtinchidan</a:t>
            </a:r>
            <a:r>
              <a:rPr lang="en-GB" sz="2400" dirty="0" smtClean="0"/>
              <a:t>, </a:t>
            </a:r>
            <a:r>
              <a:rPr lang="en-GB" sz="2400" dirty="0" err="1" smtClean="0"/>
              <a:t>sifatli</a:t>
            </a:r>
            <a:r>
              <a:rPr lang="en-GB" sz="2400" dirty="0" smtClean="0"/>
              <a:t> </a:t>
            </a:r>
            <a:r>
              <a:rPr lang="en-GB" sz="2400" dirty="0" err="1" smtClean="0"/>
              <a:t>ish</a:t>
            </a:r>
            <a:r>
              <a:rPr lang="en-GB" sz="2400" dirty="0" smtClean="0"/>
              <a:t> </a:t>
            </a:r>
            <a:r>
              <a:rPr lang="en-GB" sz="2400" dirty="0" err="1" smtClean="0"/>
              <a:t>o‘rinlari</a:t>
            </a:r>
            <a:r>
              <a:rPr lang="en-GB" sz="2400" dirty="0" smtClean="0"/>
              <a:t> </a:t>
            </a:r>
            <a:r>
              <a:rPr lang="en-GB" sz="2400" dirty="0" err="1" smtClean="0"/>
              <a:t>va</a:t>
            </a:r>
            <a:r>
              <a:rPr lang="en-GB" sz="2400" dirty="0" smtClean="0"/>
              <a:t> </a:t>
            </a:r>
            <a:r>
              <a:rPr lang="en-GB" sz="2400" dirty="0" err="1" smtClean="0"/>
              <a:t>yuqori</a:t>
            </a:r>
            <a:r>
              <a:rPr lang="en-GB" sz="2400" dirty="0" smtClean="0"/>
              <a:t> </a:t>
            </a:r>
            <a:r>
              <a:rPr lang="en-GB" sz="2400" dirty="0" err="1" smtClean="0"/>
              <a:t>qo‘shilgan</a:t>
            </a:r>
            <a:r>
              <a:rPr lang="en-GB" sz="2400" dirty="0" smtClean="0"/>
              <a:t> </a:t>
            </a:r>
            <a:r>
              <a:rPr lang="en-GB" sz="2400" dirty="0" err="1" smtClean="0"/>
              <a:t>qiymatli</a:t>
            </a:r>
            <a:r>
              <a:rPr lang="en-GB" sz="2400" dirty="0" smtClean="0"/>
              <a:t> </a:t>
            </a:r>
            <a:r>
              <a:rPr lang="en-GB" sz="2400" dirty="0" err="1" smtClean="0"/>
              <a:t>mahsulotlar</a:t>
            </a:r>
            <a:r>
              <a:rPr lang="en-GB" sz="2400" dirty="0" smtClean="0"/>
              <a:t> </a:t>
            </a:r>
            <a:r>
              <a:rPr lang="en-GB" sz="2400" dirty="0" err="1" smtClean="0"/>
              <a:t>ishlab</a:t>
            </a:r>
            <a:r>
              <a:rPr lang="en-GB" sz="2400" dirty="0" smtClean="0"/>
              <a:t> </a:t>
            </a:r>
            <a:r>
              <a:rPr lang="en-GB" sz="2400" dirty="0" err="1" smtClean="0"/>
              <a:t>chiqarishni</a:t>
            </a:r>
            <a:r>
              <a:rPr lang="en-GB" sz="2400" dirty="0" smtClean="0"/>
              <a:t> </a:t>
            </a:r>
            <a:r>
              <a:rPr lang="en-GB" sz="2400" dirty="0" err="1" smtClean="0"/>
              <a:t>bevosita</a:t>
            </a:r>
            <a:r>
              <a:rPr lang="en-GB" sz="2400" dirty="0" smtClean="0"/>
              <a:t> </a:t>
            </a:r>
            <a:r>
              <a:rPr lang="en-GB" sz="2400" dirty="0" err="1" smtClean="0"/>
              <a:t>rag‘batlantirish</a:t>
            </a:r>
            <a:r>
              <a:rPr lang="en-GB" sz="2400" dirty="0" smtClean="0"/>
              <a:t> </a:t>
            </a:r>
            <a:r>
              <a:rPr lang="en-GB" sz="2400" dirty="0" err="1" smtClean="0"/>
              <a:t>uchun</a:t>
            </a:r>
            <a:r>
              <a:rPr lang="en-GB" sz="2400" dirty="0" smtClean="0"/>
              <a:t> </a:t>
            </a:r>
            <a:r>
              <a:rPr lang="en-GB" sz="2400" dirty="0" err="1" smtClean="0"/>
              <a:t>iqtisodiyotning</a:t>
            </a:r>
            <a:r>
              <a:rPr lang="en-GB" sz="2400" dirty="0" smtClean="0"/>
              <a:t> </a:t>
            </a:r>
            <a:r>
              <a:rPr lang="en-GB" sz="2400" dirty="0" err="1" smtClean="0"/>
              <a:t>barcha</a:t>
            </a:r>
            <a:r>
              <a:rPr lang="en-GB" sz="2400" dirty="0" smtClean="0"/>
              <a:t> </a:t>
            </a:r>
            <a:r>
              <a:rPr lang="en-GB" sz="2400" dirty="0" err="1" smtClean="0"/>
              <a:t>sektorlariga</a:t>
            </a:r>
            <a:r>
              <a:rPr lang="en-GB" sz="2400" dirty="0" smtClean="0"/>
              <a:t> </a:t>
            </a:r>
            <a:r>
              <a:rPr lang="en-GB" sz="2400" dirty="0" err="1" smtClean="0"/>
              <a:t>to‘g‘ridan-to‘g‘ri</a:t>
            </a:r>
            <a:r>
              <a:rPr lang="en-GB" sz="2400" dirty="0" smtClean="0"/>
              <a:t> </a:t>
            </a:r>
            <a:r>
              <a:rPr lang="en-GB" sz="2400" dirty="0" err="1" smtClean="0"/>
              <a:t>xorijiy</a:t>
            </a:r>
            <a:r>
              <a:rPr lang="en-GB" sz="2400" dirty="0" smtClean="0"/>
              <a:t> </a:t>
            </a:r>
            <a:r>
              <a:rPr lang="en-GB" sz="2400" dirty="0" err="1" smtClean="0"/>
              <a:t>investitsiyalar</a:t>
            </a:r>
            <a:r>
              <a:rPr lang="en-GB" sz="2400" dirty="0" smtClean="0"/>
              <a:t>, </a:t>
            </a:r>
            <a:r>
              <a:rPr lang="en-GB" sz="2400" dirty="0" err="1" smtClean="0"/>
              <a:t>bilim</a:t>
            </a:r>
            <a:r>
              <a:rPr lang="en-GB" sz="2400" dirty="0" smtClean="0"/>
              <a:t> </a:t>
            </a:r>
            <a:r>
              <a:rPr lang="en-GB" sz="2400" dirty="0" err="1" smtClean="0"/>
              <a:t>va</a:t>
            </a:r>
            <a:r>
              <a:rPr lang="en-GB" sz="2400" dirty="0" smtClean="0"/>
              <a:t> </a:t>
            </a:r>
            <a:r>
              <a:rPr lang="en-GB" sz="2400" dirty="0" err="1" smtClean="0"/>
              <a:t>texnologiyalar</a:t>
            </a:r>
            <a:r>
              <a:rPr lang="en-GB" sz="2400" dirty="0" smtClean="0"/>
              <a:t> </a:t>
            </a:r>
            <a:r>
              <a:rPr lang="en-GB" sz="2400" dirty="0" err="1" smtClean="0"/>
              <a:t>jalb</a:t>
            </a:r>
            <a:r>
              <a:rPr lang="en-GB" sz="2400" dirty="0" smtClean="0"/>
              <a:t> </a:t>
            </a:r>
            <a:r>
              <a:rPr lang="en-GB" sz="2400" dirty="0" err="1" smtClean="0"/>
              <a:t>etishga</a:t>
            </a:r>
            <a:r>
              <a:rPr lang="en-GB" sz="2400" dirty="0" smtClean="0"/>
              <a:t> </a:t>
            </a:r>
            <a:r>
              <a:rPr lang="en-GB" sz="2400" dirty="0" err="1" smtClean="0"/>
              <a:t>xizmat</a:t>
            </a:r>
            <a:r>
              <a:rPr lang="en-GB" sz="2400" dirty="0" smtClean="0"/>
              <a:t> </a:t>
            </a:r>
            <a:r>
              <a:rPr lang="en-GB" sz="2400" dirty="0" err="1" smtClean="0"/>
              <a:t>qiladigan</a:t>
            </a:r>
            <a:r>
              <a:rPr lang="en-GB" sz="2400" dirty="0" smtClean="0"/>
              <a:t> </a:t>
            </a:r>
            <a:r>
              <a:rPr lang="en-GB" sz="2400" dirty="0" err="1" smtClean="0"/>
              <a:t>ishbilarmonlik</a:t>
            </a:r>
            <a:r>
              <a:rPr lang="en-GB" sz="2400" dirty="0" smtClean="0"/>
              <a:t> </a:t>
            </a:r>
            <a:r>
              <a:rPr lang="en-GB" sz="2400" dirty="0" err="1" smtClean="0"/>
              <a:t>va</a:t>
            </a:r>
            <a:r>
              <a:rPr lang="en-GB" sz="2400" dirty="0" smtClean="0"/>
              <a:t> </a:t>
            </a:r>
            <a:r>
              <a:rPr lang="en-GB" sz="2400" dirty="0" err="1" smtClean="0"/>
              <a:t>investitsiya</a:t>
            </a:r>
            <a:r>
              <a:rPr lang="en-GB" sz="2400" dirty="0" smtClean="0"/>
              <a:t> </a:t>
            </a:r>
            <a:r>
              <a:rPr lang="en-GB" sz="2400" dirty="0" err="1" smtClean="0"/>
              <a:t>muhitini</a:t>
            </a:r>
            <a:r>
              <a:rPr lang="en-GB" sz="2400" dirty="0" smtClean="0"/>
              <a:t> </a:t>
            </a:r>
            <a:r>
              <a:rPr lang="en-GB" sz="2400" dirty="0" err="1" smtClean="0"/>
              <a:t>yaxshilash</a:t>
            </a:r>
            <a:r>
              <a:rPr lang="en-GB" sz="2400" dirty="0" smtClean="0"/>
              <a:t>; </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8301" y="267283"/>
            <a:ext cx="11169748" cy="211015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400" b="1" dirty="0" err="1" smtClean="0"/>
              <a:t>beshinchidan</a:t>
            </a:r>
            <a:r>
              <a:rPr lang="en-GB" sz="2400" dirty="0" smtClean="0"/>
              <a:t>, </a:t>
            </a:r>
            <a:r>
              <a:rPr lang="en-GB" sz="2400" dirty="0" err="1" smtClean="0"/>
              <a:t>milliy</a:t>
            </a:r>
            <a:r>
              <a:rPr lang="en-GB" sz="2400" dirty="0" smtClean="0"/>
              <a:t> </a:t>
            </a:r>
            <a:r>
              <a:rPr lang="en-GB" sz="2400" dirty="0" err="1" smtClean="0"/>
              <a:t>valyutaning</a:t>
            </a:r>
            <a:r>
              <a:rPr lang="en-GB" sz="2400" dirty="0" smtClean="0"/>
              <a:t> </a:t>
            </a:r>
            <a:r>
              <a:rPr lang="en-GB" sz="2400" dirty="0" err="1" smtClean="0"/>
              <a:t>barqarorligini</a:t>
            </a:r>
            <a:r>
              <a:rPr lang="en-GB" sz="2400" dirty="0" smtClean="0"/>
              <a:t> </a:t>
            </a:r>
            <a:r>
              <a:rPr lang="en-GB" sz="2400" dirty="0" err="1" smtClean="0"/>
              <a:t>ta’minlashga</a:t>
            </a:r>
            <a:r>
              <a:rPr lang="en-GB" sz="2400" dirty="0" smtClean="0"/>
              <a:t> </a:t>
            </a:r>
            <a:r>
              <a:rPr lang="en-GB" sz="2400" dirty="0" err="1" smtClean="0"/>
              <a:t>qaratilgan</a:t>
            </a:r>
            <a:r>
              <a:rPr lang="en-GB" sz="2400" dirty="0" smtClean="0"/>
              <a:t> </a:t>
            </a:r>
            <a:r>
              <a:rPr lang="en-GB" sz="2400" dirty="0" err="1" smtClean="0"/>
              <a:t>qat’iy</a:t>
            </a:r>
            <a:r>
              <a:rPr lang="en-GB" sz="2400" dirty="0" smtClean="0"/>
              <a:t> </a:t>
            </a:r>
            <a:r>
              <a:rPr lang="en-GB" sz="2400" dirty="0" err="1" smtClean="0"/>
              <a:t>monetar</a:t>
            </a:r>
            <a:r>
              <a:rPr lang="en-GB" sz="2400" dirty="0" smtClean="0"/>
              <a:t> </a:t>
            </a:r>
            <a:r>
              <a:rPr lang="en-GB" sz="2400" dirty="0" err="1" smtClean="0"/>
              <a:t>siyosatni</a:t>
            </a:r>
            <a:r>
              <a:rPr lang="en-GB" sz="2400" dirty="0" smtClean="0"/>
              <a:t> </a:t>
            </a:r>
            <a:r>
              <a:rPr lang="en-GB" sz="2400" dirty="0" err="1" smtClean="0"/>
              <a:t>amalga</a:t>
            </a:r>
            <a:r>
              <a:rPr lang="en-GB" sz="2400" dirty="0" smtClean="0"/>
              <a:t> </a:t>
            </a:r>
            <a:r>
              <a:rPr lang="en-GB" sz="2400" dirty="0" err="1" smtClean="0"/>
              <a:t>oshirish</a:t>
            </a:r>
            <a:r>
              <a:rPr lang="en-GB" sz="2400" dirty="0" smtClean="0"/>
              <a:t>, </a:t>
            </a:r>
            <a:r>
              <a:rPr lang="en-GB" sz="2400" dirty="0" err="1" smtClean="0"/>
              <a:t>bu</a:t>
            </a:r>
            <a:r>
              <a:rPr lang="en-GB" sz="2400" dirty="0" smtClean="0"/>
              <a:t> </a:t>
            </a:r>
            <a:r>
              <a:rPr lang="en-GB" sz="2400" dirty="0" err="1" smtClean="0"/>
              <a:t>borada</a:t>
            </a:r>
            <a:r>
              <a:rPr lang="en-GB" sz="2400" dirty="0" smtClean="0"/>
              <a:t> </a:t>
            </a:r>
            <a:r>
              <a:rPr lang="en-GB" sz="2400" dirty="0" err="1" smtClean="0"/>
              <a:t>monetar</a:t>
            </a:r>
            <a:r>
              <a:rPr lang="en-GB" sz="2400" dirty="0" smtClean="0"/>
              <a:t> </a:t>
            </a:r>
            <a:r>
              <a:rPr lang="en-GB" sz="2400" dirty="0" err="1" smtClean="0"/>
              <a:t>instrumentlardan</a:t>
            </a:r>
            <a:r>
              <a:rPr lang="en-GB" sz="2400" dirty="0" smtClean="0"/>
              <a:t> </a:t>
            </a:r>
            <a:r>
              <a:rPr lang="en-GB" sz="2400" dirty="0" err="1" smtClean="0"/>
              <a:t>faol</a:t>
            </a:r>
            <a:r>
              <a:rPr lang="en-GB" sz="2400" dirty="0" smtClean="0"/>
              <a:t> </a:t>
            </a:r>
            <a:r>
              <a:rPr lang="en-GB" sz="2400" dirty="0" err="1" smtClean="0"/>
              <a:t>va</a:t>
            </a:r>
            <a:r>
              <a:rPr lang="en-GB" sz="2400" dirty="0" smtClean="0"/>
              <a:t> </a:t>
            </a:r>
            <a:r>
              <a:rPr lang="en-GB" sz="2400" dirty="0" err="1" smtClean="0"/>
              <a:t>moslashtirilgan</a:t>
            </a:r>
            <a:r>
              <a:rPr lang="en-GB" sz="2400" dirty="0" smtClean="0"/>
              <a:t> </a:t>
            </a:r>
            <a:r>
              <a:rPr lang="en-GB" sz="2400" dirty="0" err="1" smtClean="0"/>
              <a:t>holda</a:t>
            </a:r>
            <a:r>
              <a:rPr lang="en-GB" sz="2400" dirty="0" smtClean="0"/>
              <a:t> </a:t>
            </a:r>
            <a:r>
              <a:rPr lang="en-GB" sz="2400" dirty="0" err="1" smtClean="0"/>
              <a:t>foydalanish</a:t>
            </a:r>
            <a:r>
              <a:rPr lang="en-GB" sz="2400" dirty="0" smtClean="0"/>
              <a:t>, </a:t>
            </a:r>
            <a:r>
              <a:rPr lang="en-GB" sz="2400" dirty="0" err="1" smtClean="0"/>
              <a:t>davlat</a:t>
            </a:r>
            <a:r>
              <a:rPr lang="en-GB" sz="2400" dirty="0" smtClean="0"/>
              <a:t> </a:t>
            </a:r>
            <a:r>
              <a:rPr lang="en-GB" sz="2400" dirty="0" err="1" smtClean="0"/>
              <a:t>qimmatli</a:t>
            </a:r>
            <a:r>
              <a:rPr lang="en-GB" sz="2400" dirty="0" smtClean="0"/>
              <a:t> </a:t>
            </a:r>
            <a:r>
              <a:rPr lang="en-GB" sz="2400" dirty="0" err="1" smtClean="0"/>
              <a:t>qog‘ozlari</a:t>
            </a:r>
            <a:r>
              <a:rPr lang="en-GB" sz="2400" dirty="0" smtClean="0"/>
              <a:t> </a:t>
            </a:r>
            <a:r>
              <a:rPr lang="en-GB" sz="2400" dirty="0" err="1" smtClean="0"/>
              <a:t>bozorini</a:t>
            </a:r>
            <a:r>
              <a:rPr lang="en-GB" sz="2400" dirty="0" smtClean="0"/>
              <a:t> </a:t>
            </a:r>
            <a:r>
              <a:rPr lang="en-GB" sz="2400" dirty="0" err="1" smtClean="0"/>
              <a:t>rivojlantirish</a:t>
            </a:r>
            <a:r>
              <a:rPr lang="en-GB" sz="2400" dirty="0" smtClean="0"/>
              <a:t>, </a:t>
            </a:r>
            <a:r>
              <a:rPr lang="en-GB" sz="2400" dirty="0" err="1" smtClean="0"/>
              <a:t>shuningdek</a:t>
            </a:r>
            <a:r>
              <a:rPr lang="en-GB" sz="2400" dirty="0" smtClean="0"/>
              <a:t>, </a:t>
            </a:r>
            <a:r>
              <a:rPr lang="en-GB" sz="2400" dirty="0" err="1" smtClean="0"/>
              <a:t>ochiq</a:t>
            </a:r>
            <a:r>
              <a:rPr lang="en-GB" sz="2400" dirty="0" smtClean="0"/>
              <a:t> </a:t>
            </a:r>
            <a:r>
              <a:rPr lang="en-GB" sz="2400" dirty="0" err="1" smtClean="0"/>
              <a:t>bozorda</a:t>
            </a:r>
            <a:r>
              <a:rPr lang="en-GB" sz="2400" dirty="0" smtClean="0"/>
              <a:t> </a:t>
            </a:r>
            <a:r>
              <a:rPr lang="en-GB" sz="2400" dirty="0" err="1" smtClean="0"/>
              <a:t>operatsiyalar</a:t>
            </a:r>
            <a:r>
              <a:rPr lang="en-GB" sz="2400" dirty="0" smtClean="0"/>
              <a:t> </a:t>
            </a:r>
            <a:r>
              <a:rPr lang="en-GB" sz="2400" dirty="0" err="1" smtClean="0"/>
              <a:t>hamda</a:t>
            </a:r>
            <a:r>
              <a:rPr lang="en-GB" sz="2400" dirty="0" smtClean="0"/>
              <a:t> </a:t>
            </a:r>
            <a:r>
              <a:rPr lang="en-GB" sz="2400" dirty="0" err="1" smtClean="0"/>
              <a:t>davlat</a:t>
            </a:r>
            <a:r>
              <a:rPr lang="en-GB" sz="2400" dirty="0" smtClean="0"/>
              <a:t> </a:t>
            </a:r>
            <a:r>
              <a:rPr lang="en-GB" sz="2400" dirty="0" err="1" smtClean="0"/>
              <a:t>qimmatli</a:t>
            </a:r>
            <a:r>
              <a:rPr lang="en-GB" sz="2400" dirty="0" smtClean="0"/>
              <a:t> </a:t>
            </a:r>
            <a:r>
              <a:rPr lang="en-GB" sz="2400" dirty="0" err="1" smtClean="0"/>
              <a:t>qog‘ozlarini</a:t>
            </a:r>
            <a:r>
              <a:rPr lang="en-GB" sz="2400" dirty="0" smtClean="0"/>
              <a:t> </a:t>
            </a:r>
            <a:r>
              <a:rPr lang="en-GB" sz="2400" dirty="0" err="1" smtClean="0"/>
              <a:t>banklar</a:t>
            </a:r>
            <a:r>
              <a:rPr lang="en-GB" sz="2400" dirty="0" smtClean="0"/>
              <a:t> </a:t>
            </a:r>
            <a:r>
              <a:rPr lang="en-GB" sz="2400" dirty="0" err="1" smtClean="0"/>
              <a:t>likvidligiga</a:t>
            </a:r>
            <a:r>
              <a:rPr lang="en-GB" sz="2400" dirty="0" smtClean="0"/>
              <a:t> </a:t>
            </a:r>
            <a:r>
              <a:rPr lang="en-GB" sz="2400" dirty="0" err="1" smtClean="0"/>
              <a:t>garovga</a:t>
            </a:r>
            <a:r>
              <a:rPr lang="en-GB" sz="2400" dirty="0" smtClean="0"/>
              <a:t> </a:t>
            </a:r>
            <a:r>
              <a:rPr lang="en-GB" sz="2400" dirty="0" err="1" smtClean="0"/>
              <a:t>berish</a:t>
            </a:r>
            <a:r>
              <a:rPr lang="en-GB" sz="2400" dirty="0" smtClean="0"/>
              <a:t> </a:t>
            </a:r>
            <a:r>
              <a:rPr lang="en-GB" sz="2400" dirty="0" err="1" smtClean="0"/>
              <a:t>bo‘yicha</a:t>
            </a:r>
            <a:r>
              <a:rPr lang="en-GB" sz="2400" dirty="0" smtClean="0"/>
              <a:t> </a:t>
            </a:r>
            <a:r>
              <a:rPr lang="en-GB" sz="2400" dirty="0" err="1" smtClean="0"/>
              <a:t>operatsiyalarni</a:t>
            </a:r>
            <a:r>
              <a:rPr lang="en-GB" sz="2400" dirty="0" smtClean="0"/>
              <a:t> </a:t>
            </a:r>
            <a:r>
              <a:rPr lang="en-GB" sz="2400" dirty="0" err="1" smtClean="0"/>
              <a:t>amalga</a:t>
            </a:r>
            <a:r>
              <a:rPr lang="en-GB" sz="2400" dirty="0" smtClean="0"/>
              <a:t> </a:t>
            </a:r>
            <a:r>
              <a:rPr lang="en-GB" sz="2400" dirty="0" err="1" smtClean="0"/>
              <a:t>oshirishni</a:t>
            </a:r>
            <a:r>
              <a:rPr lang="en-GB" sz="2400" dirty="0" smtClean="0"/>
              <a:t> </a:t>
            </a:r>
            <a:r>
              <a:rPr lang="en-GB" sz="2400" dirty="0" err="1" smtClean="0"/>
              <a:t>amaliyotga</a:t>
            </a:r>
            <a:r>
              <a:rPr lang="en-GB" sz="2400" dirty="0" smtClean="0"/>
              <a:t> </a:t>
            </a:r>
            <a:r>
              <a:rPr lang="en-GB" sz="2400" dirty="0" err="1" smtClean="0"/>
              <a:t>joriy</a:t>
            </a:r>
            <a:r>
              <a:rPr lang="en-GB" sz="2400" dirty="0" smtClean="0"/>
              <a:t> </a:t>
            </a:r>
            <a:r>
              <a:rPr lang="en-GB" sz="2400" dirty="0" err="1" smtClean="0"/>
              <a:t>qilish</a:t>
            </a:r>
            <a:r>
              <a:rPr lang="en-GB" sz="2400" dirty="0" smtClean="0"/>
              <a:t>; </a:t>
            </a:r>
            <a:endParaRPr lang="en-US" sz="2400" dirty="0"/>
          </a:p>
        </p:txBody>
      </p:sp>
      <p:sp>
        <p:nvSpPr>
          <p:cNvPr id="4" name="Прямоугольник 3"/>
          <p:cNvSpPr/>
          <p:nvPr/>
        </p:nvSpPr>
        <p:spPr>
          <a:xfrm>
            <a:off x="419686" y="2656444"/>
            <a:ext cx="11169748" cy="140911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400" b="1" dirty="0" err="1" smtClean="0"/>
              <a:t>oltinchidan</a:t>
            </a:r>
            <a:r>
              <a:rPr lang="en-GB" sz="2400" dirty="0" smtClean="0"/>
              <a:t>, </a:t>
            </a:r>
            <a:r>
              <a:rPr lang="en-GB" sz="2400" dirty="0" err="1" smtClean="0"/>
              <a:t>valyuta</a:t>
            </a:r>
            <a:r>
              <a:rPr lang="en-GB" sz="2400" dirty="0" smtClean="0"/>
              <a:t> </a:t>
            </a:r>
            <a:r>
              <a:rPr lang="en-GB" sz="2400" dirty="0" err="1" smtClean="0"/>
              <a:t>siyosatining</a:t>
            </a:r>
            <a:r>
              <a:rPr lang="en-GB" sz="2400" dirty="0" smtClean="0"/>
              <a:t> </a:t>
            </a:r>
            <a:r>
              <a:rPr lang="en-GB" sz="2400" dirty="0" err="1" smtClean="0"/>
              <a:t>yangi</a:t>
            </a:r>
            <a:r>
              <a:rPr lang="en-GB" sz="2400" dirty="0" smtClean="0"/>
              <a:t> </a:t>
            </a:r>
            <a:r>
              <a:rPr lang="en-GB" sz="2400" dirty="0" err="1" smtClean="0"/>
              <a:t>sharoitlarida</a:t>
            </a:r>
            <a:r>
              <a:rPr lang="en-GB" sz="2400" dirty="0" smtClean="0"/>
              <a:t> </a:t>
            </a:r>
            <a:r>
              <a:rPr lang="en-GB" sz="2400" dirty="0" err="1" smtClean="0"/>
              <a:t>tayanch</a:t>
            </a:r>
            <a:r>
              <a:rPr lang="en-GB" sz="2400" dirty="0" smtClean="0"/>
              <a:t> </a:t>
            </a:r>
            <a:r>
              <a:rPr lang="en-GB" sz="2400" dirty="0" err="1" smtClean="0"/>
              <a:t>tarmoqlar</a:t>
            </a:r>
            <a:r>
              <a:rPr lang="en-GB" sz="2400" dirty="0" smtClean="0"/>
              <a:t> </a:t>
            </a:r>
            <a:r>
              <a:rPr lang="en-GB" sz="2400" dirty="0" err="1" smtClean="0"/>
              <a:t>korxonalari</a:t>
            </a:r>
            <a:r>
              <a:rPr lang="en-GB" sz="2400" dirty="0" smtClean="0"/>
              <a:t> </a:t>
            </a:r>
            <a:r>
              <a:rPr lang="en-GB" sz="2400" dirty="0" err="1" smtClean="0"/>
              <a:t>samarali</a:t>
            </a:r>
            <a:r>
              <a:rPr lang="en-GB" sz="2400" dirty="0" smtClean="0"/>
              <a:t> </a:t>
            </a:r>
            <a:r>
              <a:rPr lang="en-GB" sz="2400" dirty="0" err="1" smtClean="0"/>
              <a:t>faoliyat</a:t>
            </a:r>
            <a:r>
              <a:rPr lang="en-GB" sz="2400" dirty="0" smtClean="0"/>
              <a:t> </a:t>
            </a:r>
            <a:r>
              <a:rPr lang="en-GB" sz="2400" dirty="0" err="1" smtClean="0"/>
              <a:t>yuritishi</a:t>
            </a:r>
            <a:r>
              <a:rPr lang="en-GB" sz="2400" dirty="0" smtClean="0"/>
              <a:t> </a:t>
            </a:r>
            <a:r>
              <a:rPr lang="en-GB" sz="2400" dirty="0" err="1" smtClean="0"/>
              <a:t>uchun</a:t>
            </a:r>
            <a:r>
              <a:rPr lang="en-GB" sz="2400" dirty="0" smtClean="0"/>
              <a:t> </a:t>
            </a:r>
            <a:r>
              <a:rPr lang="en-GB" sz="2400" dirty="0" err="1" smtClean="0"/>
              <a:t>ularni</a:t>
            </a:r>
            <a:r>
              <a:rPr lang="en-GB" sz="2400" dirty="0" smtClean="0"/>
              <a:t> </a:t>
            </a:r>
            <a:r>
              <a:rPr lang="en-GB" sz="2400" dirty="0" err="1" smtClean="0"/>
              <a:t>davlat</a:t>
            </a:r>
            <a:r>
              <a:rPr lang="en-GB" sz="2400" dirty="0" smtClean="0"/>
              <a:t> </a:t>
            </a:r>
            <a:r>
              <a:rPr lang="en-GB" sz="2400" dirty="0" err="1" smtClean="0"/>
              <a:t>tomonidan</a:t>
            </a:r>
            <a:r>
              <a:rPr lang="en-GB" sz="2400" dirty="0" smtClean="0"/>
              <a:t> </a:t>
            </a:r>
            <a:r>
              <a:rPr lang="en-GB" sz="2400" dirty="0" err="1" smtClean="0"/>
              <a:t>qo‘llab-quvvatlash</a:t>
            </a:r>
            <a:r>
              <a:rPr lang="en-GB" sz="2400" dirty="0" smtClean="0"/>
              <a:t> </a:t>
            </a:r>
            <a:r>
              <a:rPr lang="en-GB" sz="2400" dirty="0" err="1" smtClean="0"/>
              <a:t>bo‘yicha</a:t>
            </a:r>
            <a:r>
              <a:rPr lang="en-GB" sz="2400" dirty="0" smtClean="0"/>
              <a:t> </a:t>
            </a:r>
            <a:r>
              <a:rPr lang="en-GB" sz="2400" dirty="0" err="1" smtClean="0"/>
              <a:t>zarur</a:t>
            </a:r>
            <a:r>
              <a:rPr lang="en-GB" sz="2400" dirty="0" smtClean="0"/>
              <a:t> </a:t>
            </a:r>
            <a:r>
              <a:rPr lang="en-GB" sz="2400" dirty="0" err="1" smtClean="0"/>
              <a:t>chora-tadbirlar</a:t>
            </a:r>
            <a:r>
              <a:rPr lang="en-GB" sz="2400" dirty="0" smtClean="0"/>
              <a:t> </a:t>
            </a:r>
            <a:r>
              <a:rPr lang="en-GB" sz="2400" dirty="0" err="1" smtClean="0"/>
              <a:t>ko‘rish</a:t>
            </a:r>
            <a:r>
              <a:rPr lang="en-GB" sz="2400" dirty="0" smtClean="0"/>
              <a:t>; </a:t>
            </a:r>
            <a:endParaRPr lang="en-US" sz="2400" dirty="0"/>
          </a:p>
        </p:txBody>
      </p:sp>
      <p:sp>
        <p:nvSpPr>
          <p:cNvPr id="5" name="Прямоугольник 4"/>
          <p:cNvSpPr/>
          <p:nvPr/>
        </p:nvSpPr>
        <p:spPr>
          <a:xfrm>
            <a:off x="447821" y="4375053"/>
            <a:ext cx="11169748" cy="222269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400" b="1" dirty="0" err="1" smtClean="0"/>
              <a:t>yettinchidan</a:t>
            </a:r>
            <a:r>
              <a:rPr lang="en-GB" sz="2400" dirty="0" smtClean="0"/>
              <a:t>, </a:t>
            </a:r>
            <a:r>
              <a:rPr lang="en-GB" sz="2400" dirty="0" err="1" smtClean="0"/>
              <a:t>aholining</a:t>
            </a:r>
            <a:r>
              <a:rPr lang="en-GB" sz="2400" dirty="0" smtClean="0"/>
              <a:t> </a:t>
            </a:r>
            <a:r>
              <a:rPr lang="en-GB" sz="2400" dirty="0" err="1" smtClean="0"/>
              <a:t>ijtimoiy</a:t>
            </a:r>
            <a:r>
              <a:rPr lang="en-GB" sz="2400" dirty="0" smtClean="0"/>
              <a:t> </a:t>
            </a:r>
            <a:r>
              <a:rPr lang="en-GB" sz="2400" dirty="0" err="1" smtClean="0"/>
              <a:t>himoyaga</a:t>
            </a:r>
            <a:r>
              <a:rPr lang="en-GB" sz="2400" dirty="0" smtClean="0"/>
              <a:t> </a:t>
            </a:r>
            <a:r>
              <a:rPr lang="en-GB" sz="2400" dirty="0" err="1" smtClean="0"/>
              <a:t>muhtoj</a:t>
            </a:r>
            <a:r>
              <a:rPr lang="en-GB" sz="2400" dirty="0" smtClean="0"/>
              <a:t> </a:t>
            </a:r>
            <a:r>
              <a:rPr lang="en-GB" sz="2400" dirty="0" err="1" smtClean="0"/>
              <a:t>qatlamlari</a:t>
            </a:r>
            <a:r>
              <a:rPr lang="en-GB" sz="2400" dirty="0" smtClean="0"/>
              <a:t> </a:t>
            </a:r>
            <a:r>
              <a:rPr lang="en-GB" sz="2400" dirty="0" err="1" smtClean="0"/>
              <a:t>turmush</a:t>
            </a:r>
            <a:r>
              <a:rPr lang="en-GB" sz="2400" dirty="0" smtClean="0"/>
              <a:t> </a:t>
            </a:r>
            <a:r>
              <a:rPr lang="en-GB" sz="2400" dirty="0" err="1" smtClean="0"/>
              <a:t>darajasiga</a:t>
            </a:r>
            <a:r>
              <a:rPr lang="en-GB" sz="2400" dirty="0" smtClean="0"/>
              <a:t> </a:t>
            </a:r>
            <a:r>
              <a:rPr lang="en-GB" sz="2400" dirty="0" err="1" smtClean="0"/>
              <a:t>valyuta</a:t>
            </a:r>
            <a:r>
              <a:rPr lang="en-GB" sz="2400" dirty="0" smtClean="0"/>
              <a:t> </a:t>
            </a:r>
            <a:r>
              <a:rPr lang="en-GB" sz="2400" dirty="0" err="1" smtClean="0"/>
              <a:t>siyosatini</a:t>
            </a:r>
            <a:r>
              <a:rPr lang="en-GB" sz="2400" dirty="0" smtClean="0"/>
              <a:t> </a:t>
            </a:r>
            <a:r>
              <a:rPr lang="en-GB" sz="2400" dirty="0" err="1" smtClean="0"/>
              <a:t>liberallashtirishning</a:t>
            </a:r>
            <a:r>
              <a:rPr lang="en-GB" sz="2400" dirty="0" smtClean="0"/>
              <a:t> </a:t>
            </a:r>
            <a:r>
              <a:rPr lang="en-GB" sz="2400" dirty="0" err="1" smtClean="0"/>
              <a:t>salbiy</a:t>
            </a:r>
            <a:r>
              <a:rPr lang="en-GB" sz="2400" dirty="0" smtClean="0"/>
              <a:t> </a:t>
            </a:r>
            <a:r>
              <a:rPr lang="en-GB" sz="2400" dirty="0" err="1" smtClean="0"/>
              <a:t>oqibatlarini</a:t>
            </a:r>
            <a:r>
              <a:rPr lang="en-GB" sz="2400" dirty="0" smtClean="0"/>
              <a:t> </a:t>
            </a:r>
            <a:r>
              <a:rPr lang="en-GB" sz="2400" dirty="0" err="1" smtClean="0"/>
              <a:t>kamaytirish</a:t>
            </a:r>
            <a:r>
              <a:rPr lang="en-GB" sz="2400" dirty="0" smtClean="0"/>
              <a:t> </a:t>
            </a:r>
            <a:r>
              <a:rPr lang="en-GB" sz="2400" dirty="0" err="1" smtClean="0"/>
              <a:t>imkonini</a:t>
            </a:r>
            <a:r>
              <a:rPr lang="en-GB" sz="2400" dirty="0" smtClean="0"/>
              <a:t> </a:t>
            </a:r>
            <a:r>
              <a:rPr lang="en-GB" sz="2400" dirty="0" err="1" smtClean="0"/>
              <a:t>beradigan</a:t>
            </a:r>
            <a:r>
              <a:rPr lang="en-GB" sz="2400" dirty="0" smtClean="0"/>
              <a:t> </a:t>
            </a:r>
            <a:r>
              <a:rPr lang="en-GB" sz="2400" dirty="0" err="1" smtClean="0"/>
              <a:t>har</a:t>
            </a:r>
            <a:r>
              <a:rPr lang="en-GB" sz="2400" dirty="0" smtClean="0"/>
              <a:t> </a:t>
            </a:r>
            <a:r>
              <a:rPr lang="en-GB" sz="2400" dirty="0" err="1" smtClean="0"/>
              <a:t>tomonlama</a:t>
            </a:r>
            <a:r>
              <a:rPr lang="en-GB" sz="2400" dirty="0" smtClean="0"/>
              <a:t> </a:t>
            </a:r>
            <a:r>
              <a:rPr lang="en-GB" sz="2400" dirty="0" err="1" smtClean="0"/>
              <a:t>ijtimoiy</a:t>
            </a:r>
            <a:r>
              <a:rPr lang="en-GB" sz="2400" dirty="0" smtClean="0"/>
              <a:t> </a:t>
            </a:r>
            <a:r>
              <a:rPr lang="en-GB" sz="2400" dirty="0" err="1" smtClean="0"/>
              <a:t>qo‘llab-quvvatlash</a:t>
            </a:r>
            <a:r>
              <a:rPr lang="en-GB" sz="2400" dirty="0" smtClean="0"/>
              <a:t> </a:t>
            </a:r>
            <a:r>
              <a:rPr lang="en-GB" sz="2400" dirty="0" err="1" smtClean="0"/>
              <a:t>bo‘yicha</a:t>
            </a:r>
            <a:r>
              <a:rPr lang="en-GB" sz="2400" dirty="0" smtClean="0"/>
              <a:t> </a:t>
            </a:r>
            <a:r>
              <a:rPr lang="en-GB" sz="2400" dirty="0" err="1" smtClean="0"/>
              <a:t>manzilli</a:t>
            </a:r>
            <a:r>
              <a:rPr lang="en-GB" sz="2400" dirty="0" smtClean="0"/>
              <a:t> </a:t>
            </a:r>
            <a:r>
              <a:rPr lang="en-GB" sz="2400" dirty="0" err="1" smtClean="0"/>
              <a:t>chora-tadbirlarni</a:t>
            </a:r>
            <a:r>
              <a:rPr lang="en-GB" sz="2400" dirty="0" smtClean="0"/>
              <a:t> </a:t>
            </a:r>
            <a:r>
              <a:rPr lang="en-GB" sz="2400" dirty="0" err="1" smtClean="0"/>
              <a:t>amalga</a:t>
            </a:r>
            <a:r>
              <a:rPr lang="en-GB" sz="2400" dirty="0" smtClean="0"/>
              <a:t> </a:t>
            </a:r>
            <a:r>
              <a:rPr lang="en-GB" sz="2400" dirty="0" err="1" smtClean="0"/>
              <a:t>oshirish</a:t>
            </a:r>
            <a:r>
              <a:rPr lang="en-GB" sz="2400" dirty="0" smtClean="0"/>
              <a:t>. </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4100" y="142852"/>
            <a:ext cx="7000924" cy="71438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b="1" i="1" dirty="0" err="1">
                <a:solidFill>
                  <a:schemeClr val="tx1">
                    <a:lumMod val="95000"/>
                    <a:lumOff val="5000"/>
                  </a:schemeClr>
                </a:solidFill>
              </a:rPr>
              <a:t>Xulosa</a:t>
            </a:r>
            <a:endParaRPr lang="en-US" sz="3600" b="1" i="1" dirty="0">
              <a:solidFill>
                <a:schemeClr val="tx1">
                  <a:lumMod val="95000"/>
                  <a:lumOff val="5000"/>
                </a:schemeClr>
              </a:solidFill>
            </a:endParaRPr>
          </a:p>
        </p:txBody>
      </p:sp>
      <p:sp>
        <p:nvSpPr>
          <p:cNvPr id="6" name="Содержимое 5"/>
          <p:cNvSpPr>
            <a:spLocks noGrp="1"/>
          </p:cNvSpPr>
          <p:nvPr>
            <p:ph idx="1"/>
          </p:nvPr>
        </p:nvSpPr>
        <p:spPr>
          <a:xfrm>
            <a:off x="452399" y="1071546"/>
            <a:ext cx="11358641" cy="5572164"/>
          </a:xfrm>
        </p:spPr>
        <p:txBody>
          <a:bodyPr>
            <a:normAutofit/>
          </a:bodyPr>
          <a:lstStyle/>
          <a:p>
            <a:pPr algn="ctr">
              <a:buNone/>
            </a:pPr>
            <a:endParaRPr lang="ru-RU" dirty="0" smtClean="0"/>
          </a:p>
          <a:p>
            <a:pPr algn="ctr">
              <a:buNone/>
            </a:pPr>
            <a:endParaRPr lang="en-US" b="1" i="1" dirty="0"/>
          </a:p>
        </p:txBody>
      </p:sp>
      <p:sp>
        <p:nvSpPr>
          <p:cNvPr id="5" name="Скругленный прямоугольник 4"/>
          <p:cNvSpPr/>
          <p:nvPr/>
        </p:nvSpPr>
        <p:spPr>
          <a:xfrm>
            <a:off x="168812" y="1139482"/>
            <a:ext cx="11830929" cy="530352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800" dirty="0" smtClean="0"/>
              <a:t> </a:t>
            </a:r>
            <a:r>
              <a:rPr lang="en-GB" sz="2800" b="1" dirty="0" err="1" smtClean="0"/>
              <a:t>Keyingi</a:t>
            </a:r>
            <a:r>
              <a:rPr lang="en-GB" sz="2800" b="1" dirty="0" smtClean="0"/>
              <a:t> </a:t>
            </a:r>
            <a:r>
              <a:rPr lang="en-GB" sz="2800" b="1" dirty="0" err="1" smtClean="0"/>
              <a:t>yillarda</a:t>
            </a:r>
            <a:r>
              <a:rPr lang="en-GB" sz="2800" b="1" dirty="0" smtClean="0"/>
              <a:t> </a:t>
            </a:r>
            <a:r>
              <a:rPr lang="en-GB" sz="2800" b="1" dirty="0" err="1" smtClean="0"/>
              <a:t>valyuta</a:t>
            </a:r>
            <a:r>
              <a:rPr lang="en-GB" sz="2800" b="1" dirty="0" smtClean="0"/>
              <a:t> </a:t>
            </a:r>
            <a:r>
              <a:rPr lang="en-GB" sz="2800" b="1" dirty="0" err="1" smtClean="0"/>
              <a:t>siyosati</a:t>
            </a:r>
            <a:r>
              <a:rPr lang="en-GB" sz="2800" b="1" dirty="0" smtClean="0"/>
              <a:t> </a:t>
            </a:r>
            <a:r>
              <a:rPr lang="en-GB" sz="2800" b="1" dirty="0" err="1" smtClean="0"/>
              <a:t>va</a:t>
            </a:r>
            <a:r>
              <a:rPr lang="en-GB" sz="2800" b="1" dirty="0" smtClean="0"/>
              <a:t> </a:t>
            </a:r>
            <a:r>
              <a:rPr lang="en-GB" sz="2800" b="1" dirty="0" err="1" smtClean="0"/>
              <a:t>tashqi</a:t>
            </a:r>
            <a:r>
              <a:rPr lang="en-GB" sz="2800" b="1" dirty="0" smtClean="0"/>
              <a:t> </a:t>
            </a:r>
            <a:r>
              <a:rPr lang="en-GB" sz="2800" b="1" dirty="0" err="1" smtClean="0"/>
              <a:t>savdo</a:t>
            </a:r>
            <a:r>
              <a:rPr lang="en-GB" sz="2800" b="1" dirty="0" smtClean="0"/>
              <a:t> </a:t>
            </a:r>
            <a:r>
              <a:rPr lang="en-GB" sz="2800" b="1" dirty="0" err="1" smtClean="0"/>
              <a:t>faoliyati</a:t>
            </a:r>
            <a:r>
              <a:rPr lang="en-GB" sz="2800" b="1" dirty="0" smtClean="0"/>
              <a:t> </a:t>
            </a:r>
            <a:r>
              <a:rPr lang="en-GB" sz="2800" b="1" dirty="0" err="1" smtClean="0"/>
              <a:t>sohasini</a:t>
            </a:r>
            <a:r>
              <a:rPr lang="en-GB" sz="2800" b="1" dirty="0" smtClean="0"/>
              <a:t> </a:t>
            </a:r>
            <a:r>
              <a:rPr lang="en-GB" sz="2800" b="1" dirty="0" err="1" smtClean="0"/>
              <a:t>takomillashtirish</a:t>
            </a:r>
            <a:r>
              <a:rPr lang="en-GB" sz="2800" b="1" dirty="0" smtClean="0"/>
              <a:t> </a:t>
            </a:r>
            <a:r>
              <a:rPr lang="en-GB" sz="2800" b="1" dirty="0" err="1" smtClean="0"/>
              <a:t>bo‘yicha</a:t>
            </a:r>
            <a:r>
              <a:rPr lang="en-GB" sz="2800" b="1" dirty="0" smtClean="0"/>
              <a:t> </a:t>
            </a:r>
            <a:r>
              <a:rPr lang="en-GB" sz="2800" b="1" dirty="0" err="1" smtClean="0"/>
              <a:t>ko‘rilgan</a:t>
            </a:r>
            <a:r>
              <a:rPr lang="en-GB" sz="2800" b="1" dirty="0" smtClean="0"/>
              <a:t> </a:t>
            </a:r>
            <a:r>
              <a:rPr lang="en-GB" sz="2800" b="1" dirty="0" err="1" smtClean="0"/>
              <a:t>chora-tadbirlar</a:t>
            </a:r>
            <a:r>
              <a:rPr lang="en-GB" sz="2800" b="1" dirty="0" smtClean="0"/>
              <a:t> </a:t>
            </a:r>
            <a:r>
              <a:rPr lang="en-GB" sz="2800" b="1" dirty="0" err="1" smtClean="0"/>
              <a:t>mamlakatimiz</a:t>
            </a:r>
            <a:r>
              <a:rPr lang="en-GB" sz="2800" b="1" dirty="0" smtClean="0"/>
              <a:t> </a:t>
            </a:r>
            <a:r>
              <a:rPr lang="en-GB" sz="2800" b="1" dirty="0" err="1" smtClean="0"/>
              <a:t>iqtisodiyotiga</a:t>
            </a:r>
            <a:r>
              <a:rPr lang="en-GB" sz="2800" b="1" dirty="0" smtClean="0"/>
              <a:t> </a:t>
            </a:r>
            <a:r>
              <a:rPr lang="en-GB" sz="2800" b="1" dirty="0" err="1" smtClean="0"/>
              <a:t>xorijiy</a:t>
            </a:r>
            <a:r>
              <a:rPr lang="en-GB" sz="2800" b="1" dirty="0" smtClean="0"/>
              <a:t> </a:t>
            </a:r>
            <a:r>
              <a:rPr lang="en-GB" sz="2800" b="1" dirty="0" err="1" smtClean="0"/>
              <a:t>investitsiyalarni</a:t>
            </a:r>
            <a:r>
              <a:rPr lang="en-GB" sz="2800" b="1" dirty="0" smtClean="0"/>
              <a:t> </a:t>
            </a:r>
            <a:r>
              <a:rPr lang="en-GB" sz="2800" b="1" dirty="0" err="1" smtClean="0"/>
              <a:t>jalb</a:t>
            </a:r>
            <a:r>
              <a:rPr lang="en-GB" sz="2800" b="1" dirty="0" smtClean="0"/>
              <a:t> </a:t>
            </a:r>
            <a:r>
              <a:rPr lang="en-GB" sz="2800" b="1" dirty="0" err="1" smtClean="0"/>
              <a:t>qilish</a:t>
            </a:r>
            <a:r>
              <a:rPr lang="en-GB" sz="2800" b="1" dirty="0" smtClean="0"/>
              <a:t>, </a:t>
            </a:r>
            <a:r>
              <a:rPr lang="en-GB" sz="2800" b="1" dirty="0" err="1" smtClean="0"/>
              <a:t>eksport</a:t>
            </a:r>
            <a:r>
              <a:rPr lang="en-GB" sz="2800" b="1" dirty="0" smtClean="0"/>
              <a:t> </a:t>
            </a:r>
            <a:r>
              <a:rPr lang="en-GB" sz="2800" b="1" dirty="0" err="1" smtClean="0"/>
              <a:t>salohiyatini</a:t>
            </a:r>
            <a:r>
              <a:rPr lang="en-GB" sz="2800" b="1" dirty="0" smtClean="0"/>
              <a:t> </a:t>
            </a:r>
            <a:r>
              <a:rPr lang="en-GB" sz="2800" b="1" dirty="0" err="1" smtClean="0"/>
              <a:t>oshirish</a:t>
            </a:r>
            <a:r>
              <a:rPr lang="en-GB" sz="2800" b="1" dirty="0" smtClean="0"/>
              <a:t>, </a:t>
            </a:r>
            <a:r>
              <a:rPr lang="en-GB" sz="2800" b="1" dirty="0" err="1" smtClean="0"/>
              <a:t>zamonaviy</a:t>
            </a:r>
            <a:r>
              <a:rPr lang="en-GB" sz="2800" b="1" dirty="0" smtClean="0"/>
              <a:t>, </a:t>
            </a:r>
            <a:r>
              <a:rPr lang="en-GB" sz="2800" b="1" dirty="0" err="1" smtClean="0"/>
              <a:t>eksportga</a:t>
            </a:r>
            <a:r>
              <a:rPr lang="en-GB" sz="2800" b="1" dirty="0" smtClean="0"/>
              <a:t> </a:t>
            </a:r>
            <a:r>
              <a:rPr lang="en-GB" sz="2800" b="1" dirty="0" err="1" smtClean="0"/>
              <a:t>yo‘naltirilgan</a:t>
            </a:r>
            <a:r>
              <a:rPr lang="en-GB" sz="2800" b="1" dirty="0" smtClean="0"/>
              <a:t> </a:t>
            </a:r>
            <a:r>
              <a:rPr lang="en-GB" sz="2800" b="1" dirty="0" err="1" smtClean="0"/>
              <a:t>ishlab</a:t>
            </a:r>
            <a:r>
              <a:rPr lang="en-GB" sz="2800" b="1" dirty="0" smtClean="0"/>
              <a:t> </a:t>
            </a:r>
            <a:r>
              <a:rPr lang="en-GB" sz="2800" b="1" dirty="0" err="1" smtClean="0"/>
              <a:t>chiqarishlarni</a:t>
            </a:r>
            <a:r>
              <a:rPr lang="en-GB" sz="2800" b="1" dirty="0" smtClean="0"/>
              <a:t> </a:t>
            </a:r>
            <a:r>
              <a:rPr lang="en-GB" sz="2800" b="1" dirty="0" err="1" smtClean="0"/>
              <a:t>hamda</a:t>
            </a:r>
            <a:r>
              <a:rPr lang="en-GB" sz="2800" b="1" dirty="0" smtClean="0"/>
              <a:t> </a:t>
            </a:r>
            <a:r>
              <a:rPr lang="en-GB" sz="2800" b="1" dirty="0" err="1" smtClean="0"/>
              <a:t>kichik</a:t>
            </a:r>
            <a:r>
              <a:rPr lang="en-GB" sz="2800" b="1" dirty="0" smtClean="0"/>
              <a:t> </a:t>
            </a:r>
            <a:r>
              <a:rPr lang="en-GB" sz="2800" b="1" dirty="0" err="1" smtClean="0"/>
              <a:t>biznes</a:t>
            </a:r>
            <a:r>
              <a:rPr lang="en-GB" sz="2800" b="1" dirty="0" smtClean="0"/>
              <a:t> </a:t>
            </a:r>
            <a:r>
              <a:rPr lang="en-GB" sz="2800" b="1" dirty="0" err="1" smtClean="0"/>
              <a:t>va</a:t>
            </a:r>
            <a:r>
              <a:rPr lang="en-GB" sz="2800" b="1" dirty="0" smtClean="0"/>
              <a:t> </a:t>
            </a:r>
            <a:r>
              <a:rPr lang="en-GB" sz="2800" b="1" dirty="0" err="1" smtClean="0"/>
              <a:t>xususiy</a:t>
            </a:r>
            <a:r>
              <a:rPr lang="en-GB" sz="2800" b="1" dirty="0" smtClean="0"/>
              <a:t> </a:t>
            </a:r>
            <a:r>
              <a:rPr lang="en-GB" sz="2800" b="1" dirty="0" err="1" smtClean="0"/>
              <a:t>tadbirkorlik</a:t>
            </a:r>
            <a:r>
              <a:rPr lang="en-GB" sz="2800" b="1" dirty="0" smtClean="0"/>
              <a:t> </a:t>
            </a:r>
            <a:r>
              <a:rPr lang="en-GB" sz="2800" b="1" dirty="0" err="1" smtClean="0"/>
              <a:t>subyektlarini</a:t>
            </a:r>
            <a:r>
              <a:rPr lang="en-GB" sz="2800" b="1" dirty="0" smtClean="0"/>
              <a:t> </a:t>
            </a:r>
            <a:r>
              <a:rPr lang="en-GB" sz="2800" b="1" dirty="0" err="1" smtClean="0"/>
              <a:t>barqaror</a:t>
            </a:r>
            <a:r>
              <a:rPr lang="en-GB" sz="2800" b="1" dirty="0" smtClean="0"/>
              <a:t> </a:t>
            </a:r>
            <a:r>
              <a:rPr lang="en-GB" sz="2800" b="1" dirty="0" err="1" smtClean="0"/>
              <a:t>rivojlantirishga</a:t>
            </a:r>
            <a:r>
              <a:rPr lang="en-GB" sz="2800" b="1" dirty="0" smtClean="0"/>
              <a:t> </a:t>
            </a:r>
            <a:r>
              <a:rPr lang="en-GB" sz="2800" b="1" dirty="0" err="1" smtClean="0"/>
              <a:t>xizmat</a:t>
            </a:r>
            <a:r>
              <a:rPr lang="en-GB" sz="2800" b="1" dirty="0" smtClean="0"/>
              <a:t> </a:t>
            </a:r>
            <a:r>
              <a:rPr lang="en-GB" sz="2800" b="1" dirty="0" err="1" smtClean="0"/>
              <a:t>qilgan</a:t>
            </a:r>
            <a:r>
              <a:rPr lang="en-GB" sz="2800" b="1" dirty="0" smtClean="0"/>
              <a:t>. </a:t>
            </a:r>
            <a:r>
              <a:rPr lang="en-US" sz="2800" b="1" dirty="0" err="1" smtClean="0"/>
              <a:t>Markaziy</a:t>
            </a:r>
            <a:r>
              <a:rPr lang="en-US" sz="2800" b="1" dirty="0" smtClean="0"/>
              <a:t> </a:t>
            </a:r>
            <a:r>
              <a:rPr lang="en-US" sz="2800" b="1" dirty="0" err="1" smtClean="0"/>
              <a:t>bankning</a:t>
            </a:r>
            <a:r>
              <a:rPr lang="en-US" sz="2800" b="1" dirty="0" smtClean="0"/>
              <a:t> </a:t>
            </a:r>
            <a:r>
              <a:rPr lang="en-US" sz="2800" b="1" dirty="0" err="1" smtClean="0"/>
              <a:t>asosiy</a:t>
            </a:r>
            <a:r>
              <a:rPr lang="en-US" sz="2800" b="1" dirty="0" smtClean="0"/>
              <a:t> </a:t>
            </a:r>
            <a:r>
              <a:rPr lang="en-US" sz="2800" b="1" dirty="0" err="1" smtClean="0"/>
              <a:t>maqsadi</a:t>
            </a:r>
            <a:r>
              <a:rPr lang="en-US" sz="2800" b="1" dirty="0" smtClean="0"/>
              <a:t> </a:t>
            </a:r>
            <a:r>
              <a:rPr lang="en-US" sz="2800" b="1" dirty="0" err="1" smtClean="0"/>
              <a:t>valyuta</a:t>
            </a:r>
            <a:r>
              <a:rPr lang="en-US" sz="2800" b="1" dirty="0" smtClean="0"/>
              <a:t> </a:t>
            </a:r>
            <a:r>
              <a:rPr lang="en-US" sz="2800" b="1" dirty="0" err="1" smtClean="0"/>
              <a:t>barqarorligini</a:t>
            </a:r>
            <a:r>
              <a:rPr lang="en-US" sz="2800" b="1" dirty="0" smtClean="0"/>
              <a:t> </a:t>
            </a:r>
            <a:r>
              <a:rPr lang="en-US" sz="2800" b="1" dirty="0" err="1" smtClean="0"/>
              <a:t>ta’minlashdan</a:t>
            </a:r>
            <a:r>
              <a:rPr lang="en-US" sz="2800" b="1" dirty="0" smtClean="0"/>
              <a:t> </a:t>
            </a:r>
            <a:r>
              <a:rPr lang="en-US" sz="2800" b="1" dirty="0" err="1" smtClean="0"/>
              <a:t>iborat</a:t>
            </a:r>
            <a:r>
              <a:rPr lang="en-US" sz="2800" b="1" dirty="0" smtClean="0"/>
              <a:t> </a:t>
            </a:r>
            <a:r>
              <a:rPr lang="en-US" sz="2800" b="1" dirty="0" err="1" smtClean="0"/>
              <a:t>bo’lib</a:t>
            </a:r>
            <a:r>
              <a:rPr lang="en-US" sz="2800" b="1" dirty="0" smtClean="0"/>
              <a:t>, u </a:t>
            </a:r>
            <a:r>
              <a:rPr lang="en-US" sz="2800" b="1" dirty="0" err="1" smtClean="0"/>
              <a:t>iqtisodiyotdani</a:t>
            </a:r>
            <a:r>
              <a:rPr lang="en-US" sz="2800" b="1" dirty="0" smtClean="0"/>
              <a:t> </a:t>
            </a:r>
            <a:r>
              <a:rPr lang="en-US" sz="2800" b="1" dirty="0" err="1" smtClean="0"/>
              <a:t>pul-kredit</a:t>
            </a:r>
            <a:r>
              <a:rPr lang="en-US" sz="2800" b="1" dirty="0" smtClean="0"/>
              <a:t> </a:t>
            </a:r>
            <a:r>
              <a:rPr lang="en-US" sz="2800" b="1" dirty="0" err="1" smtClean="0"/>
              <a:t>mexanizmi</a:t>
            </a:r>
            <a:r>
              <a:rPr lang="en-US" sz="2800" b="1" dirty="0" smtClean="0"/>
              <a:t> </a:t>
            </a:r>
            <a:r>
              <a:rPr lang="en-US" sz="2800" b="1" dirty="0" err="1" smtClean="0"/>
              <a:t>orqali</a:t>
            </a:r>
            <a:r>
              <a:rPr lang="en-US" sz="2800" b="1" dirty="0" smtClean="0"/>
              <a:t> </a:t>
            </a:r>
            <a:r>
              <a:rPr lang="en-US" sz="2800" b="1" dirty="0" err="1" smtClean="0"/>
              <a:t>tartibga</a:t>
            </a:r>
            <a:r>
              <a:rPr lang="en-US" sz="2800" b="1" dirty="0" smtClean="0"/>
              <a:t> </a:t>
            </a:r>
            <a:r>
              <a:rPr lang="en-US" sz="2800" b="1" dirty="0" err="1" smtClean="0"/>
              <a:t>solib</a:t>
            </a:r>
            <a:r>
              <a:rPr lang="en-US" sz="2800" b="1" dirty="0" smtClean="0"/>
              <a:t> </a:t>
            </a:r>
            <a:r>
              <a:rPr lang="en-US" sz="2800" b="1" dirty="0" err="1" smtClean="0"/>
              <a:t>boradi</a:t>
            </a:r>
            <a:r>
              <a:rPr lang="en-US" sz="2800" b="1" dirty="0" smtClean="0"/>
              <a:t>. </a:t>
            </a:r>
            <a:r>
              <a:rPr lang="en-US" sz="2800" b="1" dirty="0" err="1" smtClean="0"/>
              <a:t>Bunday</a:t>
            </a:r>
            <a:r>
              <a:rPr lang="en-US" sz="2800" b="1" dirty="0" smtClean="0"/>
              <a:t> </a:t>
            </a:r>
            <a:r>
              <a:rPr lang="en-US" sz="2800" b="1" dirty="0" err="1" smtClean="0"/>
              <a:t>sharoitda</a:t>
            </a:r>
            <a:r>
              <a:rPr lang="en-US" sz="2800" b="1" dirty="0" smtClean="0"/>
              <a:t> </a:t>
            </a:r>
            <a:r>
              <a:rPr lang="en-US" sz="2800" b="1" dirty="0" err="1" smtClean="0"/>
              <a:t>Markaziy</a:t>
            </a:r>
            <a:r>
              <a:rPr lang="en-US" sz="2800" b="1" dirty="0" smtClean="0"/>
              <a:t> bank </a:t>
            </a:r>
            <a:r>
              <a:rPr lang="en-US" sz="2800" b="1" dirty="0" err="1" smtClean="0"/>
              <a:t>albatta</a:t>
            </a:r>
            <a:r>
              <a:rPr lang="en-US" sz="2800" b="1" dirty="0" smtClean="0"/>
              <a:t> </a:t>
            </a:r>
            <a:r>
              <a:rPr lang="en-US" sz="2800" b="1" dirty="0" err="1" smtClean="0"/>
              <a:t>pul-kredit</a:t>
            </a:r>
            <a:r>
              <a:rPr lang="en-US" sz="2800" b="1" dirty="0" smtClean="0"/>
              <a:t> </a:t>
            </a:r>
            <a:r>
              <a:rPr lang="en-US" sz="2800" b="1" dirty="0" err="1" smtClean="0"/>
              <a:t>mexanizmining</a:t>
            </a:r>
            <a:r>
              <a:rPr lang="en-US" sz="2800" b="1" dirty="0" smtClean="0"/>
              <a:t> </a:t>
            </a:r>
            <a:r>
              <a:rPr lang="en-US" sz="2800" b="1" dirty="0" err="1" smtClean="0"/>
              <a:t>asosiy</a:t>
            </a:r>
            <a:r>
              <a:rPr lang="en-US" sz="2800" b="1" dirty="0" smtClean="0"/>
              <a:t> </a:t>
            </a:r>
            <a:r>
              <a:rPr lang="en-US" sz="2800" b="1" dirty="0" err="1" smtClean="0"/>
              <a:t>quroli</a:t>
            </a:r>
            <a:r>
              <a:rPr lang="en-US" sz="2800" b="1" dirty="0" smtClean="0"/>
              <a:t> </a:t>
            </a:r>
            <a:r>
              <a:rPr lang="en-US" sz="2800" b="1" dirty="0" err="1" smtClean="0"/>
              <a:t>bo’lgan</a:t>
            </a:r>
            <a:r>
              <a:rPr lang="en-US" sz="2800" b="1" dirty="0" smtClean="0"/>
              <a:t> </a:t>
            </a:r>
            <a:r>
              <a:rPr lang="en-US" sz="2800" b="1" dirty="0" err="1" smtClean="0"/>
              <a:t>foiz</a:t>
            </a:r>
            <a:r>
              <a:rPr lang="en-US" sz="2800" b="1" dirty="0" smtClean="0"/>
              <a:t> </a:t>
            </a:r>
            <a:r>
              <a:rPr lang="en-US" sz="2800" b="1" dirty="0" err="1" smtClean="0"/>
              <a:t>stavkalaridan</a:t>
            </a:r>
            <a:r>
              <a:rPr lang="en-US" sz="2800" b="1" dirty="0" smtClean="0"/>
              <a:t> </a:t>
            </a:r>
            <a:r>
              <a:rPr lang="en-US" sz="2800" b="1" dirty="0" err="1" smtClean="0"/>
              <a:t>foydalanadi</a:t>
            </a:r>
            <a:r>
              <a:rPr lang="en-US" sz="2800" b="1" dirty="0" smtClean="0"/>
              <a:t>. </a:t>
            </a:r>
            <a:r>
              <a:rPr lang="en-GB" dirty="0" smtClean="0"/>
              <a:t/>
            </a:r>
            <a:br>
              <a:rPr lang="en-GB" dirty="0" smtClean="0"/>
            </a:br>
            <a:endParaRPr lang="en-US" dirty="0" smtClean="0"/>
          </a:p>
          <a:p>
            <a:pPr algn="ctr"/>
            <a:endParaRPr lang="en-US" dirty="0"/>
          </a:p>
        </p:txBody>
      </p:sp>
    </p:spTree>
    <p:extLst>
      <p:ext uri="{BB962C8B-B14F-4D97-AF65-F5344CB8AC3E}">
        <p14:creationId xmlns:p14="http://schemas.microsoft.com/office/powerpoint/2010/main" val="1290086171"/>
      </p:ext>
    </p:extLst>
  </p:cSld>
  <p:clrMapOvr>
    <a:masterClrMapping/>
  </p:clrMapOvr>
  <p:transition spd="med">
    <p:check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301" y="1"/>
            <a:ext cx="10364451" cy="829994"/>
          </a:xfrm>
        </p:spPr>
        <p:txBody>
          <a:bodyPr/>
          <a:lstStyle/>
          <a:p>
            <a:r>
              <a:rPr lang="en-US" b="1" dirty="0" err="1" smtClean="0"/>
              <a:t>Foydalanilgan</a:t>
            </a:r>
            <a:r>
              <a:rPr lang="en-US" b="1" dirty="0" smtClean="0"/>
              <a:t> </a:t>
            </a:r>
            <a:r>
              <a:rPr lang="en-US" b="1" dirty="0" err="1" smtClean="0"/>
              <a:t>adabiyotlar</a:t>
            </a:r>
            <a:endParaRPr lang="en-US" b="1" dirty="0"/>
          </a:p>
        </p:txBody>
      </p:sp>
      <p:sp>
        <p:nvSpPr>
          <p:cNvPr id="3" name="Содержимое 2"/>
          <p:cNvSpPr>
            <a:spLocks noGrp="1"/>
          </p:cNvSpPr>
          <p:nvPr>
            <p:ph idx="1"/>
          </p:nvPr>
        </p:nvSpPr>
        <p:spPr>
          <a:xfrm>
            <a:off x="337625" y="717452"/>
            <a:ext cx="11591778" cy="5753687"/>
          </a:xfrm>
        </p:spPr>
        <p:txBody>
          <a:bodyPr>
            <a:normAutofit fontScale="92500"/>
          </a:bodyPr>
          <a:lstStyle/>
          <a:p>
            <a:pPr>
              <a:buNone/>
            </a:pPr>
            <a:r>
              <a:rPr lang="en-US" b="1" i="1" dirty="0" smtClean="0"/>
              <a:t> 1. </a:t>
            </a:r>
            <a:r>
              <a:rPr lang="en-US" b="1" i="1" dirty="0" err="1" smtClean="0"/>
              <a:t>O’zbekiston</a:t>
            </a:r>
            <a:r>
              <a:rPr lang="en-US" b="1" i="1" dirty="0" smtClean="0"/>
              <a:t> </a:t>
            </a:r>
            <a:r>
              <a:rPr lang="en-US" b="1" i="1" dirty="0" err="1" smtClean="0"/>
              <a:t>Respublikasining</a:t>
            </a:r>
            <a:r>
              <a:rPr lang="en-US" b="1" i="1" dirty="0" smtClean="0"/>
              <a:t> “</a:t>
            </a:r>
            <a:r>
              <a:rPr lang="en-US" b="1" i="1" dirty="0" err="1" smtClean="0"/>
              <a:t>O’zbekiston</a:t>
            </a:r>
            <a:r>
              <a:rPr lang="en-US" b="1" i="1" dirty="0" smtClean="0"/>
              <a:t> </a:t>
            </a:r>
            <a:r>
              <a:rPr lang="en-US" b="1" i="1" dirty="0" err="1" smtClean="0"/>
              <a:t>Respublikasining</a:t>
            </a:r>
            <a:r>
              <a:rPr lang="en-US" b="1" i="1" dirty="0" smtClean="0"/>
              <a:t> </a:t>
            </a:r>
            <a:r>
              <a:rPr lang="en-US" b="1" i="1" dirty="0" err="1" smtClean="0"/>
              <a:t>Markaziy</a:t>
            </a:r>
            <a:r>
              <a:rPr lang="en-US" b="1" i="1" dirty="0" smtClean="0"/>
              <a:t> </a:t>
            </a:r>
            <a:r>
              <a:rPr lang="en-US" b="1" i="1" dirty="0" err="1" smtClean="0"/>
              <a:t>banki</a:t>
            </a:r>
            <a:r>
              <a:rPr lang="en-US" b="1" i="1" dirty="0" smtClean="0"/>
              <a:t> </a:t>
            </a:r>
            <a:r>
              <a:rPr lang="en-US" b="1" i="1" dirty="0" err="1" smtClean="0"/>
              <a:t>to’g’risida”gi</a:t>
            </a:r>
            <a:r>
              <a:rPr lang="en-US" b="1" i="1" dirty="0" smtClean="0"/>
              <a:t> </a:t>
            </a:r>
            <a:r>
              <a:rPr lang="en-US" b="1" i="1" dirty="0" err="1" smtClean="0"/>
              <a:t>Qonuni</a:t>
            </a:r>
            <a:r>
              <a:rPr lang="en-US" b="1" i="1" dirty="0" smtClean="0"/>
              <a:t>. 1995 </a:t>
            </a:r>
            <a:r>
              <a:rPr lang="en-US" b="1" i="1" dirty="0" err="1" smtClean="0"/>
              <a:t>yil</a:t>
            </a:r>
            <a:r>
              <a:rPr lang="en-US" b="1" i="1" dirty="0" smtClean="0"/>
              <a:t> 21 </a:t>
            </a:r>
            <a:r>
              <a:rPr lang="en-US" b="1" i="1" dirty="0" err="1" smtClean="0"/>
              <a:t>dekabr</a:t>
            </a:r>
            <a:r>
              <a:rPr lang="en-US" b="1" i="1" dirty="0" smtClean="0"/>
              <a:t>. </a:t>
            </a:r>
          </a:p>
          <a:p>
            <a:pPr>
              <a:buNone/>
            </a:pPr>
            <a:r>
              <a:rPr lang="en-US" b="1" i="1" dirty="0" smtClean="0"/>
              <a:t> 2. </a:t>
            </a:r>
            <a:r>
              <a:rPr lang="en-US" b="1" i="1" dirty="0" err="1" smtClean="0"/>
              <a:t>O’zbekiston</a:t>
            </a:r>
            <a:r>
              <a:rPr lang="en-US" b="1" i="1" dirty="0" smtClean="0"/>
              <a:t> </a:t>
            </a:r>
            <a:r>
              <a:rPr lang="en-US" b="1" i="1" dirty="0" err="1" smtClean="0"/>
              <a:t>Respublikasining</a:t>
            </a:r>
            <a:r>
              <a:rPr lang="en-US" b="1" i="1" dirty="0" smtClean="0"/>
              <a:t> “</a:t>
            </a:r>
            <a:r>
              <a:rPr lang="en-US" b="1" i="1" dirty="0" err="1" smtClean="0"/>
              <a:t>Banklar</a:t>
            </a:r>
            <a:r>
              <a:rPr lang="en-US" b="1" i="1" dirty="0" smtClean="0"/>
              <a:t> </a:t>
            </a:r>
            <a:r>
              <a:rPr lang="en-US" b="1" i="1" dirty="0" err="1" smtClean="0"/>
              <a:t>va</a:t>
            </a:r>
            <a:r>
              <a:rPr lang="en-US" b="1" i="1" dirty="0" smtClean="0"/>
              <a:t> bank </a:t>
            </a:r>
            <a:r>
              <a:rPr lang="en-US" b="1" i="1" dirty="0" err="1" smtClean="0"/>
              <a:t>faoliyati</a:t>
            </a:r>
            <a:r>
              <a:rPr lang="en-US" b="1" i="1" dirty="0" smtClean="0"/>
              <a:t> </a:t>
            </a:r>
            <a:r>
              <a:rPr lang="en-US" b="1" i="1" dirty="0" err="1" smtClean="0"/>
              <a:t>to’g’risida”gi</a:t>
            </a:r>
            <a:r>
              <a:rPr lang="en-US" b="1" i="1" dirty="0" smtClean="0"/>
              <a:t> </a:t>
            </a:r>
            <a:r>
              <a:rPr lang="en-US" b="1" i="1" dirty="0" err="1" smtClean="0"/>
              <a:t>Qonuni</a:t>
            </a:r>
            <a:r>
              <a:rPr lang="en-US" b="1" i="1" dirty="0" smtClean="0"/>
              <a:t>. 1996 </a:t>
            </a:r>
            <a:r>
              <a:rPr lang="en-US" b="1" i="1" dirty="0" err="1" smtClean="0"/>
              <a:t>yil</a:t>
            </a:r>
            <a:r>
              <a:rPr lang="en-US" b="1" i="1" dirty="0" smtClean="0"/>
              <a:t> 25 </a:t>
            </a:r>
            <a:r>
              <a:rPr lang="en-US" b="1" i="1" dirty="0" err="1" smtClean="0"/>
              <a:t>aprel</a:t>
            </a:r>
            <a:r>
              <a:rPr lang="en-US" b="1" i="1" dirty="0" smtClean="0"/>
              <a:t>. </a:t>
            </a:r>
          </a:p>
          <a:p>
            <a:pPr>
              <a:buNone/>
            </a:pPr>
            <a:r>
              <a:rPr lang="en-US" b="1" i="1" dirty="0" smtClean="0"/>
              <a:t>3. </a:t>
            </a:r>
            <a:r>
              <a:rPr lang="en-US" b="1" i="1" dirty="0" err="1" smtClean="0"/>
              <a:t>O’zbekiston</a:t>
            </a:r>
            <a:r>
              <a:rPr lang="en-US" b="1" i="1" dirty="0" smtClean="0"/>
              <a:t> </a:t>
            </a:r>
            <a:r>
              <a:rPr lang="en-US" b="1" i="1" dirty="0" err="1" smtClean="0"/>
              <a:t>respublikasining</a:t>
            </a:r>
            <a:r>
              <a:rPr lang="en-US" b="1" i="1" dirty="0" smtClean="0"/>
              <a:t> “Bank </a:t>
            </a:r>
            <a:r>
              <a:rPr lang="en-US" b="1" i="1" dirty="0" err="1" smtClean="0"/>
              <a:t>siri</a:t>
            </a:r>
            <a:r>
              <a:rPr lang="en-US" b="1" i="1" dirty="0" smtClean="0"/>
              <a:t> </a:t>
            </a:r>
            <a:r>
              <a:rPr lang="en-US" b="1" i="1" dirty="0" err="1" smtClean="0"/>
              <a:t>to’g’risida”gi</a:t>
            </a:r>
            <a:r>
              <a:rPr lang="en-US" b="1" i="1" dirty="0" smtClean="0"/>
              <a:t> </a:t>
            </a:r>
            <a:r>
              <a:rPr lang="en-US" b="1" i="1" dirty="0" err="1" smtClean="0"/>
              <a:t>Qonuni</a:t>
            </a:r>
            <a:r>
              <a:rPr lang="en-US" b="1" i="1" dirty="0" smtClean="0"/>
              <a:t>. 2003 </a:t>
            </a:r>
            <a:r>
              <a:rPr lang="en-US" b="1" i="1" dirty="0" err="1" smtClean="0"/>
              <a:t>yil</a:t>
            </a:r>
            <a:r>
              <a:rPr lang="en-US" b="1" i="1" dirty="0" smtClean="0"/>
              <a:t> 30 </a:t>
            </a:r>
            <a:r>
              <a:rPr lang="en-US" b="1" i="1" dirty="0" err="1" smtClean="0"/>
              <a:t>avgust</a:t>
            </a:r>
            <a:r>
              <a:rPr lang="en-US" b="1" i="1" dirty="0" smtClean="0"/>
              <a:t>. </a:t>
            </a:r>
          </a:p>
          <a:p>
            <a:pPr>
              <a:buNone/>
            </a:pPr>
            <a:r>
              <a:rPr lang="en-US" b="1" i="1" dirty="0" smtClean="0"/>
              <a:t> 4. </a:t>
            </a:r>
            <a:r>
              <a:rPr lang="en-US" b="1" i="1" dirty="0" err="1" smtClean="0"/>
              <a:t>O’zbekiston</a:t>
            </a:r>
            <a:r>
              <a:rPr lang="en-US" b="1" i="1" dirty="0" smtClean="0"/>
              <a:t> </a:t>
            </a:r>
            <a:r>
              <a:rPr lang="en-US" b="1" i="1" dirty="0" err="1" smtClean="0"/>
              <a:t>Respublikasi</a:t>
            </a:r>
            <a:r>
              <a:rPr lang="en-US" b="1" i="1" dirty="0" smtClean="0"/>
              <a:t> </a:t>
            </a:r>
            <a:r>
              <a:rPr lang="en-US" b="1" i="1" dirty="0" err="1" smtClean="0"/>
              <a:t>Markaziy</a:t>
            </a:r>
            <a:r>
              <a:rPr lang="en-US" b="1" i="1" dirty="0" smtClean="0"/>
              <a:t> </a:t>
            </a:r>
            <a:r>
              <a:rPr lang="en-US" b="1" i="1" dirty="0" err="1" smtClean="0"/>
              <a:t>bankining</a:t>
            </a:r>
            <a:r>
              <a:rPr lang="en-US" b="1" i="1" dirty="0" smtClean="0"/>
              <a:t> 1998 </a:t>
            </a:r>
            <a:r>
              <a:rPr lang="en-US" b="1" i="1" dirty="0" err="1" smtClean="0"/>
              <a:t>yil</a:t>
            </a:r>
            <a:r>
              <a:rPr lang="en-US" b="1" i="1" dirty="0" smtClean="0"/>
              <a:t> 2 </a:t>
            </a:r>
            <a:r>
              <a:rPr lang="en-US" b="1" i="1" dirty="0" err="1" smtClean="0"/>
              <a:t>dekabrdagi</a:t>
            </a:r>
            <a:r>
              <a:rPr lang="en-US" b="1" i="1" dirty="0" smtClean="0"/>
              <a:t> 556-son “</a:t>
            </a:r>
            <a:r>
              <a:rPr lang="en-US" b="1" i="1" dirty="0" err="1" smtClean="0"/>
              <a:t>Banklar</a:t>
            </a:r>
            <a:r>
              <a:rPr lang="en-US" b="1" i="1" dirty="0" smtClean="0"/>
              <a:t> </a:t>
            </a:r>
            <a:r>
              <a:rPr lang="en-US" b="1" i="1" dirty="0" err="1" smtClean="0"/>
              <a:t>o’rtasida</a:t>
            </a:r>
            <a:r>
              <a:rPr lang="en-US" b="1" i="1" dirty="0" smtClean="0"/>
              <a:t> </a:t>
            </a:r>
            <a:r>
              <a:rPr lang="en-US" b="1" i="1" dirty="0" err="1" smtClean="0"/>
              <a:t>va</a:t>
            </a:r>
            <a:r>
              <a:rPr lang="en-US" b="1" i="1" dirty="0" smtClean="0"/>
              <a:t> </a:t>
            </a:r>
            <a:r>
              <a:rPr lang="en-US" b="1" i="1" dirty="0" err="1" smtClean="0"/>
              <a:t>ularga</a:t>
            </a:r>
            <a:r>
              <a:rPr lang="en-US" b="1" i="1" dirty="0" smtClean="0"/>
              <a:t> </a:t>
            </a:r>
            <a:r>
              <a:rPr lang="en-US" b="1" i="1" dirty="0" err="1" smtClean="0"/>
              <a:t>daxldor</a:t>
            </a:r>
            <a:r>
              <a:rPr lang="en-US" b="1" i="1" dirty="0" smtClean="0"/>
              <a:t> </a:t>
            </a:r>
            <a:r>
              <a:rPr lang="en-US" b="1" i="1" dirty="0" err="1" smtClean="0"/>
              <a:t>shaxslar</a:t>
            </a:r>
            <a:r>
              <a:rPr lang="en-US" b="1" i="1" dirty="0" smtClean="0"/>
              <a:t> </a:t>
            </a:r>
            <a:r>
              <a:rPr lang="en-US" b="1" i="1" dirty="0" err="1" smtClean="0"/>
              <a:t>bilan</a:t>
            </a:r>
            <a:r>
              <a:rPr lang="en-US" b="1" i="1" dirty="0" smtClean="0"/>
              <a:t> </a:t>
            </a:r>
            <a:r>
              <a:rPr lang="en-US" b="1" i="1" dirty="0" err="1" smtClean="0"/>
              <a:t>o’tkaziladigan</a:t>
            </a:r>
            <a:r>
              <a:rPr lang="en-US" b="1" i="1" dirty="0" smtClean="0"/>
              <a:t> </a:t>
            </a:r>
            <a:r>
              <a:rPr lang="en-US" b="1" i="1" dirty="0" err="1" smtClean="0"/>
              <a:t>operatsiyalar</a:t>
            </a:r>
            <a:r>
              <a:rPr lang="en-US" b="1" i="1" dirty="0" smtClean="0"/>
              <a:t> </a:t>
            </a:r>
            <a:r>
              <a:rPr lang="en-US" b="1" i="1" dirty="0" err="1" smtClean="0"/>
              <a:t>to’g’risida”gi</a:t>
            </a:r>
            <a:r>
              <a:rPr lang="en-US" b="1" i="1" dirty="0" smtClean="0"/>
              <a:t> </a:t>
            </a:r>
            <a:r>
              <a:rPr lang="en-US" b="1" i="1" dirty="0" err="1" smtClean="0"/>
              <a:t>Nizomi</a:t>
            </a:r>
            <a:r>
              <a:rPr lang="en-US" b="1" i="1" dirty="0" smtClean="0"/>
              <a:t>. </a:t>
            </a:r>
          </a:p>
          <a:p>
            <a:pPr>
              <a:buNone/>
            </a:pPr>
            <a:r>
              <a:rPr lang="en-US" b="1" i="1" dirty="0" smtClean="0"/>
              <a:t> 5. </a:t>
            </a:r>
            <a:r>
              <a:rPr lang="en-US" b="1" i="1" dirty="0" err="1" smtClean="0"/>
              <a:t>O’zbekiston</a:t>
            </a:r>
            <a:r>
              <a:rPr lang="en-US" b="1" i="1" dirty="0" smtClean="0"/>
              <a:t> </a:t>
            </a:r>
            <a:r>
              <a:rPr lang="en-US" b="1" i="1" dirty="0" err="1" smtClean="0"/>
              <a:t>Respublikasi</a:t>
            </a:r>
            <a:r>
              <a:rPr lang="en-US" b="1" i="1" dirty="0" smtClean="0"/>
              <a:t> </a:t>
            </a:r>
            <a:r>
              <a:rPr lang="en-US" b="1" i="1" dirty="0" err="1" smtClean="0"/>
              <a:t>Markaziy</a:t>
            </a:r>
            <a:r>
              <a:rPr lang="en-US" b="1" i="1" dirty="0" smtClean="0"/>
              <a:t> </a:t>
            </a:r>
            <a:r>
              <a:rPr lang="en-US" b="1" i="1" dirty="0" err="1" smtClean="0"/>
              <a:t>bankining</a:t>
            </a:r>
            <a:r>
              <a:rPr lang="en-US" b="1" i="1" dirty="0" smtClean="0"/>
              <a:t> 1998 </a:t>
            </a:r>
            <a:r>
              <a:rPr lang="en-US" b="1" i="1" dirty="0" err="1" smtClean="0"/>
              <a:t>yil</a:t>
            </a:r>
            <a:r>
              <a:rPr lang="en-US" b="1" i="1" dirty="0" smtClean="0"/>
              <a:t> 2 </a:t>
            </a:r>
            <a:r>
              <a:rPr lang="en-US" b="1" i="1" dirty="0" err="1" smtClean="0"/>
              <a:t>dekabrdagi</a:t>
            </a:r>
            <a:r>
              <a:rPr lang="en-US" b="1" i="1" dirty="0" smtClean="0"/>
              <a:t> 557-son “</a:t>
            </a:r>
            <a:r>
              <a:rPr lang="en-US" b="1" i="1" dirty="0" err="1" smtClean="0"/>
              <a:t>Bir</a:t>
            </a:r>
            <a:r>
              <a:rPr lang="en-US" b="1" i="1" dirty="0" smtClean="0"/>
              <a:t> </a:t>
            </a:r>
            <a:r>
              <a:rPr lang="en-US" b="1" i="1" dirty="0" err="1" smtClean="0"/>
              <a:t>qarzdor</a:t>
            </a:r>
            <a:r>
              <a:rPr lang="en-US" b="1" i="1" dirty="0" smtClean="0"/>
              <a:t> </a:t>
            </a:r>
            <a:r>
              <a:rPr lang="en-US" b="1" i="1" dirty="0" err="1" smtClean="0"/>
              <a:t>yoki</a:t>
            </a:r>
            <a:r>
              <a:rPr lang="en-US" b="1" i="1" dirty="0" smtClean="0"/>
              <a:t> </a:t>
            </a:r>
            <a:r>
              <a:rPr lang="en-US" b="1" i="1" dirty="0" err="1" smtClean="0"/>
              <a:t>o’zaro</a:t>
            </a:r>
            <a:r>
              <a:rPr lang="en-US" b="1" i="1" dirty="0" smtClean="0"/>
              <a:t> </a:t>
            </a:r>
            <a:r>
              <a:rPr lang="en-US" b="1" i="1" dirty="0" err="1" smtClean="0"/>
              <a:t>daxldor</a:t>
            </a:r>
            <a:r>
              <a:rPr lang="en-US" b="1" i="1" dirty="0" smtClean="0"/>
              <a:t> </a:t>
            </a:r>
            <a:r>
              <a:rPr lang="en-US" b="1" i="1" dirty="0" err="1" smtClean="0"/>
              <a:t>bo’lgan</a:t>
            </a:r>
            <a:r>
              <a:rPr lang="en-US" b="1" i="1" dirty="0" smtClean="0"/>
              <a:t> </a:t>
            </a:r>
            <a:r>
              <a:rPr lang="en-US" b="1" i="1" dirty="0" err="1" smtClean="0"/>
              <a:t>qarzdorlar</a:t>
            </a:r>
            <a:r>
              <a:rPr lang="en-US" b="1" i="1" dirty="0" smtClean="0"/>
              <a:t> </a:t>
            </a:r>
            <a:r>
              <a:rPr lang="en-US" b="1" i="1" dirty="0" err="1" smtClean="0"/>
              <a:t>guruhiga</a:t>
            </a:r>
            <a:r>
              <a:rPr lang="en-US" b="1" i="1" dirty="0" smtClean="0"/>
              <a:t> </a:t>
            </a:r>
            <a:r>
              <a:rPr lang="en-US" b="1" i="1" dirty="0" err="1" smtClean="0"/>
              <a:t>to’g’ri</a:t>
            </a:r>
            <a:r>
              <a:rPr lang="en-US" b="1" i="1" dirty="0" smtClean="0"/>
              <a:t> </a:t>
            </a:r>
            <a:r>
              <a:rPr lang="en-US" b="1" i="1" dirty="0" err="1" smtClean="0"/>
              <a:t>keluvchi</a:t>
            </a:r>
            <a:r>
              <a:rPr lang="en-US" b="1" i="1" dirty="0" smtClean="0"/>
              <a:t> </a:t>
            </a:r>
            <a:r>
              <a:rPr lang="en-US" b="1" i="1" dirty="0" err="1" smtClean="0"/>
              <a:t>riskning</a:t>
            </a:r>
            <a:r>
              <a:rPr lang="en-US" b="1" i="1" dirty="0" smtClean="0"/>
              <a:t> eng </a:t>
            </a:r>
            <a:r>
              <a:rPr lang="en-US" b="1" i="1" dirty="0" err="1" smtClean="0"/>
              <a:t>yuqori</a:t>
            </a:r>
            <a:r>
              <a:rPr lang="en-US" b="1" i="1" dirty="0" smtClean="0"/>
              <a:t> </a:t>
            </a:r>
            <a:r>
              <a:rPr lang="en-US" b="1" i="1" dirty="0" err="1" smtClean="0"/>
              <a:t>darajasi</a:t>
            </a:r>
            <a:r>
              <a:rPr lang="en-US" b="1" i="1" dirty="0" smtClean="0"/>
              <a:t> </a:t>
            </a:r>
            <a:r>
              <a:rPr lang="en-US" b="1" i="1" dirty="0" err="1" smtClean="0"/>
              <a:t>to’g’risida”gi</a:t>
            </a:r>
            <a:r>
              <a:rPr lang="en-US" b="1" i="1" dirty="0" smtClean="0"/>
              <a:t> </a:t>
            </a:r>
            <a:r>
              <a:rPr lang="en-US" b="1" i="1" dirty="0" err="1" smtClean="0"/>
              <a:t>Nizomi</a:t>
            </a:r>
            <a:r>
              <a:rPr lang="en-US" b="1" i="1" dirty="0" smtClean="0"/>
              <a:t>. </a:t>
            </a:r>
          </a:p>
          <a:p>
            <a:pPr>
              <a:buNone/>
            </a:pPr>
            <a:r>
              <a:rPr lang="en-US" sz="2200" b="1" i="1" dirty="0" smtClean="0"/>
              <a:t> INTERNET SAYTLARI:</a:t>
            </a:r>
          </a:p>
          <a:p>
            <a:pPr marL="457200" indent="-457200">
              <a:buAutoNum type="arabicPeriod"/>
            </a:pPr>
            <a:r>
              <a:rPr lang="en-US" sz="2200" b="1" i="1" dirty="0" smtClean="0">
                <a:hlinkClick r:id="rId2"/>
              </a:rPr>
              <a:t>WWW.CBU.UZ</a:t>
            </a:r>
            <a:endParaRPr lang="en-US" sz="2200" b="1" i="1" dirty="0" smtClean="0"/>
          </a:p>
          <a:p>
            <a:pPr marL="457200" indent="-457200">
              <a:buAutoNum type="arabicPeriod"/>
            </a:pPr>
            <a:r>
              <a:rPr lang="en-US" sz="2200" b="1" i="1" dirty="0" smtClean="0">
                <a:hlinkClick r:id="rId3"/>
              </a:rPr>
              <a:t>WWW.GOV.UZ</a:t>
            </a:r>
            <a:endParaRPr lang="en-US" sz="2200" b="1" i="1" dirty="0" smtClean="0"/>
          </a:p>
          <a:p>
            <a:pPr marL="457200" indent="-457200">
              <a:buAutoNum type="arabicPeriod"/>
            </a:pPr>
            <a:r>
              <a:rPr lang="en-US" sz="2200" b="1" i="1" dirty="0" smtClean="0"/>
              <a:t>WWW.LEX.UZ</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675250" y="274320"/>
          <a:ext cx="11268222" cy="6344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двумя скругленными противолежащими углами 2"/>
          <p:cNvSpPr/>
          <p:nvPr/>
        </p:nvSpPr>
        <p:spPr>
          <a:xfrm>
            <a:off x="351691" y="1418492"/>
            <a:ext cx="6836899" cy="5084698"/>
          </a:xfrm>
          <a:prstGeom prst="round2Diag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O‘zbekiston</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Respublikasi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Markaziy</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banki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to‘g‘risida"gi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qonun</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loyihasi</a:t>
            </a:r>
            <a:r>
              <a:rPr lang="en-GB" sz="2400" b="1" dirty="0" smtClean="0">
                <a:solidFill>
                  <a:schemeClr val="tx1"/>
                </a:solidFill>
                <a:latin typeface="Times New Roman" pitchFamily="18" charset="0"/>
                <a:cs typeface="Times New Roman" pitchFamily="18" charset="0"/>
              </a:rPr>
              <a:t> </a:t>
            </a:r>
            <a:r>
              <a:rPr lang="en-GB" sz="2400" b="1" u="sng" dirty="0" err="1" smtClean="0">
                <a:solidFill>
                  <a:schemeClr val="tx1"/>
                </a:solidFill>
                <a:latin typeface="Times New Roman" pitchFamily="18" charset="0"/>
                <a:cs typeface="Times New Roman" pitchFamily="18" charset="0"/>
              </a:rPr>
              <a:t>e'lon</a:t>
            </a:r>
            <a:r>
              <a:rPr lang="en-GB" sz="2400" b="1" u="sng" dirty="0" smtClean="0">
                <a:solidFill>
                  <a:schemeClr val="tx1"/>
                </a:solidFill>
                <a:latin typeface="Times New Roman" pitchFamily="18" charset="0"/>
                <a:cs typeface="Times New Roman" pitchFamily="18" charset="0"/>
              </a:rPr>
              <a:t> </a:t>
            </a:r>
            <a:r>
              <a:rPr lang="en-GB" sz="2400" b="1" u="sng" dirty="0" err="1" smtClean="0">
                <a:solidFill>
                  <a:schemeClr val="tx1"/>
                </a:solidFill>
                <a:latin typeface="Times New Roman" pitchFamily="18" charset="0"/>
                <a:cs typeface="Times New Roman" pitchFamily="18" charset="0"/>
              </a:rPr>
              <a:t>qilindi</a:t>
            </a:r>
            <a:r>
              <a:rPr lang="en-GB" sz="2400" b="1" u="sng"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Unga</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ko‘ra</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Markaziy</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bankning</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asosiy</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maqsadlari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quyidagilardan</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iborat</a:t>
            </a:r>
            <a:r>
              <a:rPr lang="en-GB" sz="2400" b="1" dirty="0" smtClean="0">
                <a:solidFill>
                  <a:schemeClr val="tx1"/>
                </a:solidFill>
                <a:latin typeface="Times New Roman" pitchFamily="18" charset="0"/>
                <a:cs typeface="Times New Roman" pitchFamily="18" charset="0"/>
              </a:rPr>
              <a:t>: </a:t>
            </a:r>
          </a:p>
          <a:p>
            <a:pPr algn="ctr"/>
            <a:endParaRPr lang="en-GB" sz="2400" b="1" dirty="0" smtClean="0">
              <a:solidFill>
                <a:schemeClr val="tx1"/>
              </a:solidFill>
              <a:latin typeface="Times New Roman" pitchFamily="18" charset="0"/>
              <a:cs typeface="Times New Roman" pitchFamily="18" charset="0"/>
            </a:endParaRPr>
          </a:p>
          <a:p>
            <a:r>
              <a:rPr lang="en-GB" sz="2400" dirty="0" smtClean="0">
                <a:solidFill>
                  <a:schemeClr val="tx1"/>
                </a:solidFill>
                <a:latin typeface="Times New Roman" pitchFamily="18" charset="0"/>
                <a:cs typeface="Times New Roman" pitchFamily="18" charset="0"/>
              </a:rPr>
              <a:t>-</a:t>
            </a:r>
            <a:r>
              <a:rPr lang="en-GB" sz="2400" b="1" dirty="0" err="1" smtClean="0">
                <a:solidFill>
                  <a:schemeClr val="tx1"/>
                </a:solidFill>
                <a:latin typeface="Times New Roman" pitchFamily="18" charset="0"/>
                <a:cs typeface="Times New Roman" pitchFamily="18" charset="0"/>
              </a:rPr>
              <a:t>narxlari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barqarorligi</a:t>
            </a:r>
            <a:r>
              <a:rPr lang="en-GB" sz="2400" b="1" dirty="0" smtClean="0">
                <a:solidFill>
                  <a:schemeClr val="tx1"/>
                </a:solidFill>
                <a:latin typeface="Times New Roman" pitchFamily="18" charset="0"/>
                <a:cs typeface="Times New Roman" pitchFamily="18" charset="0"/>
              </a:rPr>
              <a:t>;</a:t>
            </a:r>
            <a:br>
              <a:rPr lang="en-GB" sz="2400" b="1" dirty="0" smtClean="0">
                <a:solidFill>
                  <a:schemeClr val="tx1"/>
                </a:solidFill>
                <a:latin typeface="Times New Roman" pitchFamily="18" charset="0"/>
                <a:cs typeface="Times New Roman" pitchFamily="18" charset="0"/>
              </a:rPr>
            </a:br>
            <a:r>
              <a:rPr lang="en-GB" sz="2400" b="1" dirty="0" smtClean="0">
                <a:solidFill>
                  <a:schemeClr val="tx1"/>
                </a:solidFill>
                <a:latin typeface="Times New Roman" pitchFamily="18" charset="0"/>
                <a:cs typeface="Times New Roman" pitchFamily="18" charset="0"/>
              </a:rPr>
              <a:t>-</a:t>
            </a:r>
            <a:r>
              <a:rPr lang="en-GB" sz="2400" b="1" dirty="0" err="1" smtClean="0">
                <a:solidFill>
                  <a:schemeClr val="tx1"/>
                </a:solidFill>
                <a:latin typeface="Times New Roman" pitchFamily="18" charset="0"/>
                <a:cs typeface="Times New Roman" pitchFamily="18" charset="0"/>
              </a:rPr>
              <a:t>tizimining</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barqarorligi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va</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rivojlanishi</a:t>
            </a:r>
            <a:r>
              <a:rPr lang="en-GB" sz="2400" b="1" dirty="0" smtClean="0">
                <a:solidFill>
                  <a:schemeClr val="tx1"/>
                </a:solidFill>
                <a:latin typeface="Times New Roman" pitchFamily="18" charset="0"/>
                <a:cs typeface="Times New Roman" pitchFamily="18" charset="0"/>
              </a:rPr>
              <a:t>;</a:t>
            </a:r>
            <a:br>
              <a:rPr lang="en-GB" sz="2400" b="1" dirty="0" smtClean="0">
                <a:solidFill>
                  <a:schemeClr val="tx1"/>
                </a:solidFill>
                <a:latin typeface="Times New Roman" pitchFamily="18" charset="0"/>
                <a:cs typeface="Times New Roman" pitchFamily="18" charset="0"/>
              </a:rPr>
            </a:br>
            <a:r>
              <a:rPr lang="en-GB" sz="2400" b="1" dirty="0" smtClean="0">
                <a:solidFill>
                  <a:schemeClr val="tx1"/>
                </a:solidFill>
                <a:latin typeface="Times New Roman" pitchFamily="18" charset="0"/>
                <a:cs typeface="Times New Roman" pitchFamily="18" charset="0"/>
              </a:rPr>
              <a:t>-</a:t>
            </a:r>
            <a:r>
              <a:rPr lang="en-GB" sz="2400" b="1" dirty="0" err="1" smtClean="0">
                <a:solidFill>
                  <a:schemeClr val="tx1"/>
                </a:solidFill>
                <a:latin typeface="Times New Roman" pitchFamily="18" charset="0"/>
                <a:cs typeface="Times New Roman" pitchFamily="18" charset="0"/>
              </a:rPr>
              <a:t>to‘lov</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tizimining</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barqarorligi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va</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rivojlanishi</a:t>
            </a:r>
            <a:r>
              <a:rPr lang="en-GB" sz="2400" b="1" dirty="0" smtClean="0">
                <a:solidFill>
                  <a:schemeClr val="tx1"/>
                </a:solidFill>
                <a:latin typeface="Times New Roman" pitchFamily="18" charset="0"/>
                <a:cs typeface="Times New Roman" pitchFamily="18" charset="0"/>
              </a:rPr>
              <a:t>.</a:t>
            </a:r>
            <a:br>
              <a:rPr lang="en-GB" sz="2400" b="1" dirty="0" smtClean="0">
                <a:solidFill>
                  <a:schemeClr val="tx1"/>
                </a:solidFill>
                <a:latin typeface="Times New Roman" pitchFamily="18" charset="0"/>
                <a:cs typeface="Times New Roman" pitchFamily="18" charset="0"/>
              </a:rPr>
            </a:br>
            <a:endParaRPr lang="en-GB" sz="2400" b="1" dirty="0" smtClean="0">
              <a:solidFill>
                <a:schemeClr val="tx1"/>
              </a:solidFill>
              <a:latin typeface="Times New Roman" pitchFamily="18" charset="0"/>
              <a:cs typeface="Times New Roman" pitchFamily="18" charset="0"/>
            </a:endParaRPr>
          </a:p>
          <a:p>
            <a:r>
              <a:rPr lang="en-GB" sz="2400" b="1" dirty="0" err="1" smtClean="0">
                <a:solidFill>
                  <a:schemeClr val="tx1"/>
                </a:solidFill>
                <a:latin typeface="Times New Roman" pitchFamily="18" charset="0"/>
                <a:cs typeface="Times New Roman" pitchFamily="18" charset="0"/>
              </a:rPr>
              <a:t>Belgilanishicha</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foyda</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olish</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Markaziy</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bankning</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asosiy</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maqsadi</a:t>
            </a:r>
            <a:r>
              <a:rPr lang="en-GB" sz="2400" b="1" dirty="0" smtClean="0">
                <a:solidFill>
                  <a:schemeClr val="tx1"/>
                </a:solidFill>
                <a:latin typeface="Times New Roman" pitchFamily="18" charset="0"/>
                <a:cs typeface="Times New Roman" pitchFamily="18" charset="0"/>
              </a:rPr>
              <a:t> </a:t>
            </a:r>
            <a:r>
              <a:rPr lang="en-GB" sz="2400" b="1" dirty="0" err="1" smtClean="0">
                <a:solidFill>
                  <a:schemeClr val="tx1"/>
                </a:solidFill>
                <a:latin typeface="Times New Roman" pitchFamily="18" charset="0"/>
                <a:cs typeface="Times New Roman" pitchFamily="18" charset="0"/>
              </a:rPr>
              <a:t>emas</a:t>
            </a:r>
            <a:r>
              <a:rPr lang="en-GB" sz="2400" b="1" dirty="0" smtClean="0">
                <a:solidFill>
                  <a:schemeClr val="tx1"/>
                </a:solidFill>
                <a:latin typeface="Times New Roman" pitchFamily="18" charset="0"/>
                <a:cs typeface="Times New Roman" pitchFamily="18" charset="0"/>
              </a:rPr>
              <a:t>.</a:t>
            </a:r>
            <a:endParaRPr lang="ru-RU" sz="2400" b="1" dirty="0" smtClean="0">
              <a:solidFill>
                <a:schemeClr val="tx1"/>
              </a:solidFill>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3675" y="4009292"/>
            <a:ext cx="4431322" cy="2493897"/>
          </a:xfrm>
          <a:prstGeom prst="rect">
            <a:avLst/>
          </a:prstGeom>
        </p:spPr>
      </p:pic>
      <p:sp>
        <p:nvSpPr>
          <p:cNvPr id="7" name="Прямоугольник 6"/>
          <p:cNvSpPr/>
          <p:nvPr/>
        </p:nvSpPr>
        <p:spPr>
          <a:xfrm>
            <a:off x="689317" y="337625"/>
            <a:ext cx="10325686" cy="71745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514350" indent="-514350" algn="ctr">
              <a:buFont typeface="+mj-lt"/>
              <a:buAutoNum type="arabicPeriod"/>
            </a:pPr>
            <a:r>
              <a:rPr lang="en-US" sz="3600" b="1" i="1" dirty="0" err="1" smtClean="0">
                <a:latin typeface="Times New Roman" panose="02020603050405020304" pitchFamily="18" charset="0"/>
                <a:cs typeface="Times New Roman" panose="02020603050405020304" pitchFamily="18" charset="0"/>
              </a:rPr>
              <a:t>Markaziy</a:t>
            </a:r>
            <a:r>
              <a:rPr lang="en-US" sz="3600" b="1" i="1" dirty="0" smtClean="0">
                <a:latin typeface="Times New Roman" panose="02020603050405020304" pitchFamily="18" charset="0"/>
                <a:cs typeface="Times New Roman" panose="02020603050405020304" pitchFamily="18" charset="0"/>
              </a:rPr>
              <a:t> bank </a:t>
            </a:r>
            <a:r>
              <a:rPr lang="en-US" sz="3600" b="1" i="1" dirty="0" err="1" smtClean="0">
                <a:latin typeface="Times New Roman" panose="02020603050405020304" pitchFamily="18" charset="0"/>
                <a:cs typeface="Times New Roman" panose="02020603050405020304" pitchFamily="18" charset="0"/>
              </a:rPr>
              <a:t>va</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uning</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vazifalari</a:t>
            </a:r>
            <a:r>
              <a:rPr lang="en-US" b="1" i="1" dirty="0" smtClean="0">
                <a:latin typeface="Times New Roman" panose="02020603050405020304" pitchFamily="18" charset="0"/>
                <a:cs typeface="Times New Roman" panose="02020603050405020304" pitchFamily="18" charset="0"/>
              </a:rPr>
              <a:t>.</a:t>
            </a:r>
          </a:p>
        </p:txBody>
      </p:sp>
      <p:pic>
        <p:nvPicPr>
          <p:cNvPr id="8" name="Picture 11" descr="https://storage.kun.uz/source/3/gQnDwuqV7zA-DfAieEy1mtSeovVBp64B.jpg"/>
          <p:cNvPicPr/>
          <p:nvPr/>
        </p:nvPicPr>
        <p:blipFill>
          <a:blip r:embed="rId3">
            <a:extLst>
              <a:ext uri="{28A0092B-C50C-407E-A947-70E740481C1C}">
                <a14:useLocalDpi xmlns:a14="http://schemas.microsoft.com/office/drawing/2010/main" val="0"/>
              </a:ext>
            </a:extLst>
          </a:blip>
          <a:srcRect/>
          <a:stretch>
            <a:fillRect/>
          </a:stretch>
        </p:blipFill>
        <p:spPr bwMode="auto">
          <a:xfrm>
            <a:off x="7399607" y="1561514"/>
            <a:ext cx="4501662" cy="2250831"/>
          </a:xfrm>
          <a:prstGeom prst="rect">
            <a:avLst/>
          </a:prstGeom>
          <a:noFill/>
          <a:ln>
            <a:noFill/>
          </a:ln>
        </p:spPr>
      </p:pic>
    </p:spTree>
    <p:extLst>
      <p:ext uri="{BB962C8B-B14F-4D97-AF65-F5344CB8AC3E}">
        <p14:creationId xmlns:p14="http://schemas.microsoft.com/office/powerpoint/2010/main" val="45639904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вырезанными противолежащими углами 4"/>
          <p:cNvSpPr/>
          <p:nvPr/>
        </p:nvSpPr>
        <p:spPr>
          <a:xfrm>
            <a:off x="309522" y="1392702"/>
            <a:ext cx="11563610" cy="5251007"/>
          </a:xfrm>
          <a:prstGeom prst="snip2DiagRect">
            <a:avLst/>
          </a:prstGeom>
          <a:ln/>
        </p:spPr>
        <p:style>
          <a:lnRef idx="2">
            <a:schemeClr val="accent5"/>
          </a:lnRef>
          <a:fillRef idx="1">
            <a:schemeClr val="lt1"/>
          </a:fillRef>
          <a:effectRef idx="0">
            <a:schemeClr val="accent5"/>
          </a:effectRef>
          <a:fontRef idx="minor">
            <a:schemeClr val="dk1"/>
          </a:fontRef>
        </p:style>
        <p:txBody>
          <a:bodyPr rtlCol="0" anchor="ctr"/>
          <a:lstStyle/>
          <a:p>
            <a:r>
              <a:rPr lang="en-GB" sz="2400" dirty="0" smtClean="0"/>
              <a:t>-</a:t>
            </a:r>
            <a:r>
              <a:rPr lang="en-GB" sz="2400" dirty="0" err="1" smtClean="0"/>
              <a:t>pul-kredit</a:t>
            </a:r>
            <a:r>
              <a:rPr lang="en-GB" sz="2400" dirty="0" smtClean="0"/>
              <a:t> </a:t>
            </a:r>
            <a:r>
              <a:rPr lang="en-GB" sz="2400" dirty="0" err="1" smtClean="0"/>
              <a:t>siyosati</a:t>
            </a:r>
            <a:r>
              <a:rPr lang="en-GB" sz="2400" dirty="0" smtClean="0"/>
              <a:t> </a:t>
            </a:r>
            <a:r>
              <a:rPr lang="en-GB" sz="2400" dirty="0" err="1" smtClean="0"/>
              <a:t>va</a:t>
            </a:r>
            <a:r>
              <a:rPr lang="en-GB" sz="2400" dirty="0" smtClean="0"/>
              <a:t> </a:t>
            </a:r>
            <a:r>
              <a:rPr lang="en-GB" sz="2400" dirty="0" err="1" smtClean="0"/>
              <a:t>valyuta</a:t>
            </a:r>
            <a:r>
              <a:rPr lang="en-GB" sz="2400" dirty="0" smtClean="0"/>
              <a:t> </a:t>
            </a:r>
            <a:r>
              <a:rPr lang="en-GB" sz="2400" dirty="0" err="1" smtClean="0"/>
              <a:t>siyosatini</a:t>
            </a:r>
            <a:r>
              <a:rPr lang="en-GB" sz="2400" dirty="0" smtClean="0"/>
              <a:t> </a:t>
            </a:r>
            <a:r>
              <a:rPr lang="en-GB" sz="2400" dirty="0" err="1" smtClean="0"/>
              <a:t>ishlab</a:t>
            </a:r>
            <a:r>
              <a:rPr lang="en-GB" sz="2400" dirty="0" smtClean="0"/>
              <a:t> </a:t>
            </a:r>
            <a:r>
              <a:rPr lang="en-GB" sz="2400" dirty="0" err="1" smtClean="0"/>
              <a:t>chiqish</a:t>
            </a:r>
            <a:r>
              <a:rPr lang="en-GB" sz="2400" dirty="0" smtClean="0"/>
              <a:t> </a:t>
            </a:r>
            <a:r>
              <a:rPr lang="en-GB" sz="2400" dirty="0" err="1" smtClean="0"/>
              <a:t>va</a:t>
            </a:r>
            <a:r>
              <a:rPr lang="en-GB" sz="2400" dirty="0" smtClean="0"/>
              <a:t> </a:t>
            </a:r>
            <a:r>
              <a:rPr lang="en-GB" sz="2400" dirty="0" err="1" smtClean="0"/>
              <a:t>amalga</a:t>
            </a:r>
            <a:r>
              <a:rPr lang="en-GB" sz="2400" dirty="0" smtClean="0"/>
              <a:t> </a:t>
            </a:r>
            <a:r>
              <a:rPr lang="en-GB" sz="2400" dirty="0" err="1" smtClean="0"/>
              <a:t>oshirish</a:t>
            </a:r>
            <a:r>
              <a:rPr lang="en-GB" sz="2400" dirty="0" smtClean="0"/>
              <a:t>;</a:t>
            </a:r>
            <a:br>
              <a:rPr lang="en-GB" sz="2400" dirty="0" smtClean="0"/>
            </a:br>
            <a:r>
              <a:rPr lang="en-GB" sz="2400" dirty="0" smtClean="0"/>
              <a:t>-</a:t>
            </a:r>
            <a:r>
              <a:rPr lang="en-GB" sz="2400" dirty="0" err="1" smtClean="0"/>
              <a:t>valyutani</a:t>
            </a:r>
            <a:r>
              <a:rPr lang="en-GB" sz="2400" dirty="0" smtClean="0"/>
              <a:t> </a:t>
            </a:r>
            <a:r>
              <a:rPr lang="en-GB" sz="2400" dirty="0" err="1" smtClean="0"/>
              <a:t>tartibga</a:t>
            </a:r>
            <a:r>
              <a:rPr lang="en-GB" sz="2400" dirty="0" smtClean="0"/>
              <a:t> </a:t>
            </a:r>
            <a:r>
              <a:rPr lang="en-GB" sz="2400" dirty="0" err="1" smtClean="0"/>
              <a:t>solish</a:t>
            </a:r>
            <a:r>
              <a:rPr lang="en-GB" sz="2400" dirty="0" smtClean="0"/>
              <a:t> </a:t>
            </a:r>
            <a:r>
              <a:rPr lang="en-GB" sz="2400" dirty="0" err="1" smtClean="0"/>
              <a:t>va</a:t>
            </a:r>
            <a:r>
              <a:rPr lang="en-GB" sz="2400" dirty="0" smtClean="0"/>
              <a:t> </a:t>
            </a:r>
            <a:r>
              <a:rPr lang="en-GB" sz="2400" dirty="0" err="1" smtClean="0"/>
              <a:t>valyutani</a:t>
            </a:r>
            <a:r>
              <a:rPr lang="en-GB" sz="2400" dirty="0" smtClean="0"/>
              <a:t> </a:t>
            </a:r>
            <a:r>
              <a:rPr lang="en-GB" sz="2400" dirty="0" err="1" smtClean="0"/>
              <a:t>nazorat</a:t>
            </a:r>
            <a:r>
              <a:rPr lang="en-GB" sz="2400" dirty="0" smtClean="0"/>
              <a:t> </a:t>
            </a:r>
            <a:r>
              <a:rPr lang="en-GB" sz="2400" dirty="0" err="1" smtClean="0"/>
              <a:t>qilishni</a:t>
            </a:r>
            <a:r>
              <a:rPr lang="en-GB" sz="2400" dirty="0" smtClean="0"/>
              <a:t> </a:t>
            </a:r>
            <a:r>
              <a:rPr lang="en-GB" sz="2400" dirty="0" err="1" smtClean="0"/>
              <a:t>tashkil</a:t>
            </a:r>
            <a:r>
              <a:rPr lang="en-GB" sz="2400" dirty="0" smtClean="0"/>
              <a:t> </a:t>
            </a:r>
            <a:r>
              <a:rPr lang="en-GB" sz="2400" dirty="0" err="1" smtClean="0"/>
              <a:t>etish</a:t>
            </a:r>
            <a:r>
              <a:rPr lang="en-GB" sz="2400" dirty="0" smtClean="0"/>
              <a:t> </a:t>
            </a:r>
            <a:r>
              <a:rPr lang="en-GB" sz="2400" dirty="0" err="1" smtClean="0"/>
              <a:t>va</a:t>
            </a:r>
            <a:r>
              <a:rPr lang="en-GB" sz="2400" dirty="0" smtClean="0"/>
              <a:t> </a:t>
            </a:r>
            <a:r>
              <a:rPr lang="en-GB" sz="2400" dirty="0" err="1" smtClean="0"/>
              <a:t>amalga</a:t>
            </a:r>
            <a:r>
              <a:rPr lang="en-GB" sz="2400" dirty="0" smtClean="0"/>
              <a:t> </a:t>
            </a:r>
            <a:r>
              <a:rPr lang="en-GB" sz="2400" dirty="0" err="1" smtClean="0"/>
              <a:t>oshirish</a:t>
            </a:r>
            <a:r>
              <a:rPr lang="en-GB" sz="2400" dirty="0" smtClean="0"/>
              <a:t>;</a:t>
            </a:r>
            <a:br>
              <a:rPr lang="en-GB" sz="2400" dirty="0" smtClean="0"/>
            </a:br>
            <a:r>
              <a:rPr lang="en-GB" sz="2400" dirty="0" smtClean="0"/>
              <a:t>-bank </a:t>
            </a:r>
            <a:r>
              <a:rPr lang="en-GB" sz="2400" dirty="0" err="1" smtClean="0"/>
              <a:t>tizimining</a:t>
            </a:r>
            <a:r>
              <a:rPr lang="en-GB" sz="2400" dirty="0" smtClean="0"/>
              <a:t> </a:t>
            </a:r>
            <a:r>
              <a:rPr lang="en-GB" sz="2400" dirty="0" err="1" smtClean="0"/>
              <a:t>barqarorligini</a:t>
            </a:r>
            <a:r>
              <a:rPr lang="en-GB" sz="2400" dirty="0" smtClean="0"/>
              <a:t> </a:t>
            </a:r>
            <a:r>
              <a:rPr lang="en-GB" sz="2400" dirty="0" err="1" smtClean="0"/>
              <a:t>ta'minlash</a:t>
            </a:r>
            <a:r>
              <a:rPr lang="en-GB" sz="2400" dirty="0" smtClean="0"/>
              <a:t>, </a:t>
            </a:r>
            <a:r>
              <a:rPr lang="en-GB" sz="2400" dirty="0" err="1" smtClean="0"/>
              <a:t>mikrokredit</a:t>
            </a:r>
            <a:r>
              <a:rPr lang="en-GB" sz="2400" dirty="0" smtClean="0"/>
              <a:t> </a:t>
            </a:r>
            <a:r>
              <a:rPr lang="en-GB" sz="2400" dirty="0" err="1" smtClean="0"/>
              <a:t>tashkilotlari</a:t>
            </a:r>
            <a:r>
              <a:rPr lang="en-GB" sz="2400" dirty="0" smtClean="0"/>
              <a:t> </a:t>
            </a:r>
            <a:r>
              <a:rPr lang="en-GB" sz="2400" dirty="0" err="1" smtClean="0"/>
              <a:t>va</a:t>
            </a:r>
            <a:r>
              <a:rPr lang="en-GB" sz="2400" dirty="0" smtClean="0"/>
              <a:t> </a:t>
            </a:r>
            <a:r>
              <a:rPr lang="en-GB" sz="2400" dirty="0" err="1" smtClean="0"/>
              <a:t>lombardlar</a:t>
            </a:r>
            <a:r>
              <a:rPr lang="en-GB" sz="2400" dirty="0" smtClean="0"/>
              <a:t> </a:t>
            </a:r>
            <a:r>
              <a:rPr lang="en-GB" sz="2400" dirty="0" err="1" smtClean="0"/>
              <a:t>faoliyatiga</a:t>
            </a:r>
            <a:r>
              <a:rPr lang="en-GB" sz="2400" dirty="0" smtClean="0"/>
              <a:t> </a:t>
            </a:r>
            <a:r>
              <a:rPr lang="en-GB" sz="2400" dirty="0" err="1" smtClean="0"/>
              <a:t>ko‘maklashish</a:t>
            </a:r>
            <a:r>
              <a:rPr lang="en-GB" sz="2400" dirty="0" smtClean="0"/>
              <a:t>;</a:t>
            </a:r>
            <a:br>
              <a:rPr lang="en-GB" sz="2400" dirty="0" smtClean="0"/>
            </a:br>
            <a:r>
              <a:rPr lang="en-GB" sz="2400" dirty="0" smtClean="0"/>
              <a:t>-</a:t>
            </a:r>
            <a:r>
              <a:rPr lang="en-GB" sz="2400" dirty="0" err="1" smtClean="0"/>
              <a:t>O‘zbekiston</a:t>
            </a:r>
            <a:r>
              <a:rPr lang="en-GB" sz="2400" dirty="0" smtClean="0"/>
              <a:t> </a:t>
            </a:r>
            <a:r>
              <a:rPr lang="en-GB" sz="2400" dirty="0" err="1" smtClean="0"/>
              <a:t>Respublikasida</a:t>
            </a:r>
            <a:r>
              <a:rPr lang="en-GB" sz="2400" dirty="0" smtClean="0"/>
              <a:t> </a:t>
            </a:r>
            <a:r>
              <a:rPr lang="en-GB" sz="2400" dirty="0" err="1" smtClean="0"/>
              <a:t>to‘lov</a:t>
            </a:r>
            <a:r>
              <a:rPr lang="en-GB" sz="2400" dirty="0" smtClean="0"/>
              <a:t> </a:t>
            </a:r>
            <a:r>
              <a:rPr lang="en-GB" sz="2400" dirty="0" err="1" smtClean="0"/>
              <a:t>tizimlarining</a:t>
            </a:r>
            <a:r>
              <a:rPr lang="en-GB" sz="2400" dirty="0" smtClean="0"/>
              <a:t> </a:t>
            </a:r>
            <a:r>
              <a:rPr lang="en-GB" sz="2400" dirty="0" err="1" smtClean="0"/>
              <a:t>faoliyatini</a:t>
            </a:r>
            <a:r>
              <a:rPr lang="en-GB" sz="2400" dirty="0" smtClean="0"/>
              <a:t> </a:t>
            </a:r>
            <a:r>
              <a:rPr lang="en-GB" sz="2400" dirty="0" err="1" smtClean="0"/>
              <a:t>muvofiqlashtirish</a:t>
            </a:r>
            <a:r>
              <a:rPr lang="en-GB" sz="2400" dirty="0" smtClean="0"/>
              <a:t> </a:t>
            </a:r>
            <a:r>
              <a:rPr lang="en-GB" sz="2400" dirty="0" err="1" smtClean="0"/>
              <a:t>va</a:t>
            </a:r>
            <a:r>
              <a:rPr lang="en-GB" sz="2400" dirty="0" smtClean="0"/>
              <a:t> </a:t>
            </a:r>
            <a:r>
              <a:rPr lang="en-GB" sz="2400" dirty="0" err="1" smtClean="0"/>
              <a:t>ta'minlash</a:t>
            </a:r>
            <a:r>
              <a:rPr lang="en-GB" sz="2400" dirty="0" smtClean="0"/>
              <a:t>;</a:t>
            </a:r>
            <a:br>
              <a:rPr lang="en-GB" sz="2400" dirty="0" smtClean="0"/>
            </a:br>
            <a:r>
              <a:rPr lang="en-GB" sz="2400" dirty="0" smtClean="0"/>
              <a:t>-</a:t>
            </a:r>
            <a:r>
              <a:rPr lang="en-GB" sz="2400" dirty="0" err="1" smtClean="0"/>
              <a:t>banklar</a:t>
            </a:r>
            <a:r>
              <a:rPr lang="en-GB" sz="2400" dirty="0" smtClean="0"/>
              <a:t>, bank </a:t>
            </a:r>
            <a:r>
              <a:rPr lang="en-GB" sz="2400" dirty="0" err="1" smtClean="0"/>
              <a:t>xoldinglari</a:t>
            </a:r>
            <a:r>
              <a:rPr lang="en-GB" sz="2400" dirty="0" smtClean="0"/>
              <a:t>, </a:t>
            </a:r>
            <a:r>
              <a:rPr lang="en-GB" sz="2400" dirty="0" err="1" smtClean="0"/>
              <a:t>mikrokredit</a:t>
            </a:r>
            <a:r>
              <a:rPr lang="en-GB" sz="2400" dirty="0" smtClean="0"/>
              <a:t> </a:t>
            </a:r>
            <a:r>
              <a:rPr lang="en-GB" sz="2400" dirty="0" err="1" smtClean="0"/>
              <a:t>tashkilotlari</a:t>
            </a:r>
            <a:r>
              <a:rPr lang="en-GB" sz="2400" dirty="0" smtClean="0"/>
              <a:t>, </a:t>
            </a:r>
            <a:r>
              <a:rPr lang="en-GB" sz="2400" dirty="0" err="1" smtClean="0"/>
              <a:t>lombardlar</a:t>
            </a:r>
            <a:r>
              <a:rPr lang="en-GB" sz="2400" dirty="0" smtClean="0"/>
              <a:t>, </a:t>
            </a:r>
            <a:r>
              <a:rPr lang="en-GB" sz="2400" dirty="0" err="1" smtClean="0"/>
              <a:t>valyuta</a:t>
            </a:r>
            <a:r>
              <a:rPr lang="en-GB" sz="2400" dirty="0" smtClean="0"/>
              <a:t> </a:t>
            </a:r>
            <a:r>
              <a:rPr lang="en-GB" sz="2400" dirty="0" err="1" smtClean="0"/>
              <a:t>birjasi</a:t>
            </a:r>
            <a:r>
              <a:rPr lang="en-GB" sz="2400" dirty="0" smtClean="0"/>
              <a:t> </a:t>
            </a:r>
            <a:r>
              <a:rPr lang="en-GB" sz="2400" dirty="0" err="1" smtClean="0"/>
              <a:t>va</a:t>
            </a:r>
            <a:r>
              <a:rPr lang="en-GB" sz="2400" dirty="0" smtClean="0"/>
              <a:t> </a:t>
            </a:r>
            <a:r>
              <a:rPr lang="en-GB" sz="2400" dirty="0" err="1" smtClean="0"/>
              <a:t>kredit</a:t>
            </a:r>
            <a:r>
              <a:rPr lang="en-GB" sz="2400" dirty="0" smtClean="0"/>
              <a:t> </a:t>
            </a:r>
            <a:r>
              <a:rPr lang="en-GB" sz="2400" dirty="0" err="1" smtClean="0"/>
              <a:t>byurolari</a:t>
            </a:r>
            <a:r>
              <a:rPr lang="en-GB" sz="2400" dirty="0" smtClean="0"/>
              <a:t> </a:t>
            </a:r>
            <a:r>
              <a:rPr lang="en-GB" sz="2400" dirty="0" err="1" smtClean="0"/>
              <a:t>faoliyatini</a:t>
            </a:r>
            <a:r>
              <a:rPr lang="en-GB" sz="2400" dirty="0" smtClean="0"/>
              <a:t> </a:t>
            </a:r>
            <a:r>
              <a:rPr lang="en-GB" sz="2400" dirty="0" err="1" smtClean="0"/>
              <a:t>litsenziyalash</a:t>
            </a:r>
            <a:r>
              <a:rPr lang="en-GB" sz="2400" dirty="0" smtClean="0"/>
              <a:t> </a:t>
            </a:r>
            <a:r>
              <a:rPr lang="en-GB" sz="2400" dirty="0" err="1" smtClean="0"/>
              <a:t>va</a:t>
            </a:r>
            <a:r>
              <a:rPr lang="en-GB" sz="2400" dirty="0" smtClean="0"/>
              <a:t> </a:t>
            </a:r>
            <a:r>
              <a:rPr lang="en-GB" sz="2400" dirty="0" err="1" smtClean="0"/>
              <a:t>tartibga</a:t>
            </a:r>
            <a:r>
              <a:rPr lang="en-GB" sz="2400" dirty="0" smtClean="0"/>
              <a:t> </a:t>
            </a:r>
            <a:r>
              <a:rPr lang="en-GB" sz="2400" dirty="0" err="1" smtClean="0"/>
              <a:t>solish</a:t>
            </a:r>
            <a:r>
              <a:rPr lang="en-GB" sz="2400" dirty="0" smtClean="0"/>
              <a:t>;</a:t>
            </a:r>
            <a:br>
              <a:rPr lang="en-GB" sz="2400" dirty="0" smtClean="0"/>
            </a:br>
            <a:r>
              <a:rPr lang="en-GB" sz="2400" dirty="0" smtClean="0"/>
              <a:t>-</a:t>
            </a:r>
            <a:r>
              <a:rPr lang="en-GB" sz="2400" dirty="0" err="1" smtClean="0"/>
              <a:t>banklar</a:t>
            </a:r>
            <a:r>
              <a:rPr lang="en-GB" sz="2400" dirty="0" smtClean="0"/>
              <a:t>, bank </a:t>
            </a:r>
            <a:r>
              <a:rPr lang="en-GB" sz="2400" dirty="0" err="1" smtClean="0"/>
              <a:t>xoldinglari</a:t>
            </a:r>
            <a:r>
              <a:rPr lang="en-GB" sz="2400" dirty="0" smtClean="0"/>
              <a:t>, </a:t>
            </a:r>
            <a:r>
              <a:rPr lang="en-GB" sz="2400" dirty="0" err="1" smtClean="0"/>
              <a:t>mikrokredit</a:t>
            </a:r>
            <a:r>
              <a:rPr lang="en-GB" sz="2400" dirty="0" smtClean="0"/>
              <a:t> </a:t>
            </a:r>
            <a:r>
              <a:rPr lang="en-GB" sz="2400" dirty="0" err="1" smtClean="0"/>
              <a:t>tashkilotlari</a:t>
            </a:r>
            <a:r>
              <a:rPr lang="en-GB" sz="2400" dirty="0" smtClean="0"/>
              <a:t>, </a:t>
            </a:r>
            <a:r>
              <a:rPr lang="en-GB" sz="2400" dirty="0" err="1" smtClean="0"/>
              <a:t>lombardlar</a:t>
            </a:r>
            <a:r>
              <a:rPr lang="en-GB" sz="2400" dirty="0" smtClean="0"/>
              <a:t> </a:t>
            </a:r>
            <a:r>
              <a:rPr lang="en-GB" sz="2400" dirty="0" err="1" smtClean="0"/>
              <a:t>va</a:t>
            </a:r>
            <a:r>
              <a:rPr lang="en-GB" sz="2400" dirty="0" smtClean="0"/>
              <a:t> </a:t>
            </a:r>
            <a:r>
              <a:rPr lang="en-GB" sz="2400" dirty="0" err="1" smtClean="0"/>
              <a:t>kredit</a:t>
            </a:r>
            <a:r>
              <a:rPr lang="en-GB" sz="2400" dirty="0" smtClean="0"/>
              <a:t> </a:t>
            </a:r>
            <a:r>
              <a:rPr lang="en-GB" sz="2400" dirty="0" err="1" smtClean="0"/>
              <a:t>byurolarini</a:t>
            </a:r>
            <a:r>
              <a:rPr lang="en-GB" sz="2400" dirty="0" smtClean="0"/>
              <a:t> </a:t>
            </a:r>
            <a:r>
              <a:rPr lang="en-GB" sz="2400" dirty="0" err="1" smtClean="0"/>
              <a:t>nazorat</a:t>
            </a:r>
            <a:r>
              <a:rPr lang="en-GB" sz="2400" dirty="0" smtClean="0"/>
              <a:t> </a:t>
            </a:r>
            <a:r>
              <a:rPr lang="en-GB" sz="2400" dirty="0" err="1" smtClean="0"/>
              <a:t>qilish</a:t>
            </a:r>
            <a:r>
              <a:rPr lang="en-GB" sz="2400" dirty="0" smtClean="0"/>
              <a:t>;</a:t>
            </a:r>
          </a:p>
          <a:p>
            <a:endParaRPr lang="en-GB" sz="2400" i="1" dirty="0" smtClean="0">
              <a:latin typeface="Times New Roman" panose="02020603050405020304" pitchFamily="18" charset="0"/>
              <a:cs typeface="Times New Roman" panose="02020603050405020304" pitchFamily="18" charset="0"/>
            </a:endParaRPr>
          </a:p>
          <a:p>
            <a:endParaRPr lang="en-GB" sz="2400" i="1" dirty="0" smtClean="0">
              <a:latin typeface="Times New Roman" panose="02020603050405020304" pitchFamily="18" charset="0"/>
              <a:cs typeface="Times New Roman" panose="02020603050405020304" pitchFamily="18" charset="0"/>
            </a:endParaRPr>
          </a:p>
          <a:p>
            <a:endParaRPr lang="en-GB" sz="2400" i="1" dirty="0" smtClean="0">
              <a:latin typeface="Times New Roman" panose="02020603050405020304" pitchFamily="18" charset="0"/>
              <a:cs typeface="Times New Roman" panose="02020603050405020304" pitchFamily="18" charset="0"/>
            </a:endParaRPr>
          </a:p>
        </p:txBody>
      </p:sp>
      <p:sp>
        <p:nvSpPr>
          <p:cNvPr id="6" name="Выноска со стрелкой вниз 5"/>
          <p:cNvSpPr/>
          <p:nvPr/>
        </p:nvSpPr>
        <p:spPr>
          <a:xfrm>
            <a:off x="562708" y="225083"/>
            <a:ext cx="11141612" cy="1125415"/>
          </a:xfrm>
          <a:prstGeom prst="down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600" b="1" dirty="0" err="1" smtClean="0"/>
              <a:t>Bundan</a:t>
            </a:r>
            <a:r>
              <a:rPr lang="en-GB" sz="2600" b="1" dirty="0" smtClean="0"/>
              <a:t> </a:t>
            </a:r>
            <a:r>
              <a:rPr lang="en-GB" sz="2600" b="1" dirty="0" err="1" smtClean="0"/>
              <a:t>tashqari</a:t>
            </a:r>
            <a:r>
              <a:rPr lang="en-GB" sz="2600" b="1" dirty="0" smtClean="0"/>
              <a:t>, </a:t>
            </a:r>
            <a:r>
              <a:rPr lang="en-GB" sz="2600" b="1" dirty="0" err="1" smtClean="0"/>
              <a:t>Markaziy</a:t>
            </a:r>
            <a:r>
              <a:rPr lang="en-GB" sz="2600" b="1" dirty="0" smtClean="0"/>
              <a:t> </a:t>
            </a:r>
            <a:r>
              <a:rPr lang="en-GB" sz="2600" b="1" dirty="0" err="1" smtClean="0"/>
              <a:t>bankning</a:t>
            </a:r>
            <a:r>
              <a:rPr lang="en-GB" sz="2600" b="1" dirty="0" smtClean="0"/>
              <a:t> </a:t>
            </a:r>
            <a:r>
              <a:rPr lang="en-GB" sz="2600" b="1" dirty="0" err="1" smtClean="0"/>
              <a:t>asosiy</a:t>
            </a:r>
            <a:r>
              <a:rPr lang="en-GB" sz="2600" b="1" dirty="0" smtClean="0"/>
              <a:t> </a:t>
            </a:r>
            <a:r>
              <a:rPr lang="en-GB" sz="2600" b="1" dirty="0" err="1" smtClean="0"/>
              <a:t>vazifalari</a:t>
            </a:r>
            <a:r>
              <a:rPr lang="en-GB" sz="2600" b="1" dirty="0" smtClean="0"/>
              <a:t> </a:t>
            </a:r>
            <a:r>
              <a:rPr lang="en-GB" sz="2600" b="1" dirty="0" err="1" smtClean="0"/>
              <a:t>quyidagilardan</a:t>
            </a:r>
            <a:r>
              <a:rPr lang="en-GB" sz="2600" b="1" dirty="0" smtClean="0"/>
              <a:t> </a:t>
            </a:r>
            <a:r>
              <a:rPr lang="en-GB" sz="2600" b="1" dirty="0" err="1" smtClean="0"/>
              <a:t>iborat</a:t>
            </a:r>
            <a:r>
              <a:rPr lang="en-GB" sz="2600" b="1" dirty="0" smtClean="0"/>
              <a:t>:</a:t>
            </a:r>
            <a:endParaRPr lang="en-US" sz="2600" dirty="0"/>
          </a:p>
        </p:txBody>
      </p:sp>
      <p:pic>
        <p:nvPicPr>
          <p:cNvPr id="21506" name="Picture 2" descr="C:\Users\lenovo-pc\Desktop\Prezentatsiyalar\Images\20180420224510.jpg"/>
          <p:cNvPicPr>
            <a:picLocks noChangeAspect="1" noChangeArrowheads="1"/>
          </p:cNvPicPr>
          <p:nvPr/>
        </p:nvPicPr>
        <p:blipFill>
          <a:blip r:embed="rId2"/>
          <a:srcRect/>
          <a:stretch>
            <a:fillRect/>
          </a:stretch>
        </p:blipFill>
        <p:spPr bwMode="auto">
          <a:xfrm>
            <a:off x="7945023" y="4858131"/>
            <a:ext cx="2394731" cy="1676312"/>
          </a:xfrm>
          <a:prstGeom prst="rect">
            <a:avLst/>
          </a:prstGeom>
          <a:ln>
            <a:noFill/>
          </a:ln>
          <a:effectLst>
            <a:softEdge rad="112500"/>
          </a:effectLst>
        </p:spPr>
      </p:pic>
    </p:spTree>
    <p:extLst>
      <p:ext uri="{BB962C8B-B14F-4D97-AF65-F5344CB8AC3E}">
        <p14:creationId xmlns:p14="http://schemas.microsoft.com/office/powerpoint/2010/main" val="3614859044"/>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53923" y="199576"/>
            <a:ext cx="11477005" cy="3781581"/>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r>
              <a:rPr lang="en-GB" sz="2600" dirty="0" smtClean="0"/>
              <a:t>-bank </a:t>
            </a:r>
            <a:r>
              <a:rPr lang="en-GB" sz="2600" dirty="0" err="1" smtClean="0"/>
              <a:t>xizmatlari</a:t>
            </a:r>
            <a:r>
              <a:rPr lang="en-GB" sz="2600" dirty="0" smtClean="0"/>
              <a:t> </a:t>
            </a:r>
            <a:r>
              <a:rPr lang="en-GB" sz="2600" dirty="0" err="1" smtClean="0"/>
              <a:t>iste'molchilari</a:t>
            </a:r>
            <a:r>
              <a:rPr lang="en-GB" sz="2600" dirty="0" smtClean="0"/>
              <a:t> </a:t>
            </a:r>
            <a:r>
              <a:rPr lang="en-GB" sz="2600" dirty="0" err="1" smtClean="0"/>
              <a:t>huquqlarini</a:t>
            </a:r>
            <a:r>
              <a:rPr lang="en-GB" sz="2600" dirty="0" smtClean="0"/>
              <a:t> </a:t>
            </a:r>
            <a:r>
              <a:rPr lang="en-GB" sz="2600" dirty="0" err="1" smtClean="0"/>
              <a:t>himoya</a:t>
            </a:r>
            <a:r>
              <a:rPr lang="en-GB" sz="2600" dirty="0" smtClean="0"/>
              <a:t> </a:t>
            </a:r>
            <a:r>
              <a:rPr lang="en-GB" sz="2600" dirty="0" err="1" smtClean="0"/>
              <a:t>qilishni</a:t>
            </a:r>
            <a:r>
              <a:rPr lang="en-GB" sz="2600" dirty="0" smtClean="0"/>
              <a:t> </a:t>
            </a:r>
            <a:r>
              <a:rPr lang="en-GB" sz="2600" dirty="0" err="1" smtClean="0"/>
              <a:t>ta'minlash</a:t>
            </a:r>
            <a:r>
              <a:rPr lang="en-GB" sz="2600" dirty="0" smtClean="0"/>
              <a:t>, </a:t>
            </a:r>
            <a:r>
              <a:rPr lang="en-GB" sz="2600" dirty="0" err="1" smtClean="0"/>
              <a:t>aholi</a:t>
            </a:r>
            <a:r>
              <a:rPr lang="en-GB" sz="2600" dirty="0" smtClean="0"/>
              <a:t> </a:t>
            </a:r>
            <a:r>
              <a:rPr lang="en-GB" sz="2600" dirty="0" err="1" smtClean="0"/>
              <a:t>va</a:t>
            </a:r>
            <a:r>
              <a:rPr lang="en-GB" sz="2600" dirty="0" smtClean="0"/>
              <a:t> </a:t>
            </a:r>
            <a:r>
              <a:rPr lang="en-GB" sz="2600" dirty="0" err="1" smtClean="0"/>
              <a:t>tadbirkorlik</a:t>
            </a:r>
            <a:r>
              <a:rPr lang="en-GB" sz="2600" dirty="0" smtClean="0"/>
              <a:t> </a:t>
            </a:r>
            <a:r>
              <a:rPr lang="en-GB" sz="2600" dirty="0" err="1" smtClean="0"/>
              <a:t>sub'yektlarining</a:t>
            </a:r>
            <a:r>
              <a:rPr lang="en-GB" sz="2600" dirty="0" smtClean="0"/>
              <a:t> </a:t>
            </a:r>
            <a:r>
              <a:rPr lang="en-GB" sz="2600" dirty="0" err="1" smtClean="0"/>
              <a:t>moliyaviy</a:t>
            </a:r>
            <a:r>
              <a:rPr lang="en-GB" sz="2600" dirty="0" smtClean="0"/>
              <a:t> </a:t>
            </a:r>
            <a:r>
              <a:rPr lang="en-GB" sz="2600" dirty="0" err="1" smtClean="0"/>
              <a:t>savodxonligini</a:t>
            </a:r>
            <a:r>
              <a:rPr lang="en-GB" sz="2600" dirty="0" smtClean="0"/>
              <a:t> </a:t>
            </a:r>
            <a:r>
              <a:rPr lang="en-GB" sz="2600" dirty="0" err="1" smtClean="0"/>
              <a:t>oshirish</a:t>
            </a:r>
            <a:r>
              <a:rPr lang="en-GB" sz="2600" dirty="0" smtClean="0"/>
              <a:t>;</a:t>
            </a:r>
            <a:br>
              <a:rPr lang="en-GB" sz="2600" dirty="0" smtClean="0"/>
            </a:br>
            <a:r>
              <a:rPr lang="en-GB" sz="2600" dirty="0" smtClean="0"/>
              <a:t>-bank, </a:t>
            </a:r>
            <a:r>
              <a:rPr lang="en-GB" sz="2600" dirty="0" err="1" smtClean="0"/>
              <a:t>pul-kredit</a:t>
            </a:r>
            <a:r>
              <a:rPr lang="en-GB" sz="2600" dirty="0" smtClean="0"/>
              <a:t> </a:t>
            </a:r>
            <a:r>
              <a:rPr lang="en-GB" sz="2600" dirty="0" err="1" smtClean="0"/>
              <a:t>statistikasi</a:t>
            </a:r>
            <a:r>
              <a:rPr lang="en-GB" sz="2600" dirty="0" smtClean="0"/>
              <a:t> </a:t>
            </a:r>
            <a:r>
              <a:rPr lang="en-GB" sz="2600" dirty="0" err="1" smtClean="0"/>
              <a:t>shakllantirish</a:t>
            </a:r>
            <a:r>
              <a:rPr lang="en-GB" sz="2600" dirty="0" smtClean="0"/>
              <a:t> </a:t>
            </a:r>
            <a:r>
              <a:rPr lang="en-GB" sz="2600" dirty="0" err="1" smtClean="0"/>
              <a:t>va</a:t>
            </a:r>
            <a:r>
              <a:rPr lang="en-GB" sz="2600" dirty="0" smtClean="0"/>
              <a:t> </a:t>
            </a:r>
            <a:r>
              <a:rPr lang="en-GB" sz="2600" dirty="0" err="1" smtClean="0"/>
              <a:t>e'lon</a:t>
            </a:r>
            <a:r>
              <a:rPr lang="en-GB" sz="2600" dirty="0" smtClean="0"/>
              <a:t> </a:t>
            </a:r>
            <a:r>
              <a:rPr lang="en-GB" sz="2600" dirty="0" err="1" smtClean="0"/>
              <a:t>qilish</a:t>
            </a:r>
            <a:r>
              <a:rPr lang="en-GB" sz="2600" dirty="0" smtClean="0"/>
              <a:t>;</a:t>
            </a:r>
            <a:br>
              <a:rPr lang="en-GB" sz="2600" dirty="0" smtClean="0"/>
            </a:br>
            <a:r>
              <a:rPr lang="en-GB" sz="2600" dirty="0" smtClean="0"/>
              <a:t>-</a:t>
            </a:r>
            <a:r>
              <a:rPr lang="en-GB" sz="2600" dirty="0" err="1" smtClean="0"/>
              <a:t>tashqi</a:t>
            </a:r>
            <a:r>
              <a:rPr lang="en-GB" sz="2600" dirty="0" smtClean="0"/>
              <a:t> </a:t>
            </a:r>
            <a:r>
              <a:rPr lang="en-GB" sz="2600" dirty="0" err="1" smtClean="0"/>
              <a:t>sektor</a:t>
            </a:r>
            <a:r>
              <a:rPr lang="en-GB" sz="2600" dirty="0" smtClean="0"/>
              <a:t> </a:t>
            </a:r>
            <a:r>
              <a:rPr lang="en-GB" sz="2600" dirty="0" err="1" smtClean="0"/>
              <a:t>statistikasi</a:t>
            </a:r>
            <a:r>
              <a:rPr lang="en-GB" sz="2600" dirty="0" smtClean="0"/>
              <a:t>, </a:t>
            </a:r>
            <a:r>
              <a:rPr lang="en-GB" sz="2600" dirty="0" err="1" smtClean="0"/>
              <a:t>shu</a:t>
            </a:r>
            <a:r>
              <a:rPr lang="en-GB" sz="2600" dirty="0" smtClean="0"/>
              <a:t> </a:t>
            </a:r>
            <a:r>
              <a:rPr lang="en-GB" sz="2600" dirty="0" err="1" smtClean="0"/>
              <a:t>jumladan</a:t>
            </a:r>
            <a:r>
              <a:rPr lang="en-GB" sz="2600" dirty="0" smtClean="0"/>
              <a:t> </a:t>
            </a:r>
            <a:r>
              <a:rPr lang="en-GB" sz="2600" dirty="0" err="1" smtClean="0"/>
              <a:t>to‘lov</a:t>
            </a:r>
            <a:r>
              <a:rPr lang="en-GB" sz="2600" dirty="0" smtClean="0"/>
              <a:t> </a:t>
            </a:r>
            <a:r>
              <a:rPr lang="en-GB" sz="2600" dirty="0" err="1" smtClean="0"/>
              <a:t>balansi</a:t>
            </a:r>
            <a:r>
              <a:rPr lang="en-GB" sz="2600" dirty="0" smtClean="0"/>
              <a:t>, </a:t>
            </a:r>
            <a:r>
              <a:rPr lang="en-GB" sz="2600" dirty="0" err="1" smtClean="0"/>
              <a:t>xalqaro</a:t>
            </a:r>
            <a:r>
              <a:rPr lang="en-GB" sz="2600" dirty="0" smtClean="0"/>
              <a:t> </a:t>
            </a:r>
            <a:r>
              <a:rPr lang="en-GB" sz="2600" dirty="0" err="1" smtClean="0"/>
              <a:t>investitsiya</a:t>
            </a:r>
            <a:r>
              <a:rPr lang="en-GB" sz="2600" dirty="0" smtClean="0"/>
              <a:t> </a:t>
            </a:r>
            <a:r>
              <a:rPr lang="en-GB" sz="2600" dirty="0" err="1" smtClean="0"/>
              <a:t>pozitsiyasi</a:t>
            </a:r>
            <a:r>
              <a:rPr lang="en-GB" sz="2600" dirty="0" smtClean="0"/>
              <a:t>, </a:t>
            </a:r>
            <a:r>
              <a:rPr lang="en-GB" sz="2600" dirty="0" err="1" smtClean="0"/>
              <a:t>O‘zbekiston</a:t>
            </a:r>
            <a:r>
              <a:rPr lang="en-GB" sz="2600" dirty="0" smtClean="0"/>
              <a:t> </a:t>
            </a:r>
            <a:r>
              <a:rPr lang="en-GB" sz="2600" dirty="0" err="1" smtClean="0"/>
              <a:t>Respublikasining</a:t>
            </a:r>
            <a:r>
              <a:rPr lang="en-GB" sz="2600" dirty="0" smtClean="0"/>
              <a:t> </a:t>
            </a:r>
            <a:r>
              <a:rPr lang="en-GB" sz="2600" dirty="0" err="1" smtClean="0"/>
              <a:t>tashqi</a:t>
            </a:r>
            <a:r>
              <a:rPr lang="en-GB" sz="2600" dirty="0" smtClean="0"/>
              <a:t> -</a:t>
            </a:r>
            <a:r>
              <a:rPr lang="en-GB" sz="2600" dirty="0" err="1" smtClean="0"/>
              <a:t>qarzlari</a:t>
            </a:r>
            <a:r>
              <a:rPr lang="en-GB" sz="2600" dirty="0" smtClean="0"/>
              <a:t>, </a:t>
            </a:r>
            <a:r>
              <a:rPr lang="en-GB" sz="2600" dirty="0" err="1" smtClean="0"/>
              <a:t>zaxiraviy</a:t>
            </a:r>
            <a:r>
              <a:rPr lang="en-GB" sz="2600" dirty="0" smtClean="0"/>
              <a:t> </a:t>
            </a:r>
            <a:r>
              <a:rPr lang="en-GB" sz="2600" dirty="0" err="1" smtClean="0"/>
              <a:t>aktivlari</a:t>
            </a:r>
            <a:r>
              <a:rPr lang="en-GB" sz="2600" dirty="0" smtClean="0"/>
              <a:t> </a:t>
            </a:r>
            <a:r>
              <a:rPr lang="en-GB" sz="2600" dirty="0" err="1" smtClean="0"/>
              <a:t>va</a:t>
            </a:r>
            <a:r>
              <a:rPr lang="en-GB" sz="2600" dirty="0" smtClean="0"/>
              <a:t> </a:t>
            </a:r>
            <a:r>
              <a:rPr lang="en-GB" sz="2600" dirty="0" err="1" smtClean="0"/>
              <a:t>valyuta</a:t>
            </a:r>
            <a:r>
              <a:rPr lang="en-GB" sz="2600" dirty="0" smtClean="0"/>
              <a:t> </a:t>
            </a:r>
            <a:r>
              <a:rPr lang="en-GB" sz="2600" dirty="0" err="1" smtClean="0"/>
              <a:t>kurslarini</a:t>
            </a:r>
            <a:r>
              <a:rPr lang="en-GB" sz="2600" dirty="0" smtClean="0"/>
              <a:t> </a:t>
            </a:r>
            <a:r>
              <a:rPr lang="en-GB" sz="2600" dirty="0" err="1" smtClean="0"/>
              <a:t>shakllantirish</a:t>
            </a:r>
            <a:r>
              <a:rPr lang="en-GB" sz="2600" dirty="0" smtClean="0"/>
              <a:t> </a:t>
            </a:r>
            <a:r>
              <a:rPr lang="en-GB" sz="2600" dirty="0" err="1" smtClean="0"/>
              <a:t>va</a:t>
            </a:r>
            <a:r>
              <a:rPr lang="en-GB" sz="2600" dirty="0" smtClean="0"/>
              <a:t> </a:t>
            </a:r>
            <a:r>
              <a:rPr lang="en-GB" sz="2600" dirty="0" err="1" smtClean="0"/>
              <a:t>e'lon</a:t>
            </a:r>
            <a:r>
              <a:rPr lang="en-GB" sz="2600" dirty="0" smtClean="0"/>
              <a:t> </a:t>
            </a:r>
            <a:r>
              <a:rPr lang="en-GB" sz="2600" dirty="0" err="1" smtClean="0"/>
              <a:t>qilish</a:t>
            </a:r>
            <a:r>
              <a:rPr lang="en-GB" sz="2600" dirty="0" smtClean="0"/>
              <a:t>;</a:t>
            </a:r>
            <a:br>
              <a:rPr lang="en-GB" sz="2600" dirty="0" smtClean="0"/>
            </a:br>
            <a:r>
              <a:rPr lang="en-GB" sz="2600" dirty="0" smtClean="0"/>
              <a:t>-</a:t>
            </a:r>
            <a:r>
              <a:rPr lang="en-GB" sz="2600" dirty="0" err="1" smtClean="0"/>
              <a:t>O‘zbekiston</a:t>
            </a:r>
            <a:r>
              <a:rPr lang="en-GB" sz="2600" dirty="0" smtClean="0"/>
              <a:t> </a:t>
            </a:r>
            <a:r>
              <a:rPr lang="en-GB" sz="2600" dirty="0" err="1" smtClean="0"/>
              <a:t>Respublikasining</a:t>
            </a:r>
            <a:r>
              <a:rPr lang="en-GB" sz="2600" dirty="0" smtClean="0"/>
              <a:t> </a:t>
            </a:r>
            <a:r>
              <a:rPr lang="en-GB" sz="2600" dirty="0" err="1" smtClean="0"/>
              <a:t>xalqaro</a:t>
            </a:r>
            <a:r>
              <a:rPr lang="en-GB" sz="2600" dirty="0" smtClean="0"/>
              <a:t> </a:t>
            </a:r>
            <a:r>
              <a:rPr lang="en-GB" sz="2600" dirty="0" err="1" smtClean="0"/>
              <a:t>zaxiralarini</a:t>
            </a:r>
            <a:r>
              <a:rPr lang="en-GB" sz="2600" dirty="0" smtClean="0"/>
              <a:t> </a:t>
            </a:r>
            <a:r>
              <a:rPr lang="en-GB" sz="2600" dirty="0" err="1" smtClean="0"/>
              <a:t>boshqarish</a:t>
            </a:r>
            <a:r>
              <a:rPr lang="en-GB" sz="2600" dirty="0" smtClean="0"/>
              <a:t>, </a:t>
            </a:r>
            <a:r>
              <a:rPr lang="en-GB" sz="2600" dirty="0" err="1" smtClean="0"/>
              <a:t>hisobga</a:t>
            </a:r>
            <a:r>
              <a:rPr lang="en-GB" sz="2600" dirty="0" smtClean="0"/>
              <a:t> </a:t>
            </a:r>
            <a:r>
              <a:rPr lang="en-GB" sz="2600" dirty="0" err="1" smtClean="0"/>
              <a:t>olish</a:t>
            </a:r>
            <a:r>
              <a:rPr lang="en-GB" sz="2600" dirty="0" smtClean="0"/>
              <a:t> </a:t>
            </a:r>
            <a:r>
              <a:rPr lang="en-GB" sz="2600" dirty="0" err="1" smtClean="0"/>
              <a:t>va</a:t>
            </a:r>
            <a:r>
              <a:rPr lang="en-GB" sz="2600" dirty="0" smtClean="0"/>
              <a:t> </a:t>
            </a:r>
            <a:r>
              <a:rPr lang="en-GB" sz="2600" dirty="0" err="1" smtClean="0"/>
              <a:t>saqlash</a:t>
            </a:r>
            <a:r>
              <a:rPr lang="en-GB" sz="2600" dirty="0" smtClean="0"/>
              <a:t>.</a:t>
            </a:r>
            <a:endParaRPr lang="ru-RU" sz="2600" dirty="0" smtClean="0"/>
          </a:p>
        </p:txBody>
      </p:sp>
      <p:pic>
        <p:nvPicPr>
          <p:cNvPr id="3" name="Picture 2" descr="C:\Users\lenovo-pc\Desktop\Prezentatsiyalar\Images\20180420224743.jpg"/>
          <p:cNvPicPr>
            <a:picLocks noChangeAspect="1" noChangeArrowheads="1"/>
          </p:cNvPicPr>
          <p:nvPr/>
        </p:nvPicPr>
        <p:blipFill>
          <a:blip r:embed="rId2"/>
          <a:srcRect/>
          <a:stretch>
            <a:fillRect/>
          </a:stretch>
        </p:blipFill>
        <p:spPr bwMode="auto">
          <a:xfrm>
            <a:off x="924217" y="4084071"/>
            <a:ext cx="4604385" cy="2598083"/>
          </a:xfrm>
          <a:prstGeom prst="rect">
            <a:avLst/>
          </a:prstGeom>
          <a:noFill/>
        </p:spPr>
      </p:pic>
      <p:pic>
        <p:nvPicPr>
          <p:cNvPr id="20483" name="Picture 3" descr="C:\Users\lenovo-pc\Desktop\Prezentatsiyalar\Images\20180420224709.jpg"/>
          <p:cNvPicPr>
            <a:picLocks noChangeAspect="1" noChangeArrowheads="1"/>
          </p:cNvPicPr>
          <p:nvPr/>
        </p:nvPicPr>
        <p:blipFill>
          <a:blip r:embed="rId3"/>
          <a:srcRect/>
          <a:stretch>
            <a:fillRect/>
          </a:stretch>
        </p:blipFill>
        <p:spPr bwMode="auto">
          <a:xfrm>
            <a:off x="6302326" y="4103464"/>
            <a:ext cx="4093699" cy="2596565"/>
          </a:xfrm>
          <a:prstGeom prst="rect">
            <a:avLst/>
          </a:prstGeom>
          <a:noFill/>
        </p:spPr>
      </p:pic>
    </p:spTree>
    <p:extLst>
      <p:ext uri="{BB962C8B-B14F-4D97-AF65-F5344CB8AC3E}">
        <p14:creationId xmlns:p14="http://schemas.microsoft.com/office/powerpoint/2010/main" val="3811245655"/>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альтернативный процесс 5"/>
          <p:cNvSpPr/>
          <p:nvPr/>
        </p:nvSpPr>
        <p:spPr>
          <a:xfrm>
            <a:off x="1031630" y="214290"/>
            <a:ext cx="10350781" cy="925193"/>
          </a:xfrm>
          <a:prstGeom prst="flowChartAlternateProcess">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3200" b="1" dirty="0" err="1" smtClean="0"/>
              <a:t>Markaziy</a:t>
            </a:r>
            <a:r>
              <a:rPr lang="en-GB" sz="3200" b="1" dirty="0" smtClean="0"/>
              <a:t> bank </a:t>
            </a:r>
            <a:r>
              <a:rPr lang="en-GB" sz="3200" b="1" dirty="0" err="1" smtClean="0"/>
              <a:t>quyidagi</a:t>
            </a:r>
            <a:r>
              <a:rPr lang="en-GB" sz="3200" b="1" dirty="0" smtClean="0"/>
              <a:t> </a:t>
            </a:r>
            <a:r>
              <a:rPr lang="en-GB" sz="3200" b="1" dirty="0" err="1" smtClean="0"/>
              <a:t>huquqlarga</a:t>
            </a:r>
            <a:r>
              <a:rPr lang="en-GB" sz="3200" b="1" dirty="0" smtClean="0"/>
              <a:t> </a:t>
            </a:r>
            <a:r>
              <a:rPr lang="en-GB" sz="3200" b="1" dirty="0" err="1" smtClean="0"/>
              <a:t>ega</a:t>
            </a:r>
            <a:r>
              <a:rPr lang="en-GB" sz="3200" b="1" dirty="0" smtClean="0"/>
              <a:t> </a:t>
            </a:r>
            <a:r>
              <a:rPr lang="en-GB" sz="3200" b="1" dirty="0" err="1" smtClean="0"/>
              <a:t>emas</a:t>
            </a:r>
            <a:r>
              <a:rPr lang="en-GB" sz="3200" b="1" dirty="0" smtClean="0"/>
              <a:t>:</a:t>
            </a:r>
            <a:endParaRPr lang="ru-RU" sz="3200" dirty="0" smtClean="0"/>
          </a:p>
        </p:txBody>
      </p:sp>
      <p:sp>
        <p:nvSpPr>
          <p:cNvPr id="10" name="Стрелка вправо 9"/>
          <p:cNvSpPr/>
          <p:nvPr/>
        </p:nvSpPr>
        <p:spPr>
          <a:xfrm rot="5400000">
            <a:off x="5763100" y="1320336"/>
            <a:ext cx="705961" cy="648594"/>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 name="Скругленный прямоугольник 10"/>
          <p:cNvSpPr/>
          <p:nvPr/>
        </p:nvSpPr>
        <p:spPr>
          <a:xfrm>
            <a:off x="450166" y="2044508"/>
            <a:ext cx="11240086" cy="4520693"/>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r>
              <a:rPr lang="es-CR" sz="2600" dirty="0" smtClean="0"/>
              <a:t>-</a:t>
            </a:r>
            <a:r>
              <a:rPr lang="en-GB" sz="2600" dirty="0" err="1" smtClean="0"/>
              <a:t>moliyaviy</a:t>
            </a:r>
            <a:r>
              <a:rPr lang="en-GB" sz="2600" dirty="0" smtClean="0"/>
              <a:t> </a:t>
            </a:r>
            <a:r>
              <a:rPr lang="en-GB" sz="2600" dirty="0" err="1" smtClean="0"/>
              <a:t>yordam</a:t>
            </a:r>
            <a:r>
              <a:rPr lang="en-GB" sz="2600" dirty="0" smtClean="0"/>
              <a:t> </a:t>
            </a:r>
            <a:r>
              <a:rPr lang="en-GB" sz="2600" dirty="0" err="1" smtClean="0"/>
              <a:t>ko‘rsatish</a:t>
            </a:r>
            <a:r>
              <a:rPr lang="en-GB" sz="2600" dirty="0" smtClean="0"/>
              <a:t> </a:t>
            </a:r>
            <a:r>
              <a:rPr lang="en-GB" sz="2600" dirty="0" err="1" smtClean="0"/>
              <a:t>bilan</a:t>
            </a:r>
            <a:r>
              <a:rPr lang="en-GB" sz="2600" dirty="0" smtClean="0"/>
              <a:t> </a:t>
            </a:r>
            <a:r>
              <a:rPr lang="en-GB" sz="2600" dirty="0" err="1" smtClean="0"/>
              <a:t>shug‘ullanish</a:t>
            </a:r>
            <a:r>
              <a:rPr lang="en-GB" sz="2600" dirty="0" smtClean="0"/>
              <a:t>;</a:t>
            </a:r>
            <a:br>
              <a:rPr lang="en-GB" sz="2600" dirty="0" smtClean="0"/>
            </a:br>
            <a:r>
              <a:rPr lang="en-GB" sz="2600" dirty="0" smtClean="0"/>
              <a:t>-</a:t>
            </a:r>
            <a:r>
              <a:rPr lang="en-GB" sz="2600" dirty="0" err="1" smtClean="0"/>
              <a:t>tijorat</a:t>
            </a:r>
            <a:r>
              <a:rPr lang="en-GB" sz="2600" dirty="0" smtClean="0"/>
              <a:t> </a:t>
            </a:r>
            <a:r>
              <a:rPr lang="en-GB" sz="2600" dirty="0" err="1" smtClean="0"/>
              <a:t>faoliyati</a:t>
            </a:r>
            <a:r>
              <a:rPr lang="en-GB" sz="2600" dirty="0" smtClean="0"/>
              <a:t> </a:t>
            </a:r>
            <a:r>
              <a:rPr lang="en-GB" sz="2600" dirty="0" err="1" smtClean="0"/>
              <a:t>bilan</a:t>
            </a:r>
            <a:r>
              <a:rPr lang="en-GB" sz="2600" dirty="0" smtClean="0"/>
              <a:t> </a:t>
            </a:r>
            <a:r>
              <a:rPr lang="en-GB" sz="2600" dirty="0" err="1" smtClean="0"/>
              <a:t>shug‘ullanish</a:t>
            </a:r>
            <a:r>
              <a:rPr lang="en-GB" sz="2600" dirty="0" smtClean="0"/>
              <a:t>;</a:t>
            </a:r>
            <a:br>
              <a:rPr lang="en-GB" sz="2600" dirty="0" smtClean="0"/>
            </a:br>
            <a:r>
              <a:rPr lang="en-GB" sz="2600" dirty="0" smtClean="0"/>
              <a:t>-</a:t>
            </a:r>
            <a:r>
              <a:rPr lang="en-GB" sz="2600" dirty="0" err="1" smtClean="0"/>
              <a:t>uchinchi</a:t>
            </a:r>
            <a:r>
              <a:rPr lang="en-GB" sz="2600" dirty="0" smtClean="0"/>
              <a:t> </a:t>
            </a:r>
            <a:r>
              <a:rPr lang="en-GB" sz="2600" dirty="0" err="1" smtClean="0"/>
              <a:t>shaxslarga</a:t>
            </a:r>
            <a:r>
              <a:rPr lang="en-GB" sz="2600" dirty="0" smtClean="0"/>
              <a:t>, </a:t>
            </a:r>
            <a:r>
              <a:rPr lang="en-GB" sz="2600" dirty="0" err="1" smtClean="0"/>
              <a:t>shu</a:t>
            </a:r>
            <a:r>
              <a:rPr lang="en-GB" sz="2600" dirty="0" smtClean="0"/>
              <a:t> </a:t>
            </a:r>
            <a:r>
              <a:rPr lang="en-GB" sz="2600" dirty="0" err="1" smtClean="0"/>
              <a:t>jumladan</a:t>
            </a:r>
            <a:r>
              <a:rPr lang="en-GB" sz="2600" dirty="0" smtClean="0"/>
              <a:t> </a:t>
            </a:r>
            <a:r>
              <a:rPr lang="en-GB" sz="2600" dirty="0" err="1" smtClean="0"/>
              <a:t>O‘zbekiston</a:t>
            </a:r>
            <a:r>
              <a:rPr lang="en-GB" sz="2600" dirty="0" smtClean="0"/>
              <a:t> </a:t>
            </a:r>
            <a:r>
              <a:rPr lang="en-GB" sz="2600" dirty="0" err="1" smtClean="0"/>
              <a:t>Respublikasi</a:t>
            </a:r>
            <a:r>
              <a:rPr lang="en-GB" sz="2600" dirty="0" smtClean="0"/>
              <a:t> </a:t>
            </a:r>
            <a:r>
              <a:rPr lang="en-GB" sz="2600" dirty="0" err="1" smtClean="0"/>
              <a:t>hukumatining</a:t>
            </a:r>
            <a:r>
              <a:rPr lang="en-GB" sz="2600" dirty="0" smtClean="0"/>
              <a:t> </a:t>
            </a:r>
            <a:r>
              <a:rPr lang="en-GB" sz="2600" dirty="0" err="1" smtClean="0"/>
              <a:t>majburiyatlari</a:t>
            </a:r>
            <a:r>
              <a:rPr lang="en-GB" sz="2600" dirty="0" smtClean="0"/>
              <a:t> </a:t>
            </a:r>
            <a:r>
              <a:rPr lang="en-GB" sz="2600" dirty="0" err="1" smtClean="0"/>
              <a:t>bo‘yicha</a:t>
            </a:r>
            <a:r>
              <a:rPr lang="en-GB" sz="2600" dirty="0" smtClean="0"/>
              <a:t> </a:t>
            </a:r>
            <a:r>
              <a:rPr lang="en-GB" sz="2600" dirty="0" err="1" smtClean="0"/>
              <a:t>kafolatlar</a:t>
            </a:r>
            <a:r>
              <a:rPr lang="en-GB" sz="2600" dirty="0" smtClean="0"/>
              <a:t> </a:t>
            </a:r>
            <a:r>
              <a:rPr lang="en-GB" sz="2600" dirty="0" err="1" smtClean="0"/>
              <a:t>berish</a:t>
            </a:r>
            <a:r>
              <a:rPr lang="en-GB" sz="2600" dirty="0" smtClean="0"/>
              <a:t>;</a:t>
            </a:r>
            <a:br>
              <a:rPr lang="en-GB" sz="2600" dirty="0" smtClean="0"/>
            </a:br>
            <a:r>
              <a:rPr lang="en-GB" sz="2600" dirty="0" smtClean="0"/>
              <a:t>-</a:t>
            </a:r>
            <a:r>
              <a:rPr lang="en-GB" sz="2600" dirty="0" err="1" smtClean="0"/>
              <a:t>banklar</a:t>
            </a:r>
            <a:r>
              <a:rPr lang="en-GB" sz="2600" dirty="0" smtClean="0"/>
              <a:t> </a:t>
            </a:r>
            <a:r>
              <a:rPr lang="en-GB" sz="2600" dirty="0" err="1" smtClean="0"/>
              <a:t>va</a:t>
            </a:r>
            <a:r>
              <a:rPr lang="en-GB" sz="2600" dirty="0" smtClean="0"/>
              <a:t> </a:t>
            </a:r>
            <a:r>
              <a:rPr lang="en-GB" sz="2600" dirty="0" err="1" smtClean="0"/>
              <a:t>boshqa</a:t>
            </a:r>
            <a:r>
              <a:rPr lang="en-GB" sz="2600" dirty="0" smtClean="0"/>
              <a:t> </a:t>
            </a:r>
            <a:r>
              <a:rPr lang="en-GB" sz="2600" dirty="0" err="1" smtClean="0"/>
              <a:t>yuridik</a:t>
            </a:r>
            <a:r>
              <a:rPr lang="en-GB" sz="2600" dirty="0" smtClean="0"/>
              <a:t> </a:t>
            </a:r>
            <a:r>
              <a:rPr lang="en-GB" sz="2600" dirty="0" err="1" smtClean="0"/>
              <a:t>shaxslarning</a:t>
            </a:r>
            <a:r>
              <a:rPr lang="en-GB" sz="2600" dirty="0" smtClean="0"/>
              <a:t> </a:t>
            </a:r>
            <a:r>
              <a:rPr lang="en-GB" sz="2600" dirty="0" err="1" smtClean="0"/>
              <a:t>kapitalida</a:t>
            </a:r>
            <a:r>
              <a:rPr lang="en-GB" sz="2600" dirty="0" smtClean="0"/>
              <a:t> </a:t>
            </a:r>
            <a:r>
              <a:rPr lang="en-GB" sz="2600" dirty="0" err="1" smtClean="0"/>
              <a:t>ishtirok</a:t>
            </a:r>
            <a:r>
              <a:rPr lang="en-GB" sz="2600" dirty="0" smtClean="0"/>
              <a:t> </a:t>
            </a:r>
            <a:r>
              <a:rPr lang="en-GB" sz="2600" dirty="0" err="1" smtClean="0"/>
              <a:t>etish</a:t>
            </a:r>
            <a:r>
              <a:rPr lang="en-GB" sz="2600" dirty="0" smtClean="0"/>
              <a:t>, </a:t>
            </a:r>
            <a:r>
              <a:rPr lang="en-GB" sz="2600" dirty="0" err="1" smtClean="0"/>
              <a:t>bunda</a:t>
            </a:r>
            <a:r>
              <a:rPr lang="en-GB" sz="2600" dirty="0" smtClean="0"/>
              <a:t> </a:t>
            </a:r>
            <a:r>
              <a:rPr lang="en-GB" sz="2600" dirty="0" err="1" smtClean="0"/>
              <a:t>valyuta</a:t>
            </a:r>
            <a:r>
              <a:rPr lang="en-GB" sz="2600" dirty="0" smtClean="0"/>
              <a:t> </a:t>
            </a:r>
            <a:r>
              <a:rPr lang="en-GB" sz="2600" dirty="0" err="1" smtClean="0"/>
              <a:t>birjasi</a:t>
            </a:r>
            <a:r>
              <a:rPr lang="en-GB" sz="2600" dirty="0" smtClean="0"/>
              <a:t> </a:t>
            </a:r>
            <a:r>
              <a:rPr lang="en-GB" sz="2600" dirty="0" err="1" smtClean="0"/>
              <a:t>kapitallaridagi</a:t>
            </a:r>
            <a:r>
              <a:rPr lang="en-GB" sz="2600" dirty="0" smtClean="0"/>
              <a:t> </a:t>
            </a:r>
            <a:r>
              <a:rPr lang="en-GB" sz="2600" dirty="0" err="1" smtClean="0"/>
              <a:t>ishtirok</a:t>
            </a:r>
            <a:r>
              <a:rPr lang="en-GB" sz="2600" dirty="0" smtClean="0"/>
              <a:t> </a:t>
            </a:r>
            <a:r>
              <a:rPr lang="en-GB" sz="2600" dirty="0" err="1" smtClean="0"/>
              <a:t>etish</a:t>
            </a:r>
            <a:r>
              <a:rPr lang="en-GB" sz="2600" dirty="0" smtClean="0"/>
              <a:t> </a:t>
            </a:r>
            <a:r>
              <a:rPr lang="en-GB" sz="2600" dirty="0" err="1" smtClean="0"/>
              <a:t>istisnodir</a:t>
            </a:r>
            <a:r>
              <a:rPr lang="en-GB" sz="2600" dirty="0" smtClean="0"/>
              <a:t>.</a:t>
            </a:r>
          </a:p>
          <a:p>
            <a:endParaRPr lang="ru-RU" sz="2600" dirty="0" smtClean="0"/>
          </a:p>
          <a:p>
            <a:r>
              <a:rPr lang="en-GB" sz="2600" dirty="0" err="1" smtClean="0"/>
              <a:t>Markaziy</a:t>
            </a:r>
            <a:r>
              <a:rPr lang="en-GB" sz="2600" dirty="0" smtClean="0"/>
              <a:t> bank </a:t>
            </a:r>
            <a:r>
              <a:rPr lang="en-GB" sz="2600" dirty="0" err="1" smtClean="0"/>
              <a:t>O‘zbekiston</a:t>
            </a:r>
            <a:r>
              <a:rPr lang="en-GB" sz="2600" dirty="0" smtClean="0"/>
              <a:t> </a:t>
            </a:r>
            <a:r>
              <a:rPr lang="en-GB" sz="2600" dirty="0" err="1" smtClean="0"/>
              <a:t>Respublikasi</a:t>
            </a:r>
            <a:r>
              <a:rPr lang="en-GB" sz="2600" dirty="0" smtClean="0"/>
              <a:t> </a:t>
            </a:r>
            <a:r>
              <a:rPr lang="en-GB" sz="2600" dirty="0" err="1" smtClean="0"/>
              <a:t>prezidentiga</a:t>
            </a:r>
            <a:r>
              <a:rPr lang="en-GB" sz="2600" dirty="0" smtClean="0"/>
              <a:t> </a:t>
            </a:r>
            <a:r>
              <a:rPr lang="en-GB" sz="2600" dirty="0" err="1" smtClean="0"/>
              <a:t>va</a:t>
            </a:r>
            <a:r>
              <a:rPr lang="en-GB" sz="2600" dirty="0" smtClean="0"/>
              <a:t> </a:t>
            </a:r>
            <a:r>
              <a:rPr lang="en-GB" sz="2600" dirty="0" err="1" smtClean="0"/>
              <a:t>O‘zbekiston</a:t>
            </a:r>
            <a:r>
              <a:rPr lang="en-GB" sz="2600" dirty="0" smtClean="0"/>
              <a:t> </a:t>
            </a:r>
            <a:r>
              <a:rPr lang="en-GB" sz="2600" dirty="0" err="1" smtClean="0"/>
              <a:t>Respublikasi</a:t>
            </a:r>
            <a:r>
              <a:rPr lang="en-GB" sz="2600" dirty="0" smtClean="0"/>
              <a:t> </a:t>
            </a:r>
            <a:r>
              <a:rPr lang="en-GB" sz="2600" dirty="0" err="1" smtClean="0"/>
              <a:t>Oliy</a:t>
            </a:r>
            <a:r>
              <a:rPr lang="en-GB" sz="2600" dirty="0" smtClean="0"/>
              <a:t> </a:t>
            </a:r>
            <a:r>
              <a:rPr lang="en-GB" sz="2600" dirty="0" err="1" smtClean="0"/>
              <a:t>Majlisi</a:t>
            </a:r>
            <a:r>
              <a:rPr lang="en-GB" sz="2600" dirty="0" smtClean="0"/>
              <a:t> </a:t>
            </a:r>
            <a:r>
              <a:rPr lang="en-GB" sz="2600" dirty="0" err="1" smtClean="0"/>
              <a:t>Senatiga</a:t>
            </a:r>
            <a:r>
              <a:rPr lang="en-GB" sz="2600" dirty="0" smtClean="0"/>
              <a:t> </a:t>
            </a:r>
            <a:r>
              <a:rPr lang="en-GB" sz="2600" dirty="0" err="1" smtClean="0"/>
              <a:t>hisobot</a:t>
            </a:r>
            <a:r>
              <a:rPr lang="en-GB" sz="2600" dirty="0" smtClean="0"/>
              <a:t> </a:t>
            </a:r>
            <a:r>
              <a:rPr lang="en-GB" sz="2600" dirty="0" err="1" smtClean="0"/>
              <a:t>beradi</a:t>
            </a:r>
            <a:r>
              <a:rPr lang="en-GB" sz="2600" dirty="0" smtClean="0"/>
              <a:t>.</a:t>
            </a:r>
            <a:endParaRPr lang="ru-RU" sz="2600" dirty="0" smtClean="0"/>
          </a:p>
        </p:txBody>
      </p:sp>
    </p:spTree>
    <p:extLst>
      <p:ext uri="{BB962C8B-B14F-4D97-AF65-F5344CB8AC3E}">
        <p14:creationId xmlns:p14="http://schemas.microsoft.com/office/powerpoint/2010/main" val="2193539340"/>
      </p:ext>
    </p:extLst>
  </p:cSld>
  <p:clrMapOvr>
    <a:masterClrMapping/>
  </p:clrMapOvr>
  <p:transition spd="med">
    <p:comb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67287" y="1364567"/>
            <a:ext cx="11605846" cy="5247248"/>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buFontTx/>
              <a:buChar char="-"/>
            </a:pPr>
            <a:r>
              <a:rPr lang="en-GB" sz="2400" dirty="0" err="1" smtClean="0"/>
              <a:t>O‘zbekiston</a:t>
            </a:r>
            <a:r>
              <a:rPr lang="en-GB" sz="2400" dirty="0" smtClean="0"/>
              <a:t> </a:t>
            </a:r>
            <a:r>
              <a:rPr lang="en-GB" sz="2400" dirty="0" err="1" smtClean="0"/>
              <a:t>Respublikasi</a:t>
            </a:r>
            <a:r>
              <a:rPr lang="en-GB" sz="2400" dirty="0" smtClean="0"/>
              <a:t> </a:t>
            </a:r>
            <a:r>
              <a:rPr lang="en-GB" sz="2400" dirty="0" err="1" smtClean="0"/>
              <a:t>prezidentining</a:t>
            </a:r>
            <a:r>
              <a:rPr lang="en-GB" sz="2400" dirty="0" smtClean="0"/>
              <a:t> </a:t>
            </a:r>
            <a:r>
              <a:rPr lang="en-GB" sz="2400" dirty="0" err="1" smtClean="0"/>
              <a:t>taqdimnomasiga</a:t>
            </a:r>
            <a:r>
              <a:rPr lang="en-GB" sz="2400" dirty="0" smtClean="0"/>
              <a:t> </a:t>
            </a:r>
            <a:r>
              <a:rPr lang="en-GB" sz="2400" dirty="0" err="1" smtClean="0"/>
              <a:t>binoan</a:t>
            </a:r>
            <a:r>
              <a:rPr lang="en-GB" sz="2400" dirty="0" smtClean="0"/>
              <a:t> </a:t>
            </a:r>
            <a:r>
              <a:rPr lang="en-GB" sz="2400" dirty="0" err="1" smtClean="0"/>
              <a:t>Markaziy</a:t>
            </a:r>
            <a:r>
              <a:rPr lang="en-GB" sz="2400" dirty="0" smtClean="0"/>
              <a:t> bank </a:t>
            </a:r>
            <a:r>
              <a:rPr lang="en-GB" sz="2400" dirty="0" err="1" smtClean="0"/>
              <a:t>raisini</a:t>
            </a:r>
            <a:r>
              <a:rPr lang="en-GB" sz="2400" dirty="0" smtClean="0"/>
              <a:t> </a:t>
            </a:r>
            <a:r>
              <a:rPr lang="en-GB" sz="2400" dirty="0" err="1" smtClean="0"/>
              <a:t>lavozimga</a:t>
            </a:r>
            <a:r>
              <a:rPr lang="en-GB" sz="2400" dirty="0" smtClean="0"/>
              <a:t> </a:t>
            </a:r>
            <a:r>
              <a:rPr lang="en-GB" sz="2400" dirty="0" err="1" smtClean="0"/>
              <a:t>tayinlaydi</a:t>
            </a:r>
            <a:r>
              <a:rPr lang="en-GB" sz="2400" dirty="0" smtClean="0"/>
              <a:t> </a:t>
            </a:r>
            <a:r>
              <a:rPr lang="en-GB" sz="2400" dirty="0" err="1" smtClean="0"/>
              <a:t>va</a:t>
            </a:r>
            <a:r>
              <a:rPr lang="en-GB" sz="2400" dirty="0" smtClean="0"/>
              <a:t> </a:t>
            </a:r>
            <a:r>
              <a:rPr lang="en-GB" sz="2400" dirty="0" err="1" smtClean="0"/>
              <a:t>lavozimidan</a:t>
            </a:r>
            <a:r>
              <a:rPr lang="en-GB" sz="2400" dirty="0" smtClean="0"/>
              <a:t> </a:t>
            </a:r>
            <a:r>
              <a:rPr lang="en-GB" sz="2400" dirty="0" err="1" smtClean="0"/>
              <a:t>ozod</a:t>
            </a:r>
            <a:r>
              <a:rPr lang="en-GB" sz="2400" dirty="0" smtClean="0"/>
              <a:t> </a:t>
            </a:r>
            <a:r>
              <a:rPr lang="en-GB" sz="2400" dirty="0" err="1" smtClean="0"/>
              <a:t>qiladi</a:t>
            </a:r>
            <a:r>
              <a:rPr lang="en-GB" sz="2400" dirty="0" smtClean="0"/>
              <a:t>;</a:t>
            </a:r>
            <a:br>
              <a:rPr lang="en-GB" sz="2400" dirty="0" smtClean="0"/>
            </a:br>
            <a:r>
              <a:rPr lang="en-GB" sz="2400" dirty="0" smtClean="0"/>
              <a:t>-</a:t>
            </a:r>
            <a:r>
              <a:rPr lang="en-GB" sz="2400" dirty="0" err="1" smtClean="0"/>
              <a:t>yillik</a:t>
            </a:r>
            <a:r>
              <a:rPr lang="en-GB" sz="2400" dirty="0" smtClean="0"/>
              <a:t> </a:t>
            </a:r>
            <a:r>
              <a:rPr lang="en-GB" sz="2400" dirty="0" err="1" smtClean="0"/>
              <a:t>hisobotni</a:t>
            </a:r>
            <a:r>
              <a:rPr lang="en-GB" sz="2400" dirty="0" smtClean="0"/>
              <a:t>, </a:t>
            </a:r>
            <a:r>
              <a:rPr lang="en-GB" sz="2400" dirty="0" err="1" smtClean="0"/>
              <a:t>shuningdek</a:t>
            </a:r>
            <a:r>
              <a:rPr lang="en-GB" sz="2400" dirty="0" smtClean="0"/>
              <a:t> auditor </a:t>
            </a:r>
            <a:r>
              <a:rPr lang="en-GB" sz="2400" dirty="0" err="1" smtClean="0"/>
              <a:t>xulosasini</a:t>
            </a:r>
            <a:r>
              <a:rPr lang="en-GB" sz="2400" dirty="0" smtClean="0"/>
              <a:t> </a:t>
            </a:r>
            <a:r>
              <a:rPr lang="en-GB" sz="2400" dirty="0" err="1" smtClean="0"/>
              <a:t>ko‘rib</a:t>
            </a:r>
            <a:r>
              <a:rPr lang="en-GB" sz="2400" dirty="0" smtClean="0"/>
              <a:t> </a:t>
            </a:r>
            <a:r>
              <a:rPr lang="en-GB" sz="2400" dirty="0" err="1" smtClean="0"/>
              <a:t>chiqadi</a:t>
            </a:r>
            <a:r>
              <a:rPr lang="en-GB" sz="2400" dirty="0" smtClean="0"/>
              <a:t>.</a:t>
            </a:r>
          </a:p>
          <a:p>
            <a:endParaRPr lang="ru-RU" sz="2400" dirty="0" smtClean="0"/>
          </a:p>
          <a:p>
            <a:r>
              <a:rPr lang="en-GB" sz="2800" b="1" dirty="0" err="1" smtClean="0"/>
              <a:t>Markaziy</a:t>
            </a:r>
            <a:r>
              <a:rPr lang="en-GB" sz="2800" b="1" dirty="0" smtClean="0"/>
              <a:t> bank </a:t>
            </a:r>
            <a:r>
              <a:rPr lang="en-GB" sz="2800" b="1" dirty="0" err="1" smtClean="0"/>
              <a:t>o‘z</a:t>
            </a:r>
            <a:r>
              <a:rPr lang="en-GB" sz="2800" b="1" dirty="0" smtClean="0"/>
              <a:t> </a:t>
            </a:r>
            <a:r>
              <a:rPr lang="en-GB" sz="2800" b="1" dirty="0" err="1" smtClean="0"/>
              <a:t>vakolatlari</a:t>
            </a:r>
            <a:r>
              <a:rPr lang="en-GB" sz="2800" b="1" dirty="0" smtClean="0"/>
              <a:t> </a:t>
            </a:r>
            <a:r>
              <a:rPr lang="en-GB" sz="2800" b="1" dirty="0" err="1" smtClean="0"/>
              <a:t>doirasida</a:t>
            </a:r>
            <a:r>
              <a:rPr lang="en-GB" sz="2800" b="1" dirty="0" smtClean="0"/>
              <a:t> </a:t>
            </a:r>
            <a:r>
              <a:rPr lang="en-GB" sz="2800" b="1" dirty="0" err="1" smtClean="0"/>
              <a:t>qarorlarni</a:t>
            </a:r>
            <a:r>
              <a:rPr lang="en-GB" sz="2800" b="1" dirty="0" smtClean="0"/>
              <a:t> </a:t>
            </a:r>
            <a:r>
              <a:rPr lang="en-GB" sz="2800" b="1" dirty="0" err="1" smtClean="0"/>
              <a:t>qabul</a:t>
            </a:r>
            <a:r>
              <a:rPr lang="en-GB" sz="2800" b="1" dirty="0" smtClean="0"/>
              <a:t> </a:t>
            </a:r>
            <a:r>
              <a:rPr lang="en-GB" sz="2800" b="1" dirty="0" err="1" smtClean="0"/>
              <a:t>qilishda</a:t>
            </a:r>
            <a:r>
              <a:rPr lang="en-GB" sz="2800" b="1" dirty="0" smtClean="0"/>
              <a:t> </a:t>
            </a:r>
            <a:r>
              <a:rPr lang="en-GB" sz="2800" b="1" dirty="0" err="1" smtClean="0"/>
              <a:t>mustaqildir</a:t>
            </a:r>
            <a:r>
              <a:rPr lang="en-GB" sz="2800" b="1" dirty="0" smtClean="0"/>
              <a:t>.</a:t>
            </a:r>
            <a:endParaRPr lang="ru-RU" sz="2800" b="1" dirty="0" smtClean="0"/>
          </a:p>
          <a:p>
            <a:r>
              <a:rPr lang="en-GB" sz="2400" dirty="0" err="1" smtClean="0"/>
              <a:t>Davlat</a:t>
            </a:r>
            <a:r>
              <a:rPr lang="en-GB" sz="2400" dirty="0" smtClean="0"/>
              <a:t> </a:t>
            </a:r>
            <a:r>
              <a:rPr lang="en-GB" sz="2400" dirty="0" err="1" smtClean="0"/>
              <a:t>Markaziy</a:t>
            </a:r>
            <a:r>
              <a:rPr lang="en-GB" sz="2400" dirty="0" smtClean="0"/>
              <a:t> </a:t>
            </a:r>
            <a:r>
              <a:rPr lang="en-GB" sz="2400" dirty="0" err="1" smtClean="0"/>
              <a:t>bankning</a:t>
            </a:r>
            <a:r>
              <a:rPr lang="en-GB" sz="2400" dirty="0" smtClean="0"/>
              <a:t> </a:t>
            </a:r>
            <a:r>
              <a:rPr lang="en-GB" sz="2400" dirty="0" err="1" smtClean="0"/>
              <a:t>va</a:t>
            </a:r>
            <a:r>
              <a:rPr lang="en-GB" sz="2400" dirty="0" smtClean="0"/>
              <a:t> </a:t>
            </a:r>
            <a:r>
              <a:rPr lang="en-GB" sz="2400" dirty="0" err="1" smtClean="0"/>
              <a:t>Markaziy</a:t>
            </a:r>
            <a:r>
              <a:rPr lang="en-GB" sz="2400" dirty="0" smtClean="0"/>
              <a:t> </a:t>
            </a:r>
            <a:r>
              <a:rPr lang="en-GB" sz="2400" dirty="0" err="1" smtClean="0"/>
              <a:t>bankning</a:t>
            </a:r>
            <a:r>
              <a:rPr lang="en-GB" sz="2400" dirty="0" smtClean="0"/>
              <a:t> </a:t>
            </a:r>
            <a:r>
              <a:rPr lang="en-GB" sz="2400" dirty="0" err="1" smtClean="0"/>
              <a:t>davlatning</a:t>
            </a:r>
            <a:r>
              <a:rPr lang="en-GB" sz="2400" dirty="0" smtClean="0"/>
              <a:t> </a:t>
            </a:r>
            <a:r>
              <a:rPr lang="en-GB" sz="2400" dirty="0" err="1" smtClean="0"/>
              <a:t>majburiyatlari</a:t>
            </a:r>
            <a:r>
              <a:rPr lang="en-GB" sz="2400" dirty="0" smtClean="0"/>
              <a:t> </a:t>
            </a:r>
            <a:r>
              <a:rPr lang="en-GB" sz="2400" dirty="0" err="1" smtClean="0"/>
              <a:t>bo‘yicha</a:t>
            </a:r>
            <a:r>
              <a:rPr lang="en-GB" sz="2400" dirty="0" smtClean="0"/>
              <a:t>, agar </a:t>
            </a:r>
            <a:r>
              <a:rPr lang="en-GB" sz="2400" dirty="0" err="1" smtClean="0"/>
              <a:t>ular</a:t>
            </a:r>
            <a:r>
              <a:rPr lang="en-GB" sz="2400" dirty="0" smtClean="0"/>
              <a:t> </a:t>
            </a:r>
            <a:r>
              <a:rPr lang="en-GB" sz="2400" dirty="0" err="1" smtClean="0"/>
              <a:t>o‘zlari</a:t>
            </a:r>
            <a:r>
              <a:rPr lang="en-GB" sz="2400" dirty="0" smtClean="0"/>
              <a:t> </a:t>
            </a:r>
            <a:r>
              <a:rPr lang="en-GB" sz="2400" dirty="0" err="1" smtClean="0"/>
              <a:t>bunday</a:t>
            </a:r>
            <a:r>
              <a:rPr lang="en-GB" sz="2400" dirty="0" smtClean="0"/>
              <a:t> </a:t>
            </a:r>
            <a:r>
              <a:rPr lang="en-GB" sz="2400" dirty="0" err="1" smtClean="0"/>
              <a:t>majburiyatlarni</a:t>
            </a:r>
            <a:r>
              <a:rPr lang="en-GB" sz="2400" dirty="0" smtClean="0"/>
              <a:t> </a:t>
            </a:r>
            <a:r>
              <a:rPr lang="en-GB" sz="2400" dirty="0" err="1" smtClean="0"/>
              <a:t>o‘z</a:t>
            </a:r>
            <a:r>
              <a:rPr lang="en-GB" sz="2400" dirty="0" smtClean="0"/>
              <a:t> </a:t>
            </a:r>
            <a:r>
              <a:rPr lang="en-GB" sz="2400" dirty="0" err="1" smtClean="0"/>
              <a:t>zimmalariga</a:t>
            </a:r>
            <a:r>
              <a:rPr lang="en-GB" sz="2400" dirty="0" smtClean="0"/>
              <a:t> </a:t>
            </a:r>
            <a:r>
              <a:rPr lang="en-GB" sz="2400" dirty="0" err="1" smtClean="0"/>
              <a:t>olgan</a:t>
            </a:r>
            <a:r>
              <a:rPr lang="en-GB" sz="2400" dirty="0" smtClean="0"/>
              <a:t> </a:t>
            </a:r>
            <a:r>
              <a:rPr lang="en-GB" sz="2400" dirty="0" err="1" smtClean="0"/>
              <a:t>bo‘lmasa</a:t>
            </a:r>
            <a:r>
              <a:rPr lang="en-GB" sz="2400" dirty="0" smtClean="0"/>
              <a:t> </a:t>
            </a:r>
            <a:r>
              <a:rPr lang="en-GB" sz="2400" dirty="0" err="1" smtClean="0"/>
              <a:t>yoki</a:t>
            </a:r>
            <a:r>
              <a:rPr lang="en-GB" sz="2400" dirty="0" smtClean="0"/>
              <a:t> </a:t>
            </a:r>
            <a:r>
              <a:rPr lang="en-GB" sz="2400" dirty="0" err="1" smtClean="0"/>
              <a:t>qonun</a:t>
            </a:r>
            <a:r>
              <a:rPr lang="en-GB" sz="2400" dirty="0" smtClean="0"/>
              <a:t> </a:t>
            </a:r>
            <a:r>
              <a:rPr lang="en-GB" sz="2400" dirty="0" err="1" smtClean="0"/>
              <a:t>hujjatlarida</a:t>
            </a:r>
            <a:r>
              <a:rPr lang="en-GB" sz="2400" dirty="0" smtClean="0"/>
              <a:t> </a:t>
            </a:r>
            <a:r>
              <a:rPr lang="en-GB" sz="2400" dirty="0" err="1" smtClean="0"/>
              <a:t>boshqacha</a:t>
            </a:r>
            <a:r>
              <a:rPr lang="en-GB" sz="2400" dirty="0" smtClean="0"/>
              <a:t> </a:t>
            </a:r>
            <a:r>
              <a:rPr lang="en-GB" sz="2400" dirty="0" err="1" smtClean="0"/>
              <a:t>tartib</a:t>
            </a:r>
            <a:r>
              <a:rPr lang="en-GB" sz="2400" dirty="0" smtClean="0"/>
              <a:t> </a:t>
            </a:r>
            <a:r>
              <a:rPr lang="en-GB" sz="2400" dirty="0" err="1" smtClean="0"/>
              <a:t>nazarda</a:t>
            </a:r>
            <a:r>
              <a:rPr lang="en-GB" sz="2400" dirty="0" smtClean="0"/>
              <a:t> </a:t>
            </a:r>
            <a:r>
              <a:rPr lang="en-GB" sz="2400" dirty="0" err="1" smtClean="0"/>
              <a:t>tutilgan</a:t>
            </a:r>
            <a:r>
              <a:rPr lang="en-GB" sz="2400" dirty="0" smtClean="0"/>
              <a:t> </a:t>
            </a:r>
            <a:r>
              <a:rPr lang="en-GB" sz="2400" dirty="0" err="1" smtClean="0"/>
              <a:t>bo‘lmasa</a:t>
            </a:r>
            <a:r>
              <a:rPr lang="en-GB" sz="2400" dirty="0" smtClean="0"/>
              <a:t>, </a:t>
            </a:r>
            <a:r>
              <a:rPr lang="en-GB" sz="2400" dirty="0" err="1" smtClean="0"/>
              <a:t>javobgar</a:t>
            </a:r>
            <a:r>
              <a:rPr lang="en-GB" sz="2400" dirty="0" smtClean="0"/>
              <a:t> </a:t>
            </a:r>
            <a:r>
              <a:rPr lang="en-GB" sz="2400" dirty="0" err="1" smtClean="0"/>
              <a:t>emas</a:t>
            </a:r>
            <a:r>
              <a:rPr lang="en-GB" sz="2400" dirty="0" smtClean="0"/>
              <a:t>. </a:t>
            </a:r>
            <a:endParaRPr lang="ru-RU" sz="2400" dirty="0" smtClean="0"/>
          </a:p>
          <a:p>
            <a:r>
              <a:rPr lang="en-GB" sz="2400" dirty="0" err="1" smtClean="0"/>
              <a:t>Markaziy</a:t>
            </a:r>
            <a:r>
              <a:rPr lang="en-GB" sz="2400" dirty="0" smtClean="0"/>
              <a:t> </a:t>
            </a:r>
            <a:r>
              <a:rPr lang="en-GB" sz="2400" dirty="0" err="1" smtClean="0"/>
              <a:t>bankning</a:t>
            </a:r>
            <a:r>
              <a:rPr lang="en-GB" sz="2400" dirty="0" smtClean="0"/>
              <a:t> </a:t>
            </a:r>
            <a:r>
              <a:rPr lang="en-GB" sz="2400" dirty="0" err="1" smtClean="0"/>
              <a:t>auditi</a:t>
            </a:r>
            <a:r>
              <a:rPr lang="en-GB" sz="2400" dirty="0" smtClean="0"/>
              <a:t> </a:t>
            </a:r>
            <a:r>
              <a:rPr lang="en-GB" sz="2400" dirty="0" err="1" smtClean="0"/>
              <a:t>har</a:t>
            </a:r>
            <a:r>
              <a:rPr lang="en-GB" sz="2400" dirty="0" smtClean="0"/>
              <a:t> </a:t>
            </a:r>
            <a:r>
              <a:rPr lang="en-GB" sz="2400" dirty="0" err="1" smtClean="0"/>
              <a:t>yili</a:t>
            </a:r>
            <a:r>
              <a:rPr lang="en-GB" sz="2400" dirty="0" smtClean="0"/>
              <a:t> </a:t>
            </a:r>
            <a:r>
              <a:rPr lang="en-GB" sz="2400" dirty="0" err="1" smtClean="0"/>
              <a:t>mustaqil</a:t>
            </a:r>
            <a:r>
              <a:rPr lang="en-GB" sz="2400" dirty="0" smtClean="0"/>
              <a:t> </a:t>
            </a:r>
            <a:r>
              <a:rPr lang="en-GB" sz="2400" dirty="0" err="1" smtClean="0"/>
              <a:t>nazorat</a:t>
            </a:r>
            <a:r>
              <a:rPr lang="en-GB" sz="2400" dirty="0" smtClean="0"/>
              <a:t> </a:t>
            </a:r>
            <a:r>
              <a:rPr lang="en-GB" sz="2400" dirty="0" err="1" smtClean="0"/>
              <a:t>tashkilotlari</a:t>
            </a:r>
            <a:r>
              <a:rPr lang="en-GB" sz="2400" dirty="0" smtClean="0"/>
              <a:t> </a:t>
            </a:r>
            <a:r>
              <a:rPr lang="en-GB" sz="2400" dirty="0" err="1" smtClean="0"/>
              <a:t>tomonidan</a:t>
            </a:r>
            <a:r>
              <a:rPr lang="en-GB" sz="2400" dirty="0" smtClean="0"/>
              <a:t> </a:t>
            </a:r>
            <a:r>
              <a:rPr lang="en-GB" sz="2400" dirty="0" err="1" smtClean="0"/>
              <a:t>amalga</a:t>
            </a:r>
            <a:r>
              <a:rPr lang="en-GB" sz="2400" dirty="0" smtClean="0"/>
              <a:t> </a:t>
            </a:r>
            <a:r>
              <a:rPr lang="en-GB" sz="2400" dirty="0" err="1" smtClean="0"/>
              <a:t>oshiriladi</a:t>
            </a:r>
            <a:r>
              <a:rPr lang="en-GB" sz="2400" dirty="0" smtClean="0"/>
              <a:t>.</a:t>
            </a:r>
            <a:endParaRPr lang="ru-RU" sz="2400" dirty="0" smtClean="0"/>
          </a:p>
        </p:txBody>
      </p:sp>
      <p:sp>
        <p:nvSpPr>
          <p:cNvPr id="11" name="Выноска со стрелкой вниз 10"/>
          <p:cNvSpPr/>
          <p:nvPr/>
        </p:nvSpPr>
        <p:spPr>
          <a:xfrm>
            <a:off x="281354" y="85708"/>
            <a:ext cx="11676184" cy="1180384"/>
          </a:xfrm>
          <a:prstGeom prst="downArrowCallou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3200" b="1" dirty="0" err="1" smtClean="0"/>
              <a:t>Oliy</a:t>
            </a:r>
            <a:r>
              <a:rPr lang="en-GB" sz="3200" b="1" dirty="0" smtClean="0"/>
              <a:t> </a:t>
            </a:r>
            <a:r>
              <a:rPr lang="en-GB" sz="3200" b="1" dirty="0" err="1" smtClean="0"/>
              <a:t>Majlis</a:t>
            </a:r>
            <a:r>
              <a:rPr lang="en-GB" sz="3200" b="1" dirty="0" smtClean="0"/>
              <a:t> </a:t>
            </a:r>
            <a:r>
              <a:rPr lang="en-GB" sz="3200" b="1" dirty="0" err="1" smtClean="0"/>
              <a:t>Senati</a:t>
            </a:r>
            <a:r>
              <a:rPr lang="en-GB" sz="3200" b="1" dirty="0" smtClean="0"/>
              <a:t>:</a:t>
            </a:r>
            <a:r>
              <a:rPr lang="uz-Cyrl-UZ" sz="3200" dirty="0" smtClean="0">
                <a:solidFill>
                  <a:schemeClr val="tx1"/>
                </a:solidFill>
              </a:rPr>
              <a:t> </a:t>
            </a:r>
            <a:endParaRPr lang="uz-Cyrl-UZ" sz="3200" dirty="0">
              <a:solidFill>
                <a:schemeClr val="tx1"/>
              </a:solidFill>
            </a:endParaRPr>
          </a:p>
        </p:txBody>
      </p:sp>
    </p:spTree>
    <p:extLst>
      <p:ext uri="{BB962C8B-B14F-4D97-AF65-F5344CB8AC3E}">
        <p14:creationId xmlns:p14="http://schemas.microsoft.com/office/powerpoint/2010/main" val="329532148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grpId="0" nodeType="clickEffect">
                                  <p:stCondLst>
                                    <p:cond delay="0"/>
                                  </p:stCondLst>
                                  <p:childTnLst>
                                    <p:animEffect transition="out" filter="fade">
                                      <p:cBhvr>
                                        <p:cTn id="13" dur="2000"/>
                                        <p:tgtEl>
                                          <p:spTgt spid="6"/>
                                        </p:tgtEl>
                                      </p:cBhvr>
                                    </p:animEffect>
                                    <p:anim calcmode="lin" valueType="num">
                                      <p:cBhvr>
                                        <p:cTn id="14"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6"/>
                                        </p:tgtEl>
                                        <p:attrNameLst>
                                          <p:attrName>ppt_h</p:attrName>
                                        </p:attrNameLst>
                                      </p:cBhvr>
                                      <p:tavLst>
                                        <p:tav tm="0">
                                          <p:val>
                                            <p:strVal val="ppt_h"/>
                                          </p:val>
                                        </p:tav>
                                        <p:tav tm="100000">
                                          <p:val>
                                            <p:strVal val="ppt_h"/>
                                          </p:val>
                                        </p:tav>
                                      </p:tavLst>
                                    </p:anim>
                                    <p:set>
                                      <p:cBhvr>
                                        <p:cTn id="16"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альтернативный процесс 3"/>
          <p:cNvSpPr/>
          <p:nvPr/>
        </p:nvSpPr>
        <p:spPr>
          <a:xfrm>
            <a:off x="452398" y="211015"/>
            <a:ext cx="11430080" cy="844062"/>
          </a:xfrm>
          <a:prstGeom prst="flowChartAlternateProcess">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2. </a:t>
            </a:r>
            <a:r>
              <a:rPr lang="en-US" sz="3600" b="1" i="1" dirty="0" err="1" smtClean="0">
                <a:latin typeface="Times New Roman" panose="02020603050405020304" pitchFamily="18" charset="0"/>
                <a:cs typeface="Times New Roman" panose="02020603050405020304" pitchFamily="18" charset="0"/>
              </a:rPr>
              <a:t>Markaziy</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bankning</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valuta</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siyosati</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mohiyati</a:t>
            </a:r>
            <a:r>
              <a:rPr lang="en-US" sz="3600" b="1" i="1" dirty="0" smtClean="0">
                <a:latin typeface="Times New Roman" panose="02020603050405020304" pitchFamily="18" charset="0"/>
                <a:cs typeface="Times New Roman" panose="02020603050405020304" pitchFamily="18" charset="0"/>
              </a:rPr>
              <a:t>.</a:t>
            </a:r>
          </a:p>
        </p:txBody>
      </p:sp>
      <p:sp>
        <p:nvSpPr>
          <p:cNvPr id="6" name="Блок-схема: альтернативный процесс 5"/>
          <p:cNvSpPr/>
          <p:nvPr/>
        </p:nvSpPr>
        <p:spPr>
          <a:xfrm>
            <a:off x="309522" y="1652954"/>
            <a:ext cx="11572956" cy="5001064"/>
          </a:xfrm>
          <a:prstGeom prst="flowChartAlternateProcess">
            <a:avLst/>
          </a:prstGeom>
          <a:ln/>
        </p:spPr>
        <p:style>
          <a:lnRef idx="2">
            <a:schemeClr val="dk1"/>
          </a:lnRef>
          <a:fillRef idx="1">
            <a:schemeClr val="lt1"/>
          </a:fillRef>
          <a:effectRef idx="0">
            <a:schemeClr val="dk1"/>
          </a:effectRef>
          <a:fontRef idx="minor">
            <a:schemeClr val="dk1"/>
          </a:fontRef>
        </p:style>
        <p:txBody>
          <a:bodyPr rtlCol="0" anchor="ctr"/>
          <a:lstStyle/>
          <a:p>
            <a:r>
              <a:rPr lang="en-GB" sz="2400" dirty="0" smtClean="0"/>
              <a:t>     </a:t>
            </a:r>
            <a:r>
              <a:rPr lang="en-GB" sz="2400" dirty="0" err="1" smtClean="0"/>
              <a:t>Markaziy</a:t>
            </a:r>
            <a:r>
              <a:rPr lang="en-GB" sz="2400" dirty="0" smtClean="0"/>
              <a:t> bank, </a:t>
            </a:r>
            <a:r>
              <a:rPr lang="en-GB" sz="2400" dirty="0" err="1" smtClean="0"/>
              <a:t>Hisob</a:t>
            </a:r>
            <a:r>
              <a:rPr lang="en-GB" sz="2400" dirty="0" smtClean="0"/>
              <a:t> </a:t>
            </a:r>
            <a:r>
              <a:rPr lang="en-GB" sz="2400" dirty="0" err="1" smtClean="0"/>
              <a:t>palatasi</a:t>
            </a:r>
            <a:r>
              <a:rPr lang="en-GB" sz="2400" dirty="0" smtClean="0"/>
              <a:t>, </a:t>
            </a:r>
            <a:r>
              <a:rPr lang="en-GB" sz="2400" dirty="0" err="1" smtClean="0"/>
              <a:t>Moliya</a:t>
            </a:r>
            <a:r>
              <a:rPr lang="en-GB" sz="2400" dirty="0" smtClean="0"/>
              <a:t> </a:t>
            </a:r>
            <a:r>
              <a:rPr lang="en-GB" sz="2400" dirty="0" err="1" smtClean="0"/>
              <a:t>vazirligi</a:t>
            </a:r>
            <a:r>
              <a:rPr lang="en-GB" sz="2400" dirty="0" smtClean="0"/>
              <a:t>, </a:t>
            </a:r>
            <a:r>
              <a:rPr lang="en-GB" sz="2400" dirty="0" err="1" smtClean="0"/>
              <a:t>Davlat</a:t>
            </a:r>
            <a:r>
              <a:rPr lang="en-GB" sz="2400" dirty="0" smtClean="0"/>
              <a:t> </a:t>
            </a:r>
            <a:r>
              <a:rPr lang="en-GB" sz="2400" dirty="0" err="1" smtClean="0"/>
              <a:t>soliq</a:t>
            </a:r>
            <a:r>
              <a:rPr lang="en-GB" sz="2400" dirty="0" smtClean="0"/>
              <a:t> </a:t>
            </a:r>
            <a:r>
              <a:rPr lang="en-GB" sz="2400" dirty="0" err="1" smtClean="0"/>
              <a:t>qo‘mitasi</a:t>
            </a:r>
            <a:r>
              <a:rPr lang="en-GB" sz="2400" dirty="0" smtClean="0"/>
              <a:t> </a:t>
            </a:r>
            <a:r>
              <a:rPr lang="en-GB" sz="2400" dirty="0" err="1" smtClean="0"/>
              <a:t>va</a:t>
            </a:r>
            <a:r>
              <a:rPr lang="en-GB" sz="2400" dirty="0" smtClean="0"/>
              <a:t> </a:t>
            </a:r>
            <a:r>
              <a:rPr lang="en-GB" sz="2400" dirty="0" err="1" smtClean="0"/>
              <a:t>Davlat</a:t>
            </a:r>
            <a:r>
              <a:rPr lang="en-GB" sz="2400" dirty="0" smtClean="0"/>
              <a:t> </a:t>
            </a:r>
            <a:r>
              <a:rPr lang="en-GB" sz="2400" dirty="0" err="1" smtClean="0"/>
              <a:t>bojxona</a:t>
            </a:r>
            <a:r>
              <a:rPr lang="en-GB" sz="2400" dirty="0" smtClean="0"/>
              <a:t> </a:t>
            </a:r>
            <a:r>
              <a:rPr lang="en-GB" sz="2400" dirty="0" err="1" smtClean="0"/>
              <a:t>qo‘mitasi</a:t>
            </a:r>
            <a:r>
              <a:rPr lang="en-GB" sz="2400" dirty="0" smtClean="0"/>
              <a:t> </a:t>
            </a:r>
            <a:r>
              <a:rPr lang="en-GB" sz="2400" dirty="0" err="1" smtClean="0"/>
              <a:t>O‘zbekiston</a:t>
            </a:r>
            <a:r>
              <a:rPr lang="en-GB" sz="2400" dirty="0" smtClean="0"/>
              <a:t> </a:t>
            </a:r>
            <a:r>
              <a:rPr lang="en-GB" sz="2400" dirty="0" err="1" smtClean="0"/>
              <a:t>Respublikasida</a:t>
            </a:r>
            <a:r>
              <a:rPr lang="en-GB" sz="2400" dirty="0" smtClean="0"/>
              <a:t> </a:t>
            </a:r>
            <a:r>
              <a:rPr lang="en-GB" sz="2400" dirty="0" err="1" smtClean="0"/>
              <a:t>valutani</a:t>
            </a:r>
            <a:r>
              <a:rPr lang="en-GB" sz="2400" dirty="0" smtClean="0"/>
              <a:t> </a:t>
            </a:r>
            <a:r>
              <a:rPr lang="en-GB" sz="2400" dirty="0" err="1" smtClean="0"/>
              <a:t>nazorat</a:t>
            </a:r>
            <a:r>
              <a:rPr lang="en-GB" sz="2400" dirty="0" smtClean="0"/>
              <a:t> </a:t>
            </a:r>
            <a:r>
              <a:rPr lang="en-GB" sz="2400" dirty="0" err="1" smtClean="0"/>
              <a:t>qiluvchi</a:t>
            </a:r>
            <a:r>
              <a:rPr lang="en-GB" sz="2400" dirty="0" smtClean="0"/>
              <a:t> </a:t>
            </a:r>
            <a:r>
              <a:rPr lang="en-GB" sz="2400" dirty="0" err="1" smtClean="0"/>
              <a:t>organlardir</a:t>
            </a:r>
            <a:r>
              <a:rPr lang="en-GB" sz="2400" dirty="0" smtClean="0"/>
              <a:t>. Bu </a:t>
            </a:r>
            <a:r>
              <a:rPr lang="en-GB" sz="2400" dirty="0" err="1" smtClean="0"/>
              <a:t>haqda</a:t>
            </a:r>
            <a:r>
              <a:rPr lang="en-GB" sz="2400" dirty="0" smtClean="0"/>
              <a:t> “</a:t>
            </a:r>
            <a:r>
              <a:rPr lang="en-GB" sz="2400" dirty="0" err="1" smtClean="0"/>
              <a:t>Valutani</a:t>
            </a:r>
            <a:r>
              <a:rPr lang="en-GB" sz="2400" dirty="0" smtClean="0"/>
              <a:t> </a:t>
            </a:r>
            <a:r>
              <a:rPr lang="en-GB" sz="2400" dirty="0" err="1" smtClean="0"/>
              <a:t>tartibga</a:t>
            </a:r>
            <a:r>
              <a:rPr lang="en-GB" sz="2400" dirty="0" smtClean="0"/>
              <a:t> </a:t>
            </a:r>
            <a:r>
              <a:rPr lang="en-GB" sz="2400" dirty="0" err="1" smtClean="0"/>
              <a:t>solish</a:t>
            </a:r>
            <a:r>
              <a:rPr lang="en-GB" sz="2400" dirty="0" smtClean="0"/>
              <a:t> </a:t>
            </a:r>
            <a:r>
              <a:rPr lang="en-GB" sz="2400" dirty="0" err="1" smtClean="0"/>
              <a:t>to‘g‘risida”gi</a:t>
            </a:r>
            <a:r>
              <a:rPr lang="en-GB" sz="2400" dirty="0" smtClean="0"/>
              <a:t> </a:t>
            </a:r>
            <a:r>
              <a:rPr lang="en-GB" sz="2400" dirty="0" err="1" smtClean="0"/>
              <a:t>qonunning</a:t>
            </a:r>
            <a:r>
              <a:rPr lang="en-GB" sz="2400" dirty="0" smtClean="0"/>
              <a:t> </a:t>
            </a:r>
            <a:r>
              <a:rPr lang="en-GB" sz="2400" dirty="0" err="1" smtClean="0"/>
              <a:t>yangi</a:t>
            </a:r>
            <a:r>
              <a:rPr lang="en-GB" sz="2400" dirty="0" smtClean="0"/>
              <a:t> </a:t>
            </a:r>
            <a:r>
              <a:rPr lang="en-GB" sz="2400" dirty="0" err="1" smtClean="0"/>
              <a:t>tahririda</a:t>
            </a:r>
            <a:r>
              <a:rPr lang="en-GB" sz="2400" dirty="0" smtClean="0"/>
              <a:t> </a:t>
            </a:r>
            <a:r>
              <a:rPr lang="en-GB" sz="2400" dirty="0" err="1" smtClean="0"/>
              <a:t>aytilgan</a:t>
            </a:r>
            <a:r>
              <a:rPr lang="en-GB" sz="2400" dirty="0" smtClean="0"/>
              <a:t>.</a:t>
            </a:r>
            <a:endParaRPr lang="ru-RU" sz="2400" dirty="0" smtClean="0"/>
          </a:p>
          <a:p>
            <a:r>
              <a:rPr lang="en-GB" sz="2400" dirty="0" err="1" smtClean="0"/>
              <a:t>Valutani</a:t>
            </a:r>
            <a:r>
              <a:rPr lang="en-GB" sz="2400" dirty="0" smtClean="0"/>
              <a:t> </a:t>
            </a:r>
            <a:r>
              <a:rPr lang="en-GB" sz="2400" dirty="0" err="1" smtClean="0"/>
              <a:t>nazorat</a:t>
            </a:r>
            <a:r>
              <a:rPr lang="en-GB" sz="2400" dirty="0" smtClean="0"/>
              <a:t> </a:t>
            </a:r>
            <a:r>
              <a:rPr lang="en-GB" sz="2400" dirty="0" err="1" smtClean="0"/>
              <a:t>qiluvchi</a:t>
            </a:r>
            <a:r>
              <a:rPr lang="en-GB" sz="2400" dirty="0" smtClean="0"/>
              <a:t> </a:t>
            </a:r>
            <a:r>
              <a:rPr lang="en-GB" sz="2400" dirty="0" err="1" smtClean="0"/>
              <a:t>organlar</a:t>
            </a:r>
            <a:r>
              <a:rPr lang="en-GB" sz="2400" dirty="0" smtClean="0"/>
              <a:t> </a:t>
            </a:r>
            <a:r>
              <a:rPr lang="en-GB" sz="2400" dirty="0" err="1" smtClean="0"/>
              <a:t>O‘zbekiston</a:t>
            </a:r>
            <a:r>
              <a:rPr lang="en-GB" sz="2400" dirty="0" smtClean="0"/>
              <a:t> </a:t>
            </a:r>
            <a:r>
              <a:rPr lang="en-GB" sz="2400" dirty="0" err="1" smtClean="0"/>
              <a:t>Respublikasida</a:t>
            </a:r>
            <a:r>
              <a:rPr lang="en-GB" sz="2400" dirty="0" smtClean="0"/>
              <a:t> </a:t>
            </a:r>
            <a:r>
              <a:rPr lang="en-GB" sz="2400" dirty="0" err="1" smtClean="0"/>
              <a:t>rezidentlar</a:t>
            </a:r>
            <a:r>
              <a:rPr lang="en-GB" sz="2400" dirty="0" smtClean="0"/>
              <a:t> </a:t>
            </a:r>
            <a:r>
              <a:rPr lang="en-GB" sz="2400" dirty="0" err="1" smtClean="0"/>
              <a:t>va</a:t>
            </a:r>
            <a:r>
              <a:rPr lang="en-GB" sz="2400" dirty="0" smtClean="0"/>
              <a:t> </a:t>
            </a:r>
            <a:r>
              <a:rPr lang="en-GB" sz="2400" dirty="0" err="1" smtClean="0"/>
              <a:t>norezidentlar</a:t>
            </a:r>
            <a:r>
              <a:rPr lang="en-GB" sz="2400" dirty="0" smtClean="0"/>
              <a:t> </a:t>
            </a:r>
            <a:r>
              <a:rPr lang="en-GB" sz="2400" dirty="0" err="1" smtClean="0"/>
              <a:t>tomonidan</a:t>
            </a:r>
            <a:r>
              <a:rPr lang="en-GB" sz="2400" dirty="0" smtClean="0"/>
              <a:t> </a:t>
            </a:r>
            <a:r>
              <a:rPr lang="en-GB" sz="2400" dirty="0" err="1" smtClean="0"/>
              <a:t>o‘tkaziladigan</a:t>
            </a:r>
            <a:r>
              <a:rPr lang="en-GB" sz="2400" dirty="0" smtClean="0"/>
              <a:t> </a:t>
            </a:r>
            <a:r>
              <a:rPr lang="en-GB" sz="2400" dirty="0" err="1" smtClean="0"/>
              <a:t>valuta</a:t>
            </a:r>
            <a:r>
              <a:rPr lang="en-GB" sz="2400" dirty="0" smtClean="0"/>
              <a:t> </a:t>
            </a:r>
            <a:r>
              <a:rPr lang="en-GB" sz="2400" dirty="0" err="1" smtClean="0"/>
              <a:t>operatsiyalarining</a:t>
            </a:r>
            <a:r>
              <a:rPr lang="en-GB" sz="2400" dirty="0" smtClean="0"/>
              <a:t> </a:t>
            </a:r>
            <a:r>
              <a:rPr lang="en-GB" sz="2400" dirty="0" err="1" smtClean="0"/>
              <a:t>O‘zbekiston</a:t>
            </a:r>
            <a:r>
              <a:rPr lang="en-GB" sz="2400" dirty="0" smtClean="0"/>
              <a:t> </a:t>
            </a:r>
            <a:r>
              <a:rPr lang="en-GB" sz="2400" dirty="0" err="1" smtClean="0"/>
              <a:t>Respublikasi</a:t>
            </a:r>
            <a:r>
              <a:rPr lang="en-GB" sz="2400" dirty="0" smtClean="0"/>
              <a:t> </a:t>
            </a:r>
            <a:r>
              <a:rPr lang="en-GB" sz="2400" dirty="0" err="1" smtClean="0"/>
              <a:t>qonun</a:t>
            </a:r>
            <a:r>
              <a:rPr lang="en-GB" sz="2400" dirty="0" smtClean="0"/>
              <a:t> </a:t>
            </a:r>
            <a:r>
              <a:rPr lang="en-GB" sz="2400" dirty="0" err="1" smtClean="0"/>
              <a:t>hujjatlariga</a:t>
            </a:r>
            <a:r>
              <a:rPr lang="en-GB" sz="2400" dirty="0" smtClean="0"/>
              <a:t> </a:t>
            </a:r>
            <a:r>
              <a:rPr lang="en-GB" sz="2400" dirty="0" err="1" smtClean="0"/>
              <a:t>muvofiqligiga</a:t>
            </a:r>
            <a:r>
              <a:rPr lang="en-GB" sz="2400" dirty="0" smtClean="0"/>
              <a:t> </a:t>
            </a:r>
            <a:r>
              <a:rPr lang="en-GB" sz="2400" dirty="0" err="1" smtClean="0"/>
              <a:t>taalluqli</a:t>
            </a:r>
            <a:r>
              <a:rPr lang="en-GB" sz="2400" dirty="0" smtClean="0"/>
              <a:t> </a:t>
            </a:r>
            <a:r>
              <a:rPr lang="en-GB" sz="2400" dirty="0" err="1" smtClean="0"/>
              <a:t>qismi</a:t>
            </a:r>
            <a:r>
              <a:rPr lang="en-GB" sz="2400" dirty="0" smtClean="0"/>
              <a:t> </a:t>
            </a:r>
            <a:r>
              <a:rPr lang="en-GB" sz="2400" dirty="0" err="1" smtClean="0"/>
              <a:t>bo‘yicha</a:t>
            </a:r>
            <a:r>
              <a:rPr lang="en-GB" sz="2400" dirty="0" smtClean="0"/>
              <a:t> </a:t>
            </a:r>
            <a:r>
              <a:rPr lang="en-GB" sz="2400" dirty="0" err="1" smtClean="0"/>
              <a:t>nazoratni</a:t>
            </a:r>
            <a:r>
              <a:rPr lang="en-GB" sz="2400" dirty="0" smtClean="0"/>
              <a:t> </a:t>
            </a:r>
            <a:r>
              <a:rPr lang="en-GB" sz="2400" dirty="0" err="1" smtClean="0"/>
              <a:t>o‘z</a:t>
            </a:r>
            <a:r>
              <a:rPr lang="en-GB" sz="2400" dirty="0" smtClean="0"/>
              <a:t> </a:t>
            </a:r>
            <a:r>
              <a:rPr lang="en-GB" sz="2400" dirty="0" err="1" smtClean="0"/>
              <a:t>vakolatlari</a:t>
            </a:r>
            <a:r>
              <a:rPr lang="en-GB" sz="2400" dirty="0" smtClean="0"/>
              <a:t> </a:t>
            </a:r>
            <a:r>
              <a:rPr lang="en-GB" sz="2400" dirty="0" err="1" smtClean="0"/>
              <a:t>doirasida</a:t>
            </a:r>
            <a:r>
              <a:rPr lang="en-GB" sz="2400" dirty="0" smtClean="0"/>
              <a:t> </a:t>
            </a:r>
            <a:r>
              <a:rPr lang="en-GB" sz="2400" dirty="0" err="1" smtClean="0"/>
              <a:t>amalga</a:t>
            </a:r>
            <a:r>
              <a:rPr lang="en-GB" sz="2400" dirty="0" smtClean="0"/>
              <a:t> </a:t>
            </a:r>
            <a:r>
              <a:rPr lang="en-GB" sz="2400" dirty="0" err="1" smtClean="0"/>
              <a:t>oshirishi</a:t>
            </a:r>
            <a:r>
              <a:rPr lang="en-GB" sz="2400" dirty="0" smtClean="0"/>
              <a:t> </a:t>
            </a:r>
            <a:r>
              <a:rPr lang="en-GB" sz="2400" dirty="0" err="1" smtClean="0"/>
              <a:t>shart</a:t>
            </a:r>
            <a:r>
              <a:rPr lang="en-GB" sz="2400" dirty="0" smtClean="0"/>
              <a:t>.</a:t>
            </a:r>
          </a:p>
          <a:p>
            <a:endParaRPr lang="en-GB" sz="2400" dirty="0" smtClean="0"/>
          </a:p>
          <a:p>
            <a:endParaRPr lang="en-GB" sz="2400" dirty="0" smtClean="0"/>
          </a:p>
          <a:p>
            <a:endParaRPr lang="ru-RU" sz="2400" dirty="0" smtClean="0"/>
          </a:p>
        </p:txBody>
      </p:sp>
      <p:pic>
        <p:nvPicPr>
          <p:cNvPr id="13315" name="Picture 3" descr="C:\Users\lenovo-pc\Desktop\New\20181209_145230.png"/>
          <p:cNvPicPr>
            <a:picLocks noChangeAspect="1" noChangeArrowheads="1"/>
          </p:cNvPicPr>
          <p:nvPr/>
        </p:nvPicPr>
        <p:blipFill>
          <a:blip r:embed="rId2"/>
          <a:srcRect/>
          <a:stretch>
            <a:fillRect/>
          </a:stretch>
        </p:blipFill>
        <p:spPr bwMode="auto">
          <a:xfrm>
            <a:off x="8096264" y="4429132"/>
            <a:ext cx="3571900" cy="2253274"/>
          </a:xfrm>
          <a:prstGeom prst="rect">
            <a:avLst/>
          </a:prstGeom>
          <a:ln>
            <a:noFill/>
          </a:ln>
          <a:effectLst>
            <a:softEdge rad="112500"/>
          </a:effectLst>
        </p:spPr>
      </p:pic>
    </p:spTree>
    <p:extLst>
      <p:ext uri="{BB962C8B-B14F-4D97-AF65-F5344CB8AC3E}">
        <p14:creationId xmlns:p14="http://schemas.microsoft.com/office/powerpoint/2010/main" val="2991116490"/>
      </p:ext>
    </p:extLst>
  </p:cSld>
  <p:clrMapOvr>
    <a:masterClrMapping/>
  </p:clrMapOvr>
  <p:transition spd="med">
    <p:split/>
  </p:transition>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устая тень">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Integral</Template>
  <TotalTime>713</TotalTime>
  <Words>1646</Words>
  <Application>Microsoft Office PowerPoint</Application>
  <PresentationFormat>Широкоэкранный</PresentationFormat>
  <Paragraphs>442</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23</vt:i4>
      </vt:variant>
    </vt:vector>
  </HeadingPairs>
  <TitlesOfParts>
    <vt:vector size="30" baseType="lpstr">
      <vt:lpstr>Arial</vt:lpstr>
      <vt:lpstr>Calibri</vt:lpstr>
      <vt:lpstr>Calibri Light</vt:lpstr>
      <vt:lpstr>Times New Roman</vt:lpstr>
      <vt:lpstr>Tw Cen MT</vt:lpstr>
      <vt:lpstr>Капля</vt:lpstr>
      <vt:lpstr>Office Theme</vt:lpstr>
      <vt:lpstr>O’ZBEKISTON RESPUBLIKASI OLIY VA O’RTA MAXSUS TA’LIM VAZIRLIGI TOSHKENT DAVLAT IQTISODIYOT UNIVERSITETI</vt:lpstr>
      <vt:lpstr>Reja: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O‘zbekiston Respublikasida valuta operatsiyalarini amalga oshiruvchi rezidentlar va norezidentlar quyidagi huquqlarga ega:</vt:lpstr>
      <vt:lpstr>Презентация PowerPoint</vt:lpstr>
      <vt:lpstr>Презентация PowerPoint</vt:lpstr>
      <vt:lpstr>«Vazirlar Mahkamasining yana boshqa qator qarorlari bor. Chet elda hisobvaraqasini ochish bilan bog‘liq masalalar bor, ruxsatnoma talab etilishi yoki xorijiy valutani O‘zbekiston Respublikasiga olib kirish, olib chiqish bilan bog‘liq masalalar. Ularni aytib o‘tsam, juda ham ko‘p. Qariyb 70ga yaqin hujjat qayta ko‘rib chiqilib, ularga tegishli o‘zgartish va qo‘shimchalar kiritilish, ayrimlarini bekor qilish haqida takliflar tayyorlanib, belgilangan muddatlarda Vazirlar Mahkamasiga kiritiladi», – dedi Bobur Abubakirov.</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Foydalanilgan adabiyotlar</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39</cp:revision>
  <dcterms:created xsi:type="dcterms:W3CDTF">2019-04-06T16:32:28Z</dcterms:created>
  <dcterms:modified xsi:type="dcterms:W3CDTF">2025-12-22T04:24:51Z</dcterms:modified>
</cp:coreProperties>
</file>