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Psixologiya asoslari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Psixik jarayonlar, shaxs va muloqot</a:t>
            </a:r>
            <a:endParaRPr lang="en-US" sz="1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429768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Psixologiya fani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Reja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Psixologiya nima?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Psixik jarayonlar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Xotira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Shaxs va temperament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 va uni yengish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Muloqot psixologiyasi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Psixologiya nima?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Inson ruhiyati, xulq-atvori va ularning qonuniyatlarini o'rganuvchi fan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«Psixologiya» yunoncha psyche (jon) va logos (ta'limot) so'zlaridan olingan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Tarmoqlari: umumiy, yosh, ijtimoiy, pedagogik, klinik psixologiya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Metodlari: kuzatish, so'rovnoma, test, tajriba, suhbat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Psixik jarayonlar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Bilish jarayonlari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Sezgi, idrok, diqqat, xotira, tafakkur va xayol.</a:t>
            </a:r>
            <a:endParaRPr lang="en-US" sz="1700" dirty="0"/>
          </a:p>
        </p:txBody>
      </p:sp>
      <p:sp>
        <p:nvSpPr>
          <p:cNvPr id="8" name="Card 2"/>
          <p:cNvSpPr/>
          <p:nvPr/>
        </p:nvSpPr>
        <p:spPr>
          <a:xfrm>
            <a:off x="330708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4424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Hissiy jarayonlar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4424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His-tuyg'ular, kayfiyat va ta'sirlanish.</a:t>
            </a:r>
            <a:endParaRPr lang="en-US" sz="1700" dirty="0"/>
          </a:p>
        </p:txBody>
      </p:sp>
      <p:sp>
        <p:nvSpPr>
          <p:cNvPr id="11" name="Card 3"/>
          <p:cNvSpPr/>
          <p:nvPr/>
        </p:nvSpPr>
        <p:spPr>
          <a:xfrm>
            <a:off x="601980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5696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Irodaviy jarayonlar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15696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Maqsad qo'yish, qaror qabul qilish va to'siqlarni yengish.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Xotira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Sezgi xotirasi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Ma'lumot juda qisqa vaqt, soniyalar davomida saqlanadi.</a:t>
            </a:r>
            <a:endParaRPr lang="en-US" sz="1700" dirty="0"/>
          </a:p>
        </p:txBody>
      </p:sp>
      <p:sp>
        <p:nvSpPr>
          <p:cNvPr id="8" name="Card 2"/>
          <p:cNvSpPr/>
          <p:nvPr/>
        </p:nvSpPr>
        <p:spPr>
          <a:xfrm>
            <a:off x="330708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344424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Qisqa muddatli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344424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Cheklangan hajm: odatda taxminan 5–9 ta birlik, qisqa vaqtga.</a:t>
            </a:r>
            <a:endParaRPr lang="en-US" sz="1700" dirty="0"/>
          </a:p>
        </p:txBody>
      </p:sp>
      <p:sp>
        <p:nvSpPr>
          <p:cNvPr id="11" name="Card 3"/>
          <p:cNvSpPr/>
          <p:nvPr/>
        </p:nvSpPr>
        <p:spPr>
          <a:xfrm>
            <a:off x="6019800" y="1417320"/>
            <a:ext cx="2529840" cy="3017520"/>
          </a:xfrm>
          <a:prstGeom prst="roundRect">
            <a:avLst>
              <a:gd name="adj" fmla="val 3614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6156960" y="1554480"/>
            <a:ext cx="2255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Uzoq muddatli</a:t>
            </a:r>
            <a:endParaRPr lang="en-US" sz="1800" dirty="0"/>
          </a:p>
        </p:txBody>
      </p:sp>
      <p:sp>
        <p:nvSpPr>
          <p:cNvPr id="13" name="Text 11"/>
          <p:cNvSpPr txBox="1"/>
          <p:nvPr/>
        </p:nvSpPr>
        <p:spPr>
          <a:xfrm>
            <a:off x="6156960" y="2286000"/>
            <a:ext cx="225552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Takrorlash va ma'noga bog'lash orqali uzoq saqlanadi.</a:t>
            </a:r>
            <a:endParaRPr lang="en-US" sz="1700" dirty="0"/>
          </a:p>
        </p:txBody>
      </p:sp>
      <p:sp>
        <p:nvSpPr>
          <p:cNvPr id="14" name="Text 12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Xotirani yaxshilash yo'llari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Ma'lumotni ma'noga bog'lab, tushunib o'rganing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Intervalli takrorlash: kunlar oralatib takrorlang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Faol eslash: kitobni yopib, yodingizdan aytib bering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Yetarli uyqu va to'g'ri ovqatlanish xotiraga ta'sir qiladi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Mavzuni boshqa kishiga tushuntirib ko'ring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Shaxs va uning tuzilishi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Shaxs — ijtimoiy muhitda shakllangan, o'ziga xos xususiyatlar majmui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Tuzilishi: yo'nalganlik, temperament, xarakter, qobiliyat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Xarakter — hayot davomida, tarbiya va faoliyatda shakllanadi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Temperament — tug'ma, nerv tizimi xususiyatlariga bog'liq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Temperament turlari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ard 1"/>
          <p:cNvSpPr/>
          <p:nvPr/>
        </p:nvSpPr>
        <p:spPr>
          <a:xfrm>
            <a:off x="59436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Sangvinik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73152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Quvnoq, harakatchan, yangi muhitga tez moslashadi.</a:t>
            </a:r>
            <a:endParaRPr lang="en-US" sz="1500" dirty="0"/>
          </a:p>
        </p:txBody>
      </p:sp>
      <p:sp>
        <p:nvSpPr>
          <p:cNvPr id="8" name="Card 2"/>
          <p:cNvSpPr/>
          <p:nvPr/>
        </p:nvSpPr>
        <p:spPr>
          <a:xfrm>
            <a:off x="262890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276606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Xolerik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276606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Tez va kuchli his qiladi, energiyali, ba'zan jahldor.</a:t>
            </a:r>
            <a:endParaRPr lang="en-US" sz="1500" dirty="0"/>
          </a:p>
        </p:txBody>
      </p:sp>
      <p:sp>
        <p:nvSpPr>
          <p:cNvPr id="11" name="Card 3"/>
          <p:cNvSpPr/>
          <p:nvPr/>
        </p:nvSpPr>
        <p:spPr>
          <a:xfrm>
            <a:off x="466344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480060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Flegmatik</a:t>
            </a:r>
            <a:endParaRPr lang="en-US" sz="1600" dirty="0"/>
          </a:p>
        </p:txBody>
      </p:sp>
      <p:sp>
        <p:nvSpPr>
          <p:cNvPr id="13" name="Text 11"/>
          <p:cNvSpPr txBox="1"/>
          <p:nvPr/>
        </p:nvSpPr>
        <p:spPr>
          <a:xfrm>
            <a:off x="480060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Sokin, vazmin, barqaror, sekin lekin puxta ishlaydi.</a:t>
            </a:r>
            <a:endParaRPr lang="en-US" sz="1500" dirty="0"/>
          </a:p>
        </p:txBody>
      </p:sp>
      <p:sp>
        <p:nvSpPr>
          <p:cNvPr id="14" name="Card 4"/>
          <p:cNvSpPr/>
          <p:nvPr/>
        </p:nvSpPr>
        <p:spPr>
          <a:xfrm>
            <a:off x="6697980" y="1417320"/>
            <a:ext cx="1851660" cy="3017520"/>
          </a:xfrm>
          <a:prstGeom prst="roundRect">
            <a:avLst>
              <a:gd name="adj" fmla="val 4938"/>
            </a:avLst>
          </a:prstGeom>
          <a:solidFill>
            <a:srgbClr val="EAF6EE"/>
          </a:solidFill>
          <a:ln w="12700">
            <a:solidFill>
              <a:srgbClr val="EAF6EE"/>
            </a:solidFill>
            <a:prstDash val="solid"/>
          </a:ln>
        </p:spPr>
      </p:sp>
      <p:sp>
        <p:nvSpPr>
          <p:cNvPr id="15" name="Text 13"/>
          <p:cNvSpPr txBox="1"/>
          <p:nvPr/>
        </p:nvSpPr>
        <p:spPr>
          <a:xfrm>
            <a:off x="6835140" y="1554480"/>
            <a:ext cx="15773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Melanxolik</a:t>
            </a:r>
            <a:endParaRPr lang="en-US" sz="1600" dirty="0"/>
          </a:p>
        </p:txBody>
      </p:sp>
      <p:sp>
        <p:nvSpPr>
          <p:cNvPr id="16" name="Text 14"/>
          <p:cNvSpPr txBox="1"/>
          <p:nvPr/>
        </p:nvSpPr>
        <p:spPr>
          <a:xfrm>
            <a:off x="6835140" y="2286000"/>
            <a:ext cx="15773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Sezgir, ta'sirchan, ehtiyotkor, o'ziga qattiq talabchan.</a:t>
            </a:r>
            <a:endParaRPr lang="en-US" sz="1500" dirty="0"/>
          </a:p>
        </p:txBody>
      </p:sp>
      <p:sp>
        <p:nvSpPr>
          <p:cNvPr id="17" name="Text 15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 va uni yengish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Column head 1"/>
          <p:cNvSpPr/>
          <p:nvPr/>
        </p:nvSpPr>
        <p:spPr>
          <a:xfrm>
            <a:off x="59436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3152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Stress sabablari</a:t>
            </a:r>
            <a:endParaRPr lang="en-US" sz="1600" dirty="0"/>
          </a:p>
        </p:txBody>
      </p:sp>
      <p:sp>
        <p:nvSpPr>
          <p:cNvPr id="7" name="Text 5"/>
          <p:cNvSpPr txBox="1"/>
          <p:nvPr/>
        </p:nvSpPr>
        <p:spPr>
          <a:xfrm>
            <a:off x="59436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Imtihon va o'qish yuklamasi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Vaqt tanqisligi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Shaxsiy va oilaviy muammolar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Noaniqlik va o'zgarishlar</a:t>
            </a:r>
            <a:endParaRPr lang="en-US" sz="1700" dirty="0"/>
          </a:p>
        </p:txBody>
      </p:sp>
      <p:sp>
        <p:nvSpPr>
          <p:cNvPr id="8" name="Column head 2"/>
          <p:cNvSpPr/>
          <p:nvPr/>
        </p:nvSpPr>
        <p:spPr>
          <a:xfrm>
            <a:off x="4663440" y="1417320"/>
            <a:ext cx="3886200" cy="502920"/>
          </a:xfrm>
          <a:prstGeom prst="roundRect">
            <a:avLst>
              <a:gd name="adj" fmla="val 14545"/>
            </a:avLst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4800600" y="1417320"/>
            <a:ext cx="36118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Yengish usullari</a:t>
            </a:r>
            <a:endParaRPr lang="en-US" sz="1600" dirty="0"/>
          </a:p>
        </p:txBody>
      </p:sp>
      <p:sp>
        <p:nvSpPr>
          <p:cNvPr id="10" name="Text 8"/>
          <p:cNvSpPr txBox="1"/>
          <p:nvPr/>
        </p:nvSpPr>
        <p:spPr>
          <a:xfrm>
            <a:off x="4663440" y="2057400"/>
            <a:ext cx="3886200" cy="24688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Kun tartibi va yetarli uyqu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Jismoniy harakat va sayr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Yaqinlar bilan suhbat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Chuqur nafas olish, dam olish</a:t>
            </a:r>
            <a:endParaRPr lang="en-US" sz="1700" dirty="0"/>
          </a:p>
          <a:p>
            <a:pPr marL="342900" indent="-342900">
              <a:spcAft>
                <a:spcPts val="800"/>
              </a:spcAft>
              <a:buSzPct val="100000"/>
              <a:buChar char="•"/>
            </a:pPr>
            <a:r>
              <a:rPr lang="en-US" sz="17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Kerak bo'lsa, mutaxassisga murojaat</a:t>
            </a:r>
            <a:endParaRPr lang="en-US" sz="1700" dirty="0"/>
          </a:p>
        </p:txBody>
      </p:sp>
      <p:sp>
        <p:nvSpPr>
          <p:cNvPr id="11" name="Text 9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Muloqot psixologiyasi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Muloqot — odamlar o'rtasida ma'lumot va his-tuyg'ularni almashish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Verbal (so'z) va noverbal (imo-ishora, mimika, ovoz ohangi) vositalar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Faol tinglash: gapni bo'lmaslik, aniqlashtiruvchi savol berish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Nizoli vaziyatda: xotirjamlik, hurmat va o'zaro manfaatni izlash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de band"/>
          <p:cNvSpPr/>
          <p:nvPr/>
        </p:nvSpPr>
        <p:spPr>
          <a:xfrm>
            <a:off x="0" y="0"/>
            <a:ext cx="228600" cy="5143500"/>
          </a:xfrm>
          <a:prstGeom prst="rect">
            <a:avLst/>
          </a:prstGeom>
          <a:solidFill>
            <a:srgbClr val="0B7A3E"/>
          </a:solidFill>
          <a:ln w="12700">
            <a:solidFill>
              <a:srgbClr val="0B7A3E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594360" y="320040"/>
            <a:ext cx="80467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B7A3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Xulosa</a:t>
            </a:r>
            <a:endParaRPr lang="en-US" sz="2600" dirty="0"/>
          </a:p>
        </p:txBody>
      </p:sp>
      <p:sp>
        <p:nvSpPr>
          <p:cNvPr id="4" name="Title underline"/>
          <p:cNvSpPr/>
          <p:nvPr/>
        </p:nvSpPr>
        <p:spPr>
          <a:xfrm>
            <a:off x="594360" y="1069848"/>
            <a:ext cx="731520" cy="54864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71600"/>
            <a:ext cx="7955280" cy="320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Psixologiya insonni va uning xulq-atvorini tushunishga yordam beradi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Psixik jarayonlar va shaxs xususiyatlari o'zaro bog'liq</a:t>
            </a:r>
            <a:endParaRPr lang="en-US" sz="200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2000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Psixologik bilimlar o'qish, ish va muloqotda qo'l keladi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8321040" y="4754880"/>
            <a:ext cx="457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F3D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ccent bar"/>
          <p:cNvSpPr/>
          <p:nvPr/>
        </p:nvSpPr>
        <p:spPr>
          <a:xfrm>
            <a:off x="640080" y="1371600"/>
            <a:ext cx="822960" cy="73152"/>
          </a:xfrm>
          <a:prstGeom prst="rect">
            <a:avLst/>
          </a:prstGeom>
          <a:solidFill>
            <a:srgbClr val="F5A623"/>
          </a:solidFill>
          <a:ln w="12700">
            <a:solidFill>
              <a:srgbClr val="F5A623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640080" y="1600200"/>
            <a:ext cx="78638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E'tiboringiz uchun rahmat!</a:t>
            </a:r>
            <a:endParaRPr lang="en-US" sz="40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3063240"/>
            <a:ext cx="78638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7F2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Savollaringiz bormi?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Psixologiya asoslari</dc:title>
  <dc:subject>PptxGenJS Presentation</dc:subject>
  <dc:creator>PptxGenJS</dc:creator>
  <cp:lastModifiedBy>PptxGenJS</cp:lastModifiedBy>
  <cp:revision>1</cp:revision>
  <dcterms:created xsi:type="dcterms:W3CDTF">2026-10-07T19:26:01Z</dcterms:created>
  <dcterms:modified xsi:type="dcterms:W3CDTF">2026-10-07T19:26:01Z</dcterms:modified>
</cp:coreProperties>
</file>