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2" r:id="rId8"/>
    <p:sldId id="261" r:id="rId9"/>
    <p:sldId id="263" r:id="rId10"/>
    <p:sldId id="265" r:id="rId11"/>
    <p:sldId id="264" r:id="rId12"/>
    <p:sldId id="266" r:id="rId13"/>
    <p:sldId id="267" r:id="rId14"/>
    <p:sldId id="269" r:id="rId15"/>
    <p:sldId id="270" r:id="rId16"/>
    <p:sldId id="268" r:id="rId17"/>
    <p:sldId id="271" r:id="rId1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80" autoAdjust="0"/>
    <p:restoredTop sz="94660"/>
  </p:normalViewPr>
  <p:slideViewPr>
    <p:cSldViewPr snapToGrid="0">
      <p:cViewPr varScale="1">
        <p:scale>
          <a:sx n="120" d="100"/>
          <a:sy n="120" d="100"/>
        </p:scale>
        <p:origin x="120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1" Type="http://schemas.openxmlformats.org/officeDocument/2006/relationships/tableStyles" Target="tableStyles.xml"/><Relationship Id="rId20" Type="http://schemas.openxmlformats.org/officeDocument/2006/relationships/viewProps" Target="viewProps.xml"/><Relationship Id="rId2" Type="http://schemas.openxmlformats.org/officeDocument/2006/relationships/theme" Target="theme/theme1.xml"/><Relationship Id="rId19" Type="http://schemas.openxmlformats.org/officeDocument/2006/relationships/presProps" Target="presProps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5DB5DE-C8E2-4DC8-B89E-2A6AF62486F4}" type="datetimeFigureOut">
              <a:rPr lang="ru-RU" smtClean="0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239C83-7B70-44D7-8F7C-7FC580A2E5AA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5DB5DE-C8E2-4DC8-B89E-2A6AF62486F4}" type="datetimeFigureOut">
              <a:rPr lang="ru-RU" smtClean="0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239C83-7B70-44D7-8F7C-7FC580A2E5AA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5DB5DE-C8E2-4DC8-B89E-2A6AF62486F4}" type="datetimeFigureOut">
              <a:rPr lang="ru-RU" smtClean="0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239C83-7B70-44D7-8F7C-7FC580A2E5AA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5DB5DE-C8E2-4DC8-B89E-2A6AF62486F4}" type="datetimeFigureOut">
              <a:rPr lang="ru-RU" smtClean="0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239C83-7B70-44D7-8F7C-7FC580A2E5AA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5DB5DE-C8E2-4DC8-B89E-2A6AF62486F4}" type="datetimeFigureOut">
              <a:rPr lang="ru-RU" smtClean="0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239C83-7B70-44D7-8F7C-7FC580A2E5AA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5DB5DE-C8E2-4DC8-B89E-2A6AF62486F4}" type="datetimeFigureOut">
              <a:rPr lang="ru-RU" smtClean="0"/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239C83-7B70-44D7-8F7C-7FC580A2E5AA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5DB5DE-C8E2-4DC8-B89E-2A6AF62486F4}" type="datetimeFigureOut">
              <a:rPr lang="ru-RU" smtClean="0"/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239C83-7B70-44D7-8F7C-7FC580A2E5AA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5DB5DE-C8E2-4DC8-B89E-2A6AF62486F4}" type="datetimeFigureOut">
              <a:rPr lang="ru-RU" smtClean="0"/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239C83-7B70-44D7-8F7C-7FC580A2E5AA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5DB5DE-C8E2-4DC8-B89E-2A6AF62486F4}" type="datetimeFigureOut">
              <a:rPr lang="ru-RU" smtClean="0"/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239C83-7B70-44D7-8F7C-7FC580A2E5AA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5DB5DE-C8E2-4DC8-B89E-2A6AF62486F4}" type="datetimeFigureOut">
              <a:rPr lang="ru-RU" smtClean="0"/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239C83-7B70-44D7-8F7C-7FC580A2E5AA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5DB5DE-C8E2-4DC8-B89E-2A6AF62486F4}" type="datetimeFigureOut">
              <a:rPr lang="ru-RU" smtClean="0"/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239C83-7B70-44D7-8F7C-7FC580A2E5AA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5DB5DE-C8E2-4DC8-B89E-2A6AF62486F4}" type="datetimeFigureOut">
              <a:rPr lang="ru-RU" smtClean="0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239C83-7B70-44D7-8F7C-7FC580A2E5AA}" type="slidenum">
              <a:rPr lang="ru-RU" smtClean="0"/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5.xml"/><Relationship Id="rId1" Type="http://schemas.openxmlformats.org/officeDocument/2006/relationships/image" Target="../media/image1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image" Target="../media/image15.png"/><Relationship Id="rId1" Type="http://schemas.openxmlformats.org/officeDocument/2006/relationships/image" Target="../media/image1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image" Target="../media/image17.png"/><Relationship Id="rId1" Type="http://schemas.openxmlformats.org/officeDocument/2006/relationships/image" Target="../media/image1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image" Target="../media/image19.png"/><Relationship Id="rId1" Type="http://schemas.openxmlformats.org/officeDocument/2006/relationships/image" Target="../media/image18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5.xml"/><Relationship Id="rId4" Type="http://schemas.openxmlformats.org/officeDocument/2006/relationships/image" Target="../media/image4.png"/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image" Target="../media/image6.png"/><Relationship Id="rId1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image" Target="../media/image8.png"/><Relationship Id="rId1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5.xml"/><Relationship Id="rId1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5.xml"/><Relationship Id="rId1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5.xml"/><Relationship Id="rId1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5.xml"/><Relationship Id="rId1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3999" y="914980"/>
            <a:ext cx="9210261" cy="3951798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O‘zbekiston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Milliy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Universiteti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Fizika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Fakulteti</a:t>
            </a:r>
            <a:b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F-2305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guruh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talabalari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G‘ulomov Inomjon va Raimov Bobur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ning</a:t>
            </a:r>
            <a:b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Zaryadlangan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zarralarning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solishtirma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energiya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yo‘qotishi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  <a:b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4000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Mavzusida</a:t>
            </a:r>
            <a:r>
              <a:rPr lang="en-US" sz="4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tayyorlagan</a:t>
            </a:r>
            <a:r>
              <a:rPr lang="en-US" sz="4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taqdimoti</a:t>
            </a:r>
            <a:endParaRPr lang="ru-RU" sz="4000" b="1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112688" y="4579950"/>
            <a:ext cx="6035041" cy="1296063"/>
          </a:xfrm>
        </p:spPr>
        <p:txBody>
          <a:bodyPr/>
          <a:lstStyle/>
          <a:p>
            <a:pPr algn="r"/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	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Amaliy</a:t>
            </a:r>
            <a:r>
              <a:rPr lang="en-US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ahamiyati</a:t>
            </a:r>
            <a:r>
              <a:rPr lang="en-US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sanoatda</a:t>
            </a:r>
            <a:r>
              <a:rPr lang="en-US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ishlatilishi</a:t>
            </a:r>
            <a:endParaRPr lang="ru-RU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768227" y="1690688"/>
            <a:ext cx="8296261" cy="4591451"/>
          </a:xfrm>
        </p:spPr>
        <p:txBody>
          <a:bodyPr>
            <a:normAutofit lnSpcReduction="10000"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1.Zarraning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turini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aniqlash</a:t>
            </a:r>
            <a:endParaRPr lang="en-US" sz="3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2.Tibbiyotda</a:t>
            </a:r>
            <a:endParaRPr lang="en-US" sz="3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3.Materialshunoslik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modda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tahlilida</a:t>
            </a:r>
            <a:endParaRPr lang="en-US" sz="3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4.Kosmik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texnalogiya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xavfsizlik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uchun</a:t>
            </a:r>
            <a:endParaRPr lang="en-US" sz="3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5.AES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ishlash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jarayonida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err="1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Zarraning</a:t>
            </a:r>
            <a:r>
              <a:rPr lang="en-US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turini</a:t>
            </a:r>
            <a:r>
              <a:rPr lang="en-US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aniqlash</a:t>
            </a:r>
            <a:endParaRPr lang="ru-RU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Объект 3"/>
              <p:cNvSpPr>
                <a:spLocks noGrp="1"/>
              </p:cNvSpPr>
              <p:nvPr>
                <p:ph sz="half" idx="2"/>
              </p:nvPr>
            </p:nvSpPr>
            <p:spPr>
              <a:xfrm>
                <a:off x="839788" y="1494845"/>
                <a:ext cx="9170904" cy="4694818"/>
              </a:xfrm>
            </p:spPr>
            <p:txBody>
              <a:bodyPr/>
              <a:lstStyle/>
              <a:p>
                <a:r>
                  <a:rPr lang="en-US" dirty="0" smtClean="0"/>
                  <a:t>Deteektorlar </a:t>
                </a:r>
                <a:r>
                  <a:rPr lang="en-US" dirty="0" err="1" smtClean="0"/>
                  <a:t>zarraning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dE</a:t>
                </a:r>
                <a:r>
                  <a:rPr lang="en-US" dirty="0" smtClean="0"/>
                  <a:t>/dx </a:t>
                </a:r>
                <a:r>
                  <a:rPr lang="en-US" dirty="0" err="1" smtClean="0"/>
                  <a:t>qiymatini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o‘lchash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orqali</a:t>
                </a:r>
                <a:endParaRPr lang="en-US" dirty="0" smtClean="0"/>
              </a:p>
              <a:p>
                <a:r>
                  <a:rPr lang="en-US" dirty="0" err="1" smtClean="0"/>
                  <a:t>Masalan</a:t>
                </a:r>
                <a:r>
                  <a:rPr lang="en-US" dirty="0" smtClean="0"/>
                  <a:t>, </a:t>
                </a:r>
                <a:r>
                  <a:rPr lang="en-US" dirty="0" err="1" smtClean="0"/>
                  <a:t>Vilson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bulutli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kamerasida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alfa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zarralarning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izi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bilan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energiyasi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orasidagi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bog‘lanish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quyidagicha</a:t>
                </a:r>
                <a:r>
                  <a:rPr lang="en-US" dirty="0" smtClean="0"/>
                  <a:t>:</a:t>
                </a:r>
                <a:endParaRPr lang="en-US" dirty="0" smtClean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𝑅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𝑠𝑚</m:t>
                          </m:r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0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317</m:t>
                      </m:r>
                      <m:sSubSup>
                        <m:sSubSup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𝐸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𝛼</m:t>
                          </m:r>
                        </m:sub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/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bSup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 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𝑀𝑒𝑉</m:t>
                          </m:r>
                        </m:e>
                      </m:d>
                    </m:oMath>
                  </m:oMathPara>
                </a14:m>
                <a:endParaRPr lang="en-US" b="0" dirty="0" smtClean="0"/>
              </a:p>
              <a:p>
                <a:endParaRPr lang="en-US" dirty="0" smtClean="0"/>
              </a:p>
              <a:p>
                <a:r>
                  <a:rPr lang="en-US" dirty="0" smtClean="0"/>
                  <a:t>Proton </a:t>
                </a:r>
                <a:r>
                  <a:rPr lang="en-US" dirty="0" err="1" smtClean="0"/>
                  <a:t>uchun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esa</a:t>
                </a:r>
                <a:r>
                  <a:rPr lang="en-US" dirty="0" smtClean="0"/>
                  <a:t>:</a:t>
                </a:r>
                <a:endParaRPr lang="en-US" dirty="0" smtClean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𝐸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𝑝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0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25</m:t>
                      </m:r>
                      <m:sSup>
                        <m:sSup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𝑅</m:t>
                          </m:r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58</m:t>
                          </m:r>
                        </m:sup>
                      </m:sSup>
                    </m:oMath>
                  </m:oMathPara>
                </a14:m>
                <a:endParaRPr lang="en-US" dirty="0" smtClean="0"/>
              </a:p>
              <a:p>
                <a:pPr marL="0" indent="0">
                  <a:buNone/>
                </a:pPr>
                <a:r>
                  <a:rPr lang="en-US" dirty="0" smtClean="0"/>
                  <a:t>Bu </a:t>
                </a:r>
                <a:r>
                  <a:rPr lang="en-US" dirty="0" err="1" smtClean="0"/>
                  <a:t>yerda</a:t>
                </a:r>
                <a:r>
                  <a:rPr lang="en-US" dirty="0" smtClean="0"/>
                  <a:t>, R=[mm],E=[MeV]</a:t>
                </a:r>
                <a:endParaRPr lang="ru-RU" dirty="0"/>
              </a:p>
            </p:txBody>
          </p:sp>
        </mc:Choice>
        <mc:Fallback>
          <p:sp>
            <p:nvSpPr>
              <p:cNvPr id="4" name="Объект 3"/>
              <p:cNvSpPr>
                <a:spLocks noRot="1" noChangeAspect="1" noMove="1" noResize="1" noEditPoints="1" noAdjustHandles="1" noChangeArrowheads="1" noChangeShapeType="1" noTextEdit="1"/>
              </p:cNvSpPr>
              <p:nvPr>
                <p:ph sz="half" idx="2"/>
              </p:nvPr>
            </p:nvSpPr>
            <p:spPr>
              <a:xfrm>
                <a:off x="839788" y="1494845"/>
                <a:ext cx="9170904" cy="4694818"/>
              </a:xfrm>
              <a:blipFill rotWithShape="1">
                <a:blip r:embed="rId1"/>
                <a:stretch>
                  <a:fillRect l="-3" t="-1" r="6" b="7"/>
                </a:stretch>
              </a:blipFill>
            </p:spPr>
            <p:txBody>
              <a:bodyPr/>
              <a:lstStyle/>
              <a:p>
                <a:r>
                  <a:rPr lang="en-US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3991555"/>
            <a:ext cx="5183188" cy="55658"/>
          </a:xfrm>
        </p:spPr>
        <p:txBody>
          <a:bodyPr>
            <a:normAutofit fontScale="25000" lnSpcReduction="20000"/>
          </a:bodyPr>
          <a:lstStyle/>
          <a:p>
            <a:endParaRPr lang="ru-RU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err="1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Tibbiyotdagi</a:t>
            </a:r>
            <a:r>
              <a:rPr lang="en-US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o‘rni</a:t>
            </a:r>
            <a:endParaRPr lang="ru-RU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9" y="1248355"/>
            <a:ext cx="4583002" cy="818984"/>
          </a:xfrm>
        </p:spPr>
        <p:txBody>
          <a:bodyPr/>
          <a:lstStyle/>
          <a:p>
            <a:r>
              <a:rPr lang="en-US" dirty="0" smtClean="0"/>
              <a:t>Proton </a:t>
            </a:r>
            <a:r>
              <a:rPr lang="en-US" dirty="0" err="1" smtClean="0"/>
              <a:t>terapiyasida</a:t>
            </a:r>
            <a:endParaRPr lang="ru-RU" dirty="0"/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half" idx="2"/>
          </p:nvPr>
        </p:nvPicPr>
        <p:blipFill>
          <a:blip r:embed="rId1"/>
          <a:stretch>
            <a:fillRect/>
          </a:stretch>
        </p:blipFill>
        <p:spPr>
          <a:xfrm>
            <a:off x="254442" y="2282024"/>
            <a:ext cx="5743133" cy="3840480"/>
          </a:xfrm>
          <a:prstGeom prst="rect">
            <a:avLst/>
          </a:prstGeom>
        </p:spPr>
      </p:pic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 algn="ctr"/>
            <a:r>
              <a:rPr lang="en-US" dirty="0" smtClean="0"/>
              <a:t>PET</a:t>
            </a:r>
            <a:endParaRPr lang="ru-RU" dirty="0"/>
          </a:p>
        </p:txBody>
      </p:sp>
      <p:pic>
        <p:nvPicPr>
          <p:cNvPr id="8" name="Объект 7"/>
          <p:cNvPicPr>
            <a:picLocks noGrp="1" noChangeAspect="1"/>
          </p:cNvPicPr>
          <p:nvPr>
            <p:ph sz="quarter" idx="4"/>
          </p:nvPr>
        </p:nvPicPr>
        <p:blipFill>
          <a:blip r:embed="rId2"/>
          <a:stretch>
            <a:fillRect/>
          </a:stretch>
        </p:blipFill>
        <p:spPr>
          <a:xfrm>
            <a:off x="6246064" y="2584174"/>
            <a:ext cx="5601379" cy="3371353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err="1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Kosmik</a:t>
            </a:r>
            <a:r>
              <a:rPr lang="en-US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texnalogiyalarda</a:t>
            </a:r>
            <a:endParaRPr lang="ru-RU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Kosmik</a:t>
            </a:r>
            <a:r>
              <a:rPr lang="en-US" dirty="0" smtClean="0"/>
              <a:t> </a:t>
            </a:r>
            <a:r>
              <a:rPr lang="en-US" dirty="0" err="1" smtClean="0"/>
              <a:t>stansiyalar</a:t>
            </a:r>
            <a:r>
              <a:rPr lang="en-US" dirty="0" smtClean="0"/>
              <a:t> </a:t>
            </a:r>
            <a:r>
              <a:rPr lang="en-US" dirty="0" err="1" smtClean="0"/>
              <a:t>detektorlarida</a:t>
            </a:r>
            <a:endParaRPr lang="ru-RU" dirty="0"/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half" idx="2"/>
          </p:nvPr>
        </p:nvPicPr>
        <p:blipFill>
          <a:blip r:embed="rId1"/>
          <a:stretch>
            <a:fillRect/>
          </a:stretch>
        </p:blipFill>
        <p:spPr>
          <a:xfrm>
            <a:off x="839788" y="2670928"/>
            <a:ext cx="5157787" cy="3352882"/>
          </a:xfrm>
          <a:prstGeom prst="rect">
            <a:avLst/>
          </a:prstGeom>
        </p:spPr>
      </p:pic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 err="1" smtClean="0"/>
              <a:t>Skafendarlar</a:t>
            </a:r>
            <a:r>
              <a:rPr lang="en-US" dirty="0" smtClean="0"/>
              <a:t> </a:t>
            </a:r>
            <a:r>
              <a:rPr lang="en-US" dirty="0" err="1" smtClean="0"/>
              <a:t>yasashda</a:t>
            </a:r>
            <a:r>
              <a:rPr lang="en-US" dirty="0" smtClean="0"/>
              <a:t> </a:t>
            </a:r>
            <a:endParaRPr lang="ru-RU" dirty="0"/>
          </a:p>
        </p:txBody>
      </p:sp>
      <p:pic>
        <p:nvPicPr>
          <p:cNvPr id="8" name="Объект 7"/>
          <p:cNvPicPr>
            <a:picLocks noGrp="1" noChangeAspect="1"/>
          </p:cNvPicPr>
          <p:nvPr>
            <p:ph sz="quarter" idx="4"/>
          </p:nvPr>
        </p:nvPicPr>
        <p:blipFill>
          <a:blip r:embed="rId2"/>
          <a:stretch>
            <a:fillRect/>
          </a:stretch>
        </p:blipFill>
        <p:spPr>
          <a:xfrm>
            <a:off x="6172200" y="2591922"/>
            <a:ext cx="5183188" cy="3510893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AES </a:t>
            </a:r>
            <a:r>
              <a:rPr lang="en-US" dirty="0" err="1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larda</a:t>
            </a:r>
            <a:r>
              <a:rPr lang="en-US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qo‘llanilishi</a:t>
            </a:r>
            <a:endParaRPr lang="ru-RU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Atom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reaktori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half" idx="2"/>
          </p:nvPr>
        </p:nvPicPr>
        <p:blipFill>
          <a:blip r:embed="rId1"/>
          <a:stretch>
            <a:fillRect/>
          </a:stretch>
        </p:blipFill>
        <p:spPr>
          <a:xfrm>
            <a:off x="1331046" y="2505075"/>
            <a:ext cx="4175271" cy="3684588"/>
          </a:xfrm>
          <a:prstGeom prst="rect">
            <a:avLst/>
          </a:prstGeom>
        </p:spPr>
      </p:pic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/>
        <p:txBody>
          <a:bodyPr>
            <a:normAutofit/>
          </a:bodyPr>
          <a:lstStyle/>
          <a:p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Control rods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Объект 7"/>
          <p:cNvPicPr>
            <a:picLocks noGrp="1" noChangeAspect="1"/>
          </p:cNvPicPr>
          <p:nvPr>
            <p:ph sz="quarter" idx="4"/>
          </p:nvPr>
        </p:nvPicPr>
        <p:blipFill>
          <a:blip r:embed="rId2"/>
          <a:stretch>
            <a:fillRect/>
          </a:stretch>
        </p:blipFill>
        <p:spPr>
          <a:xfrm>
            <a:off x="6336792" y="2505075"/>
            <a:ext cx="4854003" cy="3684588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err="1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Xulosa</a:t>
            </a:r>
            <a:endParaRPr lang="ru-RU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dirty="0" err="1" smtClean="0"/>
              <a:t>Solishtirma</a:t>
            </a:r>
            <a:r>
              <a:rPr lang="en-US" dirty="0" smtClean="0"/>
              <a:t> </a:t>
            </a:r>
            <a:r>
              <a:rPr lang="en-US" dirty="0" err="1" smtClean="0"/>
              <a:t>energiya</a:t>
            </a:r>
            <a:r>
              <a:rPr lang="en-US" dirty="0" smtClean="0"/>
              <a:t> </a:t>
            </a:r>
            <a:r>
              <a:rPr lang="en-US" dirty="0" err="1" smtClean="0"/>
              <a:t>yo‘qotilishi</a:t>
            </a:r>
            <a:r>
              <a:rPr lang="en-US" dirty="0" smtClean="0"/>
              <a:t> </a:t>
            </a:r>
            <a:r>
              <a:rPr lang="en-US" dirty="0" err="1" smtClean="0"/>
              <a:t>hamma</a:t>
            </a:r>
            <a:r>
              <a:rPr lang="en-US" dirty="0" smtClean="0"/>
              <a:t> </a:t>
            </a:r>
            <a:r>
              <a:rPr lang="en-US" dirty="0" err="1" smtClean="0"/>
              <a:t>zarralar</a:t>
            </a:r>
            <a:r>
              <a:rPr lang="en-US" dirty="0" smtClean="0"/>
              <a:t> </a:t>
            </a:r>
            <a:r>
              <a:rPr lang="en-US" dirty="0" err="1" smtClean="0"/>
              <a:t>uchun</a:t>
            </a:r>
            <a:r>
              <a:rPr lang="en-US" dirty="0" smtClean="0"/>
              <a:t> </a:t>
            </a:r>
            <a:r>
              <a:rPr lang="en-US" dirty="0" err="1" smtClean="0"/>
              <a:t>alohida</a:t>
            </a:r>
            <a:r>
              <a:rPr lang="en-US" dirty="0" smtClean="0"/>
              <a:t> </a:t>
            </a:r>
            <a:r>
              <a:rPr lang="en-US" dirty="0" err="1" smtClean="0"/>
              <a:t>topiladi</a:t>
            </a:r>
            <a:r>
              <a:rPr lang="en-US" dirty="0" smtClean="0"/>
              <a:t> </a:t>
            </a:r>
            <a:r>
              <a:rPr lang="en-US" dirty="0" err="1" smtClean="0"/>
              <a:t>ekan</a:t>
            </a: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Bu </a:t>
            </a:r>
            <a:r>
              <a:rPr lang="en-US" dirty="0" err="1" smtClean="0"/>
              <a:t>ifodalarni</a:t>
            </a:r>
            <a:r>
              <a:rPr lang="en-US" dirty="0" smtClean="0"/>
              <a:t> biz </a:t>
            </a:r>
            <a:r>
              <a:rPr lang="en-US" dirty="0" err="1" smtClean="0"/>
              <a:t>nazariy</a:t>
            </a:r>
            <a:r>
              <a:rPr lang="en-US" dirty="0" smtClean="0"/>
              <a:t> </a:t>
            </a:r>
            <a:r>
              <a:rPr lang="en-US" dirty="0" err="1" smtClean="0"/>
              <a:t>yo‘l</a:t>
            </a:r>
            <a:r>
              <a:rPr lang="en-US" dirty="0" smtClean="0"/>
              <a:t> </a:t>
            </a:r>
            <a:r>
              <a:rPr lang="en-US" dirty="0" err="1" smtClean="0"/>
              <a:t>bilan</a:t>
            </a:r>
            <a:r>
              <a:rPr lang="en-US" dirty="0" smtClean="0"/>
              <a:t> </a:t>
            </a:r>
            <a:r>
              <a:rPr lang="en-US" dirty="0" err="1" smtClean="0"/>
              <a:t>isbotlab</a:t>
            </a:r>
            <a:r>
              <a:rPr lang="en-US" dirty="0" smtClean="0"/>
              <a:t>, </a:t>
            </a:r>
            <a:r>
              <a:rPr lang="en-US" dirty="0" err="1" smtClean="0"/>
              <a:t>amaliyotga</a:t>
            </a:r>
            <a:r>
              <a:rPr lang="en-US" dirty="0" smtClean="0"/>
              <a:t> </a:t>
            </a:r>
            <a:r>
              <a:rPr lang="en-US" dirty="0" err="1" smtClean="0"/>
              <a:t>qo‘llar</a:t>
            </a:r>
            <a:r>
              <a:rPr lang="en-US" dirty="0" smtClean="0"/>
              <a:t> </a:t>
            </a:r>
            <a:r>
              <a:rPr lang="en-US" dirty="0" err="1" smtClean="0"/>
              <a:t>ekanmiz</a:t>
            </a: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r>
              <a:rPr lang="en-US" dirty="0" err="1" smtClean="0"/>
              <a:t>Agarda</a:t>
            </a:r>
            <a:r>
              <a:rPr lang="en-US" dirty="0" smtClean="0"/>
              <a:t>, </a:t>
            </a:r>
            <a:r>
              <a:rPr lang="en-US" dirty="0" err="1" smtClean="0"/>
              <a:t>bunday</a:t>
            </a:r>
            <a:r>
              <a:rPr lang="en-US" dirty="0" smtClean="0"/>
              <a:t> formula </a:t>
            </a:r>
            <a:r>
              <a:rPr lang="en-US" dirty="0" err="1" smtClean="0"/>
              <a:t>bo‘lmaganda</a:t>
            </a:r>
            <a:r>
              <a:rPr lang="en-US" dirty="0" smtClean="0"/>
              <a:t> </a:t>
            </a:r>
            <a:r>
              <a:rPr lang="en-US" dirty="0" err="1" smtClean="0"/>
              <a:t>edi</a:t>
            </a:r>
            <a:r>
              <a:rPr lang="en-US" dirty="0" smtClean="0"/>
              <a:t> biz </a:t>
            </a:r>
            <a:r>
              <a:rPr lang="en-US" dirty="0" err="1" smtClean="0"/>
              <a:t>yadro</a:t>
            </a:r>
            <a:r>
              <a:rPr lang="en-US" dirty="0" smtClean="0"/>
              <a:t> </a:t>
            </a:r>
            <a:r>
              <a:rPr lang="en-US" dirty="0" err="1" smtClean="0"/>
              <a:t>energetikasidan</a:t>
            </a:r>
            <a:r>
              <a:rPr lang="en-US" dirty="0" smtClean="0"/>
              <a:t> </a:t>
            </a:r>
            <a:r>
              <a:rPr lang="en-US" dirty="0" err="1" smtClean="0"/>
              <a:t>foydalana</a:t>
            </a:r>
            <a:r>
              <a:rPr lang="en-US" dirty="0" smtClean="0"/>
              <a:t> </a:t>
            </a:r>
            <a:r>
              <a:rPr lang="en-US" dirty="0" err="1" smtClean="0"/>
              <a:t>olmasdik</a:t>
            </a: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Bu </a:t>
            </a:r>
            <a:r>
              <a:rPr lang="en-US" dirty="0" err="1" smtClean="0"/>
              <a:t>formulalar</a:t>
            </a:r>
            <a:r>
              <a:rPr lang="en-US" dirty="0" smtClean="0"/>
              <a:t> Beta </a:t>
            </a:r>
            <a:r>
              <a:rPr lang="en-US" dirty="0" err="1" smtClean="0"/>
              <a:t>va</a:t>
            </a:r>
            <a:r>
              <a:rPr lang="en-US" dirty="0" smtClean="0"/>
              <a:t> </a:t>
            </a:r>
            <a:r>
              <a:rPr lang="en-US" dirty="0" err="1" smtClean="0"/>
              <a:t>Blox</a:t>
            </a:r>
            <a:r>
              <a:rPr lang="en-US" dirty="0" smtClean="0"/>
              <a:t> </a:t>
            </a:r>
            <a:r>
              <a:rPr lang="en-US" dirty="0" err="1" smtClean="0"/>
              <a:t>tomonidan</a:t>
            </a:r>
            <a:r>
              <a:rPr lang="en-US" dirty="0" smtClean="0"/>
              <a:t> </a:t>
            </a:r>
            <a:r>
              <a:rPr lang="en-US" dirty="0" err="1" smtClean="0"/>
              <a:t>normallashtirildi</a:t>
            </a:r>
            <a:endParaRPr lang="ru-RU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err="1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Foydalanilgan</a:t>
            </a:r>
            <a:r>
              <a:rPr lang="en-US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adabiyotlar</a:t>
            </a:r>
            <a:endParaRPr lang="ru-RU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1.M.Qayumov. “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Nurlanishlarni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modda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bilan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ta’siri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dozimetriya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asoslari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” Toshkent-2013</a:t>
            </a:r>
            <a:endParaRPr lang="en-US" sz="3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2.Q.T.Teshaboyev .“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Yadro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elementar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zarralar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fizikasi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” Toshkent-1992</a:t>
            </a:r>
            <a:endParaRPr lang="en-US" sz="3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3.B.S.Yuldashev,S.R.Polvonov ,E.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Xerkinov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.“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Amaliy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yadro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fizikasi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” Toshkent-2017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65190" y="1"/>
            <a:ext cx="6027088" cy="1690688"/>
          </a:xfrm>
        </p:spPr>
        <p:txBody>
          <a:bodyPr/>
          <a:lstStyle/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		</a:t>
            </a:r>
            <a:r>
              <a:rPr lang="en-US" b="1" dirty="0" err="1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Reja</a:t>
            </a:r>
            <a:r>
              <a:rPr lang="en-US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192696"/>
            <a:ext cx="11118974" cy="4778734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en-US" sz="28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1.Zaryadlangan </a:t>
            </a:r>
            <a:r>
              <a:rPr lang="en-US" sz="2800" b="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zarra</a:t>
            </a:r>
            <a:r>
              <a:rPr lang="en-US" sz="28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nima</a:t>
            </a:r>
            <a:r>
              <a:rPr lang="en-US" sz="28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sz="2800" b="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en-US" sz="28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2.Zaryadlangan </a:t>
            </a:r>
            <a:r>
              <a:rPr lang="en-US" sz="2800" b="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zarralarning</a:t>
            </a:r>
            <a:r>
              <a:rPr lang="en-US" sz="28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moddadan</a:t>
            </a:r>
            <a:r>
              <a:rPr lang="en-US" sz="28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o‘tishi</a:t>
            </a:r>
            <a:endParaRPr lang="en-US" sz="2800" b="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en-US" sz="28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3.Yugurish </a:t>
            </a:r>
            <a:r>
              <a:rPr lang="en-US" sz="2800" b="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yo‘li</a:t>
            </a:r>
            <a:r>
              <a:rPr lang="en-US" sz="28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haqida</a:t>
            </a:r>
            <a:r>
              <a:rPr lang="en-US" sz="28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tushuncha.Solishtirma</a:t>
            </a:r>
            <a:r>
              <a:rPr lang="en-US" sz="28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energiya</a:t>
            </a:r>
            <a:r>
              <a:rPr lang="en-US" sz="28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yo‘qotish</a:t>
            </a:r>
            <a:endParaRPr lang="en-US" sz="2800" b="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en-US" sz="28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4.Mavzuning </a:t>
            </a:r>
            <a:r>
              <a:rPr lang="en-US" sz="2800" b="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amaliy</a:t>
            </a:r>
            <a:r>
              <a:rPr lang="en-US" sz="28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28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sanoatdagi</a:t>
            </a:r>
            <a:r>
              <a:rPr lang="en-US" sz="28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o‘rni</a:t>
            </a:r>
            <a:endParaRPr lang="en-US" sz="2800" b="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en-US" sz="28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5.Xulosa</a:t>
            </a:r>
            <a:endParaRPr lang="en-US" sz="2800" b="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en-US" sz="28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6.Foydalanilgan </a:t>
            </a:r>
            <a:r>
              <a:rPr lang="en-US" sz="2800" b="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adabiyotlar</a:t>
            </a:r>
            <a:endParaRPr lang="ru-RU" sz="2800" b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b="1" dirty="0" err="1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Zaryadlangan</a:t>
            </a:r>
            <a:r>
              <a:rPr lang="en-US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zarralar</a:t>
            </a:r>
            <a:endParaRPr lang="ru-RU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Текст 2"/>
              <p:cNvSpPr>
                <a:spLocks noGrp="1"/>
              </p:cNvSpPr>
              <p:nvPr>
                <p:ph type="body" idx="1"/>
              </p:nvPr>
            </p:nvSpPr>
            <p:spPr>
              <a:xfrm>
                <a:off x="839788" y="1681163"/>
                <a:ext cx="5157787" cy="823912"/>
              </a:xfrm>
            </p:spPr>
            <p:txBody>
              <a:bodyPr>
                <a:normAutofit fontScale="92500"/>
              </a:bodyPr>
              <a:lstStyle/>
              <a:p>
                <a:r>
                  <a:rPr lang="en-US" sz="4000" dirty="0" err="1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Neytral</a:t>
                </a:r>
                <a:r>
                  <a:rPr lang="en-US" sz="40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4000" dirty="0" err="1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zarralar</a:t>
                </a:r>
                <a:r>
                  <a:rPr lang="en-US" sz="40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(</a:t>
                </a:r>
                <a14:m>
                  <m:oMath xmlns:m="http://schemas.openxmlformats.org/officeDocument/2006/math">
                    <m:r>
                      <a:rPr lang="en-US" sz="4000" i="1" dirty="0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𝑞</m:t>
                    </m:r>
                    <m:r>
                      <a:rPr lang="en-US" sz="4000" i="1" dirty="0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sz="4000" i="1" dirty="0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0</m:t>
                    </m:r>
                  </m:oMath>
                </a14:m>
                <a:r>
                  <a:rPr lang="en-US" sz="40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)</a:t>
                </a:r>
                <a:endParaRPr lang="ru-RU" sz="40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3" name="Текст 2"/>
              <p:cNvSpPr>
                <a:spLocks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xfrm>
                <a:off x="839788" y="1681163"/>
                <a:ext cx="5157787" cy="823912"/>
              </a:xfrm>
              <a:blipFill rotWithShape="1">
                <a:blip r:embed="rId1"/>
                <a:stretch>
                  <a:fillRect l="-6" t="-39"/>
                </a:stretch>
              </a:blipFill>
            </p:spPr>
            <p:txBody>
              <a:bodyPr/>
              <a:lstStyle/>
              <a:p>
                <a:r>
                  <a:rPr lang="en-US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" name="Объект 3"/>
              <p:cNvSpPr>
                <a:spLocks noGrp="1"/>
              </p:cNvSpPr>
              <p:nvPr>
                <p:ph sz="half" idx="2"/>
              </p:nvPr>
            </p:nvSpPr>
            <p:spPr>
              <a:xfrm>
                <a:off x="839788" y="2671637"/>
                <a:ext cx="5157787" cy="3518025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en-US" sz="4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1.Atom(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440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44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𝑁</m:t>
                        </m:r>
                      </m:e>
                      <m:sub>
                        <m:r>
                          <a:rPr lang="en-US" sz="44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𝑝</m:t>
                        </m:r>
                      </m:sub>
                    </m:sSub>
                    <m:r>
                      <a:rPr lang="en-US" sz="44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sSub>
                      <m:sSubPr>
                        <m:ctrlPr>
                          <a:rPr lang="en-US" sz="44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44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𝑁</m:t>
                        </m:r>
                      </m:e>
                      <m:sub>
                        <m:r>
                          <a:rPr lang="en-US" sz="44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𝑒</m:t>
                        </m:r>
                      </m:sub>
                    </m:sSub>
                  </m:oMath>
                </a14:m>
                <a:r>
                  <a:rPr lang="en-US" sz="4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)</a:t>
                </a:r>
                <a:endParaRPr lang="en-US" sz="4400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r>
                  <a:rPr lang="en-US" sz="4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2.Foton</a:t>
                </a:r>
                <a:endParaRPr lang="en-US" sz="4400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r>
                  <a:rPr lang="en-US" sz="4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3.Neytron,antineytron</a:t>
                </a:r>
                <a:endParaRPr lang="en-US" sz="4400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r>
                  <a:rPr lang="en-US" sz="4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4.Neytrino,antineytrino</a:t>
                </a:r>
                <a:endParaRPr lang="en-US" sz="4000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endParaRPr lang="en-US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endParaRPr lang="ru-RU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4" name="Объект 3"/>
              <p:cNvSpPr>
                <a:spLocks noRot="1" noChangeAspect="1" noMove="1" noResize="1" noEditPoints="1" noAdjustHandles="1" noChangeArrowheads="1" noChangeShapeType="1" noTextEdit="1"/>
              </p:cNvSpPr>
              <p:nvPr>
                <p:ph sz="half" idx="2"/>
              </p:nvPr>
            </p:nvSpPr>
            <p:spPr>
              <a:xfrm>
                <a:off x="839788" y="2671637"/>
                <a:ext cx="5157787" cy="3518025"/>
              </a:xfrm>
              <a:blipFill rotWithShape="1">
                <a:blip r:embed="rId2"/>
                <a:stretch>
                  <a:fillRect l="-6" t="-475" b="-8294"/>
                </a:stretch>
              </a:blipFill>
            </p:spPr>
            <p:txBody>
              <a:bodyPr/>
              <a:lstStyle/>
              <a:p>
                <a:r>
                  <a:rPr lang="en-US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" name="Текст 4"/>
              <p:cNvSpPr>
                <a:spLocks noGrp="1"/>
              </p:cNvSpPr>
              <p:nvPr>
                <p:ph type="body" sz="quarter" idx="3"/>
              </p:nvPr>
            </p:nvSpPr>
            <p:spPr>
              <a:xfrm>
                <a:off x="6172200" y="1932167"/>
                <a:ext cx="5802464" cy="572908"/>
              </a:xfrm>
            </p:spPr>
            <p:txBody>
              <a:bodyPr>
                <a:normAutofit/>
              </a:bodyPr>
              <a:lstStyle/>
              <a:p>
                <a:r>
                  <a:rPr lang="en-US" sz="32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Zaryadlangan </a:t>
                </a:r>
                <a:r>
                  <a:rPr lang="en-US" sz="32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zarralar</a:t>
                </a:r>
                <a:r>
                  <a:rPr lang="en-US" sz="32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(</a:t>
                </a:r>
                <a14:m>
                  <m:oMath xmlns:m="http://schemas.openxmlformats.org/officeDocument/2006/math">
                    <m:r>
                      <a:rPr lang="en-US" sz="3200" b="1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𝐪</m:t>
                    </m:r>
                    <m:r>
                      <a:rPr lang="en-US" sz="32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≠</m:t>
                    </m:r>
                    <m:r>
                      <a:rPr lang="en-US" sz="32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𝟎</m:t>
                    </m:r>
                  </m:oMath>
                </a14:m>
                <a:r>
                  <a:rPr lang="en-US" sz="32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)</a:t>
                </a:r>
                <a:endParaRPr lang="ru-RU" sz="32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5" name="Текст 4"/>
              <p:cNvSpPr>
                <a:spLocks noRot="1" noChangeAspect="1" noMove="1" noResize="1" noEditPoints="1" noAdjustHandles="1" noChangeArrowheads="1" noChangeShapeType="1" noTextEdit="1"/>
              </p:cNvSpPr>
              <p:nvPr>
                <p:ph type="body" sz="quarter" idx="3"/>
              </p:nvPr>
            </p:nvSpPr>
            <p:spPr>
              <a:xfrm>
                <a:off x="6172200" y="1932167"/>
                <a:ext cx="5802464" cy="572908"/>
              </a:xfrm>
              <a:blipFill rotWithShape="1">
                <a:blip r:embed="rId3"/>
                <a:stretch>
                  <a:fillRect t="-87" r="8"/>
                </a:stretch>
              </a:blipFill>
            </p:spPr>
            <p:txBody>
              <a:bodyPr/>
              <a:lstStyle/>
              <a:p>
                <a:r>
                  <a:rPr lang="en-US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" name="Объект 5"/>
              <p:cNvSpPr>
                <a:spLocks noGrp="1"/>
              </p:cNvSpPr>
              <p:nvPr>
                <p:ph sz="quarter" idx="4"/>
              </p:nvPr>
            </p:nvSpPr>
            <p:spPr>
              <a:xfrm>
                <a:off x="6172200" y="2671638"/>
                <a:ext cx="5183188" cy="3458818"/>
              </a:xfrm>
            </p:spPr>
            <p:txBody>
              <a:bodyPr>
                <a:normAutofit fontScale="92500" lnSpcReduction="10000"/>
              </a:bodyPr>
              <a:lstStyle/>
              <a:p>
                <a:pPr marL="0" indent="0">
                  <a:buNone/>
                </a:pPr>
                <a:r>
                  <a:rPr lang="en-US" sz="4800" dirty="0" smtClean="0"/>
                  <a:t>1.Ion</a:t>
                </a:r>
                <a:endParaRPr lang="en-US" sz="4800" dirty="0" smtClean="0"/>
              </a:p>
              <a:p>
                <a:pPr marL="0" indent="0">
                  <a:buNone/>
                </a:pPr>
                <a:r>
                  <a:rPr lang="en-US" sz="4800" dirty="0" smtClean="0"/>
                  <a:t>2.</a:t>
                </a:r>
                <a14:m>
                  <m:oMath xmlns:m="http://schemas.openxmlformats.org/officeDocument/2006/math">
                    <m:r>
                      <a:rPr lang="en-US" sz="48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𝛼</m:t>
                    </m:r>
                    <m:r>
                      <a:rPr lang="en-US" sz="4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4800" dirty="0" smtClean="0"/>
                  <a:t>zarra</a:t>
                </a:r>
                <a:endParaRPr lang="en-US" sz="4800" dirty="0" smtClean="0"/>
              </a:p>
              <a:p>
                <a:pPr marL="0" indent="0">
                  <a:buNone/>
                </a:pPr>
                <a:r>
                  <a:rPr lang="en-US" sz="4800" dirty="0" smtClean="0"/>
                  <a:t>3.Proton,antiproton</a:t>
                </a:r>
                <a:endParaRPr lang="en-US" sz="4800" dirty="0" smtClean="0"/>
              </a:p>
              <a:p>
                <a:pPr marL="0" indent="0">
                  <a:buNone/>
                </a:pPr>
                <a:r>
                  <a:rPr lang="en-US" sz="4800" dirty="0" smtClean="0"/>
                  <a:t>4.Elektron,pozitron</a:t>
                </a:r>
                <a:endParaRPr lang="en-US" sz="4800" dirty="0" smtClean="0"/>
              </a:p>
              <a:p>
                <a:pPr marL="0" indent="0">
                  <a:buNone/>
                </a:pPr>
                <a:r>
                  <a:rPr lang="en-US" sz="4800" dirty="0" smtClean="0"/>
                  <a:t>5.</a:t>
                </a:r>
                <a14:m>
                  <m:oMath xmlns:m="http://schemas.openxmlformats.org/officeDocument/2006/math">
                    <m:r>
                      <a:rPr lang="en-US" sz="48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𝛽</m:t>
                    </m:r>
                    <m:r>
                      <a:rPr lang="en-US" sz="4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4800" dirty="0" smtClean="0"/>
                  <a:t>zarralar</a:t>
                </a:r>
                <a:endParaRPr lang="en-US" sz="4800" dirty="0" smtClean="0"/>
              </a:p>
              <a:p>
                <a:pPr marL="0" indent="0">
                  <a:buNone/>
                </a:pPr>
                <a:endParaRPr lang="en-US" sz="4800" dirty="0" smtClean="0"/>
              </a:p>
              <a:p>
                <a:pPr marL="0" indent="0">
                  <a:buNone/>
                </a:pPr>
                <a:endParaRPr lang="ru-RU" dirty="0"/>
              </a:p>
            </p:txBody>
          </p:sp>
        </mc:Choice>
        <mc:Fallback>
          <p:sp>
            <p:nvSpPr>
              <p:cNvPr id="6" name="Объект 5"/>
              <p:cNvSpPr>
                <a:spLocks noRot="1" noChangeAspect="1" noMove="1" noResize="1" noEditPoints="1" noAdjustHandles="1" noChangeArrowheads="1" noChangeShapeType="1" noTextEdit="1"/>
              </p:cNvSpPr>
              <p:nvPr>
                <p:ph sz="quarter" idx="4"/>
              </p:nvPr>
            </p:nvSpPr>
            <p:spPr>
              <a:xfrm>
                <a:off x="6172200" y="2671638"/>
                <a:ext cx="5183188" cy="3458818"/>
              </a:xfrm>
              <a:blipFill rotWithShape="1">
                <a:blip r:embed="rId4"/>
                <a:stretch>
                  <a:fillRect t="-2062" r="6" b="-25477"/>
                </a:stretch>
              </a:blipFill>
            </p:spPr>
            <p:txBody>
              <a:bodyPr/>
              <a:lstStyle/>
              <a:p>
                <a:r>
                  <a:rPr lang="en-US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err="1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Zaryadlangan</a:t>
            </a:r>
            <a:r>
              <a:rPr lang="en-US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zarralar</a:t>
            </a:r>
            <a:endParaRPr lang="ru-RU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Текст 2"/>
              <p:cNvSpPr>
                <a:spLocks noGrp="1"/>
              </p:cNvSpPr>
              <p:nvPr>
                <p:ph type="body" idx="1"/>
              </p:nvPr>
            </p:nvSpPr>
            <p:spPr>
              <a:xfrm>
                <a:off x="839788" y="1486894"/>
                <a:ext cx="9687739" cy="763325"/>
              </a:xfrm>
            </p:spPr>
            <p:txBody>
              <a:bodyPr>
                <a:normAutofit/>
              </a:bodyPr>
              <a:lstStyle/>
              <a:p>
                <a14:m>
                  <m:oMath xmlns:m="http://schemas.openxmlformats.org/officeDocument/2006/math">
                    <m:r>
                      <a:rPr lang="en-US" sz="4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𝜶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𝜷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𝒗𝒂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𝜸</m:t>
                    </m:r>
                  </m:oMath>
                </a14:m>
                <a:r>
                  <a:rPr lang="en-US" sz="4000" dirty="0" smtClean="0"/>
                  <a:t> </a:t>
                </a:r>
                <a:r>
                  <a:rPr lang="en-US" sz="4000" dirty="0" err="1" smtClean="0"/>
                  <a:t>zarralarni</a:t>
                </a:r>
                <a:r>
                  <a:rPr lang="en-US" sz="4000" dirty="0" smtClean="0"/>
                  <a:t> </a:t>
                </a:r>
                <a:r>
                  <a:rPr lang="en-US" sz="4000" dirty="0" err="1" smtClean="0"/>
                  <a:t>aniqlash</a:t>
                </a:r>
                <a:r>
                  <a:rPr lang="en-US" sz="4000" dirty="0" smtClean="0"/>
                  <a:t> </a:t>
                </a:r>
                <a:r>
                  <a:rPr lang="en-US" sz="4000" dirty="0" err="1" smtClean="0"/>
                  <a:t>ustidagi</a:t>
                </a:r>
                <a:r>
                  <a:rPr lang="en-US" sz="4000" dirty="0" smtClean="0"/>
                  <a:t> </a:t>
                </a:r>
                <a:r>
                  <a:rPr lang="en-US" sz="4000" dirty="0" err="1" smtClean="0"/>
                  <a:t>tajriba</a:t>
                </a:r>
                <a:endParaRPr lang="ru-RU" sz="4000" dirty="0"/>
              </a:p>
            </p:txBody>
          </p:sp>
        </mc:Choice>
        <mc:Fallback>
          <p:sp>
            <p:nvSpPr>
              <p:cNvPr id="3" name="Текст 2"/>
              <p:cNvSpPr>
                <a:spLocks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xfrm>
                <a:off x="839788" y="1486894"/>
                <a:ext cx="9687739" cy="763325"/>
              </a:xfrm>
              <a:blipFill rotWithShape="1">
                <a:blip r:embed="rId1"/>
                <a:stretch>
                  <a:fillRect l="-3" t="-47" r="5" b="54"/>
                </a:stretch>
              </a:blipFill>
            </p:spPr>
            <p:txBody>
              <a:bodyPr/>
              <a:lstStyle/>
              <a:p>
                <a:r>
                  <a:rPr lang="en-US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Объект 6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52008" y="2305878"/>
            <a:ext cx="9644932" cy="3970762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Заголовок 1"/>
              <p:cNvSpPr>
                <a:spLocks noGrp="1"/>
              </p:cNvSpPr>
              <p:nvPr>
                <p:ph type="title"/>
              </p:nvPr>
            </p:nvSpPr>
            <p:spPr/>
            <p:txBody>
              <a:bodyPr>
                <a:norm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ru-RU" sz="4800" b="1" i="1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𝜶</m:t>
                    </m:r>
                    <m:r>
                      <a:rPr lang="en-US" sz="4800" b="1" i="1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4800" b="1" dirty="0" err="1" smtClean="0">
                    <a:solidFill>
                      <a:srgbClr val="00B050"/>
                    </a:solidFill>
                  </a:rPr>
                  <a:t>zarraning</a:t>
                </a:r>
                <a:r>
                  <a:rPr lang="en-US" sz="4800" b="1" dirty="0" smtClean="0">
                    <a:solidFill>
                      <a:srgbClr val="00B050"/>
                    </a:solidFill>
                  </a:rPr>
                  <a:t> </a:t>
                </a:r>
                <a:r>
                  <a:rPr lang="en-US" sz="4800" b="1" dirty="0" err="1" smtClean="0">
                    <a:solidFill>
                      <a:srgbClr val="00B050"/>
                    </a:solidFill>
                  </a:rPr>
                  <a:t>oltin</a:t>
                </a:r>
                <a:r>
                  <a:rPr lang="en-US" sz="4800" b="1" dirty="0" smtClean="0">
                    <a:solidFill>
                      <a:srgbClr val="00B050"/>
                    </a:solidFill>
                  </a:rPr>
                  <a:t> </a:t>
                </a:r>
                <a:r>
                  <a:rPr lang="en-US" sz="4800" b="1" dirty="0" err="1" smtClean="0">
                    <a:solidFill>
                      <a:srgbClr val="00B050"/>
                    </a:solidFill>
                  </a:rPr>
                  <a:t>folgada</a:t>
                </a:r>
                <a:r>
                  <a:rPr lang="en-US" sz="4800" b="1" dirty="0" smtClean="0">
                    <a:solidFill>
                      <a:srgbClr val="00B050"/>
                    </a:solidFill>
                  </a:rPr>
                  <a:t> </a:t>
                </a:r>
                <a:r>
                  <a:rPr lang="en-US" sz="4800" b="1" dirty="0" err="1" smtClean="0">
                    <a:solidFill>
                      <a:srgbClr val="00B050"/>
                    </a:solidFill>
                  </a:rPr>
                  <a:t>sochilishi</a:t>
                </a:r>
                <a:endParaRPr lang="ru-RU" sz="4800" b="1" dirty="0">
                  <a:solidFill>
                    <a:srgbClr val="00B050"/>
                  </a:solidFill>
                </a:endParaRPr>
              </a:p>
            </p:txBody>
          </p:sp>
        </mc:Choice>
        <mc:Fallback>
          <p:sp>
            <p:nvSpPr>
              <p:cNvPr id="2" name="Заголовок 1"/>
              <p:cNvSpPr>
                <a:spLocks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 rotWithShape="1">
                <a:blip r:embed="rId1"/>
                <a:stretch>
                  <a:fillRect l="-3" r="3" b="24"/>
                </a:stretch>
              </a:blipFill>
            </p:spPr>
            <p:txBody>
              <a:bodyPr/>
              <a:lstStyle/>
              <a:p>
                <a:r>
                  <a:rPr lang="en-US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Объект 6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2218414" y="1470990"/>
            <a:ext cx="7013050" cy="5049079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1" y="365125"/>
            <a:ext cx="11733451" cy="1325563"/>
          </a:xfrm>
        </p:spPr>
        <p:txBody>
          <a:bodyPr/>
          <a:lstStyle/>
          <a:p>
            <a:r>
              <a:rPr lang="en-US" dirty="0" err="1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Yugurish</a:t>
            </a:r>
            <a:r>
              <a:rPr lang="en-US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yo‘li</a:t>
            </a:r>
            <a:r>
              <a:rPr lang="en-US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solishtirma</a:t>
            </a:r>
            <a:r>
              <a:rPr lang="en-US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energiya</a:t>
            </a:r>
            <a:r>
              <a:rPr lang="en-US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yo‘qotish</a:t>
            </a:r>
            <a:endParaRPr lang="ru-RU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Объект 3"/>
              <p:cNvSpPr>
                <a:spLocks noGrp="1"/>
              </p:cNvSpPr>
              <p:nvPr>
                <p:ph sz="half" idx="2"/>
              </p:nvPr>
            </p:nvSpPr>
            <p:spPr>
              <a:xfrm>
                <a:off x="839788" y="1924216"/>
                <a:ext cx="10800922" cy="4285753"/>
              </a:xfrm>
            </p:spPr>
            <p:txBody>
              <a:bodyPr>
                <a:normAutofit/>
              </a:bodyPr>
              <a:lstStyle/>
              <a:p>
                <a:pPr marL="0" indent="0">
                  <a:lnSpc>
                    <a:spcPct val="150000"/>
                  </a:lnSpc>
                  <a:buNone/>
                </a:pP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Yugurish </a:t>
                </a:r>
                <a:r>
                  <a:rPr lang="en-US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yo‘li</a:t>
                </a: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bu</a:t>
                </a: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</a:t>
                </a:r>
                <a:r>
                  <a:rPr lang="en-US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zarraning</a:t>
                </a: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modda</a:t>
                </a: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ichidan</a:t>
                </a: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o‘tish</a:t>
                </a: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jarayonida</a:t>
                </a: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</a:t>
                </a:r>
                <a:r>
                  <a:rPr lang="en-US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to‘liq</a:t>
                </a: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to‘xtashdan</a:t>
                </a: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oldin</a:t>
                </a: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bosib</a:t>
                </a: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o‘tgan</a:t>
                </a: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yo‘lidir.Belgilanishi</a:t>
                </a: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:</a:t>
                </a:r>
                <a:endParaRPr lang="en-US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lnSpc>
                    <a:spcPct val="15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𝐿</m:t>
                      </m:r>
                      <m:r>
                        <a:rPr lang="en-US" i="1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 </m:t>
                      </m:r>
                      <m:r>
                        <a:rPr lang="en-US" i="1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𝑦𝑜𝑘𝑖</m:t>
                      </m:r>
                      <m:r>
                        <a:rPr lang="en-US" i="1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 </m:t>
                      </m:r>
                      <m:r>
                        <a:rPr lang="en-US" i="1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𝑅</m:t>
                      </m:r>
                      <m:r>
                        <a:rPr lang="en-US" i="1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d>
                        <m:dPr>
                          <m:begChr m:val="["/>
                          <m:endChr m:val="]"/>
                          <m:ctrlPr>
                            <a:rPr lang="en-US" i="1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i="1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𝑚</m:t>
                          </m:r>
                        </m:e>
                      </m:d>
                    </m:oMath>
                  </m:oMathPara>
                </a14:m>
                <a:endParaRPr lang="en-US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lnSpc>
                    <a:spcPct val="150000"/>
                  </a:lnSpc>
                  <a:buNone/>
                </a:pP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a)</a:t>
                </a:r>
                <a:r>
                  <a:rPr lang="en-US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Zaryadlangan</a:t>
                </a: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o</a:t>
                </a:r>
                <a:r>
                  <a:rPr lang="en-US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g‘ir</a:t>
                </a: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</a:t>
                </a:r>
                <a:r>
                  <a:rPr lang="en-US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zarralar</a:t>
                </a: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L </a:t>
                </a:r>
                <a:r>
                  <a:rPr lang="en-US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kichikroq</a:t>
                </a:r>
                <a:endParaRPr lang="en-US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lnSpc>
                    <a:spcPct val="150000"/>
                  </a:lnSpc>
                  <a:buNone/>
                </a:pP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b) </a:t>
                </a:r>
                <a:r>
                  <a:rPr lang="en-US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Zaryadlangan</a:t>
                </a: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yengil</a:t>
                </a: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zarralarda</a:t>
                </a: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esa</a:t>
                </a: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L </a:t>
                </a:r>
                <a:r>
                  <a:rPr lang="en-US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kattaroq</a:t>
                </a: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bo‘ladi</a:t>
                </a:r>
                <a:endParaRPr lang="ru-RU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endParaRPr lang="ru-RU" dirty="0"/>
              </a:p>
            </p:txBody>
          </p:sp>
        </mc:Choice>
        <mc:Fallback>
          <p:sp>
            <p:nvSpPr>
              <p:cNvPr id="4" name="Объект 3"/>
              <p:cNvSpPr>
                <a:spLocks noRot="1" noChangeAspect="1" noMove="1" noResize="1" noEditPoints="1" noAdjustHandles="1" noChangeArrowheads="1" noChangeShapeType="1" noTextEdit="1"/>
              </p:cNvSpPr>
              <p:nvPr>
                <p:ph sz="half" idx="2"/>
              </p:nvPr>
            </p:nvSpPr>
            <p:spPr>
              <a:xfrm>
                <a:off x="839788" y="1924216"/>
                <a:ext cx="10800922" cy="4285753"/>
              </a:xfrm>
              <a:blipFill rotWithShape="1">
                <a:blip r:embed="rId1"/>
                <a:stretch>
                  <a:fillRect l="-3" t="-4" r="5" b="7"/>
                </a:stretch>
              </a:blipFill>
            </p:spPr>
            <p:txBody>
              <a:bodyPr/>
              <a:lstStyle/>
              <a:p>
                <a:r>
                  <a:rPr lang="en-US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5172" y="365125"/>
            <a:ext cx="11799736" cy="1325563"/>
          </a:xfrm>
        </p:spPr>
        <p:txBody>
          <a:bodyPr>
            <a:normAutofit/>
          </a:bodyPr>
          <a:lstStyle/>
          <a:p>
            <a:pPr algn="ctr"/>
            <a:r>
              <a:rPr lang="en-US" sz="3600" b="1" dirty="0" err="1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Yugurish</a:t>
            </a:r>
            <a:r>
              <a:rPr lang="en-US" sz="36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yo‘li</a:t>
            </a:r>
            <a:r>
              <a:rPr lang="en-US" sz="36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36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solishtirma</a:t>
            </a:r>
            <a:r>
              <a:rPr lang="en-US" sz="36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energiyani</a:t>
            </a:r>
            <a:r>
              <a:rPr lang="en-US" sz="36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yo‘qotish</a:t>
            </a:r>
            <a:endParaRPr lang="ru-RU" sz="36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6" name="Объект 5"/>
              <p:cNvSpPr>
                <a:spLocks noGrp="1"/>
              </p:cNvSpPr>
              <p:nvPr>
                <p:ph sz="quarter" idx="4"/>
              </p:nvPr>
            </p:nvSpPr>
            <p:spPr>
              <a:xfrm>
                <a:off x="135172" y="0"/>
                <a:ext cx="12056828" cy="6376524"/>
              </a:xfrm>
            </p:spPr>
            <p:txBody>
              <a:bodyPr/>
              <a:lstStyle/>
              <a:p>
                <a:pPr marL="0" indent="0">
                  <a:buNone/>
                </a:pPr>
                <a:endParaRPr lang="en-US" sz="2400" b="0" i="1" dirty="0" smtClean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:endParaRPr lang="en-US" sz="2400" b="0" i="1" dirty="0" smtClean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:endParaRPr lang="en-US" sz="2400" b="0" i="1" dirty="0" smtClean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:endParaRPr lang="en-US" sz="2400" b="0" i="1" dirty="0" smtClean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:r>
                  <a:rPr lang="en-US" sz="2400" b="1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Zaryadlangan</a:t>
                </a:r>
                <a:r>
                  <a:rPr lang="en-US" sz="24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b="1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og‘iz</a:t>
                </a:r>
                <a:r>
                  <a:rPr lang="en-US" sz="2400" b="1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r</a:t>
                </a:r>
                <a:r>
                  <a:rPr lang="en-US" sz="24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b="1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zarra</a:t>
                </a:r>
                <a:r>
                  <a:rPr lang="en-US" sz="24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b="1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uchun</a:t>
                </a:r>
                <a:r>
                  <a:rPr lang="en-US" sz="24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b="1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solishtirma</a:t>
                </a:r>
                <a:r>
                  <a:rPr lang="en-US" sz="24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b="1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energiya</a:t>
                </a:r>
                <a:r>
                  <a:rPr lang="en-US" sz="24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b="1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yo‘qotish</a:t>
                </a:r>
                <a:r>
                  <a:rPr lang="en-US" sz="24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b="1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formulasi</a:t>
                </a:r>
                <a:endParaRPr lang="en-US" sz="24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endParaRPr lang="en-US" sz="24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𝑑𝐸</m:t>
                          </m:r>
                        </m:num>
                        <m:den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𝑑𝑥</m:t>
                          </m:r>
                        </m:den>
                      </m:f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𝜋</m:t>
                          </m:r>
                          <m:sSub>
                            <m:sSub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𝑛</m:t>
                              </m:r>
                            </m:e>
                            <m:sub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𝜌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e>
                            <m:sub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𝑒</m:t>
                              </m:r>
                            </m:sub>
                          </m:sSub>
                          <m:sSup>
                            <m:sSup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𝑣</m:t>
                              </m:r>
                            </m:e>
                            <m:sup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  <m:d>
                        <m:dPr>
                          <m:begChr m:val="["/>
                          <m:endChr m:val="]"/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𝑙𝑛</m:t>
                          </m:r>
                          <m:f>
                            <m:f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  <m:sSub>
                                <m:sSubPr>
                                  <m:ctrlP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  <m:t>𝑚</m:t>
                                  </m:r>
                                </m:e>
                                <m:sub>
                                  <m: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  <m:t>𝑒</m:t>
                                  </m:r>
                                </m:sub>
                              </m:sSub>
                              <m:sSup>
                                <m:sSupPr>
                                  <m:ctrlP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  <m:t>𝑣</m:t>
                                  </m:r>
                                </m:e>
                                <m:sup>
                                  <m: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num>
                            <m:den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𝐼</m:t>
                              </m:r>
                            </m:den>
                          </m:f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func>
                            <m:func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 sz="2400" b="0" i="0" smtClean="0">
                                  <a:latin typeface="Cambria Math" panose="02040503050406030204" pitchFamily="18" charset="0"/>
                                </a:rPr>
                                <m:t>ln</m:t>
                              </m:r>
                            </m:fName>
                            <m:e>
                              <m:d>
                                <m:dPr>
                                  <m:ctrlP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  <m: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sSup>
                                    <m:sSupPr>
                                      <m:ctrlPr>
                                        <a:rPr lang="en-US" sz="2400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sz="24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𝛽</m:t>
                                      </m:r>
                                    </m:e>
                                    <m:sup>
                                      <m:r>
                                        <a:rPr lang="en-US" sz="2400" b="0" i="1" smtClean="0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</m:e>
                              </m:d>
                            </m:e>
                          </m:func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sSup>
                            <m:sSup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𝛽</m:t>
                              </m:r>
                            </m:e>
                            <m:sup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e>
                      </m:d>
                    </m:oMath>
                  </m:oMathPara>
                </a14:m>
                <a:endParaRPr lang="en-US" sz="2400" dirty="0" smtClean="0"/>
              </a:p>
              <a:p>
                <a:pPr marL="0" indent="0">
                  <a:buNone/>
                </a:pPr>
                <a:endParaRPr lang="en-US" sz="2400" dirty="0" smtClean="0"/>
              </a:p>
              <a:p>
                <a:pPr marL="0" indent="0">
                  <a:buNone/>
                </a:pPr>
                <a:r>
                  <a:rPr lang="en-US" sz="2400" dirty="0"/>
                  <a:t> </a:t>
                </a:r>
                <a:r>
                  <a:rPr lang="en-US" sz="2400" dirty="0" smtClean="0"/>
                  <a:t>        </a:t>
                </a:r>
                <a:r>
                  <a:rPr lang="en-US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Bu formula </a:t>
                </a:r>
                <a:r>
                  <a:rPr lang="en-US" sz="24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relyativistik</a:t>
                </a:r>
                <a:r>
                  <a:rPr lang="en-US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holatda</a:t>
                </a:r>
                <a:r>
                  <a:rPr lang="en-US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ishlatiladi</a:t>
                </a:r>
                <a:r>
                  <a:rPr lang="en-US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</a:t>
                </a:r>
                <a:r>
                  <a:rPr lang="en-US" sz="24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ya’ni</a:t>
                </a:r>
                <a:r>
                  <a:rPr lang="en-US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𝑣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≈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𝑐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𝑦𝑜𝑘𝑖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𝑇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≫</m:t>
                    </m:r>
                    <m:sSub>
                      <m:sSubPr>
                        <m:ctrlP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𝑚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𝑒</m:t>
                        </m:r>
                      </m:sub>
                    </m:sSub>
                    <m:sSup>
                      <m:sSupPr>
                        <m:ctrlP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𝑐</m:t>
                        </m:r>
                      </m:e>
                      <m:sup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sz="24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  </m:t>
                    </m:r>
                    <m:r>
                      <a:rPr lang="ru-RU" sz="24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𝛽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𝑣</m:t>
                            </m:r>
                          </m:e>
                          <m:sub>
                            <m:r>
                              <a:rPr lang="en-US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𝑒</m:t>
                            </m:r>
                          </m:sub>
                        </m:sSub>
                      </m:num>
                      <m:den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𝑐</m:t>
                        </m:r>
                      </m:den>
                    </m:f>
                  </m:oMath>
                </a14:m>
                <a:endParaRPr lang="en-US" sz="2400" b="0" dirty="0" smtClean="0">
                  <a:ea typeface="Cambria Math" panose="02040503050406030204" pitchFamily="18" charset="0"/>
                </a:endParaRPr>
              </a:p>
              <a:p>
                <a:pPr marL="0" indent="0">
                  <a:buNone/>
                </a:pPr>
                <a:r>
                  <a:rPr lang="en-US" sz="2400" dirty="0" smtClean="0"/>
                  <a:t>	</a:t>
                </a:r>
                <a:r>
                  <a:rPr lang="en-US" sz="24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Agarda</a:t>
                </a:r>
                <a:r>
                  <a:rPr lang="en-US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en-US" sz="24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𝛽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≪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1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24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bo‘lsa</a:t>
                </a:r>
                <a:r>
                  <a:rPr lang="en-US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u </a:t>
                </a:r>
                <a:r>
                  <a:rPr lang="en-US" sz="24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quyidagi</a:t>
                </a:r>
                <a:r>
                  <a:rPr lang="en-US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natijani</a:t>
                </a:r>
                <a:r>
                  <a:rPr lang="en-US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oladi</a:t>
                </a:r>
                <a:r>
                  <a:rPr lang="en-US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:</a:t>
                </a:r>
                <a:endParaRPr lang="en-US" sz="2400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𝑑𝐸</m:t>
                          </m:r>
                        </m:num>
                        <m:den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𝑑𝑥</m:t>
                          </m:r>
                        </m:den>
                      </m:f>
                      <m:r>
                        <a:rPr lang="en-US" sz="24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4</m:t>
                          </m:r>
                          <m:r>
                            <a:rPr lang="en-US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𝜋</m:t>
                          </m:r>
                          <m:sSub>
                            <m:sSubPr>
                              <m:ctrlPr>
                                <a:rPr lang="en-US" sz="2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𝑛</m:t>
                              </m:r>
                            </m:e>
                            <m:sub>
                              <m:r>
                                <a:rPr lang="en-US" sz="2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𝜌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e>
                            <m:sub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𝑒</m:t>
                              </m:r>
                            </m:sub>
                          </m:sSub>
                          <m:sSup>
                            <m:sSupPr>
                              <m:ctrlPr>
                                <a:rPr lang="en-US" sz="24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𝑣</m:t>
                              </m:r>
                            </m:e>
                            <m:sup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  <m:r>
                        <a:rPr lang="en-US" sz="24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2400" i="1">
                          <a:latin typeface="Cambria Math" panose="02040503050406030204" pitchFamily="18" charset="0"/>
                        </a:rPr>
                        <m:t>𝑙𝑛</m:t>
                      </m:r>
                      <m:f>
                        <m:f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2</m:t>
                          </m:r>
                          <m:sSub>
                            <m:sSubPr>
                              <m:ctrlPr>
                                <a:rPr lang="en-US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e>
                            <m:sub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𝑒</m:t>
                              </m:r>
                            </m:sub>
                          </m:sSub>
                          <m:sSup>
                            <m:sSupPr>
                              <m:ctrlPr>
                                <a:rPr lang="en-US" sz="24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𝑣</m:t>
                              </m:r>
                            </m:e>
                            <m:sup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num>
                        <m:den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𝐼</m:t>
                          </m:r>
                        </m:den>
                      </m:f>
                    </m:oMath>
                  </m:oMathPara>
                </a14:m>
                <a:endParaRPr lang="en-US" sz="2400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endParaRPr lang="en-US" sz="2400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endParaRPr lang="ru-RU" sz="2400" dirty="0"/>
              </a:p>
            </p:txBody>
          </p:sp>
        </mc:Choice>
        <mc:Fallback>
          <p:sp>
            <p:nvSpPr>
              <p:cNvPr id="6" name="Объект 5"/>
              <p:cNvSpPr>
                <a:spLocks noRot="1" noChangeAspect="1" noMove="1" noResize="1" noEditPoints="1" noAdjustHandles="1" noChangeArrowheads="1" noChangeShapeType="1" noTextEdit="1"/>
              </p:cNvSpPr>
              <p:nvPr>
                <p:ph sz="quarter" idx="4"/>
              </p:nvPr>
            </p:nvSpPr>
            <p:spPr>
              <a:xfrm>
                <a:off x="135172" y="0"/>
                <a:ext cx="12056828" cy="6376524"/>
              </a:xfrm>
              <a:blipFill rotWithShape="1">
                <a:blip r:embed="rId1"/>
                <a:stretch>
                  <a:fillRect l="-5" b="-2542"/>
                </a:stretch>
              </a:blipFill>
            </p:spPr>
            <p:txBody>
              <a:bodyPr/>
              <a:lstStyle/>
              <a:p>
                <a:r>
                  <a:rPr lang="en-US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33955" y="365125"/>
            <a:ext cx="11632758" cy="1325563"/>
          </a:xfrm>
        </p:spPr>
        <p:txBody>
          <a:bodyPr>
            <a:normAutofit/>
          </a:bodyPr>
          <a:lstStyle/>
          <a:p>
            <a:pPr algn="ctr"/>
            <a:r>
              <a:rPr lang="en-US" sz="4000" dirty="0" err="1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Yugurish</a:t>
            </a:r>
            <a:r>
              <a:rPr lang="en-US" sz="4000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yo‘li</a:t>
            </a:r>
            <a:r>
              <a:rPr lang="en-US" sz="4000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4000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solishtirma</a:t>
            </a:r>
            <a:r>
              <a:rPr lang="en-US" sz="4000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energiyaning</a:t>
            </a:r>
            <a:r>
              <a:rPr lang="en-US" sz="4000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yo‘qotish</a:t>
            </a:r>
            <a:endParaRPr lang="ru-RU" sz="4000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343771"/>
            <a:ext cx="10602139" cy="715618"/>
          </a:xfrm>
        </p:spPr>
        <p:txBody>
          <a:bodyPr>
            <a:normAutofit/>
          </a:bodyPr>
          <a:lstStyle/>
          <a:p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Zaryadlangan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yengil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zarra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uchun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solishtirma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energiya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yo‘qotish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Объект 3"/>
              <p:cNvSpPr>
                <a:spLocks noGrp="1"/>
              </p:cNvSpPr>
              <p:nvPr>
                <p:ph sz="half" idx="2"/>
              </p:nvPr>
            </p:nvSpPr>
            <p:spPr>
              <a:xfrm>
                <a:off x="254442" y="2505075"/>
                <a:ext cx="11693318" cy="3684588"/>
              </a:xfrm>
            </p:spPr>
            <p:txBody>
              <a:bodyPr/>
              <a:lstStyle/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smtClean="0"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𝑑𝐸</m:t>
                          </m:r>
                        </m:num>
                        <m:den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𝑑𝑥</m:t>
                          </m:r>
                        </m:den>
                      </m:f>
                      <m:r>
                        <a:rPr lang="en-US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𝜋</m:t>
                          </m:r>
                          <m:sSub>
                            <m:sSubPr>
                              <m:ctrlPr>
                                <a:rPr lang="en-US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𝑛</m:t>
                              </m:r>
                            </m:e>
                            <m:sub>
                              <m:r>
                                <a:rPr lang="en-US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𝜌</m:t>
                              </m:r>
                            </m:sub>
                          </m:sSub>
                          <m:sSup>
                            <m:sSupPr>
                              <m:ctrlPr>
                                <a:rPr lang="en-US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𝑒</m:t>
                              </m:r>
                            </m:e>
                            <m:sup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4</m:t>
                              </m:r>
                            </m:sup>
                          </m:sSup>
                        </m:num>
                        <m:den>
                          <m:sSub>
                            <m:sSub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e>
                            <m:sub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𝑒</m:t>
                              </m:r>
                            </m:sub>
                          </m:sSub>
                          <m:sSup>
                            <m:sSup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𝑣</m:t>
                              </m:r>
                            </m:e>
                            <m:sup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  <m:d>
                        <m:dPr>
                          <m:begChr m:val="["/>
                          <m:endChr m:val="]"/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𝑙𝑛</m:t>
                          </m:r>
                          <m:f>
                            <m:f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b>
                                <m:sSub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𝑚</m:t>
                                  </m:r>
                                </m:e>
                                <m:sub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𝑒</m:t>
                                  </m:r>
                                </m:sub>
                              </m:sSub>
                              <m:sSup>
                                <m:sSup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𝑣</m:t>
                                  </m:r>
                                </m:e>
                                <m:sup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sSub>
                                <m:sSubPr>
                                  <m:ctrlPr>
                                    <a:rPr lang="en-US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𝑇</m:t>
                                  </m:r>
                                </m:e>
                                <m:sub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𝑒</m:t>
                                  </m:r>
                                </m:sub>
                              </m:sSub>
                            </m:num>
                            <m:den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  <m:sSup>
                                <m:sSupPr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𝐼</m:t>
                                  </m:r>
                                </m:e>
                                <m:sup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sSup>
                                <m:sSupPr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𝛽</m:t>
                                  </m:r>
                                </m:e>
                                <m:sup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den>
                          </m:f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−</m:t>
                          </m:r>
                          <m:func>
                            <m:func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>
                                  <a:latin typeface="Cambria Math" panose="02040503050406030204" pitchFamily="18" charset="0"/>
                                </a:rPr>
                                <m:t>ln</m:t>
                              </m:r>
                            </m:fName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  <m:d>
                                <m:d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ad>
                                    <m:radPr>
                                      <m:degHide m:val="on"/>
                                      <m:ctrlPr>
                                        <a:rPr lang="en-US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radPr>
                                    <m:deg/>
                                    <m:e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  <m:t>1</m:t>
                                      </m:r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  <m:t>−</m:t>
                                      </m:r>
                                      <m:sSup>
                                        <m:sSupPr>
                                          <m:ctrlPr>
                                            <a:rPr lang="en-US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pPr>
                                        <m:e>
                                          <m:r>
                                            <a:rPr lang="en-US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𝛽</m:t>
                                          </m:r>
                                        </m:e>
                                        <m:sup>
                                          <m:r>
                                            <a:rPr lang="en-US" i="1">
                                              <a:latin typeface="Cambria Math" panose="02040503050406030204" pitchFamily="18" charset="0"/>
                                            </a:rPr>
                                            <m:t>2</m:t>
                                          </m:r>
                                        </m:sup>
                                      </m:sSup>
                                    </m:e>
                                  </m:rad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en-US" i="1" smtClean="0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  <m:sSup>
                                    <m:sSupPr>
                                      <m:ctrlPr>
                                        <a:rPr lang="en-US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𝛽</m:t>
                                      </m:r>
                                    </m:e>
                                    <m:sup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</m:e>
                              </m:d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</m:func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−</m:t>
                          </m:r>
                          <m:sSup>
                            <m:sSup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𝛽</m:t>
                              </m:r>
                            </m:e>
                            <m:sup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e>
                      </m:d>
                    </m:oMath>
                  </m:oMathPara>
                </a14:m>
                <a:endParaRPr lang="en-US" dirty="0"/>
              </a:p>
              <a:p>
                <a:pPr marL="0" indent="0">
                  <a:buNone/>
                </a:pPr>
                <a:endParaRPr lang="en-US" dirty="0"/>
              </a:p>
              <a:p>
                <a:endParaRPr lang="ru-RU" dirty="0"/>
              </a:p>
            </p:txBody>
          </p:sp>
        </mc:Choice>
        <mc:Fallback>
          <p:sp>
            <p:nvSpPr>
              <p:cNvPr id="4" name="Объект 3"/>
              <p:cNvSpPr>
                <a:spLocks noRot="1" noChangeAspect="1" noMove="1" noResize="1" noEditPoints="1" noAdjustHandles="1" noChangeArrowheads="1" noChangeShapeType="1" noTextEdit="1"/>
              </p:cNvSpPr>
              <p:nvPr>
                <p:ph sz="half" idx="2"/>
              </p:nvPr>
            </p:nvSpPr>
            <p:spPr>
              <a:xfrm>
                <a:off x="254442" y="2505075"/>
                <a:ext cx="11693318" cy="3684588"/>
              </a:xfrm>
              <a:blipFill rotWithShape="1">
                <a:blip r:embed="rId1"/>
                <a:stretch>
                  <a:fillRect l="-4" r="2" b="9"/>
                </a:stretch>
              </a:blipFill>
            </p:spPr>
            <p:txBody>
              <a:bodyPr/>
              <a:lstStyle/>
              <a:p>
                <a:r>
                  <a:rPr lang="en-US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err="1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Bregg</a:t>
            </a:r>
            <a:r>
              <a:rPr lang="en-US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cho‘qqisi</a:t>
            </a:r>
            <a:endParaRPr lang="ru-RU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half" idx="2"/>
          </p:nvPr>
        </p:nvPicPr>
        <p:blipFill>
          <a:blip r:embed="rId1"/>
          <a:stretch>
            <a:fillRect/>
          </a:stretch>
        </p:blipFill>
        <p:spPr>
          <a:xfrm>
            <a:off x="1804946" y="1574294"/>
            <a:ext cx="7543106" cy="4580016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2899</Words>
  <Application>WPS Presentation</Application>
  <PresentationFormat>Широкоэкранный</PresentationFormat>
  <Paragraphs>123</Paragraphs>
  <Slides>16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9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16</vt:i4>
      </vt:variant>
    </vt:vector>
  </HeadingPairs>
  <TitlesOfParts>
    <vt:vector size="26" baseType="lpstr">
      <vt:lpstr>Arial</vt:lpstr>
      <vt:lpstr>SimSun</vt:lpstr>
      <vt:lpstr>Wingdings</vt:lpstr>
      <vt:lpstr>Times New Roman</vt:lpstr>
      <vt:lpstr>Cambria Math</vt:lpstr>
      <vt:lpstr>Microsoft YaHei</vt:lpstr>
      <vt:lpstr>Arial Unicode MS</vt:lpstr>
      <vt:lpstr>Calibri Light</vt:lpstr>
      <vt:lpstr>Calibri</vt:lpstr>
      <vt:lpstr>Тема Office</vt:lpstr>
      <vt:lpstr>O‘zbekiston Milliy Universiteti Fizika Fakulteti F-2302 guruh talabasi Turg‘unov Shoxruxbekning “Zaryadlangan zarralarning solishtirma energiya yo‘qotishi” Mavzusida tayyorlagan taqdimoti</vt:lpstr>
      <vt:lpstr>			Reja:</vt:lpstr>
      <vt:lpstr>Zaryadlangan zarralar</vt:lpstr>
      <vt:lpstr>Zaryadlangan zarralar</vt:lpstr>
      <vt:lpstr>zarraning oltin folgada sochilishi</vt:lpstr>
      <vt:lpstr>Yugurish yo‘li va solishtirma energiya yo‘qotish</vt:lpstr>
      <vt:lpstr>Yugurish yo‘li va solishtirma energiyani yo‘qotish</vt:lpstr>
      <vt:lpstr>Yugurish yo‘li va solishtirma energiyaning yo‘qotish</vt:lpstr>
      <vt:lpstr>Bregg cho‘qqisi</vt:lpstr>
      <vt:lpstr>Amaliy ahamiyati va sanoatda ishlatilishi</vt:lpstr>
      <vt:lpstr>Zarraning turini aniqlash</vt:lpstr>
      <vt:lpstr>Tibbiyotdagi o‘rni</vt:lpstr>
      <vt:lpstr>Kosmik texnalogiyalarda</vt:lpstr>
      <vt:lpstr>AES larda qo‘llanilishi</vt:lpstr>
      <vt:lpstr>Xulosa</vt:lpstr>
      <vt:lpstr>Foydalanilgan adabiyotlar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O‘zbekiston Milliy Universiteti Fizika Fakulteti F-2302 guruh talabasi Turg‘unov Shoxruxbekning “Zaryadlangan zarralarning solishtirma energiya yo‘qotishi” Mavzusida tayyorlagan taqdimoti</dc:title>
  <dc:creator>Admn</dc:creator>
  <cp:lastModifiedBy>Mardon Xakimqulov</cp:lastModifiedBy>
  <cp:revision>17</cp:revision>
  <dcterms:created xsi:type="dcterms:W3CDTF">2026-03-03T14:53:00Z</dcterms:created>
  <dcterms:modified xsi:type="dcterms:W3CDTF">2026-03-25T19:20:18Z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90A1418882214CF1BFA3F92B1F88B8BD_13</vt:lpwstr>
  </property>
  <property fmtid="{D5CDD505-2E9C-101B-9397-08002B2CF9AE}" pid="3" name="KSOProductBuildVer">
    <vt:lpwstr>1033-12.2.0.23196</vt:lpwstr>
  </property>
</Properties>
</file>