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88" r:id="rId1"/>
  </p:sldMasterIdLst>
  <p:notesMasterIdLst>
    <p:notesMasterId r:id="rId15"/>
  </p:notesMasterIdLst>
  <p:sldIdLst>
    <p:sldId id="268" r:id="rId2"/>
    <p:sldId id="256" r:id="rId3"/>
    <p:sldId id="257" r:id="rId4"/>
    <p:sldId id="258" r:id="rId5"/>
    <p:sldId id="259" r:id="rId6"/>
    <p:sldId id="260" r:id="rId7"/>
    <p:sldId id="261" r:id="rId8"/>
    <p:sldId id="266" r:id="rId9"/>
    <p:sldId id="267" r:id="rId10"/>
    <p:sldId id="263" r:id="rId11"/>
    <p:sldId id="264" r:id="rId12"/>
    <p:sldId id="269" r:id="rId13"/>
    <p:sldId id="270" r:id="rId14"/>
  </p:sldIdLst>
  <p:sldSz cx="14630400" cy="8229600"/>
  <p:notesSz cx="8229600" cy="14630400"/>
  <p:embeddedFontLst>
    <p:embeddedFont>
      <p:font typeface="Libre Baskerville" panose="020B0604020202020204" charset="0"/>
      <p:regular r:id="rId16"/>
    </p:embeddedFont>
    <p:embeddedFont>
      <p:font typeface="DM Sans" panose="020B0604020202020204" charset="0"/>
      <p:regular r:id="rId17"/>
    </p:embeddedFont>
    <p:embeddedFont>
      <p:font typeface="Calibri" panose="020F0502020204030204" pitchFamily="34" charset="0"/>
      <p:regular r:id="rId18"/>
      <p:bold r:id="rId19"/>
      <p:italic r:id="rId20"/>
      <p:boldItalic r:id="rId21"/>
    </p:embeddedFont>
    <p:embeddedFont>
      <p:font typeface="Wingdings 3" panose="05040102010807070707" pitchFamily="18" charset="2"/>
      <p:regular r:id="rId22"/>
    </p:embeddedFont>
    <p:embeddedFont>
      <p:font typeface="Century Gothic" panose="020B0502020202020204" pitchFamily="34" charset="0"/>
      <p:regular r:id="rId23"/>
      <p:bold r:id="rId24"/>
      <p:italic r:id="rId25"/>
      <p:boldItalic r:id="rId26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72" d="100"/>
          <a:sy n="72" d="100"/>
        </p:scale>
        <p:origin x="84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26" Type="http://schemas.openxmlformats.org/officeDocument/2006/relationships/font" Target="fonts/font11.fntdata"/><Relationship Id="rId3" Type="http://schemas.openxmlformats.org/officeDocument/2006/relationships/slide" Target="slides/slide2.xml"/><Relationship Id="rId21" Type="http://schemas.openxmlformats.org/officeDocument/2006/relationships/font" Target="fonts/font6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5" Type="http://schemas.openxmlformats.org/officeDocument/2006/relationships/font" Target="fonts/font10.fntdata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9.fntdata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font" Target="fonts/font8.fntdata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7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298752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1054" y="822960"/>
            <a:ext cx="9601200" cy="3566161"/>
          </a:xfrm>
        </p:spPr>
        <p:txBody>
          <a:bodyPr anchor="b">
            <a:normAutofit/>
          </a:bodyPr>
          <a:lstStyle>
            <a:lvl1pPr algn="l">
              <a:defRPr sz="576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1054" y="4612641"/>
            <a:ext cx="7680960" cy="2336800"/>
          </a:xfrm>
        </p:spPr>
        <p:txBody>
          <a:bodyPr anchor="t">
            <a:normAutofit/>
          </a:bodyPr>
          <a:lstStyle>
            <a:lvl1pPr marL="0" indent="0" algn="l">
              <a:buNone/>
              <a:defRPr sz="2520">
                <a:solidFill>
                  <a:schemeClr val="bg2">
                    <a:lumMod val="75000"/>
                  </a:schemeClr>
                </a:solidFill>
              </a:defRPr>
            </a:lvl1pPr>
            <a:lvl2pPr marL="5486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972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459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945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918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40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891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9873614" y="10160"/>
            <a:ext cx="4572000" cy="4572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7329805" y="109855"/>
            <a:ext cx="7296786" cy="729678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8682990" y="274320"/>
            <a:ext cx="5943600" cy="59436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8803005" y="38734"/>
            <a:ext cx="5823587" cy="5823587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9414512" y="731522"/>
            <a:ext cx="5212079" cy="521207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21049018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822960" y="640080"/>
            <a:ext cx="12982574" cy="374904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920"/>
            </a:lvl1pPr>
            <a:lvl2pPr marL="548640" indent="0">
              <a:buNone/>
              <a:defRPr sz="1920"/>
            </a:lvl2pPr>
            <a:lvl3pPr marL="1097280" indent="0">
              <a:buNone/>
              <a:defRPr sz="1920"/>
            </a:lvl3pPr>
            <a:lvl4pPr marL="1645920" indent="0">
              <a:buNone/>
              <a:defRPr sz="1920"/>
            </a:lvl4pPr>
            <a:lvl5pPr marL="2194560" indent="0">
              <a:buNone/>
              <a:defRPr sz="1920"/>
            </a:lvl5pPr>
            <a:lvl6pPr marL="2743200" indent="0">
              <a:buNone/>
              <a:defRPr sz="1920"/>
            </a:lvl6pPr>
            <a:lvl7pPr marL="3291840" indent="0">
              <a:buNone/>
              <a:defRPr sz="1920"/>
            </a:lvl7pPr>
            <a:lvl8pPr marL="3840480" indent="0">
              <a:buNone/>
              <a:defRPr sz="1920"/>
            </a:lvl8pPr>
            <a:lvl9pPr marL="4389120" indent="0">
              <a:buNone/>
              <a:defRPr sz="192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097282" y="4612640"/>
            <a:ext cx="9965052" cy="54864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920"/>
            </a:lvl1pPr>
            <a:lvl2pPr marL="548640" indent="0">
              <a:buFontTx/>
              <a:buNone/>
              <a:defRPr/>
            </a:lvl2pPr>
            <a:lvl3pPr marL="1097280" indent="0">
              <a:buFontTx/>
              <a:buNone/>
              <a:defRPr/>
            </a:lvl3pPr>
            <a:lvl4pPr marL="1645920" indent="0">
              <a:buFontTx/>
              <a:buNone/>
              <a:defRPr/>
            </a:lvl4pPr>
            <a:lvl5pPr marL="219456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4/16/2025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019993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1056" y="822960"/>
            <a:ext cx="12070080" cy="3291840"/>
          </a:xfrm>
        </p:spPr>
        <p:txBody>
          <a:bodyPr anchor="ctr">
            <a:normAutofit/>
          </a:bodyPr>
          <a:lstStyle>
            <a:lvl1pPr algn="l">
              <a:defRPr sz="384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1054" y="4937760"/>
            <a:ext cx="10243186" cy="2255520"/>
          </a:xfrm>
        </p:spPr>
        <p:txBody>
          <a:bodyPr anchor="ctr">
            <a:normAutofit/>
          </a:bodyPr>
          <a:lstStyle>
            <a:lvl1pPr marL="0" indent="0" algn="l">
              <a:buNone/>
              <a:defRPr sz="2400">
                <a:solidFill>
                  <a:schemeClr val="bg2">
                    <a:lumMod val="75000"/>
                  </a:schemeClr>
                </a:solidFill>
              </a:defRPr>
            </a:lvl1pPr>
            <a:lvl2pPr marL="548640" indent="0">
              <a:buNone/>
              <a:defRPr sz="2160">
                <a:solidFill>
                  <a:schemeClr val="tx1">
                    <a:tint val="75000"/>
                  </a:schemeClr>
                </a:solidFill>
              </a:defRPr>
            </a:lvl2pPr>
            <a:lvl3pPr marL="1097280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3pPr>
            <a:lvl4pPr marL="164592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4pPr>
            <a:lvl5pPr marL="219456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5pPr>
            <a:lvl6pPr marL="274320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6pPr>
            <a:lvl7pPr marL="329184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7pPr>
            <a:lvl8pPr marL="384048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8pPr>
            <a:lvl9pPr marL="438912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9342852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69694" y="822960"/>
            <a:ext cx="10972801" cy="3291840"/>
          </a:xfrm>
        </p:spPr>
        <p:txBody>
          <a:bodyPr anchor="ctr">
            <a:normAutofit/>
          </a:bodyPr>
          <a:lstStyle>
            <a:lvl1pPr algn="l">
              <a:defRPr sz="384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735454" y="4114800"/>
            <a:ext cx="10241280" cy="4572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548640" indent="0">
              <a:buFontTx/>
              <a:buNone/>
              <a:defRPr/>
            </a:lvl2pPr>
            <a:lvl3pPr marL="1097280" indent="0">
              <a:buFontTx/>
              <a:buNone/>
              <a:defRPr/>
            </a:lvl3pPr>
            <a:lvl4pPr marL="1645920" indent="0">
              <a:buFontTx/>
              <a:buNone/>
              <a:defRPr/>
            </a:lvl4pPr>
            <a:lvl5pPr marL="219456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1056" y="5161281"/>
            <a:ext cx="10241280" cy="2021838"/>
          </a:xfrm>
        </p:spPr>
        <p:txBody>
          <a:bodyPr anchor="ctr">
            <a:normAutofit/>
          </a:bodyPr>
          <a:lstStyle>
            <a:lvl1pPr marL="0" indent="0" algn="l">
              <a:buNone/>
              <a:defRPr sz="2400">
                <a:solidFill>
                  <a:schemeClr val="bg2">
                    <a:lumMod val="75000"/>
                  </a:schemeClr>
                </a:solidFill>
              </a:defRPr>
            </a:lvl1pPr>
            <a:lvl2pPr marL="548640" indent="0">
              <a:buNone/>
              <a:defRPr sz="2160">
                <a:solidFill>
                  <a:schemeClr val="tx1">
                    <a:tint val="75000"/>
                  </a:schemeClr>
                </a:solidFill>
              </a:defRPr>
            </a:lvl2pPr>
            <a:lvl3pPr marL="1097280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3pPr>
            <a:lvl4pPr marL="164592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4pPr>
            <a:lvl5pPr marL="219456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5pPr>
            <a:lvl6pPr marL="274320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6pPr>
            <a:lvl7pPr marL="329184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7pPr>
            <a:lvl8pPr marL="384048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8pPr>
            <a:lvl9pPr marL="438912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638174" y="974667"/>
            <a:ext cx="731520" cy="701731"/>
          </a:xfrm>
          <a:prstGeom prst="rect">
            <a:avLst/>
          </a:prstGeom>
        </p:spPr>
        <p:txBody>
          <a:bodyPr vert="horz" lIns="109728" tIns="54864" rIns="109728" bIns="54864" rtlCol="0" anchor="ctr">
            <a:noAutofit/>
          </a:bodyPr>
          <a:lstStyle/>
          <a:p>
            <a:pPr lvl="0"/>
            <a:r>
              <a:rPr lang="en-US" sz="96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2342494" y="3322321"/>
            <a:ext cx="731520" cy="701731"/>
          </a:xfrm>
          <a:prstGeom prst="rect">
            <a:avLst/>
          </a:prstGeom>
        </p:spPr>
        <p:txBody>
          <a:bodyPr vert="horz" lIns="109728" tIns="54864" rIns="109728" bIns="54864" rtlCol="0" anchor="ctr">
            <a:noAutofit/>
          </a:bodyPr>
          <a:lstStyle/>
          <a:p>
            <a:pPr lvl="0" algn="r"/>
            <a:r>
              <a:rPr lang="en-US" sz="96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29572509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1054" y="4114800"/>
            <a:ext cx="10241280" cy="2036880"/>
          </a:xfrm>
        </p:spPr>
        <p:txBody>
          <a:bodyPr anchor="b">
            <a:normAutofit/>
          </a:bodyPr>
          <a:lstStyle>
            <a:lvl1pPr algn="l">
              <a:defRPr sz="384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1053" y="6159577"/>
            <a:ext cx="10243188" cy="1032480"/>
          </a:xfrm>
        </p:spPr>
        <p:txBody>
          <a:bodyPr anchor="t">
            <a:normAutofit/>
          </a:bodyPr>
          <a:lstStyle>
            <a:lvl1pPr marL="0" indent="0" algn="l">
              <a:buNone/>
              <a:defRPr sz="2400">
                <a:solidFill>
                  <a:schemeClr val="bg2">
                    <a:lumMod val="75000"/>
                  </a:schemeClr>
                </a:solidFill>
              </a:defRPr>
            </a:lvl1pPr>
            <a:lvl2pPr marL="548640" indent="0">
              <a:buNone/>
              <a:defRPr sz="2160">
                <a:solidFill>
                  <a:schemeClr val="tx1">
                    <a:tint val="75000"/>
                  </a:schemeClr>
                </a:solidFill>
              </a:defRPr>
            </a:lvl2pPr>
            <a:lvl3pPr marL="1097280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3pPr>
            <a:lvl4pPr marL="164592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4pPr>
            <a:lvl5pPr marL="219456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5pPr>
            <a:lvl6pPr marL="274320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6pPr>
            <a:lvl7pPr marL="329184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7pPr>
            <a:lvl8pPr marL="384048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8pPr>
            <a:lvl9pPr marL="438912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2972873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69696" y="822960"/>
            <a:ext cx="10972800" cy="3291840"/>
          </a:xfrm>
        </p:spPr>
        <p:txBody>
          <a:bodyPr anchor="ctr">
            <a:normAutofit/>
          </a:bodyPr>
          <a:lstStyle>
            <a:lvl1pPr algn="l">
              <a:defRPr sz="384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821055" y="4714241"/>
            <a:ext cx="10241281" cy="1259839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8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1054" y="5974080"/>
            <a:ext cx="10241281" cy="1219200"/>
          </a:xfrm>
        </p:spPr>
        <p:txBody>
          <a:bodyPr anchor="t">
            <a:normAutofit/>
          </a:bodyPr>
          <a:lstStyle>
            <a:lvl1pPr marL="0" indent="0" algn="l">
              <a:buNone/>
              <a:defRPr sz="2160">
                <a:solidFill>
                  <a:schemeClr val="bg2">
                    <a:lumMod val="75000"/>
                  </a:schemeClr>
                </a:solidFill>
              </a:defRPr>
            </a:lvl1pPr>
            <a:lvl2pPr marL="548640" indent="0">
              <a:buNone/>
              <a:defRPr sz="2160">
                <a:solidFill>
                  <a:schemeClr val="tx1">
                    <a:tint val="75000"/>
                  </a:schemeClr>
                </a:solidFill>
              </a:defRPr>
            </a:lvl2pPr>
            <a:lvl3pPr marL="1097280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3pPr>
            <a:lvl4pPr marL="164592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4pPr>
            <a:lvl5pPr marL="219456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5pPr>
            <a:lvl6pPr marL="274320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6pPr>
            <a:lvl7pPr marL="329184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7pPr>
            <a:lvl8pPr marL="384048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8pPr>
            <a:lvl9pPr marL="438912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638174" y="974667"/>
            <a:ext cx="731520" cy="701731"/>
          </a:xfrm>
          <a:prstGeom prst="rect">
            <a:avLst/>
          </a:prstGeom>
        </p:spPr>
        <p:txBody>
          <a:bodyPr vert="horz" lIns="109728" tIns="54864" rIns="109728" bIns="54864" rtlCol="0" anchor="ctr">
            <a:noAutofit/>
          </a:bodyPr>
          <a:lstStyle/>
          <a:p>
            <a:pPr lvl="0"/>
            <a:r>
              <a:rPr lang="en-US" sz="96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2342494" y="3322321"/>
            <a:ext cx="731520" cy="701731"/>
          </a:xfrm>
          <a:prstGeom prst="rect">
            <a:avLst/>
          </a:prstGeom>
        </p:spPr>
        <p:txBody>
          <a:bodyPr vert="horz" lIns="109728" tIns="54864" rIns="109728" bIns="54864" rtlCol="0" anchor="ctr">
            <a:noAutofit/>
          </a:bodyPr>
          <a:lstStyle/>
          <a:p>
            <a:pPr lvl="0" algn="r"/>
            <a:r>
              <a:rPr lang="en-US" sz="96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79840554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1056" y="822960"/>
            <a:ext cx="12070080" cy="329184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821054" y="4714241"/>
            <a:ext cx="10241280" cy="100584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8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1054" y="5720079"/>
            <a:ext cx="10241281" cy="1473200"/>
          </a:xfrm>
        </p:spPr>
        <p:txBody>
          <a:bodyPr anchor="t">
            <a:normAutofit/>
          </a:bodyPr>
          <a:lstStyle>
            <a:lvl1pPr marL="0" indent="0" algn="l">
              <a:buNone/>
              <a:defRPr sz="2160">
                <a:solidFill>
                  <a:schemeClr val="bg2">
                    <a:lumMod val="75000"/>
                  </a:schemeClr>
                </a:solidFill>
              </a:defRPr>
            </a:lvl1pPr>
            <a:lvl2pPr marL="548640" indent="0">
              <a:buNone/>
              <a:defRPr sz="2160">
                <a:solidFill>
                  <a:schemeClr val="tx1">
                    <a:tint val="75000"/>
                  </a:schemeClr>
                </a:solidFill>
              </a:defRPr>
            </a:lvl2pPr>
            <a:lvl3pPr marL="1097280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3pPr>
            <a:lvl4pPr marL="164592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4pPr>
            <a:lvl5pPr marL="219456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5pPr>
            <a:lvl6pPr marL="274320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6pPr>
            <a:lvl7pPr marL="329184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7pPr>
            <a:lvl8pPr marL="384048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8pPr>
            <a:lvl9pPr marL="438912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754152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2964643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422254" y="822960"/>
            <a:ext cx="2468880" cy="5486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22960" y="822960"/>
            <a:ext cx="9387840" cy="637032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9260049"/>
      </p:ext>
    </p:extLst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8243109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3560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smtClean="0"/>
              <a:t>4/16/2025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9025255"/>
      </p:ext>
    </p:extLst>
  </p:cSld>
  <p:clrMapOvr>
    <a:masterClrMapping/>
  </p:clrMapOvr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407958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6970789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5984491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930033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1001128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3112641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510105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1054" y="2407920"/>
            <a:ext cx="10241281" cy="2737920"/>
          </a:xfrm>
        </p:spPr>
        <p:txBody>
          <a:bodyPr anchor="b">
            <a:normAutofit/>
          </a:bodyPr>
          <a:lstStyle>
            <a:lvl1pPr algn="l">
              <a:defRPr sz="432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1056" y="5394960"/>
            <a:ext cx="10241280" cy="1798320"/>
          </a:xfrm>
        </p:spPr>
        <p:txBody>
          <a:bodyPr anchor="t">
            <a:normAutofit/>
          </a:bodyPr>
          <a:lstStyle>
            <a:lvl1pPr marL="0" indent="0" algn="l">
              <a:buNone/>
              <a:defRPr sz="2160">
                <a:solidFill>
                  <a:schemeClr val="bg2">
                    <a:lumMod val="75000"/>
                  </a:schemeClr>
                </a:solidFill>
              </a:defRPr>
            </a:lvl1pPr>
            <a:lvl2pPr marL="548640" indent="0">
              <a:buNone/>
              <a:defRPr sz="2160">
                <a:solidFill>
                  <a:schemeClr val="tx1">
                    <a:tint val="75000"/>
                  </a:schemeClr>
                </a:solidFill>
              </a:defRPr>
            </a:lvl2pPr>
            <a:lvl3pPr marL="1097280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3pPr>
            <a:lvl4pPr marL="164592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4pPr>
            <a:lvl5pPr marL="219456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5pPr>
            <a:lvl6pPr marL="274320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6pPr>
            <a:lvl7pPr marL="329184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7pPr>
            <a:lvl8pPr marL="384048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8pPr>
            <a:lvl9pPr marL="438912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2778936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1054" y="822961"/>
            <a:ext cx="5925186" cy="433832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69760" y="822961"/>
            <a:ext cx="5921375" cy="4338319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smtClean="0"/>
              <a:t>4/16/2025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6149337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66497" y="822960"/>
            <a:ext cx="5579744" cy="691514"/>
          </a:xfrm>
        </p:spPr>
        <p:txBody>
          <a:bodyPr anchor="b">
            <a:noAutofit/>
          </a:bodyPr>
          <a:lstStyle>
            <a:lvl1pPr marL="0" indent="0">
              <a:buNone/>
              <a:defRPr sz="3360" b="0">
                <a:solidFill>
                  <a:schemeClr val="tx1"/>
                </a:solidFill>
              </a:defRPr>
            </a:lvl1pPr>
            <a:lvl2pPr marL="548640" indent="0">
              <a:buNone/>
              <a:defRPr sz="2400" b="1"/>
            </a:lvl2pPr>
            <a:lvl3pPr marL="1097280" indent="0">
              <a:buNone/>
              <a:defRPr sz="2160" b="1"/>
            </a:lvl3pPr>
            <a:lvl4pPr marL="1645920" indent="0">
              <a:buNone/>
              <a:defRPr sz="1920" b="1"/>
            </a:lvl4pPr>
            <a:lvl5pPr marL="2194560" indent="0">
              <a:buNone/>
              <a:defRPr sz="1920" b="1"/>
            </a:lvl5pPr>
            <a:lvl6pPr marL="2743200" indent="0">
              <a:buNone/>
              <a:defRPr sz="1920" b="1"/>
            </a:lvl6pPr>
            <a:lvl7pPr marL="3291840" indent="0">
              <a:buNone/>
              <a:defRPr sz="1920" b="1"/>
            </a:lvl7pPr>
            <a:lvl8pPr marL="3840480" indent="0">
              <a:buNone/>
              <a:defRPr sz="1920" b="1"/>
            </a:lvl8pPr>
            <a:lvl9pPr marL="4389120" indent="0">
              <a:buNone/>
              <a:defRPr sz="192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1054" y="1524635"/>
            <a:ext cx="5925186" cy="3636646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294879" y="822960"/>
            <a:ext cx="5598161" cy="691514"/>
          </a:xfrm>
        </p:spPr>
        <p:txBody>
          <a:bodyPr anchor="b">
            <a:noAutofit/>
          </a:bodyPr>
          <a:lstStyle>
            <a:lvl1pPr marL="0" indent="0">
              <a:buNone/>
              <a:defRPr sz="3360" b="0">
                <a:solidFill>
                  <a:schemeClr val="tx1"/>
                </a:solidFill>
              </a:defRPr>
            </a:lvl1pPr>
            <a:lvl2pPr marL="548640" indent="0">
              <a:buNone/>
              <a:defRPr sz="2400" b="1"/>
            </a:lvl2pPr>
            <a:lvl3pPr marL="1097280" indent="0">
              <a:buNone/>
              <a:defRPr sz="2160" b="1"/>
            </a:lvl3pPr>
            <a:lvl4pPr marL="1645920" indent="0">
              <a:buNone/>
              <a:defRPr sz="1920" b="1"/>
            </a:lvl4pPr>
            <a:lvl5pPr marL="2194560" indent="0">
              <a:buNone/>
              <a:defRPr sz="1920" b="1"/>
            </a:lvl5pPr>
            <a:lvl6pPr marL="2743200" indent="0">
              <a:buNone/>
              <a:defRPr sz="1920" b="1"/>
            </a:lvl6pPr>
            <a:lvl7pPr marL="3291840" indent="0">
              <a:buNone/>
              <a:defRPr sz="1920" b="1"/>
            </a:lvl7pPr>
            <a:lvl8pPr marL="3840480" indent="0">
              <a:buNone/>
              <a:defRPr sz="1920" b="1"/>
            </a:lvl8pPr>
            <a:lvl9pPr marL="4389120" indent="0">
              <a:buNone/>
              <a:defRPr sz="192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67854" y="1514474"/>
            <a:ext cx="5915026" cy="3636646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4/16/2025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762561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4/16/2025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9997317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4/16/2025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4713246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02014" y="822960"/>
            <a:ext cx="4389120" cy="1645920"/>
          </a:xfrm>
        </p:spPr>
        <p:txBody>
          <a:bodyPr anchor="b">
            <a:normAutofit/>
          </a:bodyPr>
          <a:lstStyle>
            <a:lvl1pPr algn="l">
              <a:defRPr sz="288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1055" y="822960"/>
            <a:ext cx="7132321" cy="637032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2014" y="2651760"/>
            <a:ext cx="4389120" cy="2509520"/>
          </a:xfrm>
        </p:spPr>
        <p:txBody>
          <a:bodyPr anchor="t">
            <a:normAutofit/>
          </a:bodyPr>
          <a:lstStyle>
            <a:lvl1pPr marL="0" indent="0">
              <a:buNone/>
              <a:defRPr sz="1920"/>
            </a:lvl1pPr>
            <a:lvl2pPr marL="548640" indent="0">
              <a:buNone/>
              <a:defRPr sz="1440"/>
            </a:lvl2pPr>
            <a:lvl3pPr marL="1097280" indent="0">
              <a:buNone/>
              <a:defRPr sz="1200"/>
            </a:lvl3pPr>
            <a:lvl4pPr marL="1645920" indent="0">
              <a:buNone/>
              <a:defRPr sz="1080"/>
            </a:lvl4pPr>
            <a:lvl5pPr marL="2194560" indent="0">
              <a:buNone/>
              <a:defRPr sz="1080"/>
            </a:lvl5pPr>
            <a:lvl6pPr marL="2743200" indent="0">
              <a:buNone/>
              <a:defRPr sz="1080"/>
            </a:lvl6pPr>
            <a:lvl7pPr marL="3291840" indent="0">
              <a:buNone/>
              <a:defRPr sz="1080"/>
            </a:lvl7pPr>
            <a:lvl8pPr marL="3840480" indent="0">
              <a:buNone/>
              <a:defRPr sz="1080"/>
            </a:lvl8pPr>
            <a:lvl9pPr marL="4389120" indent="0">
              <a:buNone/>
              <a:defRPr sz="108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0897805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67374" y="1737360"/>
            <a:ext cx="7223760" cy="1371600"/>
          </a:xfrm>
        </p:spPr>
        <p:txBody>
          <a:bodyPr anchor="b">
            <a:normAutofit/>
          </a:bodyPr>
          <a:lstStyle>
            <a:lvl1pPr algn="l">
              <a:defRPr sz="336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6814" y="1097280"/>
            <a:ext cx="3937169" cy="54864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920"/>
            </a:lvl1pPr>
            <a:lvl2pPr marL="548640" indent="0">
              <a:buNone/>
              <a:defRPr sz="1920"/>
            </a:lvl2pPr>
            <a:lvl3pPr marL="1097280" indent="0">
              <a:buNone/>
              <a:defRPr sz="1920"/>
            </a:lvl3pPr>
            <a:lvl4pPr marL="1645920" indent="0">
              <a:buNone/>
              <a:defRPr sz="1920"/>
            </a:lvl4pPr>
            <a:lvl5pPr marL="2194560" indent="0">
              <a:buNone/>
              <a:defRPr sz="1920"/>
            </a:lvl5pPr>
            <a:lvl6pPr marL="2743200" indent="0">
              <a:buNone/>
              <a:defRPr sz="1920"/>
            </a:lvl6pPr>
            <a:lvl7pPr marL="3291840" indent="0">
              <a:buNone/>
              <a:defRPr sz="1920"/>
            </a:lvl7pPr>
            <a:lvl8pPr marL="3840480" indent="0">
              <a:buNone/>
              <a:defRPr sz="1920"/>
            </a:lvl8pPr>
            <a:lvl9pPr marL="4389120" indent="0">
              <a:buNone/>
              <a:defRPr sz="192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667374" y="3332480"/>
            <a:ext cx="7225666" cy="2458720"/>
          </a:xfrm>
        </p:spPr>
        <p:txBody>
          <a:bodyPr anchor="t">
            <a:normAutofit/>
          </a:bodyPr>
          <a:lstStyle>
            <a:lvl1pPr marL="0" indent="0">
              <a:buNone/>
              <a:defRPr sz="2160"/>
            </a:lvl1pPr>
            <a:lvl2pPr marL="548640" indent="0">
              <a:buNone/>
              <a:defRPr sz="1440"/>
            </a:lvl2pPr>
            <a:lvl3pPr marL="1097280" indent="0">
              <a:buNone/>
              <a:defRPr sz="1200"/>
            </a:lvl3pPr>
            <a:lvl4pPr marL="1645920" indent="0">
              <a:buNone/>
              <a:defRPr sz="1080"/>
            </a:lvl4pPr>
            <a:lvl5pPr marL="2194560" indent="0">
              <a:buNone/>
              <a:defRPr sz="1080"/>
            </a:lvl5pPr>
            <a:lvl6pPr marL="2743200" indent="0">
              <a:buNone/>
              <a:defRPr sz="1080"/>
            </a:lvl6pPr>
            <a:lvl7pPr marL="3291840" indent="0">
              <a:buNone/>
              <a:defRPr sz="1080"/>
            </a:lvl7pPr>
            <a:lvl8pPr marL="3840480" indent="0">
              <a:buNone/>
              <a:defRPr sz="1080"/>
            </a:lvl8pPr>
            <a:lvl9pPr marL="4389120" indent="0">
              <a:buNone/>
              <a:defRPr sz="108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1972312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1048363" y="3556000"/>
            <a:ext cx="3578230" cy="3850640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1054" y="5384799"/>
            <a:ext cx="10241280" cy="180848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1054" y="822961"/>
            <a:ext cx="10241280" cy="43383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885294" y="7406641"/>
            <a:ext cx="1920240" cy="438150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smtClean="0"/>
              <a:pPr/>
              <a:t>4/16/2025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21054" y="7406641"/>
            <a:ext cx="9052560" cy="438150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2435841" y="6694171"/>
            <a:ext cx="1370694" cy="80391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84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644688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  <p:sldLayoutId id="2147483700" r:id="rId12"/>
    <p:sldLayoutId id="2147483701" r:id="rId13"/>
    <p:sldLayoutId id="2147483702" r:id="rId14"/>
    <p:sldLayoutId id="2147483703" r:id="rId15"/>
    <p:sldLayoutId id="2147483704" r:id="rId16"/>
    <p:sldLayoutId id="2147483705" r:id="rId17"/>
    <p:sldLayoutId id="2147483706" r:id="rId18"/>
    <p:sldLayoutId id="2147483707" r:id="rId19"/>
    <p:sldLayoutId id="2147483708" r:id="rId20"/>
    <p:sldLayoutId id="2147483709" r:id="rId21"/>
    <p:sldLayoutId id="2147483710" r:id="rId22"/>
    <p:sldLayoutId id="2147483711" r:id="rId23"/>
    <p:sldLayoutId id="2147483712" r:id="rId24"/>
    <p:sldLayoutId id="2147483713" r:id="rId25"/>
    <p:sldLayoutId id="2147483714" r:id="rId26"/>
  </p:sldLayoutIdLst>
  <p:hf sldNum="0" hdr="0" ftr="0" dt="0"/>
  <p:txStyles>
    <p:titleStyle>
      <a:lvl1pPr algn="l" defTabSz="548640" rtl="0" eaLnBrk="1" latinLnBrk="0" hangingPunct="1">
        <a:spcBef>
          <a:spcPct val="0"/>
        </a:spcBef>
        <a:buNone/>
        <a:defRPr sz="432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548640" rtl="0" eaLnBrk="1" latinLnBrk="0" hangingPunct="1">
        <a:spcBef>
          <a:spcPct val="20000"/>
        </a:spcBef>
        <a:spcAft>
          <a:spcPts val="72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891540" indent="-342900" algn="l" defTabSz="548640" rtl="0" eaLnBrk="1" latinLnBrk="0" hangingPunct="1">
        <a:spcBef>
          <a:spcPct val="20000"/>
        </a:spcBef>
        <a:spcAft>
          <a:spcPts val="72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16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440180" indent="-342900" algn="l" defTabSz="548640" rtl="0" eaLnBrk="1" latinLnBrk="0" hangingPunct="1">
        <a:spcBef>
          <a:spcPct val="20000"/>
        </a:spcBef>
        <a:spcAft>
          <a:spcPts val="72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92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851660" indent="-205740" algn="l" defTabSz="548640" rtl="0" eaLnBrk="1" latinLnBrk="0" hangingPunct="1">
        <a:spcBef>
          <a:spcPct val="20000"/>
        </a:spcBef>
        <a:spcAft>
          <a:spcPts val="72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8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400300" indent="-205740" algn="l" defTabSz="548640" rtl="0" eaLnBrk="1" latinLnBrk="0" hangingPunct="1">
        <a:spcBef>
          <a:spcPct val="20000"/>
        </a:spcBef>
        <a:spcAft>
          <a:spcPts val="72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8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3017520" indent="-274320" algn="l" defTabSz="548640" rtl="0" eaLnBrk="1" latinLnBrk="0" hangingPunct="1">
        <a:spcBef>
          <a:spcPct val="20000"/>
        </a:spcBef>
        <a:spcAft>
          <a:spcPts val="72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8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3566160" indent="-274320" algn="l" defTabSz="548640" rtl="0" eaLnBrk="1" latinLnBrk="0" hangingPunct="1">
        <a:spcBef>
          <a:spcPct val="20000"/>
        </a:spcBef>
        <a:spcAft>
          <a:spcPts val="72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8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4114800" indent="-274320" algn="l" defTabSz="548640" rtl="0" eaLnBrk="1" latinLnBrk="0" hangingPunct="1">
        <a:spcBef>
          <a:spcPct val="20000"/>
        </a:spcBef>
        <a:spcAft>
          <a:spcPts val="72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8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4663440" indent="-274320" algn="l" defTabSz="548640" rtl="0" eaLnBrk="1" latinLnBrk="0" hangingPunct="1">
        <a:spcBef>
          <a:spcPct val="20000"/>
        </a:spcBef>
        <a:spcAft>
          <a:spcPts val="72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8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4864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algn="l" defTabSz="54864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2pPr>
      <a:lvl3pPr marL="1097280" algn="l" defTabSz="54864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3pPr>
      <a:lvl4pPr marL="1645920" algn="l" defTabSz="54864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4pPr>
      <a:lvl5pPr marL="2194560" algn="l" defTabSz="54864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5pPr>
      <a:lvl6pPr marL="2743200" algn="l" defTabSz="54864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6pPr>
      <a:lvl7pPr marL="3291840" algn="l" defTabSz="54864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7pPr>
      <a:lvl8pPr marL="3840480" algn="l" defTabSz="54864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8pPr>
      <a:lvl9pPr marL="4389120" algn="l" defTabSz="54864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uz.wikipedia.org/wiki/Yadro_tibbiyoti" TargetMode="External"/><Relationship Id="rId2" Type="http://schemas.openxmlformats.org/officeDocument/2006/relationships/hyperlink" Target="https://www.health.com/pet-scan-7254361?utm_source" TargetMode="External"/><Relationship Id="rId1" Type="http://schemas.openxmlformats.org/officeDocument/2006/relationships/slideLayout" Target="../slideLayouts/slideLayout26.xml"/><Relationship Id="rId6" Type="http://schemas.openxmlformats.org/officeDocument/2006/relationships/hyperlink" Target="https://uz.wikipedia.org/wiki/Elektroensefalografiya" TargetMode="External"/><Relationship Id="rId5" Type="http://schemas.openxmlformats.org/officeDocument/2006/relationships/hyperlink" Target="https://library.ziyonet.uz/uzc/book/14620" TargetMode="External"/><Relationship Id="rId4" Type="http://schemas.openxmlformats.org/officeDocument/2006/relationships/hyperlink" Target="https://uz.wikipedia.org/wiki/Nur_tashxis_usullari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068417" y="1991933"/>
            <a:ext cx="7315200" cy="34163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3600" b="1" dirty="0" err="1" smtClean="0"/>
              <a:t>Klinik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Dozimetriya</a:t>
            </a:r>
            <a:r>
              <a:rPr lang="en-US" sz="3600" b="1" dirty="0" smtClean="0"/>
              <a:t> </a:t>
            </a:r>
            <a:r>
              <a:rPr lang="en-US" sz="3600" b="1" dirty="0" err="1" smtClean="0">
                <a:solidFill>
                  <a:schemeClr val="bg1"/>
                </a:solidFill>
              </a:rPr>
              <a:t>Fani</a:t>
            </a:r>
            <a:endParaRPr lang="en-US" sz="3600" b="1" dirty="0" smtClean="0">
              <a:solidFill>
                <a:schemeClr val="bg1"/>
              </a:solidFill>
            </a:endParaRPr>
          </a:p>
          <a:p>
            <a:r>
              <a:rPr lang="en-US" sz="3600" b="1" dirty="0" err="1" smtClean="0">
                <a:solidFill>
                  <a:schemeClr val="bg1"/>
                </a:solidFill>
              </a:rPr>
              <a:t>Mavzu:</a:t>
            </a:r>
            <a:r>
              <a:rPr lang="en-US" sz="3600" dirty="0" err="1" smtClean="0"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Yadro</a:t>
            </a:r>
            <a:r>
              <a:rPr lang="en-US" sz="3600" dirty="0" smtClean="0"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 </a:t>
            </a:r>
            <a:r>
              <a:rPr lang="en-US" sz="3600" dirty="0" err="1" smtClean="0"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tibbiyoti</a:t>
            </a:r>
            <a:r>
              <a:rPr lang="en-US" sz="3600" dirty="0" smtClean="0"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 </a:t>
            </a:r>
            <a:r>
              <a:rPr lang="en-US" sz="3600" dirty="0" err="1" smtClean="0"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va</a:t>
            </a:r>
            <a:r>
              <a:rPr lang="en-US" sz="3600" dirty="0" smtClean="0"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 </a:t>
            </a:r>
            <a:r>
              <a:rPr lang="en-US" sz="3600" dirty="0" err="1" smtClean="0"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nur</a:t>
            </a:r>
            <a:r>
              <a:rPr lang="en-US" sz="3600" dirty="0" smtClean="0"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 </a:t>
            </a:r>
            <a:r>
              <a:rPr lang="en-US" sz="3600" dirty="0" err="1" smtClean="0"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diagnostikasi</a:t>
            </a:r>
            <a:r>
              <a:rPr lang="en-US" sz="3600" dirty="0" smtClean="0"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.</a:t>
            </a:r>
          </a:p>
          <a:p>
            <a:endParaRPr lang="en-US" sz="3600" dirty="0" smtClean="0">
              <a:latin typeface="Libre Baskerville" pitchFamily="34" charset="0"/>
              <a:ea typeface="Libre Baskerville" pitchFamily="34" charset="-122"/>
              <a:cs typeface="Libre Baskerville" pitchFamily="34" charset="-120"/>
            </a:endParaRPr>
          </a:p>
          <a:p>
            <a:r>
              <a:rPr lang="en-US" sz="3600" dirty="0" err="1" smtClean="0">
                <a:latin typeface="Libre Baskerville" pitchFamily="34" charset="0"/>
              </a:rPr>
              <a:t>Fayzulayev</a:t>
            </a:r>
            <a:r>
              <a:rPr lang="en-US" sz="3600" dirty="0" smtClean="0">
                <a:latin typeface="Libre Baskerville" pitchFamily="34" charset="0"/>
              </a:rPr>
              <a:t> </a:t>
            </a:r>
            <a:r>
              <a:rPr lang="en-US" sz="3600" dirty="0" err="1" smtClean="0">
                <a:latin typeface="Libre Baskerville" pitchFamily="34" charset="0"/>
              </a:rPr>
              <a:t>Muhammadqodir</a:t>
            </a:r>
            <a:r>
              <a:rPr lang="en-US" sz="3600" dirty="0" smtClean="0">
                <a:latin typeface="Libre Baskerville" pitchFamily="34" charset="0"/>
              </a:rPr>
              <a:t> &amp; </a:t>
            </a:r>
            <a:r>
              <a:rPr lang="en-US" sz="3600" dirty="0" err="1" smtClean="0">
                <a:latin typeface="Libre Baskerville" pitchFamily="34" charset="0"/>
              </a:rPr>
              <a:t>Qalandarov</a:t>
            </a:r>
            <a:r>
              <a:rPr lang="en-US" sz="3600" dirty="0" smtClean="0">
                <a:latin typeface="Libre Baskerville" pitchFamily="34" charset="0"/>
              </a:rPr>
              <a:t> </a:t>
            </a:r>
            <a:r>
              <a:rPr lang="en-US" sz="3600" dirty="0" err="1" smtClean="0">
                <a:latin typeface="Libre Baskerville" pitchFamily="34" charset="0"/>
              </a:rPr>
              <a:t>Fahriddin</a:t>
            </a:r>
            <a:endParaRPr lang="en-US" sz="3600" dirty="0" smtClean="0"/>
          </a:p>
        </p:txBody>
      </p:sp>
    </p:spTree>
    <p:extLst>
      <p:ext uri="{BB962C8B-B14F-4D97-AF65-F5344CB8AC3E}">
        <p14:creationId xmlns:p14="http://schemas.microsoft.com/office/powerpoint/2010/main" val="35297150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703183" y="519418"/>
            <a:ext cx="12032156" cy="6278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900"/>
              </a:lnSpc>
              <a:buNone/>
            </a:pPr>
            <a:r>
              <a:rPr lang="en-US" sz="395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Nur tashxis uskunalari va texnologiyalari</a:t>
            </a:r>
            <a:endParaRPr lang="en-US" sz="395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703182" y="1718608"/>
            <a:ext cx="13781443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Bu </a:t>
            </a:r>
            <a:r>
              <a:rPr lang="en-US" dirty="0" err="1" smtClean="0"/>
              <a:t>qurilma</a:t>
            </a:r>
            <a:r>
              <a:rPr lang="en-US" dirty="0" smtClean="0"/>
              <a:t> </a:t>
            </a:r>
            <a:r>
              <a:rPr lang="en-US" b="1" dirty="0" err="1" smtClean="0"/>
              <a:t>radioaktiv</a:t>
            </a:r>
            <a:r>
              <a:rPr lang="en-US" b="1" dirty="0" smtClean="0"/>
              <a:t> </a:t>
            </a:r>
            <a:r>
              <a:rPr lang="en-US" b="1" dirty="0" err="1" smtClean="0"/>
              <a:t>izotoplar</a:t>
            </a:r>
            <a:r>
              <a:rPr lang="en-US" dirty="0" smtClean="0"/>
              <a:t> </a:t>
            </a:r>
            <a:r>
              <a:rPr lang="en-US" dirty="0" err="1" smtClean="0"/>
              <a:t>yordamida</a:t>
            </a:r>
            <a:r>
              <a:rPr lang="en-US" dirty="0" smtClean="0"/>
              <a:t> </a:t>
            </a:r>
            <a:r>
              <a:rPr lang="en-US" dirty="0" err="1" smtClean="0"/>
              <a:t>bemorning</a:t>
            </a:r>
            <a:r>
              <a:rPr lang="en-US" dirty="0" smtClean="0"/>
              <a:t> </a:t>
            </a:r>
            <a:r>
              <a:rPr lang="en-US" dirty="0" err="1" smtClean="0"/>
              <a:t>ichki</a:t>
            </a:r>
            <a:r>
              <a:rPr lang="en-US" dirty="0" smtClean="0"/>
              <a:t> </a:t>
            </a:r>
            <a:r>
              <a:rPr lang="en-US" dirty="0" err="1" smtClean="0"/>
              <a:t>organlarini</a:t>
            </a:r>
            <a:r>
              <a:rPr lang="en-US" dirty="0" smtClean="0"/>
              <a:t> </a:t>
            </a:r>
            <a:r>
              <a:rPr lang="en-US" dirty="0" err="1" smtClean="0"/>
              <a:t>ko‘rish</a:t>
            </a:r>
            <a:r>
              <a:rPr lang="en-US" dirty="0" smtClean="0"/>
              <a:t> </a:t>
            </a:r>
            <a:r>
              <a:rPr lang="en-US" dirty="0" err="1" smtClean="0"/>
              <a:t>uchun</a:t>
            </a:r>
            <a:r>
              <a:rPr lang="en-US" dirty="0" smtClean="0"/>
              <a:t> </a:t>
            </a:r>
            <a:r>
              <a:rPr lang="en-US" dirty="0" err="1" smtClean="0"/>
              <a:t>ishlatiladi</a:t>
            </a:r>
            <a:r>
              <a:rPr lang="en-US" dirty="0" smtClean="0"/>
              <a:t>. </a:t>
            </a:r>
            <a:r>
              <a:rPr lang="en-US" dirty="0" err="1" smtClean="0"/>
              <a:t>Bemor</a:t>
            </a:r>
            <a:r>
              <a:rPr lang="en-US" dirty="0" smtClean="0"/>
              <a:t> </a:t>
            </a:r>
            <a:r>
              <a:rPr lang="en-US" dirty="0" err="1" smtClean="0"/>
              <a:t>organizmiga</a:t>
            </a:r>
            <a:r>
              <a:rPr lang="en-US" dirty="0" smtClean="0"/>
              <a:t> </a:t>
            </a:r>
            <a:r>
              <a:rPr lang="en-US" dirty="0" err="1" smtClean="0"/>
              <a:t>maxsus</a:t>
            </a:r>
            <a:r>
              <a:rPr lang="en-US" dirty="0" smtClean="0"/>
              <a:t> </a:t>
            </a:r>
            <a:r>
              <a:rPr lang="en-US" dirty="0" err="1" smtClean="0"/>
              <a:t>radiofarmatsevtik</a:t>
            </a:r>
            <a:r>
              <a:rPr lang="en-US" dirty="0" smtClean="0"/>
              <a:t> </a:t>
            </a:r>
            <a:r>
              <a:rPr lang="en-US" dirty="0" err="1" smtClean="0"/>
              <a:t>preparat</a:t>
            </a:r>
            <a:r>
              <a:rPr lang="en-US" dirty="0" smtClean="0"/>
              <a:t> </a:t>
            </a:r>
            <a:r>
              <a:rPr lang="en-US" dirty="0" err="1" smtClean="0"/>
              <a:t>yuboriladi</a:t>
            </a:r>
            <a:r>
              <a:rPr lang="en-US" dirty="0" smtClean="0"/>
              <a:t> (</a:t>
            </a:r>
            <a:r>
              <a:rPr lang="en-US" dirty="0" err="1" smtClean="0"/>
              <a:t>masalan</a:t>
            </a:r>
            <a:r>
              <a:rPr lang="en-US" dirty="0" smtClean="0"/>
              <a:t>, </a:t>
            </a:r>
            <a:r>
              <a:rPr lang="en-US" b="1" dirty="0" smtClean="0"/>
              <a:t>Teknetsiy-99m</a:t>
            </a:r>
            <a:r>
              <a:rPr lang="en-US" dirty="0" smtClean="0"/>
              <a:t>).</a:t>
            </a:r>
            <a:r>
              <a:rPr lang="en-US" dirty="0" err="1" smtClean="0"/>
              <a:t>Ushbu</a:t>
            </a:r>
            <a:r>
              <a:rPr lang="en-US" dirty="0" smtClean="0"/>
              <a:t> </a:t>
            </a:r>
            <a:r>
              <a:rPr lang="en-US" dirty="0" err="1" smtClean="0"/>
              <a:t>izotopdan</a:t>
            </a:r>
            <a:r>
              <a:rPr lang="en-US" dirty="0" smtClean="0"/>
              <a:t> </a:t>
            </a:r>
            <a:r>
              <a:rPr lang="en-US" dirty="0" err="1" smtClean="0"/>
              <a:t>chiqqan</a:t>
            </a:r>
            <a:r>
              <a:rPr lang="en-US" dirty="0" smtClean="0"/>
              <a:t> gamma </a:t>
            </a:r>
            <a:r>
              <a:rPr lang="en-US" dirty="0" err="1" smtClean="0"/>
              <a:t>nurlari</a:t>
            </a:r>
            <a:r>
              <a:rPr lang="en-US" dirty="0" smtClean="0"/>
              <a:t> </a:t>
            </a:r>
            <a:r>
              <a:rPr lang="en-US" dirty="0" err="1" smtClean="0"/>
              <a:t>bemor</a:t>
            </a:r>
            <a:r>
              <a:rPr lang="en-US" dirty="0" smtClean="0"/>
              <a:t> </a:t>
            </a:r>
            <a:r>
              <a:rPr lang="en-US" dirty="0" err="1" smtClean="0"/>
              <a:t>tanasidan</a:t>
            </a:r>
            <a:r>
              <a:rPr lang="en-US" dirty="0" smtClean="0"/>
              <a:t> </a:t>
            </a:r>
            <a:r>
              <a:rPr lang="en-US" dirty="0" err="1" smtClean="0"/>
              <a:t>o‘tayotganda</a:t>
            </a:r>
            <a:r>
              <a:rPr lang="en-US" dirty="0" smtClean="0"/>
              <a:t> gamma </a:t>
            </a:r>
            <a:r>
              <a:rPr lang="en-US" dirty="0" err="1" smtClean="0"/>
              <a:t>kamera</a:t>
            </a:r>
            <a:r>
              <a:rPr lang="en-US" dirty="0" smtClean="0"/>
              <a:t> </a:t>
            </a:r>
            <a:r>
              <a:rPr lang="en-US" dirty="0" err="1" smtClean="0"/>
              <a:t>tomonidan</a:t>
            </a:r>
            <a:r>
              <a:rPr lang="en-US" dirty="0" smtClean="0"/>
              <a:t> </a:t>
            </a:r>
            <a:r>
              <a:rPr lang="en-US" dirty="0" err="1" smtClean="0"/>
              <a:t>aniqlanadi</a:t>
            </a:r>
            <a:r>
              <a:rPr lang="en-US" dirty="0" smtClean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 err="1" smtClean="0"/>
              <a:t>Kamera</a:t>
            </a:r>
            <a:r>
              <a:rPr lang="en-US" dirty="0" smtClean="0"/>
              <a:t> </a:t>
            </a:r>
            <a:r>
              <a:rPr lang="en-US" dirty="0" err="1" smtClean="0"/>
              <a:t>ichidagi</a:t>
            </a:r>
            <a:r>
              <a:rPr lang="en-US" dirty="0" smtClean="0"/>
              <a:t> </a:t>
            </a:r>
            <a:r>
              <a:rPr lang="en-US" b="1" dirty="0" err="1" smtClean="0"/>
              <a:t>scintillatsion</a:t>
            </a:r>
            <a:r>
              <a:rPr lang="en-US" b="1" dirty="0" smtClean="0"/>
              <a:t> </a:t>
            </a:r>
            <a:r>
              <a:rPr lang="en-US" b="1" dirty="0" err="1" smtClean="0"/>
              <a:t>kristall</a:t>
            </a:r>
            <a:r>
              <a:rPr lang="en-US" dirty="0" smtClean="0"/>
              <a:t> (</a:t>
            </a:r>
            <a:r>
              <a:rPr lang="en-US" dirty="0" err="1" smtClean="0"/>
              <a:t>odatda</a:t>
            </a:r>
            <a:r>
              <a:rPr lang="en-US" dirty="0" smtClean="0"/>
              <a:t> </a:t>
            </a:r>
            <a:r>
              <a:rPr lang="en-US" dirty="0" err="1" smtClean="0"/>
              <a:t>NaI</a:t>
            </a:r>
            <a:r>
              <a:rPr lang="en-US" dirty="0" smtClean="0"/>
              <a:t>(Tl)) gamma </a:t>
            </a:r>
            <a:r>
              <a:rPr lang="en-US" dirty="0" err="1" smtClean="0"/>
              <a:t>nurlarini</a:t>
            </a:r>
            <a:r>
              <a:rPr lang="en-US" dirty="0" smtClean="0"/>
              <a:t> </a:t>
            </a:r>
            <a:r>
              <a:rPr lang="en-US" dirty="0" err="1" smtClean="0"/>
              <a:t>yorug‘lik</a:t>
            </a:r>
            <a:r>
              <a:rPr lang="en-US" dirty="0" smtClean="0"/>
              <a:t> </a:t>
            </a:r>
            <a:r>
              <a:rPr lang="en-US" dirty="0" err="1" smtClean="0"/>
              <a:t>impulsiga</a:t>
            </a:r>
            <a:r>
              <a:rPr lang="en-US" dirty="0" smtClean="0"/>
              <a:t> </a:t>
            </a:r>
            <a:r>
              <a:rPr lang="en-US" dirty="0" err="1" smtClean="0"/>
              <a:t>aylantiradi</a:t>
            </a:r>
            <a:r>
              <a:rPr lang="en-US" dirty="0" smtClean="0"/>
              <a:t>. </a:t>
            </a:r>
            <a:r>
              <a:rPr lang="en-US" dirty="0" err="1" smtClean="0"/>
              <a:t>Yorug‘lik</a:t>
            </a:r>
            <a:r>
              <a:rPr lang="en-US" dirty="0" smtClean="0"/>
              <a:t> </a:t>
            </a:r>
            <a:r>
              <a:rPr lang="en-US" dirty="0" err="1" smtClean="0"/>
              <a:t>impulsi</a:t>
            </a:r>
            <a:r>
              <a:rPr lang="en-US" dirty="0" smtClean="0"/>
              <a:t> </a:t>
            </a:r>
            <a:r>
              <a:rPr lang="en-US" dirty="0" err="1" smtClean="0"/>
              <a:t>fotoko‘paytirgichlar</a:t>
            </a:r>
            <a:r>
              <a:rPr lang="en-US" dirty="0" smtClean="0"/>
              <a:t> </a:t>
            </a:r>
            <a:r>
              <a:rPr lang="en-US" dirty="0" err="1" smtClean="0"/>
              <a:t>yordamida</a:t>
            </a:r>
            <a:r>
              <a:rPr lang="en-US" dirty="0" smtClean="0"/>
              <a:t> </a:t>
            </a:r>
            <a:r>
              <a:rPr lang="en-US" dirty="0" err="1" smtClean="0"/>
              <a:t>signalga</a:t>
            </a:r>
            <a:r>
              <a:rPr lang="en-US" dirty="0" smtClean="0"/>
              <a:t> </a:t>
            </a:r>
            <a:r>
              <a:rPr lang="en-US" dirty="0" err="1" smtClean="0"/>
              <a:t>aylantiriladi</a:t>
            </a:r>
            <a:r>
              <a:rPr lang="en-US" dirty="0" smtClean="0"/>
              <a:t> </a:t>
            </a:r>
            <a:r>
              <a:rPr lang="en-US" dirty="0" err="1" smtClean="0"/>
              <a:t>va</a:t>
            </a:r>
            <a:r>
              <a:rPr lang="en-US" dirty="0" smtClean="0"/>
              <a:t> </a:t>
            </a:r>
            <a:r>
              <a:rPr lang="en-US" dirty="0" err="1" smtClean="0"/>
              <a:t>tasvirga</a:t>
            </a:r>
            <a:r>
              <a:rPr lang="en-US" dirty="0" smtClean="0"/>
              <a:t> </a:t>
            </a:r>
            <a:r>
              <a:rPr lang="en-US" dirty="0" err="1" smtClean="0"/>
              <a:t>aylantiriladi</a:t>
            </a:r>
            <a:r>
              <a:rPr lang="en-US" dirty="0" smtClean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 smtClean="0"/>
          </a:p>
          <a:p>
            <a:r>
              <a:rPr lang="en-US" b="1" dirty="0" err="1" smtClean="0"/>
              <a:t>Qo‘llanilishi</a:t>
            </a:r>
            <a:r>
              <a:rPr lang="en-US" dirty="0" smtClean="0"/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 err="1" smtClean="0"/>
              <a:t>Yurak</a:t>
            </a:r>
            <a:r>
              <a:rPr lang="en-US" dirty="0" smtClean="0"/>
              <a:t>, </a:t>
            </a:r>
            <a:r>
              <a:rPr lang="en-US" dirty="0" err="1" smtClean="0"/>
              <a:t>buyrak</a:t>
            </a:r>
            <a:r>
              <a:rPr lang="en-US" dirty="0" smtClean="0"/>
              <a:t>, </a:t>
            </a:r>
            <a:r>
              <a:rPr lang="en-US" dirty="0" err="1" smtClean="0"/>
              <a:t>qalqonsimon</a:t>
            </a:r>
            <a:r>
              <a:rPr lang="en-US" dirty="0" smtClean="0"/>
              <a:t> </a:t>
            </a:r>
            <a:r>
              <a:rPr lang="en-US" dirty="0" err="1" smtClean="0"/>
              <a:t>bez</a:t>
            </a:r>
            <a:r>
              <a:rPr lang="en-US" dirty="0" smtClean="0"/>
              <a:t>, </a:t>
            </a:r>
            <a:r>
              <a:rPr lang="en-US" dirty="0" err="1" smtClean="0"/>
              <a:t>suyaklar</a:t>
            </a:r>
            <a:r>
              <a:rPr lang="en-US" dirty="0" smtClean="0"/>
              <a:t>, </a:t>
            </a:r>
            <a:r>
              <a:rPr lang="en-US" dirty="0" err="1" smtClean="0"/>
              <a:t>jigarda</a:t>
            </a:r>
            <a:r>
              <a:rPr lang="en-US" dirty="0" smtClean="0"/>
              <a:t> </a:t>
            </a:r>
            <a:r>
              <a:rPr lang="en-US" dirty="0" err="1" smtClean="0"/>
              <a:t>qon</a:t>
            </a:r>
            <a:r>
              <a:rPr lang="en-US" dirty="0" smtClean="0"/>
              <a:t> </a:t>
            </a:r>
            <a:r>
              <a:rPr lang="en-US" dirty="0" err="1" smtClean="0"/>
              <a:t>oqimi</a:t>
            </a:r>
            <a:r>
              <a:rPr lang="en-US" dirty="0" smtClean="0"/>
              <a:t> </a:t>
            </a:r>
            <a:r>
              <a:rPr lang="en-US" dirty="0" err="1" smtClean="0"/>
              <a:t>yoki</a:t>
            </a:r>
            <a:r>
              <a:rPr lang="en-US" dirty="0" smtClean="0"/>
              <a:t> organ </a:t>
            </a:r>
            <a:r>
              <a:rPr lang="en-US" dirty="0" err="1" smtClean="0"/>
              <a:t>faoliyatini</a:t>
            </a:r>
            <a:r>
              <a:rPr lang="en-US" dirty="0" smtClean="0"/>
              <a:t> </a:t>
            </a:r>
            <a:r>
              <a:rPr lang="en-US" dirty="0" err="1" smtClean="0"/>
              <a:t>baholashda</a:t>
            </a:r>
            <a:r>
              <a:rPr lang="en-US" dirty="0" smtClean="0"/>
              <a:t> </a:t>
            </a:r>
            <a:r>
              <a:rPr lang="en-US" dirty="0" err="1" smtClean="0"/>
              <a:t>ishlatiladi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703182" y="1256943"/>
            <a:ext cx="269016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Gamma </a:t>
            </a:r>
            <a:r>
              <a:rPr lang="en-US" sz="2400" dirty="0" err="1" smtClean="0">
                <a:solidFill>
                  <a:schemeClr val="bg1"/>
                </a:solidFill>
              </a:rPr>
              <a:t>kamera</a:t>
            </a:r>
            <a:endParaRPr lang="ru-RU" sz="2400" dirty="0">
              <a:solidFill>
                <a:schemeClr val="bg1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89929" y="4592485"/>
            <a:ext cx="13436887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/>
              <a:t>PET</a:t>
            </a:r>
            <a:r>
              <a:rPr lang="en-US" dirty="0" smtClean="0"/>
              <a:t> — </a:t>
            </a:r>
            <a:r>
              <a:rPr lang="en-US" b="1" dirty="0" err="1" smtClean="0"/>
              <a:t>pozitron</a:t>
            </a:r>
            <a:r>
              <a:rPr lang="en-US" b="1" dirty="0" smtClean="0"/>
              <a:t> </a:t>
            </a:r>
            <a:r>
              <a:rPr lang="en-US" b="1" dirty="0" err="1" smtClean="0"/>
              <a:t>chiqaruvchi</a:t>
            </a:r>
            <a:r>
              <a:rPr lang="en-US" b="1" dirty="0" smtClean="0"/>
              <a:t> </a:t>
            </a:r>
            <a:r>
              <a:rPr lang="en-US" b="1" dirty="0" err="1" smtClean="0"/>
              <a:t>izotoplar</a:t>
            </a:r>
            <a:r>
              <a:rPr lang="en-US" dirty="0" smtClean="0"/>
              <a:t> </a:t>
            </a:r>
            <a:r>
              <a:rPr lang="en-US" dirty="0" err="1" smtClean="0"/>
              <a:t>yordamida</a:t>
            </a:r>
            <a:r>
              <a:rPr lang="en-US" dirty="0" smtClean="0"/>
              <a:t> </a:t>
            </a:r>
            <a:r>
              <a:rPr lang="en-US" dirty="0" err="1" smtClean="0"/>
              <a:t>molekulyar</a:t>
            </a:r>
            <a:r>
              <a:rPr lang="en-US" dirty="0" smtClean="0"/>
              <a:t> </a:t>
            </a:r>
            <a:r>
              <a:rPr lang="en-US" dirty="0" err="1" smtClean="0"/>
              <a:t>darajadagi</a:t>
            </a:r>
            <a:r>
              <a:rPr lang="en-US" dirty="0" smtClean="0"/>
              <a:t> </a:t>
            </a:r>
            <a:r>
              <a:rPr lang="en-US" dirty="0" err="1" smtClean="0"/>
              <a:t>metabolik</a:t>
            </a:r>
            <a:r>
              <a:rPr lang="en-US" dirty="0" smtClean="0"/>
              <a:t> </a:t>
            </a:r>
            <a:r>
              <a:rPr lang="en-US" dirty="0" err="1" smtClean="0"/>
              <a:t>jarayonlarni</a:t>
            </a:r>
            <a:r>
              <a:rPr lang="en-US" dirty="0" smtClean="0"/>
              <a:t> </a:t>
            </a:r>
            <a:r>
              <a:rPr lang="en-US" dirty="0" err="1" smtClean="0"/>
              <a:t>o‘rganadi</a:t>
            </a:r>
            <a:r>
              <a:rPr lang="en-US" dirty="0" smtClean="0"/>
              <a:t>. </a:t>
            </a:r>
            <a:r>
              <a:rPr lang="en-US" dirty="0" err="1" smtClean="0"/>
              <a:t>Bemor</a:t>
            </a:r>
            <a:r>
              <a:rPr lang="en-US" dirty="0" smtClean="0"/>
              <a:t> </a:t>
            </a:r>
            <a:r>
              <a:rPr lang="en-US" dirty="0" err="1" smtClean="0"/>
              <a:t>tanasiga</a:t>
            </a:r>
            <a:r>
              <a:rPr lang="en-US" dirty="0" smtClean="0"/>
              <a:t> </a:t>
            </a:r>
            <a:r>
              <a:rPr lang="en-US" b="1" dirty="0" smtClean="0"/>
              <a:t>F-18 </a:t>
            </a:r>
            <a:r>
              <a:rPr lang="en-US" b="1" dirty="0" err="1" smtClean="0"/>
              <a:t>belgilangan</a:t>
            </a:r>
            <a:r>
              <a:rPr lang="en-US" b="1" dirty="0" smtClean="0"/>
              <a:t> </a:t>
            </a:r>
            <a:r>
              <a:rPr lang="en-US" b="1" dirty="0" err="1" smtClean="0"/>
              <a:t>glyukoza</a:t>
            </a:r>
            <a:r>
              <a:rPr lang="en-US" b="1" dirty="0" smtClean="0"/>
              <a:t> (FDG)</a:t>
            </a:r>
            <a:r>
              <a:rPr lang="en-US" dirty="0" smtClean="0"/>
              <a:t> </a:t>
            </a:r>
            <a:r>
              <a:rPr lang="en-US" dirty="0" err="1" smtClean="0"/>
              <a:t>kabi</a:t>
            </a:r>
            <a:r>
              <a:rPr lang="en-US" dirty="0" smtClean="0"/>
              <a:t> </a:t>
            </a:r>
            <a:r>
              <a:rPr lang="en-US" dirty="0" err="1" smtClean="0"/>
              <a:t>radioaktiv</a:t>
            </a:r>
            <a:r>
              <a:rPr lang="en-US" dirty="0" smtClean="0"/>
              <a:t> </a:t>
            </a:r>
            <a:r>
              <a:rPr lang="en-US" dirty="0" err="1" smtClean="0"/>
              <a:t>modda</a:t>
            </a:r>
            <a:r>
              <a:rPr lang="en-US" dirty="0" smtClean="0"/>
              <a:t> </a:t>
            </a:r>
            <a:r>
              <a:rPr lang="en-US" dirty="0" err="1" smtClean="0"/>
              <a:t>yuboriladi</a:t>
            </a:r>
            <a:r>
              <a:rPr lang="en-US" dirty="0" smtClean="0"/>
              <a:t>. </a:t>
            </a:r>
            <a:r>
              <a:rPr lang="en-US" dirty="0" err="1" smtClean="0"/>
              <a:t>Modda</a:t>
            </a:r>
            <a:r>
              <a:rPr lang="en-US" dirty="0" smtClean="0"/>
              <a:t> </a:t>
            </a:r>
            <a:r>
              <a:rPr lang="en-US" dirty="0" err="1" smtClean="0"/>
              <a:t>metabolizmda</a:t>
            </a:r>
            <a:r>
              <a:rPr lang="en-US" dirty="0" smtClean="0"/>
              <a:t> </a:t>
            </a:r>
            <a:r>
              <a:rPr lang="en-US" dirty="0" err="1" smtClean="0"/>
              <a:t>faol</a:t>
            </a:r>
            <a:r>
              <a:rPr lang="en-US" dirty="0" smtClean="0"/>
              <a:t> </a:t>
            </a:r>
            <a:r>
              <a:rPr lang="en-US" dirty="0" err="1" smtClean="0"/>
              <a:t>joylarga</a:t>
            </a:r>
            <a:r>
              <a:rPr lang="en-US" dirty="0" smtClean="0"/>
              <a:t> </a:t>
            </a:r>
            <a:r>
              <a:rPr lang="en-US" dirty="0" err="1" smtClean="0"/>
              <a:t>to‘planadi</a:t>
            </a:r>
            <a:r>
              <a:rPr lang="en-US" dirty="0" smtClean="0"/>
              <a:t> (</a:t>
            </a:r>
            <a:r>
              <a:rPr lang="en-US" dirty="0" err="1" smtClean="0"/>
              <a:t>masalan</a:t>
            </a:r>
            <a:r>
              <a:rPr lang="en-US" dirty="0" smtClean="0"/>
              <a:t>, </a:t>
            </a:r>
            <a:r>
              <a:rPr lang="en-US" dirty="0" err="1" smtClean="0"/>
              <a:t>o‘sma</a:t>
            </a:r>
            <a:r>
              <a:rPr lang="en-US" dirty="0" smtClean="0"/>
              <a:t> </a:t>
            </a:r>
            <a:r>
              <a:rPr lang="en-US" dirty="0" err="1" smtClean="0"/>
              <a:t>joylari</a:t>
            </a:r>
            <a:r>
              <a:rPr lang="en-US" dirty="0" smtClean="0"/>
              <a:t>) </a:t>
            </a:r>
            <a:r>
              <a:rPr lang="en-US" dirty="0" err="1" smtClean="0"/>
              <a:t>va</a:t>
            </a:r>
            <a:r>
              <a:rPr lang="en-US" dirty="0" smtClean="0"/>
              <a:t> </a:t>
            </a:r>
            <a:r>
              <a:rPr lang="en-US" b="1" dirty="0" err="1" smtClean="0"/>
              <a:t>pozitron</a:t>
            </a:r>
            <a:r>
              <a:rPr lang="en-US" dirty="0" smtClean="0"/>
              <a:t> </a:t>
            </a:r>
            <a:r>
              <a:rPr lang="en-US" dirty="0" err="1" smtClean="0"/>
              <a:t>chiqaradi</a:t>
            </a:r>
            <a:r>
              <a:rPr lang="en-US" dirty="0" smtClean="0"/>
              <a:t>. </a:t>
            </a:r>
            <a:r>
              <a:rPr lang="en-US" dirty="0" err="1" smtClean="0"/>
              <a:t>Pozitronlar</a:t>
            </a:r>
            <a:r>
              <a:rPr lang="en-US" dirty="0" smtClean="0"/>
              <a:t> </a:t>
            </a:r>
            <a:r>
              <a:rPr lang="en-US" dirty="0" err="1" smtClean="0"/>
              <a:t>elektronlar</a:t>
            </a:r>
            <a:r>
              <a:rPr lang="en-US" dirty="0" smtClean="0"/>
              <a:t> </a:t>
            </a:r>
            <a:r>
              <a:rPr lang="en-US" dirty="0" err="1" smtClean="0"/>
              <a:t>bilan</a:t>
            </a:r>
            <a:r>
              <a:rPr lang="en-US" dirty="0" smtClean="0"/>
              <a:t> </a:t>
            </a:r>
            <a:r>
              <a:rPr lang="en-US" dirty="0" err="1" smtClean="0"/>
              <a:t>to‘qnashib</a:t>
            </a:r>
            <a:r>
              <a:rPr lang="en-US" dirty="0" smtClean="0"/>
              <a:t>, </a:t>
            </a:r>
            <a:r>
              <a:rPr lang="en-US" b="1" dirty="0" err="1" smtClean="0"/>
              <a:t>annigilatsiya</a:t>
            </a:r>
            <a:r>
              <a:rPr lang="en-US" dirty="0" smtClean="0"/>
              <a:t> </a:t>
            </a:r>
            <a:r>
              <a:rPr lang="en-US" dirty="0" err="1" smtClean="0"/>
              <a:t>ro‘y</a:t>
            </a:r>
            <a:r>
              <a:rPr lang="en-US" dirty="0" smtClean="0"/>
              <a:t> </a:t>
            </a:r>
            <a:r>
              <a:rPr lang="en-US" dirty="0" err="1" smtClean="0"/>
              <a:t>beradi</a:t>
            </a:r>
            <a:r>
              <a:rPr lang="en-US" dirty="0" smtClean="0"/>
              <a:t> </a:t>
            </a:r>
            <a:r>
              <a:rPr lang="en-US" dirty="0" err="1" smtClean="0"/>
              <a:t>va</a:t>
            </a:r>
            <a:r>
              <a:rPr lang="en-US" dirty="0" smtClean="0"/>
              <a:t> 511 </a:t>
            </a:r>
            <a:r>
              <a:rPr lang="en-US" dirty="0" err="1" smtClean="0"/>
              <a:t>keV</a:t>
            </a:r>
            <a:r>
              <a:rPr lang="en-US" dirty="0" smtClean="0"/>
              <a:t> </a:t>
            </a:r>
            <a:r>
              <a:rPr lang="en-US" dirty="0" err="1" smtClean="0"/>
              <a:t>energiyali</a:t>
            </a:r>
            <a:r>
              <a:rPr lang="en-US" dirty="0" smtClean="0"/>
              <a:t> gamma </a:t>
            </a:r>
            <a:r>
              <a:rPr lang="en-US" dirty="0" err="1" smtClean="0"/>
              <a:t>nurlari</a:t>
            </a:r>
            <a:r>
              <a:rPr lang="en-US" dirty="0" smtClean="0"/>
              <a:t> </a:t>
            </a:r>
            <a:r>
              <a:rPr lang="en-US" dirty="0" err="1" smtClean="0"/>
              <a:t>chiqadi</a:t>
            </a:r>
            <a:r>
              <a:rPr lang="en-US" dirty="0" smtClean="0"/>
              <a:t> — PET </a:t>
            </a:r>
            <a:r>
              <a:rPr lang="en-US" dirty="0" err="1" smtClean="0"/>
              <a:t>ularni</a:t>
            </a:r>
            <a:r>
              <a:rPr lang="en-US" dirty="0" smtClean="0"/>
              <a:t> </a:t>
            </a:r>
            <a:r>
              <a:rPr lang="en-US" dirty="0" err="1" smtClean="0"/>
              <a:t>aniqlaydi</a:t>
            </a:r>
            <a:r>
              <a:rPr lang="en-US" dirty="0" smtClean="0"/>
              <a:t>.</a:t>
            </a:r>
          </a:p>
          <a:p>
            <a:r>
              <a:rPr lang="en-US" b="1" dirty="0" smtClean="0"/>
              <a:t>KT</a:t>
            </a:r>
            <a:endParaRPr lang="en-US" dirty="0" smtClean="0"/>
          </a:p>
          <a:p>
            <a:r>
              <a:rPr lang="en-US" dirty="0" smtClean="0"/>
              <a:t>PET </a:t>
            </a:r>
            <a:r>
              <a:rPr lang="en-US" dirty="0" err="1" smtClean="0"/>
              <a:t>bilan</a:t>
            </a:r>
            <a:r>
              <a:rPr lang="en-US" dirty="0" smtClean="0"/>
              <a:t> </a:t>
            </a:r>
            <a:r>
              <a:rPr lang="en-US" dirty="0" err="1" smtClean="0"/>
              <a:t>birga</a:t>
            </a:r>
            <a:r>
              <a:rPr lang="en-US" dirty="0" smtClean="0"/>
              <a:t> </a:t>
            </a:r>
            <a:r>
              <a:rPr lang="en-US" dirty="0" err="1" smtClean="0"/>
              <a:t>ishlaydigan</a:t>
            </a:r>
            <a:r>
              <a:rPr lang="en-US" dirty="0" smtClean="0"/>
              <a:t> KT </a:t>
            </a:r>
            <a:r>
              <a:rPr lang="en-US" dirty="0" err="1" smtClean="0"/>
              <a:t>anatomik</a:t>
            </a:r>
            <a:r>
              <a:rPr lang="en-US" dirty="0" smtClean="0"/>
              <a:t> </a:t>
            </a:r>
            <a:r>
              <a:rPr lang="en-US" dirty="0" err="1" smtClean="0"/>
              <a:t>tasvir</a:t>
            </a:r>
            <a:r>
              <a:rPr lang="en-US" dirty="0" smtClean="0"/>
              <a:t> </a:t>
            </a:r>
            <a:r>
              <a:rPr lang="en-US" dirty="0" err="1" smtClean="0"/>
              <a:t>beradi</a:t>
            </a:r>
            <a:r>
              <a:rPr lang="en-US" dirty="0" smtClean="0"/>
              <a:t>, </a:t>
            </a:r>
            <a:r>
              <a:rPr lang="en-US" dirty="0" err="1" smtClean="0"/>
              <a:t>ya’ni</a:t>
            </a:r>
            <a:r>
              <a:rPr lang="en-US" dirty="0" smtClean="0"/>
              <a:t> </a:t>
            </a:r>
            <a:r>
              <a:rPr lang="en-US" dirty="0" err="1" smtClean="0"/>
              <a:t>organlarning</a:t>
            </a:r>
            <a:r>
              <a:rPr lang="en-US" dirty="0" smtClean="0"/>
              <a:t> </a:t>
            </a:r>
            <a:r>
              <a:rPr lang="en-US" dirty="0" err="1" smtClean="0"/>
              <a:t>tuzilishini</a:t>
            </a:r>
            <a:r>
              <a:rPr lang="en-US" dirty="0" smtClean="0"/>
              <a:t> </a:t>
            </a:r>
            <a:r>
              <a:rPr lang="en-US" dirty="0" err="1" smtClean="0"/>
              <a:t>ko‘rsatadi</a:t>
            </a:r>
            <a:r>
              <a:rPr lang="en-US" dirty="0" smtClean="0"/>
              <a:t>.</a:t>
            </a:r>
          </a:p>
          <a:p>
            <a:endParaRPr lang="en-US" b="1" dirty="0" smtClean="0"/>
          </a:p>
          <a:p>
            <a:r>
              <a:rPr lang="en-US" b="1" dirty="0" err="1" smtClean="0"/>
              <a:t>Qo‘llanilishi</a:t>
            </a:r>
            <a:r>
              <a:rPr lang="en-US" dirty="0" smtClean="0"/>
              <a:t>:</a:t>
            </a:r>
          </a:p>
          <a:p>
            <a:r>
              <a:rPr lang="en-US" dirty="0" err="1" smtClean="0"/>
              <a:t>Onkologiya</a:t>
            </a:r>
            <a:r>
              <a:rPr lang="en-US" dirty="0" smtClean="0"/>
              <a:t>, </a:t>
            </a:r>
            <a:r>
              <a:rPr lang="en-US" dirty="0" err="1" smtClean="0"/>
              <a:t>nevrologiya</a:t>
            </a:r>
            <a:r>
              <a:rPr lang="en-US" dirty="0" smtClean="0"/>
              <a:t>, </a:t>
            </a:r>
            <a:r>
              <a:rPr lang="en-US" dirty="0" err="1" smtClean="0"/>
              <a:t>kardiologiya</a:t>
            </a:r>
            <a:r>
              <a:rPr lang="en-US" dirty="0" smtClean="0"/>
              <a:t> </a:t>
            </a:r>
            <a:r>
              <a:rPr lang="en-US" dirty="0" err="1" smtClean="0"/>
              <a:t>sohalarida</a:t>
            </a:r>
            <a:r>
              <a:rPr lang="en-US" dirty="0" smtClean="0"/>
              <a:t> </a:t>
            </a:r>
            <a:r>
              <a:rPr lang="en-US" dirty="0" err="1" smtClean="0"/>
              <a:t>ishlatiladi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O‘sma</a:t>
            </a:r>
            <a:r>
              <a:rPr lang="en-US" dirty="0" smtClean="0"/>
              <a:t> </a:t>
            </a:r>
            <a:r>
              <a:rPr lang="en-US" dirty="0" err="1" smtClean="0"/>
              <a:t>joyini</a:t>
            </a:r>
            <a:r>
              <a:rPr lang="en-US" dirty="0" smtClean="0"/>
              <a:t>, </a:t>
            </a:r>
            <a:r>
              <a:rPr lang="en-US" dirty="0" err="1" smtClean="0"/>
              <a:t>metastazlar</a:t>
            </a:r>
            <a:r>
              <a:rPr lang="en-US" dirty="0" smtClean="0"/>
              <a:t> </a:t>
            </a:r>
            <a:r>
              <a:rPr lang="en-US" dirty="0" err="1" smtClean="0"/>
              <a:t>tarqalishini</a:t>
            </a:r>
            <a:r>
              <a:rPr lang="en-US" dirty="0" smtClean="0"/>
              <a:t>, </a:t>
            </a:r>
            <a:r>
              <a:rPr lang="en-US" dirty="0" err="1" smtClean="0"/>
              <a:t>yurak</a:t>
            </a:r>
            <a:r>
              <a:rPr lang="en-US" dirty="0" smtClean="0"/>
              <a:t> </a:t>
            </a:r>
            <a:r>
              <a:rPr lang="en-US" dirty="0" err="1" smtClean="0"/>
              <a:t>mushaklarining</a:t>
            </a:r>
            <a:r>
              <a:rPr lang="en-US" dirty="0" smtClean="0"/>
              <a:t> </a:t>
            </a:r>
            <a:r>
              <a:rPr lang="en-US" dirty="0" err="1" smtClean="0"/>
              <a:t>ishemiya</a:t>
            </a:r>
            <a:r>
              <a:rPr lang="en-US" dirty="0" smtClean="0"/>
              <a:t> </a:t>
            </a:r>
            <a:r>
              <a:rPr lang="en-US" dirty="0" err="1" smtClean="0"/>
              <a:t>darajasini</a:t>
            </a:r>
            <a:r>
              <a:rPr lang="en-US" dirty="0" smtClean="0"/>
              <a:t> </a:t>
            </a:r>
            <a:r>
              <a:rPr lang="en-US" dirty="0" err="1" smtClean="0"/>
              <a:t>aniqlashda</a:t>
            </a:r>
            <a:r>
              <a:rPr lang="en-US" dirty="0" smtClean="0"/>
              <a:t> </a:t>
            </a:r>
            <a:r>
              <a:rPr lang="en-US" dirty="0" err="1" smtClean="0"/>
              <a:t>muhim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703183" y="4149834"/>
            <a:ext cx="111120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PET/KT</a:t>
            </a:r>
            <a:endParaRPr lang="ru-RU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791" y="0"/>
            <a:ext cx="14113565" cy="2735077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46798" y="2863696"/>
            <a:ext cx="1313811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O‘zbekistonda yadro tibbiyoti va nur diagnostikasining roli</a:t>
            </a:r>
            <a:endParaRPr lang="en-US" sz="4450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437322" y="4452156"/>
            <a:ext cx="7315200" cy="261610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</a:rPr>
              <a:t>Sog‘liqni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saqlash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tizimidagi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o‘rni</a:t>
            </a:r>
            <a:endParaRPr lang="en-US" sz="2400" b="1" dirty="0" smtClean="0">
              <a:solidFill>
                <a:schemeClr val="bg1"/>
              </a:solidFill>
            </a:endParaRPr>
          </a:p>
          <a:p>
            <a:r>
              <a:rPr lang="en-US" sz="2000" dirty="0" err="1" smtClean="0"/>
              <a:t>Yadro</a:t>
            </a:r>
            <a:r>
              <a:rPr lang="en-US" sz="2000" dirty="0" smtClean="0"/>
              <a:t> </a:t>
            </a:r>
            <a:r>
              <a:rPr lang="en-US" sz="2000" dirty="0" err="1" smtClean="0"/>
              <a:t>tibbiyoti</a:t>
            </a:r>
            <a:r>
              <a:rPr lang="en-US" sz="2000" dirty="0" smtClean="0"/>
              <a:t> </a:t>
            </a:r>
            <a:r>
              <a:rPr lang="en-US" sz="2000" dirty="0" err="1" smtClean="0"/>
              <a:t>orqali</a:t>
            </a:r>
            <a:r>
              <a:rPr lang="en-US" sz="2000" dirty="0" smtClean="0"/>
              <a:t> </a:t>
            </a:r>
            <a:r>
              <a:rPr lang="en-US" sz="2000" dirty="0" err="1" smtClean="0"/>
              <a:t>organizmdagi</a:t>
            </a:r>
            <a:r>
              <a:rPr lang="en-US" sz="2000" dirty="0" smtClean="0"/>
              <a:t> </a:t>
            </a:r>
            <a:r>
              <a:rPr lang="en-US" sz="2000" dirty="0" err="1" smtClean="0"/>
              <a:t>ichki</a:t>
            </a:r>
            <a:r>
              <a:rPr lang="en-US" sz="2000" dirty="0" smtClean="0"/>
              <a:t> </a:t>
            </a:r>
            <a:r>
              <a:rPr lang="en-US" sz="2000" dirty="0" err="1" smtClean="0"/>
              <a:t>a’zolar</a:t>
            </a:r>
            <a:r>
              <a:rPr lang="en-US" sz="2000" dirty="0" smtClean="0"/>
              <a:t> </a:t>
            </a:r>
            <a:r>
              <a:rPr lang="en-US" sz="2000" dirty="0" err="1" smtClean="0"/>
              <a:t>faoliyatini</a:t>
            </a:r>
            <a:r>
              <a:rPr lang="en-US" sz="2000" dirty="0" smtClean="0"/>
              <a:t> </a:t>
            </a:r>
            <a:r>
              <a:rPr lang="en-US" sz="2000" dirty="0" err="1" smtClean="0"/>
              <a:t>molekulyar</a:t>
            </a:r>
            <a:r>
              <a:rPr lang="en-US" sz="2000" dirty="0" smtClean="0"/>
              <a:t> </a:t>
            </a:r>
            <a:r>
              <a:rPr lang="en-US" sz="2000" dirty="0" err="1" smtClean="0"/>
              <a:t>va</a:t>
            </a:r>
            <a:r>
              <a:rPr lang="en-US" sz="2000" dirty="0" smtClean="0"/>
              <a:t> </a:t>
            </a:r>
            <a:r>
              <a:rPr lang="en-US" sz="2000" dirty="0" err="1" smtClean="0"/>
              <a:t>funksional</a:t>
            </a:r>
            <a:r>
              <a:rPr lang="en-US" sz="2000" dirty="0" smtClean="0"/>
              <a:t> </a:t>
            </a:r>
            <a:r>
              <a:rPr lang="en-US" sz="2000" dirty="0" err="1" smtClean="0"/>
              <a:t>darajada</a:t>
            </a:r>
            <a:r>
              <a:rPr lang="en-US" sz="2000" dirty="0" smtClean="0"/>
              <a:t> </a:t>
            </a:r>
            <a:r>
              <a:rPr lang="en-US" sz="2000" dirty="0" err="1" smtClean="0"/>
              <a:t>aniqlash</a:t>
            </a:r>
            <a:r>
              <a:rPr lang="en-US" sz="2000" dirty="0" smtClean="0"/>
              <a:t> </a:t>
            </a:r>
            <a:r>
              <a:rPr lang="en-US" sz="2000" dirty="0" err="1" smtClean="0"/>
              <a:t>imkoniyati</a:t>
            </a:r>
            <a:r>
              <a:rPr lang="en-US" sz="2000" dirty="0" smtClean="0"/>
              <a:t> </a:t>
            </a:r>
            <a:r>
              <a:rPr lang="en-US" sz="2000" dirty="0" err="1" smtClean="0"/>
              <a:t>mavjud</a:t>
            </a:r>
            <a:r>
              <a:rPr lang="en-US" sz="2000" dirty="0" smtClean="0"/>
              <a:t>. Bu, </a:t>
            </a:r>
            <a:r>
              <a:rPr lang="en-US" sz="2000" dirty="0" err="1" smtClean="0"/>
              <a:t>ayniqsa</a:t>
            </a:r>
            <a:r>
              <a:rPr lang="en-US" sz="2000" dirty="0" smtClean="0"/>
              <a:t>, </a:t>
            </a:r>
            <a:r>
              <a:rPr lang="en-US" sz="2000" dirty="0" err="1" smtClean="0"/>
              <a:t>yurak</a:t>
            </a:r>
            <a:r>
              <a:rPr lang="en-US" sz="2000" dirty="0" smtClean="0"/>
              <a:t>, </a:t>
            </a:r>
            <a:r>
              <a:rPr lang="en-US" sz="2000" dirty="0" err="1" smtClean="0"/>
              <a:t>qalqonsimon</a:t>
            </a:r>
            <a:r>
              <a:rPr lang="en-US" sz="2000" dirty="0" smtClean="0"/>
              <a:t> </a:t>
            </a:r>
            <a:r>
              <a:rPr lang="en-US" sz="2000" dirty="0" err="1" smtClean="0"/>
              <a:t>bez</a:t>
            </a:r>
            <a:r>
              <a:rPr lang="en-US" sz="2000" dirty="0" smtClean="0"/>
              <a:t>, </a:t>
            </a:r>
            <a:r>
              <a:rPr lang="en-US" sz="2000" dirty="0" err="1" smtClean="0"/>
              <a:t>suyak</a:t>
            </a:r>
            <a:r>
              <a:rPr lang="en-US" sz="2000" dirty="0" smtClean="0"/>
              <a:t>, </a:t>
            </a:r>
            <a:r>
              <a:rPr lang="en-US" sz="2000" dirty="0" err="1" smtClean="0"/>
              <a:t>buyrak</a:t>
            </a:r>
            <a:r>
              <a:rPr lang="en-US" sz="2000" dirty="0" smtClean="0"/>
              <a:t>, </a:t>
            </a:r>
            <a:r>
              <a:rPr lang="en-US" sz="2000" dirty="0" err="1" smtClean="0"/>
              <a:t>va</a:t>
            </a:r>
            <a:r>
              <a:rPr lang="en-US" sz="2000" dirty="0" smtClean="0"/>
              <a:t> </a:t>
            </a:r>
            <a:r>
              <a:rPr lang="en-US" sz="2000" dirty="0" err="1" smtClean="0"/>
              <a:t>o‘smalarning</a:t>
            </a:r>
            <a:r>
              <a:rPr lang="en-US" sz="2000" dirty="0" smtClean="0"/>
              <a:t> </a:t>
            </a:r>
            <a:r>
              <a:rPr lang="en-US" sz="2000" dirty="0" err="1" smtClean="0"/>
              <a:t>aniqlanishida</a:t>
            </a:r>
            <a:r>
              <a:rPr lang="en-US" sz="2000" dirty="0" smtClean="0"/>
              <a:t> </a:t>
            </a:r>
            <a:r>
              <a:rPr lang="en-US" sz="2000" dirty="0" err="1" smtClean="0"/>
              <a:t>muhim</a:t>
            </a:r>
            <a:r>
              <a:rPr lang="en-US" sz="2000" dirty="0" smtClean="0"/>
              <a:t> </a:t>
            </a:r>
            <a:r>
              <a:rPr lang="en-US" sz="2000" dirty="0" err="1" smtClean="0"/>
              <a:t>rol</a:t>
            </a:r>
            <a:r>
              <a:rPr lang="en-US" sz="2000" dirty="0" smtClean="0"/>
              <a:t> </a:t>
            </a:r>
            <a:r>
              <a:rPr lang="en-US" sz="2000" dirty="0" err="1" smtClean="0"/>
              <a:t>o‘ynaydi</a:t>
            </a:r>
            <a:r>
              <a:rPr lang="en-US" sz="2000" dirty="0" smtClean="0"/>
              <a:t>.</a:t>
            </a:r>
          </a:p>
          <a:p>
            <a:r>
              <a:rPr lang="en-US" sz="2000" dirty="0" err="1" smtClean="0"/>
              <a:t>Nur</a:t>
            </a:r>
            <a:r>
              <a:rPr lang="en-US" sz="2000" dirty="0" smtClean="0"/>
              <a:t> </a:t>
            </a:r>
            <a:r>
              <a:rPr lang="en-US" sz="2000" dirty="0" err="1" smtClean="0"/>
              <a:t>diagnostikasi</a:t>
            </a:r>
            <a:r>
              <a:rPr lang="en-US" sz="2000" dirty="0" smtClean="0"/>
              <a:t> </a:t>
            </a:r>
            <a:r>
              <a:rPr lang="en-US" sz="2000" dirty="0" err="1" smtClean="0"/>
              <a:t>esa</a:t>
            </a:r>
            <a:r>
              <a:rPr lang="en-US" sz="2000" dirty="0" smtClean="0"/>
              <a:t> (</a:t>
            </a:r>
            <a:r>
              <a:rPr lang="en-US" sz="2000" dirty="0" err="1" smtClean="0"/>
              <a:t>rentgen</a:t>
            </a:r>
            <a:r>
              <a:rPr lang="en-US" sz="2000" dirty="0" smtClean="0"/>
              <a:t>, KT, MRT, PET/KT) </a:t>
            </a:r>
            <a:r>
              <a:rPr lang="en-US" sz="2000" dirty="0" err="1" smtClean="0"/>
              <a:t>tananing</a:t>
            </a:r>
            <a:r>
              <a:rPr lang="en-US" sz="2000" dirty="0" smtClean="0"/>
              <a:t> </a:t>
            </a:r>
            <a:r>
              <a:rPr lang="en-US" sz="2000" dirty="0" err="1" smtClean="0"/>
              <a:t>anatomik</a:t>
            </a:r>
            <a:r>
              <a:rPr lang="en-US" sz="2000" dirty="0" smtClean="0"/>
              <a:t> </a:t>
            </a:r>
            <a:r>
              <a:rPr lang="en-US" sz="2000" dirty="0" err="1" smtClean="0"/>
              <a:t>tuzilishini</a:t>
            </a:r>
            <a:r>
              <a:rPr lang="en-US" sz="2000" dirty="0" smtClean="0"/>
              <a:t> </a:t>
            </a:r>
            <a:r>
              <a:rPr lang="en-US" sz="2000" dirty="0" err="1" smtClean="0"/>
              <a:t>baholashda</a:t>
            </a:r>
            <a:r>
              <a:rPr lang="en-US" sz="2000" dirty="0" smtClean="0"/>
              <a:t> </a:t>
            </a:r>
            <a:r>
              <a:rPr lang="en-US" sz="2000" dirty="0" err="1" smtClean="0"/>
              <a:t>qo‘llanadi</a:t>
            </a:r>
            <a:r>
              <a:rPr lang="en-US" sz="2000" dirty="0" smtClean="0"/>
              <a:t>.</a:t>
            </a:r>
            <a:endParaRPr lang="en-US" sz="2000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8189844" y="4452156"/>
            <a:ext cx="5795065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</a:rPr>
              <a:t>Ilmiy-tadqiqot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va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kadrlar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tayyorlash</a:t>
            </a:r>
            <a:endParaRPr lang="en-US" sz="2400" b="1" dirty="0" smtClean="0">
              <a:solidFill>
                <a:schemeClr val="bg1"/>
              </a:solidFill>
            </a:endParaRPr>
          </a:p>
          <a:p>
            <a:r>
              <a:rPr lang="en-US" sz="2000" dirty="0" smtClean="0"/>
              <a:t>Toshkent </a:t>
            </a:r>
            <a:r>
              <a:rPr lang="en-US" sz="2000" dirty="0" err="1" smtClean="0"/>
              <a:t>tibbiyot</a:t>
            </a:r>
            <a:r>
              <a:rPr lang="en-US" sz="2000" dirty="0" smtClean="0"/>
              <a:t> </a:t>
            </a:r>
            <a:r>
              <a:rPr lang="en-US" sz="2000" dirty="0" err="1" smtClean="0"/>
              <a:t>akademiyasi</a:t>
            </a:r>
            <a:r>
              <a:rPr lang="en-US" sz="2000" dirty="0" smtClean="0"/>
              <a:t>, </a:t>
            </a:r>
            <a:r>
              <a:rPr lang="en-US" sz="2000" dirty="0" err="1" smtClean="0"/>
              <a:t>SamDTU</a:t>
            </a:r>
            <a:r>
              <a:rPr lang="en-US" sz="2000" dirty="0" smtClean="0"/>
              <a:t>, </a:t>
            </a:r>
            <a:r>
              <a:rPr lang="en-US" sz="2000" dirty="0" err="1" smtClean="0"/>
              <a:t>Andijon</a:t>
            </a:r>
            <a:r>
              <a:rPr lang="en-US" sz="2000" dirty="0" smtClean="0"/>
              <a:t> </a:t>
            </a:r>
            <a:r>
              <a:rPr lang="en-US" sz="2000" dirty="0" err="1" smtClean="0"/>
              <a:t>va</a:t>
            </a:r>
            <a:r>
              <a:rPr lang="en-US" sz="2000" dirty="0" smtClean="0"/>
              <a:t> </a:t>
            </a:r>
            <a:r>
              <a:rPr lang="en-US" sz="2000" dirty="0" err="1" smtClean="0"/>
              <a:t>Buxoro</a:t>
            </a:r>
            <a:r>
              <a:rPr lang="en-US" sz="2000" dirty="0" smtClean="0"/>
              <a:t> </a:t>
            </a:r>
            <a:r>
              <a:rPr lang="en-US" sz="2000" dirty="0" err="1" smtClean="0"/>
              <a:t>tibbiyot</a:t>
            </a:r>
            <a:r>
              <a:rPr lang="en-US" sz="2000" dirty="0" smtClean="0"/>
              <a:t> </a:t>
            </a:r>
            <a:r>
              <a:rPr lang="en-US" sz="2000" dirty="0" err="1" smtClean="0"/>
              <a:t>institutlarida</a:t>
            </a:r>
            <a:r>
              <a:rPr lang="en-US" sz="2000" dirty="0" smtClean="0"/>
              <a:t> </a:t>
            </a:r>
            <a:r>
              <a:rPr lang="en-US" sz="2000" dirty="0" err="1" smtClean="0"/>
              <a:t>klinika</a:t>
            </a:r>
            <a:r>
              <a:rPr lang="en-US" sz="2000" dirty="0" smtClean="0"/>
              <a:t> </a:t>
            </a:r>
            <a:r>
              <a:rPr lang="en-US" sz="2000" dirty="0" err="1" smtClean="0"/>
              <a:t>fizikasi</a:t>
            </a:r>
            <a:r>
              <a:rPr lang="en-US" sz="2000" dirty="0" smtClean="0"/>
              <a:t>, </a:t>
            </a:r>
            <a:r>
              <a:rPr lang="en-US" sz="2000" dirty="0" err="1" smtClean="0"/>
              <a:t>dozimetriya</a:t>
            </a:r>
            <a:r>
              <a:rPr lang="en-US" sz="2000" dirty="0" smtClean="0"/>
              <a:t>, </a:t>
            </a:r>
            <a:r>
              <a:rPr lang="en-US" sz="2000" dirty="0" err="1" smtClean="0"/>
              <a:t>va</a:t>
            </a:r>
            <a:r>
              <a:rPr lang="en-US" sz="2000" dirty="0" smtClean="0"/>
              <a:t> </a:t>
            </a:r>
            <a:r>
              <a:rPr lang="en-US" sz="2000" dirty="0" err="1" smtClean="0"/>
              <a:t>yadro</a:t>
            </a:r>
            <a:r>
              <a:rPr lang="en-US" sz="2000" dirty="0" smtClean="0"/>
              <a:t> </a:t>
            </a:r>
            <a:r>
              <a:rPr lang="en-US" sz="2000" dirty="0" err="1" smtClean="0"/>
              <a:t>tibbiyoti</a:t>
            </a:r>
            <a:r>
              <a:rPr lang="en-US" sz="2000" dirty="0" smtClean="0"/>
              <a:t> </a:t>
            </a:r>
            <a:r>
              <a:rPr lang="en-US" sz="2000" dirty="0" err="1" smtClean="0"/>
              <a:t>fanlari</a:t>
            </a:r>
            <a:r>
              <a:rPr lang="en-US" sz="2000" dirty="0" smtClean="0"/>
              <a:t> </a:t>
            </a:r>
            <a:r>
              <a:rPr lang="en-US" sz="2000" dirty="0" err="1" smtClean="0"/>
              <a:t>o‘qitilmoqda</a:t>
            </a:r>
            <a:r>
              <a:rPr lang="en-US" sz="2000" dirty="0" smtClean="0"/>
              <a:t>.</a:t>
            </a:r>
          </a:p>
          <a:p>
            <a:r>
              <a:rPr lang="en-US" sz="2000" dirty="0" err="1" smtClean="0"/>
              <a:t>Yadro</a:t>
            </a:r>
            <a:r>
              <a:rPr lang="en-US" sz="2000" dirty="0" smtClean="0"/>
              <a:t> </a:t>
            </a:r>
            <a:r>
              <a:rPr lang="en-US" sz="2000" dirty="0" err="1" smtClean="0"/>
              <a:t>fizikasi</a:t>
            </a:r>
            <a:r>
              <a:rPr lang="en-US" sz="2000" dirty="0" smtClean="0"/>
              <a:t> </a:t>
            </a:r>
            <a:r>
              <a:rPr lang="en-US" sz="2000" dirty="0" err="1" smtClean="0"/>
              <a:t>va</a:t>
            </a:r>
            <a:r>
              <a:rPr lang="en-US" sz="2000" dirty="0" smtClean="0"/>
              <a:t> </a:t>
            </a:r>
            <a:r>
              <a:rPr lang="en-US" sz="2000" dirty="0" err="1" smtClean="0"/>
              <a:t>tibbiy</a:t>
            </a:r>
            <a:r>
              <a:rPr lang="en-US" sz="2000" dirty="0" smtClean="0"/>
              <a:t> </a:t>
            </a:r>
            <a:r>
              <a:rPr lang="en-US" sz="2000" dirty="0" err="1" smtClean="0"/>
              <a:t>fiziklar</a:t>
            </a:r>
            <a:r>
              <a:rPr lang="en-US" sz="2000" dirty="0" smtClean="0"/>
              <a:t> </a:t>
            </a:r>
            <a:r>
              <a:rPr lang="en-US" sz="2000" dirty="0" err="1" smtClean="0"/>
              <a:t>tayyorlovchi</a:t>
            </a:r>
            <a:r>
              <a:rPr lang="en-US" sz="2000" dirty="0" smtClean="0"/>
              <a:t> </a:t>
            </a:r>
            <a:r>
              <a:rPr lang="en-US" sz="2000" dirty="0" err="1" smtClean="0"/>
              <a:t>yo‘nalishlar</a:t>
            </a:r>
            <a:r>
              <a:rPr lang="en-US" sz="2000" dirty="0" smtClean="0"/>
              <a:t> </a:t>
            </a:r>
            <a:r>
              <a:rPr lang="en-US" sz="2000" dirty="0" err="1" smtClean="0"/>
              <a:t>universitetlarda</a:t>
            </a:r>
            <a:r>
              <a:rPr lang="en-US" sz="2000" dirty="0" smtClean="0"/>
              <a:t> </a:t>
            </a:r>
            <a:r>
              <a:rPr lang="en-US" sz="2000" dirty="0" err="1" smtClean="0"/>
              <a:t>yo‘lga</a:t>
            </a:r>
            <a:r>
              <a:rPr lang="en-US" sz="2000" dirty="0" smtClean="0"/>
              <a:t> </a:t>
            </a:r>
            <a:r>
              <a:rPr lang="en-US" sz="2000" dirty="0" err="1" smtClean="0"/>
              <a:t>qo‘yilgan</a:t>
            </a:r>
            <a:r>
              <a:rPr lang="en-US" sz="2000" dirty="0" smtClean="0"/>
              <a:t>.</a:t>
            </a:r>
            <a:endParaRPr lang="en-US" sz="2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629126" y="3709561"/>
            <a:ext cx="8125552" cy="8104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5550"/>
              </a:lnSpc>
            </a:pPr>
            <a:r>
              <a:rPr lang="en-US" sz="4400" dirty="0" err="1" smtClean="0">
                <a:latin typeface="Libre Baskerville" pitchFamily="34" charset="0"/>
              </a:rPr>
              <a:t>Etiboringiz</a:t>
            </a:r>
            <a:r>
              <a:rPr lang="en-US" sz="4400" dirty="0" smtClean="0">
                <a:latin typeface="Libre Baskerville" pitchFamily="34" charset="0"/>
              </a:rPr>
              <a:t> </a:t>
            </a:r>
            <a:r>
              <a:rPr lang="en-US" sz="4400" dirty="0" err="1" smtClean="0">
                <a:latin typeface="Libre Baskerville" pitchFamily="34" charset="0"/>
              </a:rPr>
              <a:t>uchun</a:t>
            </a:r>
            <a:r>
              <a:rPr lang="en-US" sz="4400" dirty="0" smtClean="0">
                <a:latin typeface="Libre Baskerville" pitchFamily="34" charset="0"/>
              </a:rPr>
              <a:t> </a:t>
            </a:r>
            <a:r>
              <a:rPr lang="en-US" sz="4400" dirty="0" err="1" smtClean="0">
                <a:latin typeface="Libre Baskerville" pitchFamily="34" charset="0"/>
              </a:rPr>
              <a:t>Raxmat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18699274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50220" y="939856"/>
            <a:ext cx="5312673" cy="7344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ts val="5550"/>
              </a:lnSpc>
            </a:pPr>
            <a:r>
              <a:rPr lang="en-US" sz="3200" b="1" dirty="0" err="1" smtClean="0">
                <a:latin typeface="Libre Baskerville" pitchFamily="34" charset="0"/>
              </a:rPr>
              <a:t>Foydalanilgan</a:t>
            </a:r>
            <a:r>
              <a:rPr lang="en-US" sz="3200" b="1" dirty="0" smtClean="0">
                <a:latin typeface="Libre Baskerville" pitchFamily="34" charset="0"/>
              </a:rPr>
              <a:t> </a:t>
            </a:r>
            <a:r>
              <a:rPr lang="en-US" sz="3200" b="1" dirty="0" err="1" smtClean="0">
                <a:latin typeface="Libre Baskerville" pitchFamily="34" charset="0"/>
              </a:rPr>
              <a:t>manbalar</a:t>
            </a:r>
            <a:r>
              <a:rPr lang="en-US" sz="3200" b="1" dirty="0" smtClean="0">
                <a:latin typeface="Libre Baskerville" pitchFamily="34" charset="0"/>
              </a:rPr>
              <a:t>:</a:t>
            </a:r>
            <a:endParaRPr lang="en-US" sz="32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150220" y="2604916"/>
            <a:ext cx="8521885" cy="31393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smtClean="0">
                <a:hlinkClick r:id="rId2"/>
              </a:rPr>
              <a:t>https://www.health.com/pet-scan-7254361?utm_source</a:t>
            </a:r>
            <a:endParaRPr lang="en-US" sz="2400" dirty="0" smtClean="0"/>
          </a:p>
          <a:p>
            <a:r>
              <a:rPr lang="en-US" sz="2400" dirty="0" smtClean="0">
                <a:hlinkClick r:id="rId3"/>
              </a:rPr>
              <a:t>https://uz.wikipedia.org/wiki/Yadro_tibbiyoti</a:t>
            </a:r>
            <a:endParaRPr lang="en-US" sz="2400" dirty="0" smtClean="0"/>
          </a:p>
          <a:p>
            <a:r>
              <a:rPr lang="en-US" sz="2400" dirty="0" smtClean="0">
                <a:hlinkClick r:id="rId4"/>
              </a:rPr>
              <a:t>https://uz.wikipedia.org/wiki/Nur_tashxis_usullari</a:t>
            </a:r>
            <a:endParaRPr lang="en-US" sz="2400" dirty="0" smtClean="0"/>
          </a:p>
          <a:p>
            <a:pPr lvl="0"/>
            <a:r>
              <a:rPr lang="ru-RU" altLang="ru-RU" sz="2400" i="1" dirty="0" err="1">
                <a:latin typeface="Arial" panose="020B0604020202020204" pitchFamily="34" charset="0"/>
              </a:rPr>
              <a:t>Molekulyar</a:t>
            </a:r>
            <a:r>
              <a:rPr lang="ru-RU" altLang="ru-RU" sz="2400" i="1" dirty="0">
                <a:latin typeface="Arial" panose="020B0604020202020204" pitchFamily="34" charset="0"/>
              </a:rPr>
              <a:t> </a:t>
            </a:r>
            <a:r>
              <a:rPr lang="ru-RU" altLang="ru-RU" sz="2400" i="1" dirty="0" err="1">
                <a:latin typeface="Arial" panose="020B0604020202020204" pitchFamily="34" charset="0"/>
              </a:rPr>
              <a:t>fizika</a:t>
            </a:r>
            <a:r>
              <a:rPr lang="ru-RU" altLang="ru-RU" sz="2400" dirty="0">
                <a:latin typeface="Arial" panose="020B0604020202020204" pitchFamily="34" charset="0"/>
              </a:rPr>
              <a:t>. — </a:t>
            </a:r>
            <a:r>
              <a:rPr lang="ru-RU" altLang="ru-RU" sz="2400" dirty="0" err="1">
                <a:latin typeface="Arial" panose="020B0604020202020204" pitchFamily="34" charset="0"/>
              </a:rPr>
              <a:t>Toshkent</a:t>
            </a:r>
            <a:r>
              <a:rPr lang="ru-RU" altLang="ru-RU" sz="2400" dirty="0">
                <a:latin typeface="Arial" panose="020B0604020202020204" pitchFamily="34" charset="0"/>
              </a:rPr>
              <a:t>: </a:t>
            </a:r>
            <a:r>
              <a:rPr lang="ru-RU" altLang="ru-RU" sz="2400" dirty="0" err="1">
                <a:latin typeface="Arial" panose="020B0604020202020204" pitchFamily="34" charset="0"/>
              </a:rPr>
              <a:t>ZiyoNET</a:t>
            </a:r>
            <a:r>
              <a:rPr lang="ru-RU" altLang="ru-RU" sz="2400" dirty="0">
                <a:latin typeface="Arial" panose="020B0604020202020204" pitchFamily="34" charset="0"/>
              </a:rPr>
              <a:t>, 2014.</a:t>
            </a:r>
            <a:br>
              <a:rPr lang="ru-RU" altLang="ru-RU" sz="2400" dirty="0">
                <a:latin typeface="Arial" panose="020B0604020202020204" pitchFamily="34" charset="0"/>
              </a:rPr>
            </a:br>
            <a:r>
              <a:rPr lang="ru-RU" altLang="ru-RU" sz="2400" dirty="0">
                <a:latin typeface="Arial" panose="020B0604020202020204" pitchFamily="34" charset="0"/>
                <a:hlinkClick r:id="rId5"/>
              </a:rPr>
              <a:t>https://</a:t>
            </a:r>
            <a:r>
              <a:rPr lang="ru-RU" altLang="ru-RU" sz="2400" dirty="0" smtClean="0">
                <a:latin typeface="Arial" panose="020B0604020202020204" pitchFamily="34" charset="0"/>
                <a:hlinkClick r:id="rId5"/>
              </a:rPr>
              <a:t>library.ziyonet.uz/uzc/book/14620</a:t>
            </a:r>
            <a:endParaRPr lang="en-US" altLang="ru-RU" sz="2400" dirty="0" smtClean="0">
              <a:latin typeface="Arial" panose="020B0604020202020204" pitchFamily="34" charset="0"/>
            </a:endParaRPr>
          </a:p>
          <a:p>
            <a:pPr lvl="0"/>
            <a:r>
              <a:rPr lang="en-US" altLang="ru-RU" sz="2400" dirty="0" smtClean="0">
                <a:latin typeface="Arial" panose="020B0604020202020204" pitchFamily="34" charset="0"/>
                <a:hlinkClick r:id="rId6"/>
              </a:rPr>
              <a:t>https://uz.wikipedia.org/wiki/Elektroensefalografiya</a:t>
            </a:r>
            <a:endParaRPr lang="en-US" altLang="ru-RU" sz="2400" dirty="0" smtClean="0">
              <a:latin typeface="Arial" panose="020B0604020202020204" pitchFamily="34" charset="0"/>
            </a:endParaRPr>
          </a:p>
          <a:p>
            <a:pPr lvl="0"/>
            <a:endParaRPr lang="ru-RU" altLang="ru-RU" dirty="0">
              <a:latin typeface="Arial" panose="020B0604020202020204" pitchFamily="34" charset="0"/>
            </a:endParaRPr>
          </a:p>
          <a:p>
            <a:endParaRPr lang="en-US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906209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3999091" y="421181"/>
            <a:ext cx="75564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Yadro tibbiyoti va </a:t>
            </a:r>
            <a:r>
              <a:rPr lang="en-US" sz="4450" dirty="0" err="1"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nur</a:t>
            </a:r>
            <a:r>
              <a:rPr lang="en-US" sz="4450" dirty="0"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 </a:t>
            </a:r>
            <a:r>
              <a:rPr lang="en-US" sz="4450" dirty="0" err="1" smtClean="0"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diagnostikasi</a:t>
            </a:r>
            <a:r>
              <a:rPr lang="en-US" sz="4450" dirty="0"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.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603468" y="2750625"/>
            <a:ext cx="6791246" cy="358391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400" dirty="0">
                <a:latin typeface="DM Sans" pitchFamily="34" charset="0"/>
                <a:ea typeface="DM Sans" pitchFamily="34" charset="-122"/>
                <a:cs typeface="DM Sans" pitchFamily="34" charset="-120"/>
              </a:rPr>
              <a:t>Yadro tibbiyoti va nur diagnostikasi zamonaviy tibbiyotning muhim sohalaridir. Ushbu yo‘nalishlar kasalliklarni aniqlash, davolash va monitoring qilishda katta rol o‘ynaydi. Klinik dozimetriya tibbiy nurlanish dozasini o‘lchash va hisoblashni ta'minlaydi</a:t>
            </a:r>
            <a:r>
              <a:rPr lang="en-US" sz="24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.</a:t>
            </a:r>
            <a:endParaRPr lang="en-US" sz="2400" dirty="0"/>
          </a:p>
        </p:txBody>
      </p:sp>
      <p:pic>
        <p:nvPicPr>
          <p:cNvPr id="1026" name="Picture 2" descr="Yadroviy tibbiyotning asosiy radioterapevtik usullariga doir ma'lumotlar |  Статья в журнале «Молодой ученый»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5419" y="2750625"/>
            <a:ext cx="5860912" cy="4047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748784" y="589359"/>
            <a:ext cx="7646432" cy="13370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250"/>
              </a:lnSpc>
              <a:buNone/>
            </a:pPr>
            <a:r>
              <a:rPr lang="en-US" sz="4200" dirty="0"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Tarixi va rivojlanish bosqichlari</a:t>
            </a:r>
            <a:endParaRPr lang="en-US" sz="4200" dirty="0"/>
          </a:p>
        </p:txBody>
      </p:sp>
      <p:sp>
        <p:nvSpPr>
          <p:cNvPr id="8" name="Text 5"/>
          <p:cNvSpPr/>
          <p:nvPr/>
        </p:nvSpPr>
        <p:spPr>
          <a:xfrm>
            <a:off x="748784" y="2451081"/>
            <a:ext cx="5017475" cy="44195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600"/>
              </a:lnSpc>
            </a:pPr>
            <a:r>
              <a:rPr lang="en-US" sz="2100" dirty="0" smtClean="0"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1895-Yil  </a:t>
            </a:r>
            <a:r>
              <a:rPr lang="en-US" sz="2400" dirty="0" err="1" smtClean="0">
                <a:latin typeface="DM Sans" pitchFamily="34" charset="0"/>
                <a:ea typeface="DM Sans" pitchFamily="34" charset="-122"/>
                <a:cs typeface="DM Sans" pitchFamily="34" charset="-120"/>
              </a:rPr>
              <a:t>Rentgen</a:t>
            </a:r>
            <a:r>
              <a:rPr lang="en-US" sz="2400" dirty="0" smtClean="0">
                <a:latin typeface="DM Sans" pitchFamily="34" charset="0"/>
                <a:ea typeface="DM Sans" pitchFamily="34" charset="-122"/>
                <a:cs typeface="DM Sans" pitchFamily="34" charset="-120"/>
              </a:rPr>
              <a:t> </a:t>
            </a:r>
            <a:r>
              <a:rPr lang="en-US" sz="2400" dirty="0" err="1" smtClean="0">
                <a:latin typeface="DM Sans" pitchFamily="34" charset="0"/>
                <a:ea typeface="DM Sans" pitchFamily="34" charset="-122"/>
                <a:cs typeface="DM Sans" pitchFamily="34" charset="-120"/>
              </a:rPr>
              <a:t>nurlari</a:t>
            </a:r>
            <a:r>
              <a:rPr lang="en-US" sz="2400" dirty="0" smtClean="0">
                <a:latin typeface="DM Sans" pitchFamily="34" charset="0"/>
                <a:ea typeface="DM Sans" pitchFamily="34" charset="-122"/>
                <a:cs typeface="DM Sans" pitchFamily="34" charset="-120"/>
              </a:rPr>
              <a:t> </a:t>
            </a:r>
            <a:r>
              <a:rPr lang="en-US" sz="2400" dirty="0" err="1" smtClean="0">
                <a:latin typeface="DM Sans" pitchFamily="34" charset="0"/>
                <a:ea typeface="DM Sans" pitchFamily="34" charset="-122"/>
                <a:cs typeface="DM Sans" pitchFamily="34" charset="-120"/>
              </a:rPr>
              <a:t>kashf</a:t>
            </a:r>
            <a:r>
              <a:rPr lang="en-US" sz="2400" dirty="0" smtClean="0">
                <a:latin typeface="DM Sans" pitchFamily="34" charset="0"/>
                <a:ea typeface="DM Sans" pitchFamily="34" charset="-122"/>
                <a:cs typeface="DM Sans" pitchFamily="34" charset="-120"/>
              </a:rPr>
              <a:t> </a:t>
            </a:r>
            <a:r>
              <a:rPr lang="en-US" sz="2400" dirty="0" err="1" smtClean="0">
                <a:latin typeface="DM Sans" pitchFamily="34" charset="0"/>
                <a:ea typeface="DM Sans" pitchFamily="34" charset="-122"/>
                <a:cs typeface="DM Sans" pitchFamily="34" charset="-120"/>
              </a:rPr>
              <a:t>etildi</a:t>
            </a:r>
            <a:endParaRPr lang="en-US" sz="2100" dirty="0"/>
          </a:p>
        </p:txBody>
      </p:sp>
      <p:sp>
        <p:nvSpPr>
          <p:cNvPr id="12" name="Text 9"/>
          <p:cNvSpPr/>
          <p:nvPr/>
        </p:nvSpPr>
        <p:spPr>
          <a:xfrm>
            <a:off x="828913" y="3974366"/>
            <a:ext cx="320873" cy="4011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500"/>
              </a:lnSpc>
              <a:buNone/>
            </a:pPr>
            <a:endParaRPr lang="en-US" sz="2500" dirty="0"/>
          </a:p>
        </p:txBody>
      </p:sp>
      <p:sp>
        <p:nvSpPr>
          <p:cNvPr id="13" name="Text 10"/>
          <p:cNvSpPr/>
          <p:nvPr/>
        </p:nvSpPr>
        <p:spPr>
          <a:xfrm>
            <a:off x="748783" y="3452306"/>
            <a:ext cx="8673513" cy="2794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600"/>
              </a:lnSpc>
            </a:pPr>
            <a:r>
              <a:rPr lang="en-US" sz="2100" dirty="0" smtClean="0"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1940-1950  </a:t>
            </a:r>
            <a:r>
              <a:rPr lang="en-US" sz="2100" dirty="0" err="1" smtClean="0"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Yillarda</a:t>
            </a:r>
            <a:r>
              <a:rPr lang="en-US" sz="2100" dirty="0" smtClean="0"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 </a:t>
            </a:r>
            <a:r>
              <a:rPr lang="en-US" sz="2400" dirty="0" err="1" smtClean="0">
                <a:latin typeface="DM Sans" pitchFamily="34" charset="0"/>
                <a:ea typeface="DM Sans" pitchFamily="34" charset="-122"/>
                <a:cs typeface="DM Sans" pitchFamily="34" charset="-120"/>
              </a:rPr>
              <a:t>Radionuklid</a:t>
            </a:r>
            <a:r>
              <a:rPr lang="en-US" sz="2400" dirty="0" smtClean="0">
                <a:latin typeface="DM Sans" pitchFamily="34" charset="0"/>
                <a:ea typeface="DM Sans" pitchFamily="34" charset="-122"/>
                <a:cs typeface="DM Sans" pitchFamily="34" charset="-120"/>
              </a:rPr>
              <a:t> </a:t>
            </a:r>
            <a:r>
              <a:rPr lang="en-US" sz="2400" dirty="0" err="1" smtClean="0">
                <a:latin typeface="DM Sans" pitchFamily="34" charset="0"/>
                <a:ea typeface="DM Sans" pitchFamily="34" charset="-122"/>
                <a:cs typeface="DM Sans" pitchFamily="34" charset="-120"/>
              </a:rPr>
              <a:t>usullari</a:t>
            </a:r>
            <a:r>
              <a:rPr lang="en-US" sz="2400" dirty="0" smtClean="0">
                <a:latin typeface="DM Sans" pitchFamily="34" charset="0"/>
                <a:ea typeface="DM Sans" pitchFamily="34" charset="-122"/>
                <a:cs typeface="DM Sans" pitchFamily="34" charset="-120"/>
              </a:rPr>
              <a:t> </a:t>
            </a:r>
            <a:r>
              <a:rPr lang="en-US" sz="2400" dirty="0" err="1" smtClean="0">
                <a:latin typeface="DM Sans" pitchFamily="34" charset="0"/>
                <a:ea typeface="DM Sans" pitchFamily="34" charset="-122"/>
                <a:cs typeface="DM Sans" pitchFamily="34" charset="-120"/>
              </a:rPr>
              <a:t>klinikada</a:t>
            </a:r>
            <a:r>
              <a:rPr lang="en-US" sz="2400" dirty="0" smtClean="0">
                <a:latin typeface="DM Sans" pitchFamily="34" charset="0"/>
                <a:ea typeface="DM Sans" pitchFamily="34" charset="-122"/>
                <a:cs typeface="DM Sans" pitchFamily="34" charset="-120"/>
              </a:rPr>
              <a:t> </a:t>
            </a:r>
            <a:r>
              <a:rPr lang="en-US" sz="2400" dirty="0" err="1" smtClean="0">
                <a:latin typeface="DM Sans" pitchFamily="34" charset="0"/>
                <a:ea typeface="DM Sans" pitchFamily="34" charset="-122"/>
                <a:cs typeface="DM Sans" pitchFamily="34" charset="-120"/>
              </a:rPr>
              <a:t>paydo</a:t>
            </a:r>
            <a:r>
              <a:rPr lang="en-US" sz="2400" dirty="0" smtClean="0">
                <a:latin typeface="DM Sans" pitchFamily="34" charset="0"/>
                <a:ea typeface="DM Sans" pitchFamily="34" charset="-122"/>
                <a:cs typeface="DM Sans" pitchFamily="34" charset="-120"/>
              </a:rPr>
              <a:t> </a:t>
            </a:r>
            <a:r>
              <a:rPr lang="en-US" sz="2400" dirty="0" err="1" smtClean="0">
                <a:latin typeface="DM Sans" pitchFamily="34" charset="0"/>
                <a:ea typeface="DM Sans" pitchFamily="34" charset="-122"/>
                <a:cs typeface="DM Sans" pitchFamily="34" charset="-120"/>
              </a:rPr>
              <a:t>bo‘ldi</a:t>
            </a:r>
            <a:endParaRPr lang="en-US" sz="2100" dirty="0"/>
          </a:p>
        </p:txBody>
      </p:sp>
      <p:sp>
        <p:nvSpPr>
          <p:cNvPr id="18" name="Text 15"/>
          <p:cNvSpPr/>
          <p:nvPr/>
        </p:nvSpPr>
        <p:spPr>
          <a:xfrm>
            <a:off x="748784" y="4698383"/>
            <a:ext cx="7043494" cy="4323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600"/>
              </a:lnSpc>
            </a:pPr>
            <a:r>
              <a:rPr lang="en-US" sz="2100" dirty="0" smtClean="0"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1972-Yil  </a:t>
            </a:r>
            <a:r>
              <a:rPr lang="en-US" sz="2400" dirty="0" err="1" smtClean="0">
                <a:latin typeface="DM Sans" pitchFamily="34" charset="0"/>
                <a:ea typeface="DM Sans" pitchFamily="34" charset="-122"/>
                <a:cs typeface="DM Sans" pitchFamily="34" charset="-120"/>
              </a:rPr>
              <a:t>Kompyuter</a:t>
            </a:r>
            <a:r>
              <a:rPr lang="en-US" sz="2400" dirty="0" smtClean="0">
                <a:latin typeface="DM Sans" pitchFamily="34" charset="0"/>
                <a:ea typeface="DM Sans" pitchFamily="34" charset="-122"/>
                <a:cs typeface="DM Sans" pitchFamily="34" charset="-120"/>
              </a:rPr>
              <a:t> </a:t>
            </a:r>
            <a:r>
              <a:rPr lang="en-US" sz="2400" dirty="0" err="1" smtClean="0">
                <a:latin typeface="DM Sans" pitchFamily="34" charset="0"/>
                <a:ea typeface="DM Sans" pitchFamily="34" charset="-122"/>
                <a:cs typeface="DM Sans" pitchFamily="34" charset="-120"/>
              </a:rPr>
              <a:t>tomografiyasi</a:t>
            </a:r>
            <a:r>
              <a:rPr lang="en-US" sz="2400" dirty="0" smtClean="0">
                <a:latin typeface="DM Sans" pitchFamily="34" charset="0"/>
                <a:ea typeface="DM Sans" pitchFamily="34" charset="-122"/>
                <a:cs typeface="DM Sans" pitchFamily="34" charset="-120"/>
              </a:rPr>
              <a:t> (KT) </a:t>
            </a:r>
            <a:r>
              <a:rPr lang="en-US" sz="2400" dirty="0" err="1" smtClean="0">
                <a:latin typeface="DM Sans" pitchFamily="34" charset="0"/>
                <a:ea typeface="DM Sans" pitchFamily="34" charset="-122"/>
                <a:cs typeface="DM Sans" pitchFamily="34" charset="-120"/>
              </a:rPr>
              <a:t>yaratildi</a:t>
            </a:r>
            <a:endParaRPr lang="en-US" sz="2100" dirty="0"/>
          </a:p>
        </p:txBody>
      </p:sp>
      <p:sp>
        <p:nvSpPr>
          <p:cNvPr id="20" name="Text 17"/>
          <p:cNvSpPr/>
          <p:nvPr/>
        </p:nvSpPr>
        <p:spPr>
          <a:xfrm>
            <a:off x="748784" y="5844342"/>
            <a:ext cx="7646432" cy="102691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000" dirty="0">
                <a:latin typeface="DM Sans" pitchFamily="34" charset="0"/>
                <a:ea typeface="DM Sans" pitchFamily="34" charset="-122"/>
                <a:cs typeface="DM Sans" pitchFamily="34" charset="-120"/>
              </a:rPr>
              <a:t>Rentgen nurlarining kashf etilishi diagnostika sohasida inqilob qildi. Radionuklid usullar va KT, MRT kabi texnologiyalar ushbu sohani yanada rivojlantirdi.</a:t>
            </a:r>
            <a:endParaRPr lang="en-US" sz="2000" dirty="0"/>
          </a:p>
        </p:txBody>
      </p:sp>
      <p:pic>
        <p:nvPicPr>
          <p:cNvPr id="2050" name="Picture 2" descr="Nafas olish tizim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95922" y="1595365"/>
            <a:ext cx="3829397" cy="48490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017389" y="1034099"/>
            <a:ext cx="7509034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Asosiy nur tashxis usullari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670960" y="2109594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Rentgen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670960" y="2434100"/>
            <a:ext cx="12369180" cy="12591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850"/>
              </a:lnSpc>
            </a:pPr>
            <a:r>
              <a:rPr lang="en-US" sz="2000" dirty="0" err="1" smtClean="0"/>
              <a:t>Rentgen</a:t>
            </a:r>
            <a:r>
              <a:rPr lang="en-US" sz="2000" dirty="0" smtClean="0"/>
              <a:t> – </a:t>
            </a:r>
            <a:r>
              <a:rPr lang="en-US" sz="2000" dirty="0" err="1" smtClean="0"/>
              <a:t>bu</a:t>
            </a:r>
            <a:r>
              <a:rPr lang="en-US" sz="2000" dirty="0" smtClean="0"/>
              <a:t> </a:t>
            </a:r>
            <a:r>
              <a:rPr lang="en-US" sz="2000" dirty="0" err="1" smtClean="0"/>
              <a:t>yuqori</a:t>
            </a:r>
            <a:r>
              <a:rPr lang="en-US" sz="2000" dirty="0" smtClean="0"/>
              <a:t> </a:t>
            </a:r>
            <a:r>
              <a:rPr lang="en-US" sz="2000" dirty="0" err="1" smtClean="0"/>
              <a:t>energiyali</a:t>
            </a:r>
            <a:r>
              <a:rPr lang="en-US" sz="2000" dirty="0" smtClean="0"/>
              <a:t> </a:t>
            </a:r>
            <a:r>
              <a:rPr lang="en-US" sz="2000" dirty="0" err="1" smtClean="0"/>
              <a:t>elektromagnit</a:t>
            </a:r>
            <a:r>
              <a:rPr lang="en-US" sz="2000" dirty="0" smtClean="0"/>
              <a:t> </a:t>
            </a:r>
            <a:r>
              <a:rPr lang="en-US" sz="2000" dirty="0" err="1" smtClean="0"/>
              <a:t>to‘lqinlar</a:t>
            </a:r>
            <a:r>
              <a:rPr lang="en-US" sz="2000" dirty="0" smtClean="0"/>
              <a:t> (</a:t>
            </a:r>
            <a:r>
              <a:rPr lang="en-US" sz="2000" dirty="0" err="1" smtClean="0"/>
              <a:t>rentgen</a:t>
            </a:r>
            <a:r>
              <a:rPr lang="en-US" sz="2000" dirty="0" smtClean="0"/>
              <a:t> </a:t>
            </a:r>
            <a:r>
              <a:rPr lang="en-US" sz="2000" dirty="0" err="1" smtClean="0"/>
              <a:t>nurlari</a:t>
            </a:r>
            <a:r>
              <a:rPr lang="en-US" sz="2000" dirty="0" smtClean="0"/>
              <a:t>) </a:t>
            </a:r>
            <a:r>
              <a:rPr lang="en-US" sz="2000" dirty="0" err="1" smtClean="0"/>
              <a:t>yordamida</a:t>
            </a:r>
            <a:r>
              <a:rPr lang="en-US" sz="2000" dirty="0" smtClean="0"/>
              <a:t> </a:t>
            </a:r>
            <a:r>
              <a:rPr lang="en-US" sz="2000" dirty="0" err="1" smtClean="0"/>
              <a:t>ichki</a:t>
            </a:r>
            <a:r>
              <a:rPr lang="en-US" sz="2000" dirty="0" smtClean="0"/>
              <a:t> organ </a:t>
            </a:r>
            <a:r>
              <a:rPr lang="en-US" sz="2000" dirty="0" err="1" smtClean="0"/>
              <a:t>va</a:t>
            </a:r>
            <a:endParaRPr lang="en-US" sz="2000" dirty="0" smtClean="0"/>
          </a:p>
          <a:p>
            <a:pPr>
              <a:lnSpc>
                <a:spcPts val="2850"/>
              </a:lnSpc>
            </a:pPr>
            <a:r>
              <a:rPr lang="en-US" sz="2000" dirty="0" smtClean="0"/>
              <a:t>  </a:t>
            </a:r>
            <a:r>
              <a:rPr lang="en-US" sz="2000" dirty="0" err="1" smtClean="0"/>
              <a:t>to‘qimalarning</a:t>
            </a:r>
            <a:r>
              <a:rPr lang="en-US" sz="2000" dirty="0" smtClean="0"/>
              <a:t> </a:t>
            </a:r>
            <a:r>
              <a:rPr lang="en-US" sz="2000" dirty="0" err="1" smtClean="0"/>
              <a:t>statik</a:t>
            </a:r>
            <a:r>
              <a:rPr lang="en-US" sz="2000" dirty="0" smtClean="0"/>
              <a:t> </a:t>
            </a:r>
            <a:r>
              <a:rPr lang="en-US" sz="2000" dirty="0" err="1" smtClean="0"/>
              <a:t>tasvirini</a:t>
            </a:r>
            <a:r>
              <a:rPr lang="en-US" sz="2000" dirty="0" smtClean="0"/>
              <a:t> </a:t>
            </a:r>
            <a:r>
              <a:rPr lang="en-US" sz="2000" dirty="0" err="1" smtClean="0"/>
              <a:t>olish</a:t>
            </a:r>
            <a:r>
              <a:rPr lang="en-US" sz="2000" dirty="0" smtClean="0"/>
              <a:t> </a:t>
            </a:r>
            <a:r>
              <a:rPr lang="en-US" sz="2000" dirty="0" err="1" smtClean="0"/>
              <a:t>usuli</a:t>
            </a:r>
            <a:r>
              <a:rPr lang="en-US" sz="2000" dirty="0" smtClean="0"/>
              <a:t>.</a:t>
            </a:r>
          </a:p>
          <a:p>
            <a:pPr>
              <a:lnSpc>
                <a:spcPts val="2850"/>
              </a:lnSpc>
            </a:pPr>
            <a:r>
              <a:rPr lang="en-US" sz="2000" dirty="0" err="1" smtClean="0">
                <a:latin typeface="DM Sans" pitchFamily="34" charset="0"/>
                <a:ea typeface="DM Sans" pitchFamily="34" charset="-122"/>
                <a:cs typeface="DM Sans" pitchFamily="34" charset="-120"/>
              </a:rPr>
              <a:t>Suyaklarni</a:t>
            </a:r>
            <a:r>
              <a:rPr lang="en-US" sz="2000" dirty="0" smtClean="0">
                <a:latin typeface="DM Sans" pitchFamily="34" charset="0"/>
                <a:ea typeface="DM Sans" pitchFamily="34" charset="-122"/>
                <a:cs typeface="DM Sans" pitchFamily="34" charset="-120"/>
              </a:rPr>
              <a:t> </a:t>
            </a:r>
            <a:r>
              <a:rPr lang="en-US" sz="2000" dirty="0">
                <a:latin typeface="DM Sans" pitchFamily="34" charset="0"/>
                <a:ea typeface="DM Sans" pitchFamily="34" charset="-122"/>
                <a:cs typeface="DM Sans" pitchFamily="34" charset="-120"/>
              </a:rPr>
              <a:t>tasvirlash uchun ishlatiladi.</a:t>
            </a:r>
            <a:endParaRPr lang="en-US" sz="2000" dirty="0"/>
          </a:p>
        </p:txBody>
      </p:sp>
      <p:sp>
        <p:nvSpPr>
          <p:cNvPr id="5" name="Text 3"/>
          <p:cNvSpPr/>
          <p:nvPr/>
        </p:nvSpPr>
        <p:spPr>
          <a:xfrm>
            <a:off x="670960" y="3561848"/>
            <a:ext cx="4801792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 smtClean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KT (</a:t>
            </a:r>
            <a:r>
              <a:rPr lang="en-US" sz="2200" dirty="0" err="1" smtClean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Kampyuter</a:t>
            </a:r>
            <a:r>
              <a:rPr lang="en-US" sz="2200" dirty="0" smtClean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 </a:t>
            </a:r>
            <a:r>
              <a:rPr lang="en-US" sz="2200" dirty="0" err="1" smtClean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tomografsiyasi</a:t>
            </a:r>
            <a:r>
              <a:rPr lang="en-US" sz="2200" dirty="0" smtClean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)</a:t>
            </a:r>
            <a:endParaRPr lang="en-US" sz="2200" dirty="0"/>
          </a:p>
        </p:txBody>
      </p:sp>
      <p:sp>
        <p:nvSpPr>
          <p:cNvPr id="7" name="Text 5"/>
          <p:cNvSpPr/>
          <p:nvPr/>
        </p:nvSpPr>
        <p:spPr>
          <a:xfrm>
            <a:off x="670960" y="5292227"/>
            <a:ext cx="6193864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 smtClean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MRT (</a:t>
            </a:r>
            <a:r>
              <a:rPr lang="en-US" sz="2200" dirty="0" err="1" smtClean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Magnit</a:t>
            </a:r>
            <a:r>
              <a:rPr lang="en-US" sz="2200" dirty="0" smtClean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 </a:t>
            </a:r>
            <a:r>
              <a:rPr lang="en-US" sz="2200" dirty="0" err="1" smtClean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rezonans</a:t>
            </a:r>
            <a:r>
              <a:rPr lang="en-US" sz="2200" dirty="0" smtClean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 </a:t>
            </a:r>
            <a:r>
              <a:rPr lang="en-US" sz="2200" dirty="0" err="1" smtClean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tomografiyasi</a:t>
            </a:r>
            <a:r>
              <a:rPr lang="en-US" sz="2200" dirty="0" smtClean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)</a:t>
            </a:r>
            <a:endParaRPr lang="en-US" sz="22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573206" y="3916178"/>
            <a:ext cx="7315200" cy="132343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000" dirty="0" err="1" smtClean="0"/>
              <a:t>Kompyuter</a:t>
            </a:r>
            <a:r>
              <a:rPr lang="en-US" sz="2000" dirty="0" smtClean="0"/>
              <a:t> </a:t>
            </a:r>
            <a:r>
              <a:rPr lang="en-US" sz="2000" dirty="0" err="1" smtClean="0"/>
              <a:t>tomografiya</a:t>
            </a:r>
            <a:r>
              <a:rPr lang="en-US" sz="2000" dirty="0" smtClean="0"/>
              <a:t> – </a:t>
            </a:r>
            <a:r>
              <a:rPr lang="en-US" sz="2000" dirty="0" err="1" smtClean="0"/>
              <a:t>rentgen</a:t>
            </a:r>
            <a:r>
              <a:rPr lang="en-US" sz="2000" dirty="0" smtClean="0"/>
              <a:t> </a:t>
            </a:r>
            <a:r>
              <a:rPr lang="en-US" sz="2000" dirty="0" err="1" smtClean="0"/>
              <a:t>nurlari</a:t>
            </a:r>
            <a:r>
              <a:rPr lang="en-US" sz="2000" dirty="0" smtClean="0"/>
              <a:t> </a:t>
            </a:r>
            <a:r>
              <a:rPr lang="en-US" sz="2000" dirty="0" err="1" smtClean="0"/>
              <a:t>yordamida</a:t>
            </a:r>
            <a:r>
              <a:rPr lang="en-US" sz="2000" dirty="0" smtClean="0"/>
              <a:t> </a:t>
            </a:r>
            <a:r>
              <a:rPr lang="en-US" sz="2000" dirty="0" err="1" smtClean="0"/>
              <a:t>turli</a:t>
            </a:r>
            <a:r>
              <a:rPr lang="en-US" sz="2000" dirty="0" smtClean="0"/>
              <a:t> </a:t>
            </a:r>
            <a:r>
              <a:rPr lang="en-US" sz="2000" dirty="0" err="1" smtClean="0"/>
              <a:t>burchaklardan</a:t>
            </a:r>
            <a:r>
              <a:rPr lang="en-US" sz="2000" dirty="0" smtClean="0"/>
              <a:t> </a:t>
            </a:r>
            <a:r>
              <a:rPr lang="en-US" sz="2000" dirty="0" err="1" smtClean="0"/>
              <a:t>olingan</a:t>
            </a:r>
            <a:r>
              <a:rPr lang="en-US" sz="2000" dirty="0" smtClean="0"/>
              <a:t> </a:t>
            </a:r>
            <a:r>
              <a:rPr lang="en-US" sz="2000" dirty="0" err="1" smtClean="0"/>
              <a:t>ko‘plab</a:t>
            </a:r>
            <a:r>
              <a:rPr lang="en-US" sz="2000" dirty="0" smtClean="0"/>
              <a:t> </a:t>
            </a:r>
            <a:r>
              <a:rPr lang="en-US" sz="2000" dirty="0" err="1" smtClean="0"/>
              <a:t>tasvirlar</a:t>
            </a:r>
            <a:r>
              <a:rPr lang="en-US" sz="2000" dirty="0" smtClean="0"/>
              <a:t> </a:t>
            </a:r>
            <a:r>
              <a:rPr lang="en-US" sz="2000" dirty="0" err="1" smtClean="0"/>
              <a:t>asosida</a:t>
            </a:r>
            <a:r>
              <a:rPr lang="en-US" sz="2000" dirty="0" smtClean="0"/>
              <a:t> </a:t>
            </a:r>
            <a:r>
              <a:rPr lang="en-US" sz="2000" dirty="0" err="1" smtClean="0"/>
              <a:t>tana</a:t>
            </a:r>
            <a:r>
              <a:rPr lang="en-US" sz="2000" dirty="0" smtClean="0"/>
              <a:t> </a:t>
            </a:r>
            <a:r>
              <a:rPr lang="en-US" sz="2000" dirty="0" err="1" smtClean="0"/>
              <a:t>bo‘ylab</a:t>
            </a:r>
            <a:r>
              <a:rPr lang="en-US" sz="2000" dirty="0" smtClean="0"/>
              <a:t> </a:t>
            </a:r>
            <a:r>
              <a:rPr lang="en-US" sz="2000" b="1" dirty="0" err="1" smtClean="0"/>
              <a:t>kesimlar</a:t>
            </a:r>
            <a:r>
              <a:rPr lang="en-US" sz="2000" dirty="0" smtClean="0"/>
              <a:t> (</a:t>
            </a:r>
            <a:r>
              <a:rPr lang="en-US" sz="2000" dirty="0" err="1" smtClean="0"/>
              <a:t>tomogrammalar</a:t>
            </a:r>
            <a:r>
              <a:rPr lang="en-US" sz="2000" dirty="0" smtClean="0"/>
              <a:t>) </a:t>
            </a:r>
            <a:r>
              <a:rPr lang="en-US" sz="2000" dirty="0" err="1" smtClean="0"/>
              <a:t>olish</a:t>
            </a:r>
            <a:r>
              <a:rPr lang="en-US" sz="2000" dirty="0" smtClean="0"/>
              <a:t> </a:t>
            </a:r>
            <a:r>
              <a:rPr lang="en-US" sz="2000" dirty="0" err="1" smtClean="0"/>
              <a:t>usuli</a:t>
            </a:r>
            <a:r>
              <a:rPr lang="en-US" sz="2000" dirty="0" smtClean="0"/>
              <a:t>.</a:t>
            </a:r>
          </a:p>
          <a:p>
            <a:r>
              <a:rPr lang="en-US" sz="2000" dirty="0" err="1" smtClean="0">
                <a:latin typeface="DM Sans" pitchFamily="34" charset="0"/>
                <a:ea typeface="DM Sans" pitchFamily="34" charset="-122"/>
                <a:cs typeface="DM Sans" pitchFamily="34" charset="-120"/>
              </a:rPr>
              <a:t>Tananing</a:t>
            </a:r>
            <a:r>
              <a:rPr lang="en-US" sz="2000" dirty="0" smtClean="0">
                <a:latin typeface="DM Sans" pitchFamily="34" charset="0"/>
                <a:ea typeface="DM Sans" pitchFamily="34" charset="-122"/>
                <a:cs typeface="DM Sans" pitchFamily="34" charset="-120"/>
              </a:rPr>
              <a:t> 3D </a:t>
            </a:r>
            <a:r>
              <a:rPr lang="en-US" sz="2000" dirty="0" err="1" smtClean="0">
                <a:latin typeface="DM Sans" pitchFamily="34" charset="0"/>
                <a:ea typeface="DM Sans" pitchFamily="34" charset="-122"/>
                <a:cs typeface="DM Sans" pitchFamily="34" charset="-120"/>
              </a:rPr>
              <a:t>tasvirini</a:t>
            </a:r>
            <a:r>
              <a:rPr lang="en-US" sz="2000" dirty="0" smtClean="0">
                <a:latin typeface="DM Sans" pitchFamily="34" charset="0"/>
                <a:ea typeface="DM Sans" pitchFamily="34" charset="-122"/>
                <a:cs typeface="DM Sans" pitchFamily="34" charset="-120"/>
              </a:rPr>
              <a:t> </a:t>
            </a:r>
            <a:r>
              <a:rPr lang="en-US" sz="2000" dirty="0" err="1" smtClean="0">
                <a:latin typeface="DM Sans" pitchFamily="34" charset="0"/>
                <a:ea typeface="DM Sans" pitchFamily="34" charset="-122"/>
                <a:cs typeface="DM Sans" pitchFamily="34" charset="-120"/>
              </a:rPr>
              <a:t>yaratadi</a:t>
            </a:r>
            <a:r>
              <a:rPr lang="en-US" sz="2000" dirty="0" smtClean="0">
                <a:latin typeface="DM Sans" pitchFamily="34" charset="0"/>
                <a:ea typeface="DM Sans" pitchFamily="34" charset="-122"/>
                <a:cs typeface="DM Sans" pitchFamily="34" charset="-120"/>
              </a:rPr>
              <a:t>. </a:t>
            </a:r>
            <a:r>
              <a:rPr lang="en-US" sz="2000" dirty="0" err="1" smtClean="0">
                <a:latin typeface="DM Sans" pitchFamily="34" charset="0"/>
                <a:ea typeface="DM Sans" pitchFamily="34" charset="-122"/>
                <a:cs typeface="DM Sans" pitchFamily="34" charset="-120"/>
              </a:rPr>
              <a:t>Va</a:t>
            </a:r>
            <a:r>
              <a:rPr lang="en-US" sz="2000" dirty="0" smtClean="0">
                <a:latin typeface="DM Sans" pitchFamily="34" charset="0"/>
                <a:ea typeface="DM Sans" pitchFamily="34" charset="-122"/>
                <a:cs typeface="DM Sans" pitchFamily="34" charset="-120"/>
              </a:rPr>
              <a:t> </a:t>
            </a:r>
            <a:r>
              <a:rPr lang="en-US" sz="2000" dirty="0" err="1" smtClean="0">
                <a:latin typeface="DM Sans" pitchFamily="34" charset="0"/>
                <a:ea typeface="DM Sans" pitchFamily="34" charset="-122"/>
                <a:cs typeface="DM Sans" pitchFamily="34" charset="-120"/>
              </a:rPr>
              <a:t>tushunishni</a:t>
            </a:r>
            <a:r>
              <a:rPr lang="en-US" sz="2000" dirty="0" smtClean="0">
                <a:latin typeface="DM Sans" pitchFamily="34" charset="0"/>
                <a:ea typeface="DM Sans" pitchFamily="34" charset="-122"/>
                <a:cs typeface="DM Sans" pitchFamily="34" charset="-120"/>
              </a:rPr>
              <a:t> </a:t>
            </a:r>
            <a:r>
              <a:rPr lang="en-US" sz="2000" dirty="0" err="1" smtClean="0">
                <a:latin typeface="DM Sans" pitchFamily="34" charset="0"/>
                <a:ea typeface="DM Sans" pitchFamily="34" charset="-122"/>
                <a:cs typeface="DM Sans" pitchFamily="34" charset="-120"/>
              </a:rPr>
              <a:t>osonroq</a:t>
            </a:r>
            <a:r>
              <a:rPr lang="en-US" sz="2000" dirty="0" smtClean="0">
                <a:latin typeface="DM Sans" pitchFamily="34" charset="0"/>
                <a:ea typeface="DM Sans" pitchFamily="34" charset="-122"/>
                <a:cs typeface="DM Sans" pitchFamily="34" charset="-120"/>
              </a:rPr>
              <a:t> </a:t>
            </a:r>
            <a:r>
              <a:rPr lang="en-US" sz="2000" dirty="0" err="1" smtClean="0">
                <a:latin typeface="DM Sans" pitchFamily="34" charset="0"/>
                <a:ea typeface="DM Sans" pitchFamily="34" charset="-122"/>
                <a:cs typeface="DM Sans" pitchFamily="34" charset="-120"/>
              </a:rPr>
              <a:t>qiladi</a:t>
            </a:r>
            <a:endParaRPr lang="en-US" sz="2000" dirty="0" smtClean="0"/>
          </a:p>
        </p:txBody>
      </p:sp>
      <p:sp>
        <p:nvSpPr>
          <p:cNvPr id="12" name="Прямоугольник 11"/>
          <p:cNvSpPr/>
          <p:nvPr/>
        </p:nvSpPr>
        <p:spPr>
          <a:xfrm>
            <a:off x="573206" y="5692309"/>
            <a:ext cx="7315200" cy="132343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000" dirty="0" smtClean="0"/>
              <a:t>MRT – </a:t>
            </a:r>
            <a:r>
              <a:rPr lang="en-US" sz="2000" dirty="0" err="1" smtClean="0"/>
              <a:t>kuchli</a:t>
            </a:r>
            <a:r>
              <a:rPr lang="en-US" sz="2000" dirty="0" smtClean="0"/>
              <a:t> </a:t>
            </a:r>
            <a:r>
              <a:rPr lang="en-US" sz="2000" dirty="0" err="1" smtClean="0"/>
              <a:t>magnit</a:t>
            </a:r>
            <a:r>
              <a:rPr lang="en-US" sz="2000" dirty="0" smtClean="0"/>
              <a:t> </a:t>
            </a:r>
            <a:r>
              <a:rPr lang="en-US" sz="2000" dirty="0" err="1" smtClean="0"/>
              <a:t>maydoni</a:t>
            </a:r>
            <a:r>
              <a:rPr lang="en-US" sz="2000" dirty="0" smtClean="0"/>
              <a:t> </a:t>
            </a:r>
            <a:r>
              <a:rPr lang="en-US" sz="2000" dirty="0" err="1" smtClean="0"/>
              <a:t>va</a:t>
            </a:r>
            <a:r>
              <a:rPr lang="en-US" sz="2000" dirty="0" smtClean="0"/>
              <a:t> radio </a:t>
            </a:r>
            <a:r>
              <a:rPr lang="en-US" sz="2000" dirty="0" err="1" smtClean="0"/>
              <a:t>to‘lqinlar</a:t>
            </a:r>
            <a:r>
              <a:rPr lang="en-US" sz="2000" dirty="0" smtClean="0"/>
              <a:t> </a:t>
            </a:r>
            <a:r>
              <a:rPr lang="en-US" sz="2000" dirty="0" err="1" smtClean="0"/>
              <a:t>yordamida</a:t>
            </a:r>
            <a:r>
              <a:rPr lang="en-US" sz="2000" dirty="0" smtClean="0"/>
              <a:t> </a:t>
            </a:r>
            <a:r>
              <a:rPr lang="en-US" sz="2000" dirty="0" err="1" smtClean="0"/>
              <a:t>tana</a:t>
            </a:r>
            <a:r>
              <a:rPr lang="en-US" sz="2000" dirty="0" smtClean="0"/>
              <a:t> </a:t>
            </a:r>
            <a:r>
              <a:rPr lang="en-US" sz="2000" dirty="0" err="1" smtClean="0"/>
              <a:t>ichki</a:t>
            </a:r>
            <a:r>
              <a:rPr lang="en-US" sz="2000" dirty="0" smtClean="0"/>
              <a:t> </a:t>
            </a:r>
            <a:r>
              <a:rPr lang="en-US" sz="2000" dirty="0" err="1" smtClean="0"/>
              <a:t>tuzilmalarining</a:t>
            </a:r>
            <a:r>
              <a:rPr lang="en-US" sz="2000" dirty="0" smtClean="0"/>
              <a:t> </a:t>
            </a:r>
            <a:r>
              <a:rPr lang="en-US" sz="2000" dirty="0" err="1" smtClean="0"/>
              <a:t>aniq</a:t>
            </a:r>
            <a:r>
              <a:rPr lang="en-US" sz="2000" dirty="0" smtClean="0"/>
              <a:t> </a:t>
            </a:r>
            <a:r>
              <a:rPr lang="en-US" sz="2000" dirty="0" err="1" smtClean="0"/>
              <a:t>tasvirlarini</a:t>
            </a:r>
            <a:r>
              <a:rPr lang="en-US" sz="2000" dirty="0" smtClean="0"/>
              <a:t> </a:t>
            </a:r>
            <a:r>
              <a:rPr lang="en-US" sz="2000" dirty="0" err="1" smtClean="0"/>
              <a:t>olish</a:t>
            </a:r>
            <a:r>
              <a:rPr lang="en-US" sz="2000" dirty="0" smtClean="0"/>
              <a:t> </a:t>
            </a:r>
            <a:r>
              <a:rPr lang="en-US" sz="2000" dirty="0" err="1" smtClean="0"/>
              <a:t>usuli</a:t>
            </a:r>
            <a:r>
              <a:rPr lang="en-US" sz="2000" dirty="0" smtClean="0"/>
              <a:t>.</a:t>
            </a:r>
          </a:p>
          <a:p>
            <a:r>
              <a:rPr lang="en-US" sz="2000" dirty="0" err="1" smtClean="0">
                <a:latin typeface="DM Sans" pitchFamily="34" charset="0"/>
                <a:ea typeface="DM Sans" pitchFamily="34" charset="-122"/>
                <a:cs typeface="DM Sans" pitchFamily="34" charset="-120"/>
              </a:rPr>
              <a:t>Yuqori</a:t>
            </a:r>
            <a:r>
              <a:rPr lang="en-US" sz="2000" dirty="0" smtClean="0">
                <a:latin typeface="DM Sans" pitchFamily="34" charset="0"/>
                <a:ea typeface="DM Sans" pitchFamily="34" charset="-122"/>
                <a:cs typeface="DM Sans" pitchFamily="34" charset="-120"/>
              </a:rPr>
              <a:t> </a:t>
            </a:r>
            <a:r>
              <a:rPr lang="en-US" sz="2000" dirty="0" err="1" smtClean="0">
                <a:latin typeface="DM Sans" pitchFamily="34" charset="0"/>
                <a:ea typeface="DM Sans" pitchFamily="34" charset="-122"/>
                <a:cs typeface="DM Sans" pitchFamily="34" charset="-120"/>
              </a:rPr>
              <a:t>aniqlikdagi</a:t>
            </a:r>
            <a:r>
              <a:rPr lang="en-US" sz="2000" dirty="0" smtClean="0">
                <a:latin typeface="DM Sans" pitchFamily="34" charset="0"/>
                <a:ea typeface="DM Sans" pitchFamily="34" charset="-122"/>
                <a:cs typeface="DM Sans" pitchFamily="34" charset="-120"/>
              </a:rPr>
              <a:t> </a:t>
            </a:r>
            <a:r>
              <a:rPr lang="en-US" sz="2000" dirty="0" err="1" smtClean="0">
                <a:latin typeface="DM Sans" pitchFamily="34" charset="0"/>
                <a:ea typeface="DM Sans" pitchFamily="34" charset="-122"/>
                <a:cs typeface="DM Sans" pitchFamily="34" charset="-120"/>
              </a:rPr>
              <a:t>tasvirlarni</a:t>
            </a:r>
            <a:r>
              <a:rPr lang="en-US" sz="2000" dirty="0" smtClean="0">
                <a:latin typeface="DM Sans" pitchFamily="34" charset="0"/>
                <a:ea typeface="DM Sans" pitchFamily="34" charset="-122"/>
                <a:cs typeface="DM Sans" pitchFamily="34" charset="-120"/>
              </a:rPr>
              <a:t> </a:t>
            </a:r>
            <a:r>
              <a:rPr lang="en-US" sz="2000" dirty="0" err="1" smtClean="0">
                <a:latin typeface="DM Sans" pitchFamily="34" charset="0"/>
                <a:ea typeface="DM Sans" pitchFamily="34" charset="-122"/>
                <a:cs typeface="DM Sans" pitchFamily="34" charset="-120"/>
              </a:rPr>
              <a:t>taqdim</a:t>
            </a:r>
            <a:r>
              <a:rPr lang="en-US" sz="2000" dirty="0" smtClean="0">
                <a:latin typeface="DM Sans" pitchFamily="34" charset="0"/>
                <a:ea typeface="DM Sans" pitchFamily="34" charset="-122"/>
                <a:cs typeface="DM Sans" pitchFamily="34" charset="-120"/>
              </a:rPr>
              <a:t> </a:t>
            </a:r>
            <a:r>
              <a:rPr lang="en-US" sz="2000" dirty="0" err="1" smtClean="0">
                <a:latin typeface="DM Sans" pitchFamily="34" charset="0"/>
                <a:ea typeface="DM Sans" pitchFamily="34" charset="-122"/>
                <a:cs typeface="DM Sans" pitchFamily="34" charset="-120"/>
              </a:rPr>
              <a:t>etadi</a:t>
            </a:r>
            <a:r>
              <a:rPr lang="en-US" sz="2000" dirty="0" smtClean="0">
                <a:latin typeface="DM Sans" pitchFamily="34" charset="0"/>
                <a:ea typeface="DM Sans" pitchFamily="34" charset="-122"/>
                <a:cs typeface="DM Sans" pitchFamily="34" charset="-120"/>
              </a:rPr>
              <a:t>.</a:t>
            </a:r>
            <a:endParaRPr lang="en-US" sz="2000" dirty="0" smtClean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1549164" y="805928"/>
            <a:ext cx="12418627" cy="16686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 err="1">
                <a:solidFill>
                  <a:schemeClr val="bg1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Yadro</a:t>
            </a:r>
            <a:r>
              <a:rPr lang="en-US" sz="4450" dirty="0">
                <a:solidFill>
                  <a:schemeClr val="bg1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 </a:t>
            </a:r>
            <a:r>
              <a:rPr lang="en-US" sz="4450" dirty="0" err="1" smtClean="0">
                <a:solidFill>
                  <a:schemeClr val="bg1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tibbiyotida</a:t>
            </a:r>
            <a:r>
              <a:rPr lang="en-US" sz="4450" dirty="0" smtClean="0">
                <a:solidFill>
                  <a:schemeClr val="bg1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 </a:t>
            </a:r>
            <a:r>
              <a:rPr lang="en-US" sz="4450" dirty="0" err="1" smtClean="0">
                <a:solidFill>
                  <a:schemeClr val="bg1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ishlatiladigan</a:t>
            </a:r>
            <a:r>
              <a:rPr lang="en-US" sz="4450" dirty="0" smtClean="0">
                <a:solidFill>
                  <a:schemeClr val="bg1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 </a:t>
            </a:r>
            <a:r>
              <a:rPr lang="en-US" sz="4450" dirty="0">
                <a:solidFill>
                  <a:schemeClr val="bg1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radionuklidlar</a:t>
            </a:r>
            <a:endParaRPr lang="en-US" sz="4450" dirty="0">
              <a:solidFill>
                <a:schemeClr val="bg1"/>
              </a:solidFill>
            </a:endParaRPr>
          </a:p>
        </p:txBody>
      </p:sp>
      <p:sp>
        <p:nvSpPr>
          <p:cNvPr id="4" name="Shape 1"/>
          <p:cNvSpPr/>
          <p:nvPr/>
        </p:nvSpPr>
        <p:spPr>
          <a:xfrm>
            <a:off x="1549164" y="2917118"/>
            <a:ext cx="11066906" cy="4433344"/>
          </a:xfrm>
          <a:prstGeom prst="roundRect">
            <a:avLst>
              <a:gd name="adj" fmla="val 5654"/>
            </a:avLst>
          </a:prstGeom>
          <a:solidFill>
            <a:srgbClr val="F7EDD4"/>
          </a:solidFill>
          <a:ln w="7620">
            <a:solidFill>
              <a:srgbClr val="DDD3BA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1963977" y="3183479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chemeClr val="bg1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Texnetiy-99m</a:t>
            </a:r>
            <a:endParaRPr lang="en-US" sz="2200" dirty="0">
              <a:solidFill>
                <a:schemeClr val="bg1"/>
              </a:solidFill>
            </a:endParaRPr>
          </a:p>
        </p:txBody>
      </p:sp>
      <p:sp>
        <p:nvSpPr>
          <p:cNvPr id="6" name="Text 3"/>
          <p:cNvSpPr/>
          <p:nvPr/>
        </p:nvSpPr>
        <p:spPr>
          <a:xfrm>
            <a:off x="1963977" y="3735833"/>
            <a:ext cx="3195995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0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Eng ko‘p ishlatiladigan radionuklid.</a:t>
            </a:r>
            <a:endParaRPr lang="en-US" sz="2000" dirty="0"/>
          </a:p>
        </p:txBody>
      </p:sp>
      <p:sp>
        <p:nvSpPr>
          <p:cNvPr id="8" name="Text 5"/>
          <p:cNvSpPr/>
          <p:nvPr/>
        </p:nvSpPr>
        <p:spPr>
          <a:xfrm>
            <a:off x="9054579" y="3220745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chemeClr val="bg1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Iod-131</a:t>
            </a:r>
            <a:endParaRPr lang="en-US" sz="2200" dirty="0">
              <a:solidFill>
                <a:schemeClr val="bg1"/>
              </a:solidFill>
            </a:endParaRPr>
          </a:p>
        </p:txBody>
      </p:sp>
      <p:sp>
        <p:nvSpPr>
          <p:cNvPr id="9" name="Text 6"/>
          <p:cNvSpPr/>
          <p:nvPr/>
        </p:nvSpPr>
        <p:spPr>
          <a:xfrm>
            <a:off x="9054579" y="3628596"/>
            <a:ext cx="3195995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0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Qalqonsimon bez kasalliklarini davolashda qo‘llaniladi.</a:t>
            </a:r>
            <a:endParaRPr lang="en-US" sz="2000" dirty="0"/>
          </a:p>
        </p:txBody>
      </p:sp>
      <p:sp>
        <p:nvSpPr>
          <p:cNvPr id="11" name="Text 8"/>
          <p:cNvSpPr/>
          <p:nvPr/>
        </p:nvSpPr>
        <p:spPr>
          <a:xfrm>
            <a:off x="1963976" y="5133790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chemeClr val="bg1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F-18</a:t>
            </a:r>
            <a:endParaRPr lang="en-US" sz="2200" dirty="0">
              <a:solidFill>
                <a:schemeClr val="bg1"/>
              </a:solidFill>
            </a:endParaRPr>
          </a:p>
        </p:txBody>
      </p:sp>
      <p:sp>
        <p:nvSpPr>
          <p:cNvPr id="12" name="Text 9"/>
          <p:cNvSpPr/>
          <p:nvPr/>
        </p:nvSpPr>
        <p:spPr>
          <a:xfrm>
            <a:off x="1963977" y="5529570"/>
            <a:ext cx="7087553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0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PET tomografiyasida ishlatiladi</a:t>
            </a: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.</a:t>
            </a:r>
            <a:endParaRPr lang="en-US" sz="1750" dirty="0"/>
          </a:p>
        </p:txBody>
      </p:sp>
      <p:sp>
        <p:nvSpPr>
          <p:cNvPr id="13" name="Text 10"/>
          <p:cNvSpPr/>
          <p:nvPr/>
        </p:nvSpPr>
        <p:spPr>
          <a:xfrm>
            <a:off x="1963976" y="6187527"/>
            <a:ext cx="9803954" cy="89657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0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Radionuklidlar kasalliklarni aniqlash va davolash uchun ishlatiladi. Ular tanada harakatlanib, nurlanish orqali tasvir olish imkonini beradi.</a:t>
            </a:r>
            <a:endParaRPr lang="en-US" sz="2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608260" y="635341"/>
            <a:ext cx="13298809" cy="1439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SPECT va PET: Zamonaviy yadroviy diagnostika</a:t>
            </a:r>
            <a:endParaRPr lang="en-US" sz="4450" dirty="0"/>
          </a:p>
        </p:txBody>
      </p:sp>
      <p:sp>
        <p:nvSpPr>
          <p:cNvPr id="10" name="Text 5"/>
          <p:cNvSpPr/>
          <p:nvPr/>
        </p:nvSpPr>
        <p:spPr>
          <a:xfrm>
            <a:off x="4055605" y="7427716"/>
            <a:ext cx="75564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SPECT va PET - yadro tibbiyotining eng zamonaviy usullaridan biridir. Ular anatomik va funksional ma'lumotlarni birlashtiradi.</a:t>
            </a:r>
            <a:endParaRPr lang="en-US" sz="175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608260" y="2897765"/>
            <a:ext cx="11222944" cy="23083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SPECT (</a:t>
            </a:r>
            <a:r>
              <a:rPr lang="en-US" dirty="0" err="1" smtClean="0">
                <a:solidFill>
                  <a:schemeClr val="bg1"/>
                </a:solidFill>
              </a:rPr>
              <a:t>Yagona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foton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emissiyali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kompyuter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tomografiyasi</a:t>
            </a:r>
            <a:r>
              <a:rPr lang="en-US" dirty="0" smtClean="0">
                <a:solidFill>
                  <a:schemeClr val="bg1"/>
                </a:solidFill>
              </a:rPr>
              <a:t>)</a:t>
            </a:r>
          </a:p>
          <a:p>
            <a:r>
              <a:rPr lang="en-US" b="1" dirty="0" err="1" smtClean="0"/>
              <a:t>Ishlash</a:t>
            </a:r>
            <a:r>
              <a:rPr lang="en-US" b="1" dirty="0" smtClean="0"/>
              <a:t> </a:t>
            </a:r>
            <a:r>
              <a:rPr lang="en-US" b="1" dirty="0" err="1" smtClean="0"/>
              <a:t>prinsipi</a:t>
            </a:r>
            <a:r>
              <a:rPr lang="en-US" b="1" dirty="0" smtClean="0"/>
              <a:t>:</a:t>
            </a:r>
          </a:p>
          <a:p>
            <a:r>
              <a:rPr lang="en-US" dirty="0" err="1" smtClean="0"/>
              <a:t>Bemor</a:t>
            </a:r>
            <a:r>
              <a:rPr lang="en-US" dirty="0" smtClean="0"/>
              <a:t> </a:t>
            </a:r>
            <a:r>
              <a:rPr lang="en-US" dirty="0" err="1" smtClean="0"/>
              <a:t>organizmiga</a:t>
            </a:r>
            <a:r>
              <a:rPr lang="en-US" dirty="0" smtClean="0"/>
              <a:t> </a:t>
            </a:r>
            <a:r>
              <a:rPr lang="en-US" b="1" dirty="0" err="1" smtClean="0"/>
              <a:t>radiofarmatsevtik</a:t>
            </a:r>
            <a:r>
              <a:rPr lang="en-US" b="1" dirty="0" smtClean="0"/>
              <a:t> </a:t>
            </a:r>
            <a:r>
              <a:rPr lang="en-US" b="1" dirty="0" err="1" smtClean="0"/>
              <a:t>moddalar</a:t>
            </a:r>
            <a:r>
              <a:rPr lang="en-US" dirty="0" smtClean="0"/>
              <a:t> (</a:t>
            </a:r>
            <a:r>
              <a:rPr lang="en-US" dirty="0" err="1" smtClean="0"/>
              <a:t>odatda</a:t>
            </a:r>
            <a:r>
              <a:rPr lang="en-US" dirty="0" smtClean="0"/>
              <a:t> gamma-</a:t>
            </a:r>
            <a:r>
              <a:rPr lang="en-US" dirty="0" err="1" smtClean="0"/>
              <a:t>nurlanuvchi</a:t>
            </a:r>
            <a:r>
              <a:rPr lang="en-US" dirty="0" smtClean="0"/>
              <a:t> </a:t>
            </a:r>
            <a:r>
              <a:rPr lang="en-US" dirty="0" err="1" smtClean="0"/>
              <a:t>izotoplar</a:t>
            </a:r>
            <a:r>
              <a:rPr lang="en-US" dirty="0" smtClean="0"/>
              <a:t>) </a:t>
            </a:r>
            <a:r>
              <a:rPr lang="en-US" dirty="0" err="1" smtClean="0"/>
              <a:t>yuboriladi</a:t>
            </a:r>
            <a:r>
              <a:rPr lang="en-US" dirty="0" smtClean="0"/>
              <a:t>.</a:t>
            </a:r>
          </a:p>
          <a:p>
            <a:r>
              <a:rPr lang="en-US" dirty="0" smtClean="0"/>
              <a:t>Bu </a:t>
            </a:r>
            <a:r>
              <a:rPr lang="en-US" dirty="0" err="1" smtClean="0"/>
              <a:t>moddalar</a:t>
            </a:r>
            <a:r>
              <a:rPr lang="en-US" dirty="0" smtClean="0"/>
              <a:t> </a:t>
            </a:r>
            <a:r>
              <a:rPr lang="en-US" dirty="0" err="1" smtClean="0"/>
              <a:t>muayyan</a:t>
            </a:r>
            <a:r>
              <a:rPr lang="en-US" dirty="0" smtClean="0"/>
              <a:t> organ </a:t>
            </a:r>
            <a:r>
              <a:rPr lang="en-US" dirty="0" err="1" smtClean="0"/>
              <a:t>yoki</a:t>
            </a:r>
            <a:r>
              <a:rPr lang="en-US" dirty="0" smtClean="0"/>
              <a:t> </a:t>
            </a:r>
            <a:r>
              <a:rPr lang="en-US" dirty="0" err="1" smtClean="0"/>
              <a:t>to‘qimaga</a:t>
            </a:r>
            <a:r>
              <a:rPr lang="en-US" dirty="0" smtClean="0"/>
              <a:t> </a:t>
            </a:r>
            <a:r>
              <a:rPr lang="en-US" dirty="0" err="1" smtClean="0"/>
              <a:t>to‘planadi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Organizm</a:t>
            </a:r>
            <a:r>
              <a:rPr lang="en-US" dirty="0" smtClean="0"/>
              <a:t> </a:t>
            </a:r>
            <a:r>
              <a:rPr lang="en-US" dirty="0" err="1" smtClean="0"/>
              <a:t>ichidan</a:t>
            </a:r>
            <a:r>
              <a:rPr lang="en-US" dirty="0" smtClean="0"/>
              <a:t> </a:t>
            </a:r>
            <a:r>
              <a:rPr lang="en-US" dirty="0" err="1" smtClean="0"/>
              <a:t>chiqayotgan</a:t>
            </a:r>
            <a:r>
              <a:rPr lang="en-US" dirty="0" smtClean="0"/>
              <a:t> </a:t>
            </a:r>
            <a:r>
              <a:rPr lang="en-US" b="1" dirty="0" smtClean="0"/>
              <a:t>gamma-</a:t>
            </a:r>
            <a:r>
              <a:rPr lang="en-US" b="1" dirty="0" err="1" smtClean="0"/>
              <a:t>nurlar</a:t>
            </a:r>
            <a:r>
              <a:rPr lang="en-US" dirty="0" smtClean="0"/>
              <a:t> </a:t>
            </a:r>
            <a:r>
              <a:rPr lang="en-US" dirty="0" err="1" smtClean="0"/>
              <a:t>detektorlar</a:t>
            </a:r>
            <a:r>
              <a:rPr lang="en-US" dirty="0" smtClean="0"/>
              <a:t> </a:t>
            </a:r>
            <a:r>
              <a:rPr lang="en-US" dirty="0" err="1" smtClean="0"/>
              <a:t>orqali</a:t>
            </a:r>
            <a:r>
              <a:rPr lang="en-US" dirty="0" smtClean="0"/>
              <a:t> </a:t>
            </a:r>
            <a:r>
              <a:rPr lang="en-US" dirty="0" err="1" smtClean="0"/>
              <a:t>o‘lchanadi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Kompyuter</a:t>
            </a:r>
            <a:r>
              <a:rPr lang="en-US" dirty="0" smtClean="0"/>
              <a:t> </a:t>
            </a:r>
            <a:r>
              <a:rPr lang="en-US" dirty="0" err="1" smtClean="0"/>
              <a:t>ularni</a:t>
            </a:r>
            <a:r>
              <a:rPr lang="en-US" dirty="0" smtClean="0"/>
              <a:t> 3D </a:t>
            </a:r>
            <a:r>
              <a:rPr lang="en-US" dirty="0" err="1" smtClean="0"/>
              <a:t>tasvirga</a:t>
            </a:r>
            <a:r>
              <a:rPr lang="en-US" dirty="0" smtClean="0"/>
              <a:t> </a:t>
            </a:r>
            <a:r>
              <a:rPr lang="en-US" dirty="0" err="1" smtClean="0"/>
              <a:t>aylantiradi</a:t>
            </a:r>
            <a:r>
              <a:rPr lang="en-US" dirty="0" smtClean="0"/>
              <a:t>.</a:t>
            </a:r>
          </a:p>
          <a:p>
            <a:r>
              <a:rPr lang="en-US" dirty="0" smtClean="0">
                <a:solidFill>
                  <a:schemeClr val="bg1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Organ </a:t>
            </a:r>
            <a:r>
              <a:rPr lang="en-US" dirty="0" err="1" smtClean="0">
                <a:solidFill>
                  <a:schemeClr val="bg1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va</a:t>
            </a:r>
            <a:r>
              <a:rPr lang="en-US" dirty="0" smtClean="0">
                <a:solidFill>
                  <a:schemeClr val="bg1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to‘qimalar</a:t>
            </a:r>
            <a:r>
              <a:rPr lang="en-US" dirty="0" smtClean="0">
                <a:solidFill>
                  <a:schemeClr val="bg1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funksiyasini</a:t>
            </a:r>
            <a:r>
              <a:rPr lang="en-US" dirty="0" smtClean="0">
                <a:solidFill>
                  <a:schemeClr val="bg1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o‘rganish</a:t>
            </a:r>
            <a:endParaRPr lang="en-US" dirty="0" smtClean="0">
              <a:solidFill>
                <a:schemeClr val="bg1"/>
              </a:solidFill>
            </a:endParaRPr>
          </a:p>
          <a:p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608260" y="5162741"/>
            <a:ext cx="1205686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PET (</a:t>
            </a:r>
            <a:r>
              <a:rPr lang="en-US" b="1" dirty="0" err="1" smtClean="0">
                <a:solidFill>
                  <a:schemeClr val="bg1"/>
                </a:solidFill>
              </a:rPr>
              <a:t>Pozitron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 err="1" smtClean="0">
                <a:solidFill>
                  <a:schemeClr val="bg1"/>
                </a:solidFill>
              </a:rPr>
              <a:t>emissiyali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 err="1" smtClean="0">
                <a:solidFill>
                  <a:schemeClr val="bg1"/>
                </a:solidFill>
              </a:rPr>
              <a:t>tomografiya</a:t>
            </a:r>
            <a:r>
              <a:rPr lang="en-US" b="1" dirty="0" smtClean="0">
                <a:solidFill>
                  <a:schemeClr val="bg1"/>
                </a:solidFill>
              </a:rPr>
              <a:t>)</a:t>
            </a:r>
          </a:p>
          <a:p>
            <a:r>
              <a:rPr lang="en-US" b="1" dirty="0" err="1" smtClean="0"/>
              <a:t>Ishlash</a:t>
            </a:r>
            <a:r>
              <a:rPr lang="en-US" b="1" dirty="0" smtClean="0"/>
              <a:t> </a:t>
            </a:r>
            <a:r>
              <a:rPr lang="en-US" b="1" dirty="0" err="1" smtClean="0"/>
              <a:t>prinsipi</a:t>
            </a:r>
            <a:r>
              <a:rPr lang="en-US" b="1" dirty="0" smtClean="0"/>
              <a:t>:</a:t>
            </a:r>
          </a:p>
          <a:p>
            <a:r>
              <a:rPr lang="en-US" dirty="0" err="1" smtClean="0"/>
              <a:t>Bemor</a:t>
            </a:r>
            <a:r>
              <a:rPr lang="en-US" dirty="0" smtClean="0"/>
              <a:t> </a:t>
            </a:r>
            <a:r>
              <a:rPr lang="en-US" dirty="0" err="1" smtClean="0"/>
              <a:t>organizmiga</a:t>
            </a:r>
            <a:r>
              <a:rPr lang="en-US" dirty="0" smtClean="0"/>
              <a:t> </a:t>
            </a:r>
            <a:r>
              <a:rPr lang="en-US" b="1" dirty="0" err="1" smtClean="0"/>
              <a:t>pozitron</a:t>
            </a:r>
            <a:r>
              <a:rPr lang="en-US" b="1" dirty="0" smtClean="0"/>
              <a:t> </a:t>
            </a:r>
            <a:r>
              <a:rPr lang="en-US" b="1" dirty="0" err="1" smtClean="0"/>
              <a:t>chiqaruvchi</a:t>
            </a:r>
            <a:r>
              <a:rPr lang="en-US" b="1" dirty="0" smtClean="0"/>
              <a:t> </a:t>
            </a:r>
            <a:r>
              <a:rPr lang="en-US" b="1" dirty="0" err="1" smtClean="0"/>
              <a:t>radioaktiv</a:t>
            </a:r>
            <a:r>
              <a:rPr lang="en-US" b="1" dirty="0" smtClean="0"/>
              <a:t> </a:t>
            </a:r>
            <a:r>
              <a:rPr lang="en-US" b="1" dirty="0" err="1" smtClean="0"/>
              <a:t>modda</a:t>
            </a:r>
            <a:r>
              <a:rPr lang="en-US" dirty="0" smtClean="0"/>
              <a:t> </a:t>
            </a:r>
            <a:r>
              <a:rPr lang="en-US" dirty="0" err="1" smtClean="0"/>
              <a:t>yuboriladi</a:t>
            </a:r>
            <a:r>
              <a:rPr lang="en-US" dirty="0" smtClean="0"/>
              <a:t> (</a:t>
            </a:r>
            <a:r>
              <a:rPr lang="en-US" dirty="0" err="1" smtClean="0"/>
              <a:t>masalan</a:t>
            </a:r>
            <a:r>
              <a:rPr lang="en-US" dirty="0" smtClean="0"/>
              <a:t>, </a:t>
            </a:r>
            <a:r>
              <a:rPr lang="en-US" b="1" dirty="0" smtClean="0"/>
              <a:t>¹⁸F-FDG</a:t>
            </a:r>
            <a:r>
              <a:rPr lang="en-US" dirty="0" smtClean="0"/>
              <a:t>).</a:t>
            </a:r>
          </a:p>
          <a:p>
            <a:r>
              <a:rPr lang="en-US" dirty="0" err="1" smtClean="0"/>
              <a:t>Pozitronlar</a:t>
            </a:r>
            <a:r>
              <a:rPr lang="en-US" dirty="0" smtClean="0"/>
              <a:t> </a:t>
            </a:r>
            <a:r>
              <a:rPr lang="en-US" dirty="0" err="1" smtClean="0"/>
              <a:t>elektronlar</a:t>
            </a:r>
            <a:r>
              <a:rPr lang="en-US" dirty="0" smtClean="0"/>
              <a:t> </a:t>
            </a:r>
            <a:r>
              <a:rPr lang="en-US" dirty="0" err="1" smtClean="0"/>
              <a:t>bilan</a:t>
            </a:r>
            <a:r>
              <a:rPr lang="en-US" dirty="0" smtClean="0"/>
              <a:t> </a:t>
            </a:r>
            <a:r>
              <a:rPr lang="en-US" dirty="0" err="1" smtClean="0"/>
              <a:t>to‘qnashib</a:t>
            </a:r>
            <a:r>
              <a:rPr lang="en-US" dirty="0" smtClean="0"/>
              <a:t> </a:t>
            </a:r>
            <a:r>
              <a:rPr lang="en-US" b="1" dirty="0" err="1" smtClean="0"/>
              <a:t>annigilyatsiya</a:t>
            </a:r>
            <a:r>
              <a:rPr lang="en-US" dirty="0" smtClean="0"/>
              <a:t> </a:t>
            </a:r>
            <a:r>
              <a:rPr lang="en-US" dirty="0" err="1" smtClean="0"/>
              <a:t>qiladi</a:t>
            </a:r>
            <a:r>
              <a:rPr lang="en-US" dirty="0" smtClean="0"/>
              <a:t> </a:t>
            </a:r>
            <a:r>
              <a:rPr lang="en-US" dirty="0" err="1" smtClean="0"/>
              <a:t>va</a:t>
            </a:r>
            <a:r>
              <a:rPr lang="en-US" dirty="0" smtClean="0"/>
              <a:t> </a:t>
            </a:r>
            <a:r>
              <a:rPr lang="en-US" dirty="0" err="1" smtClean="0"/>
              <a:t>ikkita</a:t>
            </a:r>
            <a:r>
              <a:rPr lang="en-US" dirty="0" smtClean="0"/>
              <a:t> </a:t>
            </a:r>
            <a:r>
              <a:rPr lang="en-US" dirty="0" err="1" smtClean="0"/>
              <a:t>qarama-qarshi</a:t>
            </a:r>
            <a:r>
              <a:rPr lang="en-US" dirty="0" smtClean="0"/>
              <a:t> </a:t>
            </a:r>
            <a:r>
              <a:rPr lang="en-US" dirty="0" err="1" smtClean="0"/>
              <a:t>yo‘nalgan</a:t>
            </a:r>
            <a:r>
              <a:rPr lang="en-US" dirty="0" smtClean="0"/>
              <a:t> </a:t>
            </a:r>
            <a:r>
              <a:rPr lang="en-US" b="1" dirty="0" smtClean="0"/>
              <a:t>gamma-</a:t>
            </a:r>
            <a:r>
              <a:rPr lang="en-US" b="1" dirty="0" err="1" smtClean="0"/>
              <a:t>nur</a:t>
            </a:r>
            <a:r>
              <a:rPr lang="en-US" dirty="0" smtClean="0"/>
              <a:t> </a:t>
            </a:r>
            <a:r>
              <a:rPr lang="en-US" dirty="0" err="1" smtClean="0"/>
              <a:t>hosil</a:t>
            </a:r>
            <a:r>
              <a:rPr lang="en-US" dirty="0" smtClean="0"/>
              <a:t> </a:t>
            </a:r>
            <a:r>
              <a:rPr lang="en-US" dirty="0" err="1" smtClean="0"/>
              <a:t>qiladi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Ushbu</a:t>
            </a:r>
            <a:r>
              <a:rPr lang="en-US" dirty="0" smtClean="0"/>
              <a:t> </a:t>
            </a:r>
            <a:r>
              <a:rPr lang="en-US" dirty="0" err="1" smtClean="0"/>
              <a:t>nurlar</a:t>
            </a:r>
            <a:r>
              <a:rPr lang="en-US" dirty="0" smtClean="0"/>
              <a:t> </a:t>
            </a:r>
            <a:r>
              <a:rPr lang="en-US" dirty="0" err="1" smtClean="0"/>
              <a:t>detektorlar</a:t>
            </a:r>
            <a:r>
              <a:rPr lang="en-US" dirty="0" smtClean="0"/>
              <a:t> </a:t>
            </a:r>
            <a:r>
              <a:rPr lang="en-US" dirty="0" err="1" smtClean="0"/>
              <a:t>tomonidan</a:t>
            </a:r>
            <a:r>
              <a:rPr lang="en-US" dirty="0" smtClean="0"/>
              <a:t> </a:t>
            </a:r>
            <a:r>
              <a:rPr lang="en-US" dirty="0" err="1" smtClean="0"/>
              <a:t>aniqlanadi</a:t>
            </a:r>
            <a:r>
              <a:rPr lang="en-US" dirty="0" smtClean="0"/>
              <a:t> </a:t>
            </a:r>
            <a:r>
              <a:rPr lang="en-US" dirty="0" err="1" smtClean="0"/>
              <a:t>va</a:t>
            </a:r>
            <a:r>
              <a:rPr lang="en-US" dirty="0" smtClean="0"/>
              <a:t> 3D </a:t>
            </a:r>
            <a:r>
              <a:rPr lang="en-US" dirty="0" err="1" smtClean="0"/>
              <a:t>tasvir</a:t>
            </a:r>
            <a:r>
              <a:rPr lang="en-US" dirty="0" smtClean="0"/>
              <a:t> </a:t>
            </a:r>
            <a:r>
              <a:rPr lang="en-US" dirty="0" err="1" smtClean="0"/>
              <a:t>hosil</a:t>
            </a:r>
            <a:r>
              <a:rPr lang="en-US" dirty="0" smtClean="0"/>
              <a:t> </a:t>
            </a:r>
            <a:r>
              <a:rPr lang="en-US" dirty="0" err="1" smtClean="0"/>
              <a:t>qilinadi</a:t>
            </a:r>
            <a:r>
              <a:rPr lang="en-US" dirty="0" smtClean="0"/>
              <a:t>.</a:t>
            </a:r>
          </a:p>
          <a:p>
            <a:r>
              <a:rPr lang="en-US" dirty="0" err="1" smtClean="0">
                <a:solidFill>
                  <a:schemeClr val="bg1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O‘smalarni</a:t>
            </a:r>
            <a:r>
              <a:rPr lang="en-US" dirty="0" smtClean="0">
                <a:solidFill>
                  <a:schemeClr val="bg1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erta</a:t>
            </a:r>
            <a:r>
              <a:rPr lang="en-US" dirty="0" smtClean="0">
                <a:solidFill>
                  <a:schemeClr val="bg1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aniqlash</a:t>
            </a:r>
            <a:endParaRPr lang="en-US" dirty="0" smtClean="0">
              <a:solidFill>
                <a:schemeClr val="bg1"/>
              </a:solidFill>
            </a:endParaRPr>
          </a:p>
          <a:p>
            <a:endParaRPr lang="en-US" b="1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782150" y="318374"/>
            <a:ext cx="12851963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Nur tashxisida klinik qo‘llanilishi</a:t>
            </a:r>
            <a:endParaRPr lang="en-US" sz="4450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678173" y="1693363"/>
            <a:ext cx="968887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err="1" smtClean="0">
                <a:solidFill>
                  <a:schemeClr val="bg1"/>
                </a:solidFill>
              </a:rPr>
              <a:t>O‘pka</a:t>
            </a:r>
            <a:r>
              <a:rPr lang="en-US" sz="3200" b="1" dirty="0" smtClean="0">
                <a:solidFill>
                  <a:schemeClr val="bg1"/>
                </a:solidFill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</a:rPr>
              <a:t>diagnostikasi</a:t>
            </a:r>
            <a:r>
              <a:rPr lang="en-US" sz="3200" b="1" dirty="0" smtClean="0">
                <a:solidFill>
                  <a:schemeClr val="bg1"/>
                </a:solidFill>
              </a:rPr>
              <a:t> (</a:t>
            </a:r>
            <a:r>
              <a:rPr lang="en-US" sz="3200" b="1" dirty="0" err="1" smtClean="0">
                <a:solidFill>
                  <a:schemeClr val="bg1"/>
                </a:solidFill>
              </a:rPr>
              <a:t>Pulmonologik</a:t>
            </a:r>
            <a:r>
              <a:rPr lang="en-US" sz="3200" b="1" dirty="0" smtClean="0">
                <a:solidFill>
                  <a:schemeClr val="bg1"/>
                </a:solidFill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</a:rPr>
              <a:t>diagnostika</a:t>
            </a:r>
            <a:r>
              <a:rPr lang="en-US" sz="2400" b="1" dirty="0" smtClean="0">
                <a:solidFill>
                  <a:schemeClr val="bg1"/>
                </a:solidFill>
              </a:rPr>
              <a:t>)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925038" y="2755392"/>
            <a:ext cx="13391464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err="1" smtClean="0"/>
              <a:t>O‘pka</a:t>
            </a:r>
            <a:r>
              <a:rPr lang="en-US" sz="2400" dirty="0" smtClean="0"/>
              <a:t> </a:t>
            </a:r>
            <a:r>
              <a:rPr lang="en-US" sz="2400" dirty="0" err="1" smtClean="0"/>
              <a:t>yallig‘lanishlari</a:t>
            </a:r>
            <a:r>
              <a:rPr lang="en-US" sz="2400" dirty="0" smtClean="0"/>
              <a:t>, </a:t>
            </a:r>
            <a:r>
              <a:rPr lang="en-US" sz="2400" dirty="0" err="1" smtClean="0"/>
              <a:t>o‘smalar</a:t>
            </a:r>
            <a:r>
              <a:rPr lang="en-US" sz="2400" dirty="0" smtClean="0"/>
              <a:t>, </a:t>
            </a:r>
            <a:r>
              <a:rPr lang="en-US" sz="2400" dirty="0" err="1" smtClean="0"/>
              <a:t>emboliyalar</a:t>
            </a:r>
            <a:r>
              <a:rPr lang="en-US" sz="2400" dirty="0" smtClean="0"/>
              <a:t>, </a:t>
            </a:r>
            <a:r>
              <a:rPr lang="en-US" sz="2400" dirty="0" err="1" smtClean="0"/>
              <a:t>fibrozlar</a:t>
            </a:r>
            <a:r>
              <a:rPr lang="en-US" sz="2400" dirty="0" smtClean="0"/>
              <a:t>, </a:t>
            </a:r>
            <a:r>
              <a:rPr lang="en-US" sz="2400" dirty="0" err="1" smtClean="0"/>
              <a:t>pnevmotoraks</a:t>
            </a:r>
            <a:r>
              <a:rPr lang="en-US" sz="2400" dirty="0" smtClean="0"/>
              <a:t> </a:t>
            </a:r>
            <a:r>
              <a:rPr lang="en-US" sz="2400" dirty="0" err="1" smtClean="0"/>
              <a:t>va</a:t>
            </a:r>
            <a:r>
              <a:rPr lang="en-US" sz="2400" dirty="0" smtClean="0"/>
              <a:t> </a:t>
            </a:r>
            <a:r>
              <a:rPr lang="en-US" sz="2400" dirty="0" err="1" smtClean="0"/>
              <a:t>sil</a:t>
            </a:r>
            <a:r>
              <a:rPr lang="en-US" sz="2400" dirty="0" smtClean="0"/>
              <a:t> </a:t>
            </a:r>
            <a:r>
              <a:rPr lang="en-US" sz="2400" dirty="0" err="1" smtClean="0"/>
              <a:t>kabi</a:t>
            </a:r>
            <a:r>
              <a:rPr lang="en-US" sz="2400" dirty="0" smtClean="0"/>
              <a:t> </a:t>
            </a:r>
            <a:r>
              <a:rPr lang="en-US" sz="2400" dirty="0" err="1" smtClean="0"/>
              <a:t>kasalliklarni</a:t>
            </a:r>
            <a:r>
              <a:rPr lang="en-US" sz="2400" dirty="0" smtClean="0"/>
              <a:t> </a:t>
            </a:r>
            <a:r>
              <a:rPr lang="en-US" sz="2400" dirty="0" err="1" smtClean="0"/>
              <a:t>aniqlash</a:t>
            </a:r>
            <a:r>
              <a:rPr lang="en-US" sz="2400" dirty="0"/>
              <a:t> </a:t>
            </a:r>
            <a:r>
              <a:rPr lang="en-US" sz="2400" dirty="0" err="1" smtClean="0"/>
              <a:t>Maqsadida</a:t>
            </a:r>
            <a:r>
              <a:rPr lang="en-US" sz="2400" dirty="0" smtClean="0"/>
              <a:t> </a:t>
            </a:r>
            <a:r>
              <a:rPr lang="en-US" sz="2400" dirty="0" err="1" smtClean="0"/>
              <a:t>qo`llaniladi</a:t>
            </a:r>
            <a:r>
              <a:rPr lang="en-US" sz="2400" dirty="0" smtClean="0"/>
              <a:t>.</a:t>
            </a:r>
          </a:p>
          <a:p>
            <a:r>
              <a:rPr lang="en-US" sz="2400" b="1" dirty="0" err="1" smtClean="0"/>
              <a:t>Asosiy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nur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tashxis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usullari</a:t>
            </a:r>
            <a:r>
              <a:rPr lang="en-US" sz="2400" b="1" dirty="0" smtClean="0"/>
              <a:t>:</a:t>
            </a:r>
          </a:p>
          <a:p>
            <a:r>
              <a:rPr lang="ru-RU" sz="2400" b="1" dirty="0" smtClean="0"/>
              <a:t> </a:t>
            </a:r>
            <a:r>
              <a:rPr lang="en-US" sz="2400" b="1" dirty="0" err="1" smtClean="0"/>
              <a:t>Rentgenografiya</a:t>
            </a:r>
            <a:r>
              <a:rPr lang="en-US" sz="2400" b="1" dirty="0" smtClean="0"/>
              <a:t> (</a:t>
            </a:r>
            <a:r>
              <a:rPr lang="en-US" sz="2400" b="1" dirty="0" err="1" smtClean="0"/>
              <a:t>ko‘krak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qafasi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rentgeni</a:t>
            </a:r>
            <a:r>
              <a:rPr lang="en-US" sz="2400" b="1" dirty="0" smtClean="0"/>
              <a:t>) </a:t>
            </a:r>
            <a:r>
              <a:rPr lang="en-US" sz="2400" dirty="0" err="1" smtClean="0"/>
              <a:t>Eng</a:t>
            </a:r>
            <a:r>
              <a:rPr lang="en-US" sz="2400" dirty="0" smtClean="0"/>
              <a:t> </a:t>
            </a:r>
            <a:r>
              <a:rPr lang="en-US" sz="2400" dirty="0" err="1" smtClean="0"/>
              <a:t>keng</a:t>
            </a:r>
            <a:r>
              <a:rPr lang="en-US" sz="2400" dirty="0" smtClean="0"/>
              <a:t> </a:t>
            </a:r>
            <a:r>
              <a:rPr lang="en-US" sz="2400" dirty="0" err="1" smtClean="0"/>
              <a:t>tarqalgan</a:t>
            </a:r>
            <a:r>
              <a:rPr lang="en-US" sz="2400" dirty="0" smtClean="0"/>
              <a:t> </a:t>
            </a:r>
            <a:r>
              <a:rPr lang="en-US" sz="2400" dirty="0" err="1" smtClean="0"/>
              <a:t>va</a:t>
            </a:r>
            <a:r>
              <a:rPr lang="en-US" sz="2400" dirty="0" smtClean="0"/>
              <a:t> </a:t>
            </a:r>
            <a:r>
              <a:rPr lang="en-US" sz="2400" b="1" dirty="0" err="1" smtClean="0"/>
              <a:t>Pnevmoniya</a:t>
            </a:r>
            <a:r>
              <a:rPr lang="en-US" sz="2400" dirty="0" smtClean="0"/>
              <a:t>, </a:t>
            </a:r>
            <a:r>
              <a:rPr lang="en-US" sz="2400" b="1" dirty="0" err="1" smtClean="0"/>
              <a:t>sil</a:t>
            </a:r>
            <a:r>
              <a:rPr lang="en-US" sz="2400" dirty="0" smtClean="0"/>
              <a:t>, </a:t>
            </a:r>
            <a:r>
              <a:rPr lang="en-US" sz="2400" b="1" dirty="0" err="1" smtClean="0"/>
              <a:t>shishlar</a:t>
            </a:r>
            <a:r>
              <a:rPr lang="en-US" sz="2400" dirty="0" smtClean="0"/>
              <a:t>, </a:t>
            </a:r>
            <a:r>
              <a:rPr lang="en-US" sz="2400" b="1" dirty="0" err="1" smtClean="0"/>
              <a:t>pnevmotoraks</a:t>
            </a:r>
            <a:r>
              <a:rPr lang="en-US" sz="2400" dirty="0" smtClean="0"/>
              <a:t> </a:t>
            </a:r>
            <a:r>
              <a:rPr lang="en-US" sz="2400" dirty="0" err="1" smtClean="0"/>
              <a:t>holatida</a:t>
            </a:r>
            <a:r>
              <a:rPr lang="en-US" sz="2400" dirty="0" smtClean="0"/>
              <a:t> </a:t>
            </a:r>
            <a:r>
              <a:rPr lang="en-US" sz="2400" dirty="0" err="1" smtClean="0"/>
              <a:t>ishlatiladi</a:t>
            </a:r>
            <a:r>
              <a:rPr lang="en-US" sz="2400" dirty="0" smtClean="0"/>
              <a:t>. </a:t>
            </a:r>
            <a:r>
              <a:rPr lang="en-US" sz="2400" b="1" dirty="0" err="1" smtClean="0"/>
              <a:t>Tez</a:t>
            </a:r>
            <a:r>
              <a:rPr lang="en-US" sz="2400" b="1" dirty="0" smtClean="0"/>
              <a:t>, </a:t>
            </a:r>
            <a:r>
              <a:rPr lang="en-US" sz="2400" b="1" dirty="0" err="1" smtClean="0"/>
              <a:t>arzon</a:t>
            </a:r>
            <a:r>
              <a:rPr lang="en-US" sz="2400" dirty="0" smtClean="0"/>
              <a:t>, </a:t>
            </a:r>
            <a:r>
              <a:rPr lang="en-US" sz="2400" dirty="0" err="1" smtClean="0"/>
              <a:t>lekin</a:t>
            </a:r>
            <a:r>
              <a:rPr lang="en-US" sz="2400" dirty="0" smtClean="0"/>
              <a:t> </a:t>
            </a:r>
            <a:r>
              <a:rPr lang="en-US" sz="2400" dirty="0" err="1" smtClean="0"/>
              <a:t>ayrim</a:t>
            </a:r>
            <a:r>
              <a:rPr lang="en-US" sz="2400" dirty="0" smtClean="0"/>
              <a:t> </a:t>
            </a:r>
            <a:r>
              <a:rPr lang="en-US" sz="2400" dirty="0" err="1" smtClean="0"/>
              <a:t>hollarda</a:t>
            </a:r>
            <a:r>
              <a:rPr lang="en-US" sz="2400" dirty="0" smtClean="0"/>
              <a:t> </a:t>
            </a:r>
            <a:r>
              <a:rPr lang="en-US" sz="2400" dirty="0" err="1" smtClean="0"/>
              <a:t>noaniq</a:t>
            </a:r>
            <a:r>
              <a:rPr lang="en-US" sz="2400" dirty="0" smtClean="0"/>
              <a:t>.</a:t>
            </a:r>
          </a:p>
          <a:p>
            <a:r>
              <a:rPr lang="ru-RU" sz="2400" b="1" dirty="0" smtClean="0"/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Kompyuter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tomografiyasi</a:t>
            </a:r>
            <a:r>
              <a:rPr lang="en-US" sz="2400" b="1" dirty="0" smtClean="0">
                <a:solidFill>
                  <a:schemeClr val="bg1"/>
                </a:solidFill>
              </a:rPr>
              <a:t> (KT)</a:t>
            </a:r>
          </a:p>
          <a:p>
            <a:r>
              <a:rPr lang="en-US" sz="2400" b="1" dirty="0" err="1" smtClean="0"/>
              <a:t>Yuqori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aniqlikdagi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tasvirlar</a:t>
            </a:r>
            <a:r>
              <a:rPr lang="en-US" sz="2400" dirty="0" err="1" smtClean="0"/>
              <a:t>ni</a:t>
            </a:r>
            <a:r>
              <a:rPr lang="en-US" sz="2400" dirty="0" smtClean="0"/>
              <a:t> </a:t>
            </a:r>
            <a:r>
              <a:rPr lang="en-US" sz="2400" dirty="0" err="1" smtClean="0"/>
              <a:t>beradi</a:t>
            </a:r>
            <a:r>
              <a:rPr lang="en-US" sz="2400" dirty="0" smtClean="0"/>
              <a:t> </a:t>
            </a:r>
            <a:r>
              <a:rPr lang="en-US" sz="2400" dirty="0" err="1" smtClean="0"/>
              <a:t>ayniqsa</a:t>
            </a:r>
            <a:r>
              <a:rPr lang="en-US" sz="2400" dirty="0" smtClean="0"/>
              <a:t> </a:t>
            </a:r>
            <a:r>
              <a:rPr lang="en-US" sz="2400" dirty="0" err="1" smtClean="0"/>
              <a:t>yumshoq</a:t>
            </a:r>
            <a:r>
              <a:rPr lang="en-US" sz="2400" dirty="0" smtClean="0"/>
              <a:t> </a:t>
            </a:r>
            <a:r>
              <a:rPr lang="en-US" sz="2400" dirty="0" err="1" smtClean="0"/>
              <a:t>to‘qimalarda</a:t>
            </a:r>
            <a:r>
              <a:rPr lang="en-US" sz="2400" dirty="0" smtClean="0"/>
              <a:t>.</a:t>
            </a:r>
          </a:p>
          <a:p>
            <a:r>
              <a:rPr lang="en-US" sz="2400" b="1" dirty="0" smtClean="0"/>
              <a:t>KT-</a:t>
            </a:r>
            <a:r>
              <a:rPr lang="en-US" sz="2400" b="1" dirty="0" err="1" smtClean="0"/>
              <a:t>angiografiya</a:t>
            </a:r>
            <a:r>
              <a:rPr lang="en-US" sz="2400" dirty="0" smtClean="0"/>
              <a:t> – </a:t>
            </a:r>
            <a:r>
              <a:rPr lang="en-US" sz="2400" dirty="0" err="1" smtClean="0"/>
              <a:t>o‘pka</a:t>
            </a:r>
            <a:r>
              <a:rPr lang="en-US" sz="2400" dirty="0" smtClean="0"/>
              <a:t> </a:t>
            </a:r>
            <a:r>
              <a:rPr lang="en-US" sz="2400" dirty="0" err="1" smtClean="0"/>
              <a:t>emboliyasini</a:t>
            </a:r>
            <a:r>
              <a:rPr lang="en-US" sz="2400" dirty="0" smtClean="0"/>
              <a:t> </a:t>
            </a:r>
            <a:r>
              <a:rPr lang="en-US" sz="2400" dirty="0" err="1" smtClean="0"/>
              <a:t>aniqlash</a:t>
            </a:r>
            <a:r>
              <a:rPr lang="en-US" sz="2400" dirty="0" smtClean="0"/>
              <a:t> </a:t>
            </a:r>
            <a:r>
              <a:rPr lang="en-US" sz="2400" dirty="0" err="1" smtClean="0"/>
              <a:t>uchun</a:t>
            </a:r>
            <a:r>
              <a:rPr lang="en-US" sz="2400" dirty="0"/>
              <a:t> </a:t>
            </a:r>
            <a:r>
              <a:rPr lang="en-US" sz="2400" dirty="0" err="1" smtClean="0"/>
              <a:t>ishlatiladi</a:t>
            </a:r>
            <a:endParaRPr lang="en-US" sz="2400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09682" y="1396287"/>
            <a:ext cx="13211033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</a:rPr>
              <a:t>Maqsadi</a:t>
            </a:r>
            <a:r>
              <a:rPr lang="en-US" sz="2400" b="1" dirty="0" smtClean="0">
                <a:solidFill>
                  <a:schemeClr val="bg1"/>
                </a:solidFill>
              </a:rPr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 err="1" smtClean="0"/>
              <a:t>Koronar</a:t>
            </a:r>
            <a:r>
              <a:rPr lang="en-US" sz="2400" dirty="0" smtClean="0"/>
              <a:t> </a:t>
            </a:r>
            <a:r>
              <a:rPr lang="en-US" sz="2400" dirty="0" err="1" smtClean="0"/>
              <a:t>qon</a:t>
            </a:r>
            <a:r>
              <a:rPr lang="en-US" sz="2400" dirty="0" smtClean="0"/>
              <a:t> </a:t>
            </a:r>
            <a:r>
              <a:rPr lang="en-US" sz="2400" dirty="0" err="1" smtClean="0"/>
              <a:t>aylanishi</a:t>
            </a:r>
            <a:r>
              <a:rPr lang="en-US" sz="2400" dirty="0" smtClean="0"/>
              <a:t>, </a:t>
            </a:r>
            <a:r>
              <a:rPr lang="en-US" sz="2400" dirty="0" err="1" smtClean="0"/>
              <a:t>yurak</a:t>
            </a:r>
            <a:r>
              <a:rPr lang="en-US" sz="2400" dirty="0" smtClean="0"/>
              <a:t> </a:t>
            </a:r>
            <a:r>
              <a:rPr lang="en-US" sz="2400" dirty="0" err="1" smtClean="0"/>
              <a:t>mushagi</a:t>
            </a:r>
            <a:r>
              <a:rPr lang="en-US" sz="2400" dirty="0" smtClean="0"/>
              <a:t> </a:t>
            </a:r>
            <a:r>
              <a:rPr lang="en-US" sz="2400" dirty="0" err="1" smtClean="0"/>
              <a:t>ishemiyasi</a:t>
            </a:r>
            <a:r>
              <a:rPr lang="en-US" sz="2400" dirty="0" smtClean="0"/>
              <a:t>, </a:t>
            </a:r>
            <a:r>
              <a:rPr lang="en-US" sz="2400" dirty="0" err="1" smtClean="0"/>
              <a:t>infarkt</a:t>
            </a:r>
            <a:r>
              <a:rPr lang="en-US" sz="2400" dirty="0" smtClean="0"/>
              <a:t>, shish </a:t>
            </a:r>
            <a:r>
              <a:rPr lang="en-US" sz="2400" dirty="0" err="1" smtClean="0"/>
              <a:t>yoki</a:t>
            </a:r>
            <a:r>
              <a:rPr lang="en-US" sz="2400" dirty="0" smtClean="0"/>
              <a:t> </a:t>
            </a:r>
            <a:r>
              <a:rPr lang="en-US" sz="2400" dirty="0" err="1" smtClean="0"/>
              <a:t>tug‘ma</a:t>
            </a:r>
            <a:r>
              <a:rPr lang="en-US" sz="2400" dirty="0" smtClean="0"/>
              <a:t> </a:t>
            </a:r>
            <a:r>
              <a:rPr lang="en-US" sz="2400" dirty="0" err="1" smtClean="0"/>
              <a:t>nuqsonlarni</a:t>
            </a:r>
            <a:r>
              <a:rPr lang="en-US" sz="2400" dirty="0" smtClean="0"/>
              <a:t> </a:t>
            </a:r>
            <a:r>
              <a:rPr lang="en-US" sz="2400" dirty="0" err="1" smtClean="0"/>
              <a:t>aniqlash</a:t>
            </a:r>
            <a:r>
              <a:rPr lang="en-US" sz="2400" dirty="0"/>
              <a:t> </a:t>
            </a:r>
            <a:r>
              <a:rPr lang="en-US" sz="2400" dirty="0" err="1" smtClean="0"/>
              <a:t>uchun</a:t>
            </a:r>
            <a:endParaRPr lang="en-US" sz="2400" dirty="0" smtClean="0"/>
          </a:p>
          <a:p>
            <a:r>
              <a:rPr lang="en-US" sz="2400" b="1" dirty="0" err="1" smtClean="0">
                <a:solidFill>
                  <a:schemeClr val="bg1"/>
                </a:solidFill>
              </a:rPr>
              <a:t>Rentgen</a:t>
            </a:r>
            <a:endParaRPr lang="en-US" sz="2400" b="1" dirty="0" smtClean="0">
              <a:solidFill>
                <a:schemeClr val="bg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 err="1" smtClean="0"/>
              <a:t>Yurakning</a:t>
            </a:r>
            <a:r>
              <a:rPr lang="en-US" sz="2400" dirty="0" smtClean="0"/>
              <a:t> </a:t>
            </a:r>
            <a:r>
              <a:rPr lang="en-US" sz="2400" dirty="0" err="1" smtClean="0"/>
              <a:t>umumiy</a:t>
            </a:r>
            <a:r>
              <a:rPr lang="en-US" sz="2400" dirty="0" smtClean="0"/>
              <a:t> </a:t>
            </a:r>
            <a:r>
              <a:rPr lang="en-US" sz="2400" dirty="0" err="1" smtClean="0"/>
              <a:t>shakli</a:t>
            </a:r>
            <a:r>
              <a:rPr lang="en-US" sz="2400" dirty="0" smtClean="0"/>
              <a:t> </a:t>
            </a:r>
            <a:r>
              <a:rPr lang="en-US" sz="2400" dirty="0" err="1" smtClean="0"/>
              <a:t>va</a:t>
            </a:r>
            <a:r>
              <a:rPr lang="en-US" sz="2400" dirty="0" smtClean="0"/>
              <a:t> </a:t>
            </a:r>
            <a:r>
              <a:rPr lang="en-US" sz="2400" dirty="0" err="1" smtClean="0"/>
              <a:t>o‘lchami</a:t>
            </a:r>
            <a:r>
              <a:rPr lang="en-US" sz="2400" dirty="0" smtClean="0"/>
              <a:t> </a:t>
            </a:r>
            <a:r>
              <a:rPr lang="en-US" sz="2400" dirty="0" err="1" smtClean="0"/>
              <a:t>ko‘rinadi</a:t>
            </a:r>
            <a:r>
              <a:rPr lang="en-US" sz="2400" dirty="0" smtClean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 err="1" smtClean="0"/>
              <a:t>Yurak</a:t>
            </a:r>
            <a:r>
              <a:rPr lang="en-US" sz="2400" dirty="0" smtClean="0"/>
              <a:t> </a:t>
            </a:r>
            <a:r>
              <a:rPr lang="en-US" sz="2400" dirty="0" err="1" smtClean="0"/>
              <a:t>yetishmovchiligi</a:t>
            </a:r>
            <a:r>
              <a:rPr lang="en-US" sz="2400" dirty="0" smtClean="0"/>
              <a:t> </a:t>
            </a:r>
            <a:r>
              <a:rPr lang="en-US" sz="2400" dirty="0" err="1" smtClean="0"/>
              <a:t>belgilarini</a:t>
            </a:r>
            <a:r>
              <a:rPr lang="en-US" sz="2400" dirty="0" smtClean="0"/>
              <a:t> </a:t>
            </a:r>
            <a:r>
              <a:rPr lang="en-US" sz="2400" dirty="0" err="1" smtClean="0"/>
              <a:t>aniqlash</a:t>
            </a:r>
            <a:r>
              <a:rPr lang="en-US" sz="2400" dirty="0" smtClean="0"/>
              <a:t> </a:t>
            </a:r>
            <a:r>
              <a:rPr lang="en-US" sz="2400" dirty="0" err="1" smtClean="0"/>
              <a:t>mumkin</a:t>
            </a:r>
            <a:r>
              <a:rPr lang="en-US" sz="2400" dirty="0" smtClean="0"/>
              <a:t>.</a:t>
            </a:r>
          </a:p>
          <a:p>
            <a:r>
              <a:rPr lang="en-US" sz="2400" b="1" dirty="0" smtClean="0">
                <a:solidFill>
                  <a:schemeClr val="bg1"/>
                </a:solidFill>
              </a:rPr>
              <a:t>KT (</a:t>
            </a:r>
            <a:r>
              <a:rPr lang="en-US" sz="2400" b="1" dirty="0" err="1" smtClean="0">
                <a:solidFill>
                  <a:schemeClr val="bg1"/>
                </a:solidFill>
              </a:rPr>
              <a:t>Koronar</a:t>
            </a:r>
            <a:r>
              <a:rPr lang="en-US" sz="2400" b="1" dirty="0" smtClean="0">
                <a:solidFill>
                  <a:schemeClr val="bg1"/>
                </a:solidFill>
              </a:rPr>
              <a:t> KT-</a:t>
            </a:r>
            <a:r>
              <a:rPr lang="en-US" sz="2400" b="1" dirty="0" err="1" smtClean="0">
                <a:solidFill>
                  <a:schemeClr val="bg1"/>
                </a:solidFill>
              </a:rPr>
              <a:t>angiografiya</a:t>
            </a:r>
            <a:r>
              <a:rPr lang="en-US" sz="2400" b="1" dirty="0" smtClean="0">
                <a:solidFill>
                  <a:schemeClr val="bg1"/>
                </a:solidFill>
              </a:rPr>
              <a:t>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 err="1" smtClean="0"/>
              <a:t>Koronar</a:t>
            </a:r>
            <a:r>
              <a:rPr lang="en-US" sz="2400" dirty="0" smtClean="0"/>
              <a:t> </a:t>
            </a:r>
            <a:r>
              <a:rPr lang="en-US" sz="2400" dirty="0" err="1" smtClean="0"/>
              <a:t>tomirlar</a:t>
            </a:r>
            <a:r>
              <a:rPr lang="en-US" sz="2400" dirty="0" smtClean="0"/>
              <a:t> </a:t>
            </a:r>
            <a:r>
              <a:rPr lang="en-US" sz="2400" dirty="0" err="1" smtClean="0"/>
              <a:t>holatini</a:t>
            </a:r>
            <a:r>
              <a:rPr lang="en-US" sz="2400" dirty="0" smtClean="0"/>
              <a:t> </a:t>
            </a:r>
            <a:r>
              <a:rPr lang="en-US" sz="2400" dirty="0" err="1" smtClean="0"/>
              <a:t>baholaydi</a:t>
            </a:r>
            <a:r>
              <a:rPr lang="en-US" sz="2400" dirty="0" smtClean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 err="1" smtClean="0"/>
              <a:t>Aterosklerotik</a:t>
            </a:r>
            <a:r>
              <a:rPr lang="en-US" sz="2400" dirty="0" smtClean="0"/>
              <a:t> </a:t>
            </a:r>
            <a:r>
              <a:rPr lang="en-US" sz="2400" dirty="0" err="1" smtClean="0"/>
              <a:t>blyashkalar</a:t>
            </a:r>
            <a:r>
              <a:rPr lang="en-US" sz="2400" dirty="0" smtClean="0"/>
              <a:t>, </a:t>
            </a:r>
            <a:r>
              <a:rPr lang="en-US" sz="2400" dirty="0" err="1" smtClean="0"/>
              <a:t>stentlar</a:t>
            </a:r>
            <a:r>
              <a:rPr lang="en-US" sz="2400" dirty="0" smtClean="0"/>
              <a:t> </a:t>
            </a:r>
            <a:r>
              <a:rPr lang="en-US" sz="2400" dirty="0" err="1" smtClean="0"/>
              <a:t>yoki</a:t>
            </a:r>
            <a:r>
              <a:rPr lang="en-US" sz="2400" dirty="0" smtClean="0"/>
              <a:t> </a:t>
            </a:r>
            <a:r>
              <a:rPr lang="en-US" sz="2400" dirty="0" err="1" smtClean="0"/>
              <a:t>qon</a:t>
            </a:r>
            <a:r>
              <a:rPr lang="en-US" sz="2400" dirty="0" smtClean="0"/>
              <a:t> </a:t>
            </a:r>
            <a:r>
              <a:rPr lang="en-US" sz="2400" dirty="0" err="1" smtClean="0"/>
              <a:t>tomir</a:t>
            </a:r>
            <a:r>
              <a:rPr lang="en-US" sz="2400" dirty="0" smtClean="0"/>
              <a:t> </a:t>
            </a:r>
            <a:r>
              <a:rPr lang="en-US" sz="2400" dirty="0" err="1" smtClean="0"/>
              <a:t>tutilishlarini</a:t>
            </a:r>
            <a:r>
              <a:rPr lang="en-US" sz="2400" dirty="0" smtClean="0"/>
              <a:t> </a:t>
            </a:r>
            <a:r>
              <a:rPr lang="en-US" sz="2400" dirty="0" err="1" smtClean="0"/>
              <a:t>aniqlashda</a:t>
            </a:r>
            <a:r>
              <a:rPr lang="en-US" sz="2400" dirty="0" smtClean="0"/>
              <a:t> </a:t>
            </a:r>
            <a:r>
              <a:rPr lang="en-US" sz="2400" dirty="0" err="1" smtClean="0"/>
              <a:t>qo‘llaniladi</a:t>
            </a:r>
            <a:r>
              <a:rPr lang="en-US" sz="2400" dirty="0" smtClean="0"/>
              <a:t>.</a:t>
            </a:r>
          </a:p>
          <a:p>
            <a:r>
              <a:rPr lang="en-US" sz="2400" b="1" dirty="0" smtClean="0">
                <a:solidFill>
                  <a:schemeClr val="bg1"/>
                </a:solidFill>
              </a:rPr>
              <a:t>MRT (</a:t>
            </a:r>
            <a:r>
              <a:rPr lang="en-US" sz="2400" b="1" dirty="0" err="1" smtClean="0">
                <a:solidFill>
                  <a:schemeClr val="bg1"/>
                </a:solidFill>
              </a:rPr>
              <a:t>Kardio</a:t>
            </a:r>
            <a:r>
              <a:rPr lang="en-US" sz="2400" b="1" dirty="0" smtClean="0">
                <a:solidFill>
                  <a:schemeClr val="bg1"/>
                </a:solidFill>
              </a:rPr>
              <a:t>-MRT)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 err="1" smtClean="0"/>
              <a:t>Yurak</a:t>
            </a:r>
            <a:r>
              <a:rPr lang="en-US" sz="2400" dirty="0" smtClean="0"/>
              <a:t> </a:t>
            </a:r>
            <a:r>
              <a:rPr lang="en-US" sz="2400" dirty="0" err="1" smtClean="0"/>
              <a:t>mushagining</a:t>
            </a:r>
            <a:r>
              <a:rPr lang="en-US" sz="2400" dirty="0" smtClean="0"/>
              <a:t> </a:t>
            </a:r>
            <a:r>
              <a:rPr lang="en-US" sz="2400" dirty="0" err="1" smtClean="0"/>
              <a:t>harakatini</a:t>
            </a:r>
            <a:r>
              <a:rPr lang="en-US" sz="2400" dirty="0" smtClean="0"/>
              <a:t>, </a:t>
            </a:r>
            <a:r>
              <a:rPr lang="en-US" sz="2400" dirty="0" err="1" smtClean="0"/>
              <a:t>kontraksiyasini</a:t>
            </a:r>
            <a:r>
              <a:rPr lang="en-US" sz="2400" dirty="0" smtClean="0"/>
              <a:t> </a:t>
            </a:r>
            <a:r>
              <a:rPr lang="en-US" sz="2400" dirty="0" err="1" smtClean="0"/>
              <a:t>va</a:t>
            </a:r>
            <a:r>
              <a:rPr lang="en-US" sz="2400" dirty="0" smtClean="0"/>
              <a:t> </a:t>
            </a:r>
            <a:r>
              <a:rPr lang="en-US" sz="2400" dirty="0" err="1" smtClean="0"/>
              <a:t>fibrozni</a:t>
            </a:r>
            <a:r>
              <a:rPr lang="en-US" sz="2400" dirty="0" smtClean="0"/>
              <a:t> </a:t>
            </a:r>
            <a:r>
              <a:rPr lang="en-US" sz="2400" dirty="0" err="1" smtClean="0"/>
              <a:t>o‘lchaydi</a:t>
            </a:r>
            <a:r>
              <a:rPr lang="en-US" sz="2400" dirty="0" smtClean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 err="1" smtClean="0"/>
              <a:t>Infarktdan</a:t>
            </a:r>
            <a:r>
              <a:rPr lang="en-US" sz="2400" dirty="0" smtClean="0"/>
              <a:t> </a:t>
            </a:r>
            <a:r>
              <a:rPr lang="en-US" sz="2400" dirty="0" err="1" smtClean="0"/>
              <a:t>keyingi</a:t>
            </a:r>
            <a:r>
              <a:rPr lang="en-US" sz="2400" dirty="0" smtClean="0"/>
              <a:t> </a:t>
            </a:r>
            <a:r>
              <a:rPr lang="en-US" sz="2400" dirty="0" err="1" smtClean="0"/>
              <a:t>o‘zgarishlarni</a:t>
            </a:r>
            <a:r>
              <a:rPr lang="en-US" sz="2400" dirty="0" smtClean="0"/>
              <a:t> </a:t>
            </a:r>
            <a:r>
              <a:rPr lang="en-US" sz="2400" dirty="0" err="1" smtClean="0"/>
              <a:t>baholash</a:t>
            </a:r>
            <a:r>
              <a:rPr lang="en-US" sz="2400" dirty="0" smtClean="0"/>
              <a:t> </a:t>
            </a:r>
            <a:r>
              <a:rPr lang="en-US" sz="2400" dirty="0" err="1" smtClean="0"/>
              <a:t>mumkin</a:t>
            </a:r>
            <a:r>
              <a:rPr lang="en-US" sz="2400" dirty="0" smtClean="0"/>
              <a:t>.</a:t>
            </a:r>
          </a:p>
          <a:p>
            <a:r>
              <a:rPr lang="en-US" sz="2400" b="1" dirty="0" smtClean="0">
                <a:solidFill>
                  <a:schemeClr val="bg1"/>
                </a:solidFill>
              </a:rPr>
              <a:t>SPECT / PET (</a:t>
            </a:r>
            <a:r>
              <a:rPr lang="en-US" sz="2400" b="1" dirty="0" err="1" smtClean="0">
                <a:solidFill>
                  <a:schemeClr val="bg1"/>
                </a:solidFill>
              </a:rPr>
              <a:t>Yadro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tibbiyoti</a:t>
            </a:r>
            <a:r>
              <a:rPr lang="en-US" sz="2400" b="1" dirty="0" smtClean="0">
                <a:solidFill>
                  <a:schemeClr val="bg1"/>
                </a:solidFill>
              </a:rPr>
              <a:t>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b="1" dirty="0" err="1" smtClean="0"/>
              <a:t>Miyokard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perfuziya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skanerlari</a:t>
            </a:r>
            <a:r>
              <a:rPr lang="en-US" sz="2400" dirty="0" smtClean="0"/>
              <a:t> – </a:t>
            </a:r>
            <a:r>
              <a:rPr lang="en-US" sz="2400" dirty="0" err="1" smtClean="0"/>
              <a:t>yurak</a:t>
            </a:r>
            <a:r>
              <a:rPr lang="en-US" sz="2400" dirty="0" smtClean="0"/>
              <a:t> </a:t>
            </a:r>
            <a:r>
              <a:rPr lang="en-US" sz="2400" dirty="0" err="1" smtClean="0"/>
              <a:t>mushaklarining</a:t>
            </a:r>
            <a:r>
              <a:rPr lang="en-US" sz="2400" dirty="0" smtClean="0"/>
              <a:t> </a:t>
            </a:r>
            <a:r>
              <a:rPr lang="en-US" sz="2400" dirty="0" err="1" smtClean="0"/>
              <a:t>qon</a:t>
            </a:r>
            <a:r>
              <a:rPr lang="en-US" sz="2400" dirty="0" smtClean="0"/>
              <a:t> </a:t>
            </a:r>
            <a:r>
              <a:rPr lang="en-US" sz="2400" dirty="0" err="1" smtClean="0"/>
              <a:t>bilan</a:t>
            </a:r>
            <a:r>
              <a:rPr lang="en-US" sz="2400" dirty="0" smtClean="0"/>
              <a:t> </a:t>
            </a:r>
            <a:r>
              <a:rPr lang="en-US" sz="2400" dirty="0" err="1" smtClean="0"/>
              <a:t>ta’minlanishini</a:t>
            </a:r>
            <a:r>
              <a:rPr lang="en-US" sz="2400" dirty="0" smtClean="0"/>
              <a:t> </a:t>
            </a:r>
            <a:r>
              <a:rPr lang="en-US" sz="2400" dirty="0" err="1" smtClean="0"/>
              <a:t>baholaydi</a:t>
            </a:r>
            <a:r>
              <a:rPr lang="en-US" sz="2400" dirty="0" smtClean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 smtClean="0"/>
              <a:t>Stress-test </a:t>
            </a:r>
            <a:r>
              <a:rPr lang="en-US" sz="2400" dirty="0" err="1" smtClean="0"/>
              <a:t>bilan</a:t>
            </a:r>
            <a:r>
              <a:rPr lang="en-US" sz="2400" dirty="0" smtClean="0"/>
              <a:t> </a:t>
            </a:r>
            <a:r>
              <a:rPr lang="en-US" sz="2400" dirty="0" err="1" smtClean="0"/>
              <a:t>birga</a:t>
            </a:r>
            <a:r>
              <a:rPr lang="en-US" sz="2400" dirty="0" smtClean="0"/>
              <a:t> </a:t>
            </a:r>
            <a:r>
              <a:rPr lang="en-US" sz="2400" dirty="0" err="1" smtClean="0"/>
              <a:t>qo‘llaniladi</a:t>
            </a:r>
            <a:r>
              <a:rPr lang="en-US" sz="2400" dirty="0" smtClean="0"/>
              <a:t> (</a:t>
            </a:r>
            <a:r>
              <a:rPr lang="en-US" sz="2400" dirty="0" err="1" smtClean="0"/>
              <a:t>fizik</a:t>
            </a:r>
            <a:r>
              <a:rPr lang="en-US" sz="2400" dirty="0" smtClean="0"/>
              <a:t> </a:t>
            </a:r>
            <a:r>
              <a:rPr lang="en-US" sz="2400" dirty="0" err="1" smtClean="0"/>
              <a:t>yoki</a:t>
            </a:r>
            <a:r>
              <a:rPr lang="en-US" sz="2400" dirty="0" smtClean="0"/>
              <a:t> </a:t>
            </a:r>
            <a:r>
              <a:rPr lang="en-US" sz="2400" dirty="0" err="1" smtClean="0"/>
              <a:t>farmakologik</a:t>
            </a:r>
            <a:r>
              <a:rPr lang="en-US" sz="2400" dirty="0" smtClean="0"/>
              <a:t>).</a:t>
            </a:r>
            <a:endParaRPr lang="en-US" sz="2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053696" y="402609"/>
            <a:ext cx="908293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err="1" smtClean="0">
                <a:solidFill>
                  <a:schemeClr val="bg1"/>
                </a:solidFill>
              </a:rPr>
              <a:t>Yurak</a:t>
            </a:r>
            <a:r>
              <a:rPr lang="en-US" sz="3600" b="1" dirty="0" smtClean="0">
                <a:solidFill>
                  <a:schemeClr val="bg1"/>
                </a:solidFill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</a:rPr>
              <a:t>diagnostikasi</a:t>
            </a:r>
            <a:r>
              <a:rPr lang="en-US" sz="3600" b="1" dirty="0" smtClean="0">
                <a:solidFill>
                  <a:schemeClr val="bg1"/>
                </a:solidFill>
              </a:rPr>
              <a:t> (</a:t>
            </a:r>
            <a:r>
              <a:rPr lang="en-US" sz="3600" b="1" dirty="0" err="1" smtClean="0">
                <a:solidFill>
                  <a:schemeClr val="bg1"/>
                </a:solidFill>
              </a:rPr>
              <a:t>Kardiodiagnostika</a:t>
            </a:r>
            <a:r>
              <a:rPr lang="en-US" sz="3600" b="1" dirty="0" smtClean="0">
                <a:solidFill>
                  <a:schemeClr val="bg1"/>
                </a:solidFill>
              </a:rPr>
              <a:t>)</a:t>
            </a:r>
            <a:endParaRPr lang="en-US" sz="3600" b="1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7836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46411" y="1791985"/>
            <a:ext cx="11286699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err="1" smtClean="0"/>
              <a:t>Maqsad</a:t>
            </a:r>
            <a:r>
              <a:rPr lang="en-US" b="1" dirty="0" smtClean="0"/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 err="1" smtClean="0"/>
              <a:t>O‘smalar</a:t>
            </a:r>
            <a:r>
              <a:rPr lang="en-US" dirty="0" smtClean="0"/>
              <a:t>, insult, </a:t>
            </a:r>
            <a:r>
              <a:rPr lang="en-US" dirty="0" err="1" smtClean="0"/>
              <a:t>travma</a:t>
            </a:r>
            <a:r>
              <a:rPr lang="en-US" dirty="0" smtClean="0"/>
              <a:t>, </a:t>
            </a:r>
            <a:r>
              <a:rPr lang="en-US" dirty="0" err="1" smtClean="0"/>
              <a:t>epilepsiya</a:t>
            </a:r>
            <a:r>
              <a:rPr lang="en-US" dirty="0" smtClean="0"/>
              <a:t>, </a:t>
            </a:r>
            <a:r>
              <a:rPr lang="en-US" dirty="0" err="1" smtClean="0"/>
              <a:t>Altsgeymer</a:t>
            </a:r>
            <a:r>
              <a:rPr lang="en-US" dirty="0" smtClean="0"/>
              <a:t> </a:t>
            </a:r>
            <a:r>
              <a:rPr lang="en-US" dirty="0" err="1" smtClean="0"/>
              <a:t>kasalligi</a:t>
            </a:r>
            <a:r>
              <a:rPr lang="en-US" dirty="0" smtClean="0"/>
              <a:t> </a:t>
            </a:r>
            <a:r>
              <a:rPr lang="en-US" dirty="0" err="1" smtClean="0"/>
              <a:t>va</a:t>
            </a:r>
            <a:r>
              <a:rPr lang="en-US" dirty="0" smtClean="0"/>
              <a:t> </a:t>
            </a:r>
            <a:r>
              <a:rPr lang="en-US" dirty="0" err="1" smtClean="0"/>
              <a:t>boshqa</a:t>
            </a:r>
            <a:r>
              <a:rPr lang="en-US" dirty="0" smtClean="0"/>
              <a:t> </a:t>
            </a:r>
            <a:r>
              <a:rPr lang="en-US" dirty="0" err="1" smtClean="0"/>
              <a:t>nevrologik</a:t>
            </a:r>
            <a:r>
              <a:rPr lang="en-US" dirty="0" smtClean="0"/>
              <a:t> </a:t>
            </a:r>
            <a:r>
              <a:rPr lang="en-US" dirty="0" err="1" smtClean="0"/>
              <a:t>holatlarni</a:t>
            </a:r>
            <a:r>
              <a:rPr lang="en-US" dirty="0" smtClean="0"/>
              <a:t> </a:t>
            </a:r>
            <a:r>
              <a:rPr lang="en-US" dirty="0" err="1" smtClean="0"/>
              <a:t>aniqlash</a:t>
            </a:r>
            <a:r>
              <a:rPr lang="en-US" dirty="0" smtClean="0"/>
              <a:t>.</a:t>
            </a:r>
          </a:p>
          <a:p>
            <a:r>
              <a:rPr lang="en-US" b="1" dirty="0" err="1" smtClean="0"/>
              <a:t>Asosiy</a:t>
            </a:r>
            <a:r>
              <a:rPr lang="en-US" b="1" dirty="0" smtClean="0"/>
              <a:t> </a:t>
            </a:r>
            <a:r>
              <a:rPr lang="en-US" b="1" dirty="0" err="1" smtClean="0"/>
              <a:t>usullar</a:t>
            </a:r>
            <a:r>
              <a:rPr lang="en-US" b="1" dirty="0" smtClean="0"/>
              <a:t>:</a:t>
            </a:r>
          </a:p>
          <a:p>
            <a:r>
              <a:rPr lang="en-US" b="1" dirty="0" smtClean="0"/>
              <a:t>KT (</a:t>
            </a:r>
            <a:r>
              <a:rPr lang="en-US" b="1" dirty="0" err="1" smtClean="0"/>
              <a:t>Kompyuter</a:t>
            </a:r>
            <a:r>
              <a:rPr lang="en-US" b="1" dirty="0" smtClean="0"/>
              <a:t> </a:t>
            </a:r>
            <a:r>
              <a:rPr lang="en-US" b="1" dirty="0" err="1" smtClean="0"/>
              <a:t>tomografiyasi</a:t>
            </a:r>
            <a:r>
              <a:rPr lang="en-US" b="1" dirty="0" smtClean="0"/>
              <a:t>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 err="1" smtClean="0"/>
              <a:t>Travmalar</a:t>
            </a:r>
            <a:r>
              <a:rPr lang="en-US" dirty="0" smtClean="0"/>
              <a:t>, </a:t>
            </a:r>
            <a:r>
              <a:rPr lang="en-US" b="1" dirty="0" err="1" smtClean="0"/>
              <a:t>ichki</a:t>
            </a:r>
            <a:r>
              <a:rPr lang="en-US" b="1" dirty="0" smtClean="0"/>
              <a:t> </a:t>
            </a:r>
            <a:r>
              <a:rPr lang="en-US" b="1" dirty="0" err="1" smtClean="0"/>
              <a:t>qon</a:t>
            </a:r>
            <a:r>
              <a:rPr lang="en-US" b="1" dirty="0" smtClean="0"/>
              <a:t> </a:t>
            </a:r>
            <a:r>
              <a:rPr lang="en-US" b="1" dirty="0" err="1" smtClean="0"/>
              <a:t>ketishlar</a:t>
            </a:r>
            <a:r>
              <a:rPr lang="en-US" dirty="0" smtClean="0"/>
              <a:t>, </a:t>
            </a:r>
            <a:r>
              <a:rPr lang="en-US" b="1" dirty="0" err="1" smtClean="0"/>
              <a:t>yallig‘lanish</a:t>
            </a:r>
            <a:r>
              <a:rPr lang="en-US" dirty="0" smtClean="0"/>
              <a:t> </a:t>
            </a:r>
            <a:r>
              <a:rPr lang="en-US" dirty="0" err="1" smtClean="0"/>
              <a:t>va</a:t>
            </a:r>
            <a:r>
              <a:rPr lang="en-US" dirty="0" smtClean="0"/>
              <a:t> </a:t>
            </a:r>
            <a:r>
              <a:rPr lang="en-US" b="1" dirty="0" err="1" smtClean="0"/>
              <a:t>insultning</a:t>
            </a:r>
            <a:r>
              <a:rPr lang="en-US" b="1" dirty="0" smtClean="0"/>
              <a:t> </a:t>
            </a:r>
            <a:r>
              <a:rPr lang="en-US" b="1" dirty="0" err="1" smtClean="0"/>
              <a:t>erta</a:t>
            </a:r>
            <a:r>
              <a:rPr lang="en-US" b="1" dirty="0" smtClean="0"/>
              <a:t> </a:t>
            </a:r>
            <a:r>
              <a:rPr lang="en-US" b="1" dirty="0" err="1" smtClean="0"/>
              <a:t>bosqichida</a:t>
            </a:r>
            <a:r>
              <a:rPr lang="en-US" dirty="0" smtClean="0"/>
              <a:t> </a:t>
            </a:r>
            <a:r>
              <a:rPr lang="en-US" dirty="0" err="1" smtClean="0"/>
              <a:t>asosiy</a:t>
            </a:r>
            <a:r>
              <a:rPr lang="en-US" dirty="0" smtClean="0"/>
              <a:t> </a:t>
            </a:r>
            <a:r>
              <a:rPr lang="en-US" dirty="0" err="1" smtClean="0"/>
              <a:t>usul</a:t>
            </a:r>
            <a:r>
              <a:rPr lang="en-US" dirty="0" smtClean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 err="1" smtClean="0"/>
              <a:t>Tez</a:t>
            </a:r>
            <a:r>
              <a:rPr lang="en-US" dirty="0" smtClean="0"/>
              <a:t> </a:t>
            </a:r>
            <a:r>
              <a:rPr lang="en-US" dirty="0" err="1" smtClean="0"/>
              <a:t>yordam</a:t>
            </a:r>
            <a:r>
              <a:rPr lang="en-US" dirty="0" smtClean="0"/>
              <a:t> </a:t>
            </a:r>
            <a:r>
              <a:rPr lang="en-US" dirty="0" err="1" smtClean="0"/>
              <a:t>sharoitida</a:t>
            </a:r>
            <a:r>
              <a:rPr lang="en-US" dirty="0" smtClean="0"/>
              <a:t> </a:t>
            </a:r>
            <a:r>
              <a:rPr lang="en-US" dirty="0" err="1" smtClean="0"/>
              <a:t>tezkor</a:t>
            </a:r>
            <a:r>
              <a:rPr lang="en-US" dirty="0" smtClean="0"/>
              <a:t>.</a:t>
            </a:r>
          </a:p>
          <a:p>
            <a:r>
              <a:rPr lang="en-US" b="1" dirty="0" smtClean="0"/>
              <a:t>MRT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 smtClean="0"/>
              <a:t>Miya </a:t>
            </a:r>
            <a:r>
              <a:rPr lang="en-US" dirty="0" err="1" smtClean="0"/>
              <a:t>tuzilmalarini</a:t>
            </a:r>
            <a:r>
              <a:rPr lang="en-US" dirty="0" smtClean="0"/>
              <a:t> </a:t>
            </a:r>
            <a:r>
              <a:rPr lang="en-US" b="1" dirty="0" err="1" smtClean="0"/>
              <a:t>yuqori</a:t>
            </a:r>
            <a:r>
              <a:rPr lang="en-US" b="1" dirty="0" smtClean="0"/>
              <a:t> </a:t>
            </a:r>
            <a:r>
              <a:rPr lang="en-US" b="1" dirty="0" err="1" smtClean="0"/>
              <a:t>aniqlikda</a:t>
            </a:r>
            <a:r>
              <a:rPr lang="en-US" dirty="0" smtClean="0"/>
              <a:t> </a:t>
            </a:r>
            <a:r>
              <a:rPr lang="en-US" dirty="0" err="1" smtClean="0"/>
              <a:t>ko‘rsatadi</a:t>
            </a:r>
            <a:r>
              <a:rPr lang="en-US" dirty="0" smtClean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 err="1" smtClean="0"/>
              <a:t>Shishlar</a:t>
            </a:r>
            <a:r>
              <a:rPr lang="en-US" dirty="0" smtClean="0"/>
              <a:t>, </a:t>
            </a:r>
            <a:r>
              <a:rPr lang="en-US" b="1" dirty="0" err="1" smtClean="0"/>
              <a:t>demiyelinizatsion</a:t>
            </a:r>
            <a:r>
              <a:rPr lang="en-US" b="1" dirty="0" smtClean="0"/>
              <a:t> </a:t>
            </a:r>
            <a:r>
              <a:rPr lang="en-US" b="1" dirty="0" err="1" smtClean="0"/>
              <a:t>kasalliklar</a:t>
            </a:r>
            <a:r>
              <a:rPr lang="en-US" b="1" dirty="0" smtClean="0"/>
              <a:t> (MS)</a:t>
            </a:r>
            <a:r>
              <a:rPr lang="en-US" dirty="0" smtClean="0"/>
              <a:t>, </a:t>
            </a:r>
            <a:r>
              <a:rPr lang="en-US" b="1" dirty="0" err="1" smtClean="0"/>
              <a:t>insultdan</a:t>
            </a:r>
            <a:r>
              <a:rPr lang="en-US" b="1" dirty="0" smtClean="0"/>
              <a:t> </a:t>
            </a:r>
            <a:r>
              <a:rPr lang="en-US" b="1" dirty="0" err="1" smtClean="0"/>
              <a:t>keyingi</a:t>
            </a:r>
            <a:r>
              <a:rPr lang="en-US" b="1" dirty="0" smtClean="0"/>
              <a:t> </a:t>
            </a:r>
            <a:r>
              <a:rPr lang="en-US" b="1" dirty="0" err="1" smtClean="0"/>
              <a:t>o‘zgarishlar</a:t>
            </a:r>
            <a:r>
              <a:rPr lang="en-US" dirty="0" smtClean="0"/>
              <a:t>, </a:t>
            </a:r>
            <a:r>
              <a:rPr lang="en-US" b="1" dirty="0" err="1" smtClean="0"/>
              <a:t>meningit</a:t>
            </a:r>
            <a:r>
              <a:rPr lang="en-US" dirty="0" smtClean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 smtClean="0"/>
              <a:t>fMRI</a:t>
            </a:r>
            <a:r>
              <a:rPr lang="en-US" dirty="0" smtClean="0"/>
              <a:t> – </a:t>
            </a:r>
            <a:r>
              <a:rPr lang="en-US" dirty="0" err="1" smtClean="0"/>
              <a:t>funksional</a:t>
            </a:r>
            <a:r>
              <a:rPr lang="en-US" dirty="0" smtClean="0"/>
              <a:t> </a:t>
            </a:r>
            <a:r>
              <a:rPr lang="en-US" dirty="0" err="1" smtClean="0"/>
              <a:t>miya</a:t>
            </a:r>
            <a:r>
              <a:rPr lang="en-US" dirty="0" smtClean="0"/>
              <a:t> </a:t>
            </a:r>
            <a:r>
              <a:rPr lang="en-US" dirty="0" err="1" smtClean="0"/>
              <a:t>faolligini</a:t>
            </a:r>
            <a:r>
              <a:rPr lang="en-US" dirty="0" smtClean="0"/>
              <a:t> </a:t>
            </a:r>
            <a:r>
              <a:rPr lang="en-US" dirty="0" err="1" smtClean="0"/>
              <a:t>o‘lchaydi</a:t>
            </a:r>
            <a:r>
              <a:rPr lang="en-US" dirty="0" smtClean="0"/>
              <a:t>.</a:t>
            </a:r>
          </a:p>
          <a:p>
            <a:r>
              <a:rPr lang="en-US" b="1" dirty="0" smtClean="0"/>
              <a:t>PET / SPECT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 err="1" smtClean="0"/>
              <a:t>Metabolik</a:t>
            </a:r>
            <a:r>
              <a:rPr lang="en-US" b="1" dirty="0" smtClean="0"/>
              <a:t> </a:t>
            </a:r>
            <a:r>
              <a:rPr lang="en-US" b="1" dirty="0" err="1" smtClean="0"/>
              <a:t>va</a:t>
            </a:r>
            <a:r>
              <a:rPr lang="en-US" b="1" dirty="0" smtClean="0"/>
              <a:t> </a:t>
            </a:r>
            <a:r>
              <a:rPr lang="en-US" b="1" dirty="0" err="1" smtClean="0"/>
              <a:t>funksional</a:t>
            </a:r>
            <a:r>
              <a:rPr lang="en-US" b="1" dirty="0" smtClean="0"/>
              <a:t> </a:t>
            </a:r>
            <a:r>
              <a:rPr lang="en-US" b="1" dirty="0" err="1" smtClean="0"/>
              <a:t>tahlil</a:t>
            </a:r>
            <a:r>
              <a:rPr lang="en-US" dirty="0" smtClean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 err="1" smtClean="0"/>
              <a:t>Epilepsiya</a:t>
            </a:r>
            <a:r>
              <a:rPr lang="en-US" b="1" dirty="0" smtClean="0"/>
              <a:t> </a:t>
            </a:r>
            <a:r>
              <a:rPr lang="en-US" b="1" dirty="0" err="1" smtClean="0"/>
              <a:t>o‘choqlarini</a:t>
            </a:r>
            <a:r>
              <a:rPr lang="en-US" b="1" dirty="0" smtClean="0"/>
              <a:t> </a:t>
            </a:r>
            <a:r>
              <a:rPr lang="en-US" b="1" dirty="0" err="1" smtClean="0"/>
              <a:t>aniqlash</a:t>
            </a:r>
            <a:r>
              <a:rPr lang="en-US" dirty="0" smtClean="0"/>
              <a:t>, </a:t>
            </a:r>
            <a:r>
              <a:rPr lang="en-US" b="1" dirty="0" err="1" smtClean="0"/>
              <a:t>Altsgeymer</a:t>
            </a:r>
            <a:r>
              <a:rPr lang="en-US" dirty="0" smtClean="0"/>
              <a:t>, </a:t>
            </a:r>
            <a:r>
              <a:rPr lang="en-US" b="1" dirty="0" smtClean="0"/>
              <a:t>Parkinson</a:t>
            </a:r>
            <a:r>
              <a:rPr lang="en-US" dirty="0" smtClean="0"/>
              <a:t>, </a:t>
            </a:r>
            <a:r>
              <a:rPr lang="en-US" dirty="0" err="1" smtClean="0"/>
              <a:t>va</a:t>
            </a:r>
            <a:r>
              <a:rPr lang="en-US" dirty="0" smtClean="0"/>
              <a:t> </a:t>
            </a:r>
            <a:r>
              <a:rPr lang="en-US" dirty="0" err="1" smtClean="0"/>
              <a:t>boshqa</a:t>
            </a:r>
            <a:r>
              <a:rPr lang="en-US" dirty="0" smtClean="0"/>
              <a:t> </a:t>
            </a:r>
            <a:r>
              <a:rPr lang="en-US" dirty="0" err="1" smtClean="0"/>
              <a:t>neurodegenerativ</a:t>
            </a:r>
            <a:r>
              <a:rPr lang="en-US" dirty="0" smtClean="0"/>
              <a:t> </a:t>
            </a:r>
            <a:r>
              <a:rPr lang="en-US" dirty="0" err="1" smtClean="0"/>
              <a:t>kasalliklar</a:t>
            </a:r>
            <a:r>
              <a:rPr lang="en-US" dirty="0" smtClean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 smtClean="0"/>
              <a:t>PET</a:t>
            </a:r>
            <a:r>
              <a:rPr lang="en-US" dirty="0" smtClean="0"/>
              <a:t> – </a:t>
            </a:r>
            <a:r>
              <a:rPr lang="en-US" dirty="0" err="1" smtClean="0"/>
              <a:t>glukoza</a:t>
            </a:r>
            <a:r>
              <a:rPr lang="en-US" dirty="0" smtClean="0"/>
              <a:t> </a:t>
            </a:r>
            <a:r>
              <a:rPr lang="en-US" dirty="0" err="1" smtClean="0"/>
              <a:t>metabolizmini</a:t>
            </a:r>
            <a:r>
              <a:rPr lang="en-US" dirty="0" smtClean="0"/>
              <a:t> </a:t>
            </a:r>
            <a:r>
              <a:rPr lang="en-US" dirty="0" err="1" smtClean="0"/>
              <a:t>tahlil</a:t>
            </a:r>
            <a:r>
              <a:rPr lang="en-US" dirty="0" smtClean="0"/>
              <a:t> </a:t>
            </a:r>
            <a:r>
              <a:rPr lang="en-US" dirty="0" err="1" smtClean="0"/>
              <a:t>qiladi</a:t>
            </a:r>
            <a:r>
              <a:rPr lang="en-US" dirty="0" smtClean="0"/>
              <a:t> (¹⁸F-FDG).</a:t>
            </a:r>
            <a:endParaRPr lang="en-US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738572" y="737823"/>
            <a:ext cx="1000305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chemeClr val="bg1"/>
                </a:solidFill>
              </a:rPr>
              <a:t>Miya </a:t>
            </a:r>
            <a:r>
              <a:rPr lang="en-US" sz="3600" b="1" dirty="0" err="1" smtClean="0">
                <a:solidFill>
                  <a:schemeClr val="bg1"/>
                </a:solidFill>
              </a:rPr>
              <a:t>diagnostikasi</a:t>
            </a:r>
            <a:r>
              <a:rPr lang="en-US" sz="3600" b="1" dirty="0" smtClean="0">
                <a:solidFill>
                  <a:schemeClr val="bg1"/>
                </a:solidFill>
              </a:rPr>
              <a:t> (</a:t>
            </a:r>
            <a:r>
              <a:rPr lang="en-US" sz="3600" b="1" dirty="0" err="1" smtClean="0">
                <a:solidFill>
                  <a:schemeClr val="bg1"/>
                </a:solidFill>
              </a:rPr>
              <a:t>Nevrologik</a:t>
            </a:r>
            <a:r>
              <a:rPr lang="en-US" sz="3600" b="1" dirty="0" smtClean="0">
                <a:solidFill>
                  <a:schemeClr val="bg1"/>
                </a:solidFill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</a:rPr>
              <a:t>diagnostika</a:t>
            </a:r>
            <a:r>
              <a:rPr lang="en-US" sz="3600" b="1" dirty="0" smtClean="0">
                <a:solidFill>
                  <a:schemeClr val="bg1"/>
                </a:solidFill>
              </a:rPr>
              <a:t>)</a:t>
            </a:r>
            <a:endParaRPr lang="en-US" sz="3600" b="1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6689099"/>
      </p:ext>
    </p:extLst>
  </p:cSld>
  <p:clrMapOvr>
    <a:masterClrMapping/>
  </p:clrMapOvr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Сектор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83</TotalTime>
  <Words>978</Words>
  <Application>Microsoft Office PowerPoint</Application>
  <PresentationFormat>Произвольный</PresentationFormat>
  <Paragraphs>121</Paragraphs>
  <Slides>13</Slides>
  <Notes>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20" baseType="lpstr">
      <vt:lpstr>Libre Baskerville</vt:lpstr>
      <vt:lpstr>DM Sans</vt:lpstr>
      <vt:lpstr>Calibri</vt:lpstr>
      <vt:lpstr>Wingdings 3</vt:lpstr>
      <vt:lpstr>Arial</vt:lpstr>
      <vt:lpstr>Century Gothic</vt:lpstr>
      <vt:lpstr>Сектор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PptxGenJS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lenovo</cp:lastModifiedBy>
  <cp:revision>9</cp:revision>
  <dcterms:created xsi:type="dcterms:W3CDTF">2025-04-16T13:20:10Z</dcterms:created>
  <dcterms:modified xsi:type="dcterms:W3CDTF">2025-04-16T14:44:00Z</dcterms:modified>
</cp:coreProperties>
</file>