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90" d="100"/>
          <a:sy n="90" d="100"/>
        </p:scale>
        <p:origin x="-42" y="-2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ru-RU" smtClean="0"/>
              <a:t>Образец заголовка</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EB3EAD4D-81E7-4A1C-97A4-C646A2F585E5}" type="datetimeFigureOut">
              <a:rPr lang="ru-RU" smtClean="0"/>
              <a:t>сб 15.02.25</a:t>
            </a:fld>
            <a:endParaRPr lang="ru-RU"/>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ru-RU"/>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FAA7C1E2-C051-4821-A6E6-274923B95435}" type="slidenum">
              <a:rPr lang="ru-RU" smtClean="0"/>
              <a:t>‹#›</a:t>
            </a:fld>
            <a:endParaRPr lang="ru-RU"/>
          </a:p>
        </p:txBody>
      </p:sp>
    </p:spTree>
    <p:extLst>
      <p:ext uri="{BB962C8B-B14F-4D97-AF65-F5344CB8AC3E}">
        <p14:creationId xmlns:p14="http://schemas.microsoft.com/office/powerpoint/2010/main" val="2759620063"/>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B3EAD4D-81E7-4A1C-97A4-C646A2F585E5}" type="datetimeFigureOut">
              <a:rPr lang="ru-RU" smtClean="0"/>
              <a:t>сб 15.02.25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AA7C1E2-C051-4821-A6E6-274923B95435}" type="slidenum">
              <a:rPr lang="ru-RU" smtClean="0"/>
              <a:t>‹#›</a:t>
            </a:fld>
            <a:endParaRPr lang="ru-RU"/>
          </a:p>
        </p:txBody>
      </p:sp>
    </p:spTree>
    <p:extLst>
      <p:ext uri="{BB962C8B-B14F-4D97-AF65-F5344CB8AC3E}">
        <p14:creationId xmlns:p14="http://schemas.microsoft.com/office/powerpoint/2010/main" val="7892387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B3EAD4D-81E7-4A1C-97A4-C646A2F585E5}" type="datetimeFigureOut">
              <a:rPr lang="ru-RU" smtClean="0"/>
              <a:t>сб 15.02.25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AA7C1E2-C051-4821-A6E6-274923B95435}" type="slidenum">
              <a:rPr lang="ru-RU" smtClean="0"/>
              <a:t>‹#›</a:t>
            </a:fld>
            <a:endParaRPr lang="ru-RU"/>
          </a:p>
        </p:txBody>
      </p:sp>
    </p:spTree>
    <p:extLst>
      <p:ext uri="{BB962C8B-B14F-4D97-AF65-F5344CB8AC3E}">
        <p14:creationId xmlns:p14="http://schemas.microsoft.com/office/powerpoint/2010/main" val="23563554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EB3EAD4D-81E7-4A1C-97A4-C646A2F585E5}" type="datetimeFigureOut">
              <a:rPr lang="ru-RU" smtClean="0"/>
              <a:t>сб 15.02.25</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FAA7C1E2-C051-4821-A6E6-274923B95435}" type="slidenum">
              <a:rPr lang="ru-RU" smtClean="0"/>
              <a:t>‹#›</a:t>
            </a:fld>
            <a:endParaRPr lang="ru-RU"/>
          </a:p>
        </p:txBody>
      </p:sp>
    </p:spTree>
    <p:extLst>
      <p:ext uri="{BB962C8B-B14F-4D97-AF65-F5344CB8AC3E}">
        <p14:creationId xmlns:p14="http://schemas.microsoft.com/office/powerpoint/2010/main" val="42623302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ru-RU" smtClean="0"/>
              <a:t>Образец заголовка</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EB3EAD4D-81E7-4A1C-97A4-C646A2F585E5}" type="datetimeFigureOut">
              <a:rPr lang="ru-RU" smtClean="0"/>
              <a:t>сб 15.02.25</a:t>
            </a:fld>
            <a:endParaRPr lang="ru-RU"/>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ru-RU"/>
          </a:p>
        </p:txBody>
      </p:sp>
      <p:sp>
        <p:nvSpPr>
          <p:cNvPr id="6" name="Slide Number Placeholder 5"/>
          <p:cNvSpPr>
            <a:spLocks noGrp="1"/>
          </p:cNvSpPr>
          <p:nvPr>
            <p:ph type="sldNum" sz="quarter" idx="12"/>
          </p:nvPr>
        </p:nvSpPr>
        <p:spPr>
          <a:xfrm>
            <a:off x="8604504" y="5211060"/>
            <a:ext cx="2112264" cy="228600"/>
          </a:xfrm>
        </p:spPr>
        <p:txBody>
          <a:bodyPr/>
          <a:lstStyle/>
          <a:p>
            <a:fld id="{FAA7C1E2-C051-4821-A6E6-274923B95435}" type="slidenum">
              <a:rPr lang="ru-RU" smtClean="0"/>
              <a:t>‹#›</a:t>
            </a:fld>
            <a:endParaRPr lang="ru-RU"/>
          </a:p>
        </p:txBody>
      </p:sp>
    </p:spTree>
    <p:extLst>
      <p:ext uri="{BB962C8B-B14F-4D97-AF65-F5344CB8AC3E}">
        <p14:creationId xmlns:p14="http://schemas.microsoft.com/office/powerpoint/2010/main" val="2859051723"/>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EB3EAD4D-81E7-4A1C-97A4-C646A2F585E5}" type="datetimeFigureOut">
              <a:rPr lang="ru-RU" smtClean="0"/>
              <a:t>сб 15.02.25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AA7C1E2-C051-4821-A6E6-274923B95435}" type="slidenum">
              <a:rPr lang="ru-RU" smtClean="0"/>
              <a:t>‹#›</a:t>
            </a:fld>
            <a:endParaRPr lang="ru-RU"/>
          </a:p>
        </p:txBody>
      </p:sp>
    </p:spTree>
    <p:extLst>
      <p:ext uri="{BB962C8B-B14F-4D97-AF65-F5344CB8AC3E}">
        <p14:creationId xmlns:p14="http://schemas.microsoft.com/office/powerpoint/2010/main" val="10122628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EB3EAD4D-81E7-4A1C-97A4-C646A2F585E5}" type="datetimeFigureOut">
              <a:rPr lang="ru-RU" smtClean="0"/>
              <a:t>сб 15.02.25</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FAA7C1E2-C051-4821-A6E6-274923B95435}" type="slidenum">
              <a:rPr lang="ru-RU" smtClean="0"/>
              <a:t>‹#›</a:t>
            </a:fld>
            <a:endParaRPr lang="ru-RU"/>
          </a:p>
        </p:txBody>
      </p:sp>
    </p:spTree>
    <p:extLst>
      <p:ext uri="{BB962C8B-B14F-4D97-AF65-F5344CB8AC3E}">
        <p14:creationId xmlns:p14="http://schemas.microsoft.com/office/powerpoint/2010/main" val="15903660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EB3EAD4D-81E7-4A1C-97A4-C646A2F585E5}" type="datetimeFigureOut">
              <a:rPr lang="ru-RU" smtClean="0"/>
              <a:t>сб 15.02.25</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FAA7C1E2-C051-4821-A6E6-274923B95435}" type="slidenum">
              <a:rPr lang="ru-RU" smtClean="0"/>
              <a:t>‹#›</a:t>
            </a:fld>
            <a:endParaRPr lang="ru-RU"/>
          </a:p>
        </p:txBody>
      </p:sp>
    </p:spTree>
    <p:extLst>
      <p:ext uri="{BB962C8B-B14F-4D97-AF65-F5344CB8AC3E}">
        <p14:creationId xmlns:p14="http://schemas.microsoft.com/office/powerpoint/2010/main" val="14863238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3EAD4D-81E7-4A1C-97A4-C646A2F585E5}" type="datetimeFigureOut">
              <a:rPr lang="ru-RU" smtClean="0"/>
              <a:t>сб 15.02.25</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FAA7C1E2-C051-4821-A6E6-274923B95435}" type="slidenum">
              <a:rPr lang="ru-RU" smtClean="0"/>
              <a:t>‹#›</a:t>
            </a:fld>
            <a:endParaRPr lang="ru-RU"/>
          </a:p>
        </p:txBody>
      </p:sp>
    </p:spTree>
    <p:extLst>
      <p:ext uri="{BB962C8B-B14F-4D97-AF65-F5344CB8AC3E}">
        <p14:creationId xmlns:p14="http://schemas.microsoft.com/office/powerpoint/2010/main" val="888927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ru-RU" smtClean="0"/>
              <a:t>Образец заголовка</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8" name="Date Placeholder 7"/>
          <p:cNvSpPr>
            <a:spLocks noGrp="1"/>
          </p:cNvSpPr>
          <p:nvPr>
            <p:ph type="dt" sz="half" idx="10"/>
          </p:nvPr>
        </p:nvSpPr>
        <p:spPr/>
        <p:txBody>
          <a:bodyPr/>
          <a:lstStyle/>
          <a:p>
            <a:fld id="{EB3EAD4D-81E7-4A1C-97A4-C646A2F585E5}" type="datetimeFigureOut">
              <a:rPr lang="ru-RU" smtClean="0"/>
              <a:t>сб 15.02.25</a:t>
            </a:fld>
            <a:endParaRPr lang="ru-RU"/>
          </a:p>
        </p:txBody>
      </p:sp>
      <p:sp>
        <p:nvSpPr>
          <p:cNvPr id="9" name="Footer Placeholder 8"/>
          <p:cNvSpPr>
            <a:spLocks noGrp="1"/>
          </p:cNvSpPr>
          <p:nvPr>
            <p:ph type="ftr" sz="quarter" idx="11"/>
          </p:nvPr>
        </p:nvSpPr>
        <p:spPr/>
        <p:txBody>
          <a:bodyPr/>
          <a:lstStyle>
            <a:lvl1pPr algn="r">
              <a:defRPr/>
            </a:lvl1pPr>
          </a:lstStyle>
          <a:p>
            <a:endParaRPr lang="ru-RU"/>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FAA7C1E2-C051-4821-A6E6-274923B95435}" type="slidenum">
              <a:rPr lang="ru-RU" smtClean="0"/>
              <a:t>‹#›</a:t>
            </a:fld>
            <a:endParaRPr lang="ru-RU"/>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8880412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EB3EAD4D-81E7-4A1C-97A4-C646A2F585E5}" type="datetimeFigureOut">
              <a:rPr lang="ru-RU" smtClean="0"/>
              <a:t>сб 15.02.25</a:t>
            </a:fld>
            <a:endParaRPr lang="ru-RU"/>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ru-RU"/>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FAA7C1E2-C051-4821-A6E6-274923B95435}" type="slidenum">
              <a:rPr lang="ru-RU" smtClean="0"/>
              <a:t>‹#›</a:t>
            </a:fld>
            <a:endParaRPr lang="ru-RU"/>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4340714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EB3EAD4D-81E7-4A1C-97A4-C646A2F585E5}" type="datetimeFigureOut">
              <a:rPr lang="ru-RU" smtClean="0"/>
              <a:t>сб 15.02.25</a:t>
            </a:fld>
            <a:endParaRPr lang="ru-RU"/>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ru-RU"/>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FAA7C1E2-C051-4821-A6E6-274923B95435}" type="slidenum">
              <a:rPr lang="ru-RU" smtClean="0"/>
              <a:t>‹#›</a:t>
            </a:fld>
            <a:endParaRPr lang="ru-RU"/>
          </a:p>
        </p:txBody>
      </p:sp>
    </p:spTree>
    <p:extLst>
      <p:ext uri="{BB962C8B-B14F-4D97-AF65-F5344CB8AC3E}">
        <p14:creationId xmlns:p14="http://schemas.microsoft.com/office/powerpoint/2010/main" val="24708391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83673" y="1288474"/>
            <a:ext cx="10113817" cy="4142508"/>
          </a:xfrm>
        </p:spPr>
        <p:txBody>
          <a:bodyPr>
            <a:normAutofit/>
          </a:bodyPr>
          <a:lstStyle/>
          <a:p>
            <a:r>
              <a:rPr lang="uz-Latn-UZ" sz="5400" b="1" dirty="0" smtClean="0">
                <a:latin typeface="Algerian" panose="04020705040A02060702" pitchFamily="82" charset="0"/>
                <a:cs typeface="Times New Roman" panose="02020603050405020304" pitchFamily="18" charset="0"/>
              </a:rPr>
              <a:t>Inklyuziv ta’limning psixologik, pedagogik </a:t>
            </a:r>
            <a:br>
              <a:rPr lang="uz-Latn-UZ" sz="5400" b="1" dirty="0" smtClean="0">
                <a:latin typeface="Algerian" panose="04020705040A02060702" pitchFamily="82" charset="0"/>
                <a:cs typeface="Times New Roman" panose="02020603050405020304" pitchFamily="18" charset="0"/>
              </a:rPr>
            </a:br>
            <a:r>
              <a:rPr lang="uz-Latn-UZ" sz="5400" b="1" dirty="0" smtClean="0">
                <a:latin typeface="Algerian" panose="04020705040A02060702" pitchFamily="82" charset="0"/>
                <a:cs typeface="Times New Roman" panose="02020603050405020304" pitchFamily="18" charset="0"/>
              </a:rPr>
              <a:t>va tashkiliy shartlari</a:t>
            </a:r>
            <a:endParaRPr lang="ru-RU"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986398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642594"/>
            <a:ext cx="10058400" cy="643946"/>
          </a:xfrm>
        </p:spPr>
        <p:txBody>
          <a:bodyPr>
            <a:normAutofit/>
          </a:bodyPr>
          <a:lstStyle/>
          <a:p>
            <a:r>
              <a:rPr lang="uz-Latn-UZ" sz="3600" b="1" i="1" dirty="0" smtClean="0"/>
              <a:t>Inklyuziv va differensial ta’limni solishtirish</a:t>
            </a:r>
            <a:endParaRPr lang="ru-RU" sz="3600" b="1" i="1" dirty="0"/>
          </a:p>
        </p:txBody>
      </p:sp>
      <p:sp>
        <p:nvSpPr>
          <p:cNvPr id="3" name="Объект 2"/>
          <p:cNvSpPr>
            <a:spLocks noGrp="1"/>
          </p:cNvSpPr>
          <p:nvPr>
            <p:ph idx="1"/>
          </p:nvPr>
        </p:nvSpPr>
        <p:spPr>
          <a:xfrm>
            <a:off x="1066800" y="1286540"/>
            <a:ext cx="10058400" cy="4748500"/>
          </a:xfrm>
        </p:spPr>
        <p:txBody>
          <a:bodyPr>
            <a:normAutofit lnSpcReduction="10000"/>
          </a:bodyPr>
          <a:lstStyle/>
          <a:p>
            <a:r>
              <a:rPr lang="uz-Latn-UZ" dirty="0" smtClean="0"/>
              <a:t> Inklyuziv va differensial ta’lim: yondashuvlar, ustunliklar va farqlar. Zamonaviy ta’lim tizimida o’quvchilarning individual xususiyatlarini inobatga olishning ahamiyati tobora oshib bormoqda. </a:t>
            </a:r>
          </a:p>
          <a:p>
            <a:r>
              <a:rPr lang="uz-Latn-UZ" b="1" i="1" u="sng" dirty="0" smtClean="0">
                <a:solidFill>
                  <a:srgbClr val="C00000"/>
                </a:solidFill>
              </a:rPr>
              <a:t>Inklyuziv ta’lim:</a:t>
            </a:r>
            <a:r>
              <a:rPr lang="uz-Latn-UZ" b="1" i="1" u="sng" dirty="0" smtClean="0">
                <a:solidFill>
                  <a:srgbClr val="C00000"/>
                </a:solidFill>
              </a:rPr>
              <a:t> </a:t>
            </a:r>
          </a:p>
          <a:p>
            <a:r>
              <a:rPr lang="uz-Latn-UZ" dirty="0" smtClean="0"/>
              <a:t>Inklyuziv ta’lim barcha o’quvchilarning individual imkoniyatlari qanday bo’lishidan qat’iy nazar, ular uchun teng imkoniyatlarni yaratib berishga qaratilgan. Uning maqsadi turli imkoniyatga ega bolalarni yagona ta’lim muhitiga jalb etish iborat.</a:t>
            </a:r>
          </a:p>
          <a:p>
            <a:r>
              <a:rPr lang="uz-Latn-UZ" b="1" i="1" u="sng" dirty="0" smtClean="0"/>
              <a:t>Ustunliklari:</a:t>
            </a:r>
          </a:p>
          <a:p>
            <a:r>
              <a:rPr lang="uz-Latn-UZ" i="1" dirty="0" smtClean="0">
                <a:solidFill>
                  <a:srgbClr val="7030A0"/>
                </a:solidFill>
              </a:rPr>
              <a:t>Inklyuziv ta’lim: </a:t>
            </a:r>
            <a:r>
              <a:rPr lang="uz-Latn-UZ" dirty="0" smtClean="0"/>
              <a:t>u ochiq va qo’llab-quvvatlovchi ta’lim jamiyatini shakllantirishga yordam beradi, bu esa har bir bola uchun muhim ahamiyatga ega. </a:t>
            </a:r>
          </a:p>
          <a:p>
            <a:r>
              <a:rPr lang="uz-Latn-UZ" i="1" dirty="0" smtClean="0">
                <a:solidFill>
                  <a:srgbClr val="7030A0"/>
                </a:solidFill>
              </a:rPr>
              <a:t>Ijtimoiy ko’nikmalarning rivojlanishi: </a:t>
            </a:r>
            <a:r>
              <a:rPr lang="uz-Latn-UZ" dirty="0" smtClean="0"/>
              <a:t>inklyuziv sinflarda tahsil oluvchi bolalar turli qatlamlarga tegishli bo’lgan shaxslar bilan muloqot qiladi, o’z navbatida ularda bag’rikenglik va xilma-xillikka bo’lgan hurmat hissi shakllanadi. </a:t>
            </a:r>
          </a:p>
          <a:p>
            <a:r>
              <a:rPr lang="uz-Latn-UZ" i="1" dirty="0" smtClean="0">
                <a:solidFill>
                  <a:srgbClr val="7030A0"/>
                </a:solidFill>
              </a:rPr>
              <a:t>Individuallashtirilgan yondashuv: </a:t>
            </a:r>
            <a:r>
              <a:rPr lang="uz-Latn-UZ" dirty="0" smtClean="0"/>
              <a:t>har bir bolaning ehtiyojlariga e’tibor berish individuallashtirilgan ta’lim jarayonini qo’llab-quvvatlaydi.</a:t>
            </a:r>
            <a:endParaRPr lang="ru-RU" dirty="0"/>
          </a:p>
        </p:txBody>
      </p:sp>
    </p:spTree>
    <p:extLst>
      <p:ext uri="{BB962C8B-B14F-4D97-AF65-F5344CB8AC3E}">
        <p14:creationId xmlns:p14="http://schemas.microsoft.com/office/powerpoint/2010/main" val="11357377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66800" y="1010093"/>
            <a:ext cx="10058400" cy="5024947"/>
          </a:xfrm>
        </p:spPr>
        <p:txBody>
          <a:bodyPr/>
          <a:lstStyle/>
          <a:p>
            <a:r>
              <a:rPr lang="uz-Latn-UZ" b="1" i="1" u="sng" dirty="0" smtClean="0">
                <a:solidFill>
                  <a:srgbClr val="C00000"/>
                </a:solidFill>
              </a:rPr>
              <a:t>Differensial ta’lim:</a:t>
            </a:r>
            <a:r>
              <a:rPr lang="uz-Latn-UZ" i="1" u="sng" dirty="0" smtClean="0">
                <a:solidFill>
                  <a:srgbClr val="C00000"/>
                </a:solidFill>
              </a:rPr>
              <a:t> </a:t>
            </a:r>
          </a:p>
          <a:p>
            <a:r>
              <a:rPr lang="uz-Latn-UZ" dirty="0" smtClean="0"/>
              <a:t>Differensial ta’lim har bir o’quvchining ta’limga tayyorgarlik darajasi va qiziqishlaridan kelib chiqib, ularga mos keladigan metodlar, materiallar va topshirishlarni taqdim etadi, ta’lim jarayoni yagona sinf doirasida olib boriladi.</a:t>
            </a:r>
          </a:p>
          <a:p>
            <a:r>
              <a:rPr lang="uz-Latn-UZ" i="1" u="sng" dirty="0" smtClean="0">
                <a:solidFill>
                  <a:srgbClr val="7030A0"/>
                </a:solidFill>
              </a:rPr>
              <a:t>Ustunliklari: </a:t>
            </a:r>
          </a:p>
          <a:p>
            <a:r>
              <a:rPr lang="uz-Latn-UZ" b="1" i="1" dirty="0" smtClean="0"/>
              <a:t>O’quvchilarning turli bilim darajasiga ega ekanligini hisobga olish:</a:t>
            </a:r>
          </a:p>
          <a:p>
            <a:r>
              <a:rPr lang="uz-Latn-UZ" dirty="0" smtClean="0"/>
              <a:t>Differensial ta’lim oluvchilarning bilim darajasidan kelib chiqqan holda o’quv materialini moslashtirish imkonini beradi. </a:t>
            </a:r>
          </a:p>
          <a:p>
            <a:r>
              <a:rPr lang="uz-Latn-UZ" b="1" i="1" dirty="0" smtClean="0"/>
              <a:t>Mustaqillikka turtki berish: </a:t>
            </a:r>
            <a:r>
              <a:rPr lang="uz-Latn-UZ" dirty="0" smtClean="0"/>
              <a:t>o’quvchilar</a:t>
            </a:r>
            <a:r>
              <a:rPr lang="uz-Latn-UZ" i="1" dirty="0" smtClean="0"/>
              <a:t> </a:t>
            </a:r>
            <a:r>
              <a:rPr lang="uz-Latn-UZ" dirty="0" smtClean="0"/>
              <a:t>o’zlariga qulay bo’lgan tempda ta’lim olishlari mumkin, bu esa ularda mustaqillik hissini rivojlantirishga yordam beradi. </a:t>
            </a:r>
          </a:p>
          <a:p>
            <a:r>
              <a:rPr lang="uz-Latn-UZ" b="1" i="1" dirty="0" smtClean="0"/>
              <a:t>Moslashuvchan yondashuv: </a:t>
            </a:r>
            <a:r>
              <a:rPr lang="uz-Latn-UZ" dirty="0" smtClean="0"/>
              <a:t>differensial o’quv rejasi o’qituvchiga sinf ehtiyojlariga mos reaksiya bildirishga imkon beradi. </a:t>
            </a:r>
          </a:p>
          <a:p>
            <a:endParaRPr lang="ru-RU" dirty="0"/>
          </a:p>
        </p:txBody>
      </p:sp>
    </p:spTree>
    <p:extLst>
      <p:ext uri="{BB962C8B-B14F-4D97-AF65-F5344CB8AC3E}">
        <p14:creationId xmlns:p14="http://schemas.microsoft.com/office/powerpoint/2010/main" val="20874767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66800" y="999460"/>
            <a:ext cx="10058400" cy="5035580"/>
          </a:xfrm>
        </p:spPr>
        <p:txBody>
          <a:bodyPr/>
          <a:lstStyle/>
          <a:p>
            <a:r>
              <a:rPr lang="uz-Latn-UZ" b="1" i="1" u="sng" dirty="0" smtClean="0"/>
              <a:t>Taqqoslash: </a:t>
            </a:r>
            <a:r>
              <a:rPr lang="uz-Latn-UZ" dirty="0" smtClean="0"/>
              <a:t>maqsad: </a:t>
            </a:r>
          </a:p>
          <a:p>
            <a:r>
              <a:rPr lang="uz-Latn-UZ" dirty="0" smtClean="0"/>
              <a:t>Inklyuziv ta’lim – barcha o’quvchilar uchun teng imkoniyatlarini yaratib berish. </a:t>
            </a:r>
          </a:p>
          <a:p>
            <a:r>
              <a:rPr lang="uz-Latn-UZ" dirty="0" smtClean="0"/>
              <a:t>Differensial ta’lim- individual ehtiyojlarga mos keluvchi o’quv materialini taqdim etish. </a:t>
            </a:r>
          </a:p>
          <a:p>
            <a:r>
              <a:rPr lang="uz-Latn-UZ" b="1" i="1" u="sng" dirty="0" smtClean="0"/>
              <a:t>Tashkil etish:  </a:t>
            </a:r>
            <a:endParaRPr lang="uz-Latn-UZ" dirty="0" smtClean="0"/>
          </a:p>
          <a:p>
            <a:r>
              <a:rPr lang="uz-Latn-UZ" dirty="0" smtClean="0"/>
              <a:t>Inklyuziv ta’lim- barcha o’quvchilar bitta sinfda.</a:t>
            </a:r>
          </a:p>
          <a:p>
            <a:r>
              <a:rPr lang="uz-Latn-UZ" dirty="0" smtClean="0"/>
              <a:t>Differensial ta’lim- bitta sinfda turli metodlardan foydalaniladi.</a:t>
            </a:r>
          </a:p>
          <a:p>
            <a:r>
              <a:rPr lang="uz-Latn-UZ" b="1" i="1" u="sng" dirty="0" smtClean="0"/>
              <a:t>Yondashuv: </a:t>
            </a:r>
          </a:p>
          <a:p>
            <a:r>
              <a:rPr lang="uz-Latn-UZ" dirty="0" smtClean="0"/>
              <a:t>Inklyuziv ta’lim- qamrab olish va hamkorlik qilishga urg’u beriladi. </a:t>
            </a:r>
          </a:p>
          <a:p>
            <a:r>
              <a:rPr lang="uz-Latn-UZ" dirty="0" smtClean="0"/>
              <a:t>Differensial ta’lim- individual ehtiyojlardan kelib chiqqan holda ta’lim jarayoni moslashtiriladi.</a:t>
            </a:r>
            <a:endParaRPr lang="ru-RU" dirty="0"/>
          </a:p>
        </p:txBody>
      </p:sp>
    </p:spTree>
    <p:extLst>
      <p:ext uri="{BB962C8B-B14F-4D97-AF65-F5344CB8AC3E}">
        <p14:creationId xmlns:p14="http://schemas.microsoft.com/office/powerpoint/2010/main" val="3840081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z-Latn-UZ" dirty="0" smtClean="0"/>
              <a:t>Reja:</a:t>
            </a:r>
            <a:br>
              <a:rPr lang="uz-Latn-UZ" dirty="0" smtClean="0"/>
            </a:br>
            <a:endParaRPr lang="ru-RU" dirty="0"/>
          </a:p>
        </p:txBody>
      </p:sp>
      <p:sp>
        <p:nvSpPr>
          <p:cNvPr id="3" name="Объект 2"/>
          <p:cNvSpPr>
            <a:spLocks noGrp="1"/>
          </p:cNvSpPr>
          <p:nvPr>
            <p:ph idx="1"/>
          </p:nvPr>
        </p:nvSpPr>
        <p:spPr/>
        <p:txBody>
          <a:bodyPr/>
          <a:lstStyle/>
          <a:p>
            <a:r>
              <a:rPr lang="uz-Latn-UZ" dirty="0" smtClean="0"/>
              <a:t>1. </a:t>
            </a:r>
            <a:r>
              <a:rPr lang="uz-Latn-UZ" dirty="0">
                <a:latin typeface="Times New Roman" panose="02020603050405020304" pitchFamily="18" charset="0"/>
                <a:cs typeface="Times New Roman" panose="02020603050405020304" pitchFamily="18" charset="0"/>
              </a:rPr>
              <a:t>Inklyuziv ta’limning psixologik, </a:t>
            </a:r>
            <a:r>
              <a:rPr lang="uz-Latn-UZ" dirty="0" smtClean="0">
                <a:latin typeface="Times New Roman" panose="02020603050405020304" pitchFamily="18" charset="0"/>
                <a:cs typeface="Times New Roman" panose="02020603050405020304" pitchFamily="18" charset="0"/>
              </a:rPr>
              <a:t>pedagogik </a:t>
            </a:r>
            <a:r>
              <a:rPr lang="uz-Latn-UZ" dirty="0">
                <a:latin typeface="Times New Roman" panose="02020603050405020304" pitchFamily="18" charset="0"/>
                <a:cs typeface="Times New Roman" panose="02020603050405020304" pitchFamily="18" charset="0"/>
              </a:rPr>
              <a:t>va tashkiliy </a:t>
            </a:r>
            <a:r>
              <a:rPr lang="uz-Latn-UZ" dirty="0" smtClean="0">
                <a:latin typeface="Times New Roman" panose="02020603050405020304" pitchFamily="18" charset="0"/>
                <a:cs typeface="Times New Roman" panose="02020603050405020304" pitchFamily="18" charset="0"/>
              </a:rPr>
              <a:t>shartlari</a:t>
            </a:r>
          </a:p>
          <a:p>
            <a:r>
              <a:rPr lang="uz-Latn-UZ" dirty="0" smtClean="0">
                <a:latin typeface="Times New Roman" panose="02020603050405020304" pitchFamily="18" charset="0"/>
                <a:cs typeface="Times New Roman" panose="02020603050405020304" pitchFamily="18" charset="0"/>
              </a:rPr>
              <a:t>2. </a:t>
            </a:r>
            <a:r>
              <a:rPr lang="uz-Latn-UZ" dirty="0">
                <a:latin typeface="Times New Roman" panose="02020603050405020304" pitchFamily="18" charset="0"/>
                <a:cs typeface="Times New Roman" panose="02020603050405020304" pitchFamily="18" charset="0"/>
              </a:rPr>
              <a:t>D</a:t>
            </a:r>
            <a:r>
              <a:rPr lang="uz-Latn-UZ" dirty="0" smtClean="0">
                <a:latin typeface="Times New Roman" panose="02020603050405020304" pitchFamily="18" charset="0"/>
                <a:cs typeface="Times New Roman" panose="02020603050405020304" pitchFamily="18" charset="0"/>
              </a:rPr>
              <a:t>ifferensial ta’lim tushunchasi va uning mohiyati</a:t>
            </a:r>
          </a:p>
          <a:p>
            <a:r>
              <a:rPr lang="uz-Latn-UZ" dirty="0" smtClean="0"/>
              <a:t>3. </a:t>
            </a:r>
            <a:r>
              <a:rPr lang="uz-Latn-UZ" dirty="0" smtClean="0">
                <a:latin typeface="Times New Roman" panose="02020603050405020304" pitchFamily="18" charset="0"/>
                <a:cs typeface="Times New Roman" panose="02020603050405020304" pitchFamily="18" charset="0"/>
              </a:rPr>
              <a:t>Inklyuziv va differensial ta’limning farqli xususiyatlari</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714391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23455" y="540327"/>
            <a:ext cx="11014363" cy="5636636"/>
          </a:xfrm>
        </p:spPr>
        <p:txBody>
          <a:bodyPr>
            <a:normAutofit/>
          </a:bodyPr>
          <a:lstStyle/>
          <a:p>
            <a:r>
              <a:rPr lang="uz-Latn-UZ" dirty="0" smtClean="0"/>
              <a:t>Pedagogika ta’minot va pedagogik kuzatuv inklyuziv ta’limning psixologo-pedagogik shartlariga aylanib bormoqda. Pedagogik ta’minot- bu pedagog bolaning ta’limiy ,maqsadlariga to’laqonli erishishini qo’llab-quvvatlovchi resurs shartlarni yaratish deganidir. Resurs shartlar quyidagilarni o’z ichiga oladi: </a:t>
            </a:r>
          </a:p>
          <a:p>
            <a:r>
              <a:rPr lang="uz-Latn-UZ" dirty="0" smtClean="0"/>
              <a:t>1) maktabda maktab yaqinida yashovchi barcha o’quvchilarning turli ehtiyojlariga javob bera oladigan ishlarni tashkil etish, bolada ta’lim faoliyatiga oid ishlarni tashkil etish; bolada ta’lim ehtiyojlariga qiziqish uyg’otadigan                                ;</a:t>
            </a:r>
          </a:p>
          <a:p>
            <a:r>
              <a:rPr lang="uz-Latn-UZ" dirty="0" smtClean="0"/>
              <a:t>2) barcha o’quvchilar, shu jumladan nogironligi bo’lgan va alohida ehtiyojlari bo’lgan bolalarning maktab hayotida faol ishtirok etishi hamda bilim olishi uchun to’sqinlik qiluvchi omillarni bartaraf etish;</a:t>
            </a:r>
          </a:p>
          <a:p>
            <a:r>
              <a:rPr lang="uz-Latn-UZ" dirty="0" smtClean="0"/>
              <a:t>3) barcha o’quvchilar uchun maktablarni ommabop holatga keltirish va to’siqlarni bartaraf etishga doir tarjibalarni o’rganish;</a:t>
            </a:r>
          </a:p>
          <a:p>
            <a:r>
              <a:rPr lang="uz-Latn-UZ" dirty="0" smtClean="0"/>
              <a:t>4) o’quvchilarning o’z yashash joyiga qarashli bo’lgan maktablarda ta’lim olish huquqiga ega ekanligini tan olish;</a:t>
            </a:r>
          </a:p>
          <a:p>
            <a:r>
              <a:rPr lang="uz-Latn-UZ" dirty="0" smtClean="0"/>
              <a:t>5) ishning o’zaro muvofiq shakllari, metodlari va tarkibini o’z ichiga oluvchi individual ta’lim yo’nalishlarini ishlab chiqish va amalga joriy etish. </a:t>
            </a:r>
            <a:endParaRPr lang="ru-RU" dirty="0"/>
          </a:p>
        </p:txBody>
      </p:sp>
    </p:spTree>
    <p:extLst>
      <p:ext uri="{BB962C8B-B14F-4D97-AF65-F5344CB8AC3E}">
        <p14:creationId xmlns:p14="http://schemas.microsoft.com/office/powerpoint/2010/main" val="9599097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46364" y="581891"/>
            <a:ext cx="11443854" cy="5721927"/>
          </a:xfrm>
        </p:spPr>
        <p:txBody>
          <a:bodyPr/>
          <a:lstStyle/>
          <a:p>
            <a:r>
              <a:rPr lang="uz-Latn-UZ" dirty="0" smtClean="0"/>
              <a:t>Shunday qilib, biz inklyuziv ta’lim tushunchasining mohiyatini aniqladik. Inklyuziya deganda barcha bolalarni jinsi, etnik kelish chiqishi, dininy qarashlari va imkoniyati qanday bo’lishidan qat’iy nazar ularni umumta’lim jarayoniga jalb etish va bunda barcha o’quvchilarning teng ta’lim olishi uchun zaruriy shart-sharoitlarni yaratib berish tushuniladi. Shu bilan birgalikda inklyuziv ta’limning psixologik-pedagogik shartlari- pedagogik ta’minot va pedagogik kuzatuv ham aniqlandi.</a:t>
            </a:r>
            <a:endParaRPr lang="ru-RU" dirty="0"/>
          </a:p>
        </p:txBody>
      </p:sp>
    </p:spTree>
    <p:extLst>
      <p:ext uri="{BB962C8B-B14F-4D97-AF65-F5344CB8AC3E}">
        <p14:creationId xmlns:p14="http://schemas.microsoft.com/office/powerpoint/2010/main" val="42337305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642594"/>
            <a:ext cx="10058400" cy="867551"/>
          </a:xfrm>
        </p:spPr>
        <p:txBody>
          <a:bodyPr>
            <a:normAutofit fontScale="90000"/>
          </a:bodyPr>
          <a:lstStyle/>
          <a:p>
            <a:r>
              <a:rPr lang="uz-Latn-UZ" dirty="0" smtClean="0"/>
              <a:t>Inklyuziv ta’limning tashkiliy shartlari</a:t>
            </a:r>
            <a:endParaRPr lang="ru-RU" dirty="0"/>
          </a:p>
        </p:txBody>
      </p:sp>
      <p:sp>
        <p:nvSpPr>
          <p:cNvPr id="3" name="Объект 2"/>
          <p:cNvSpPr>
            <a:spLocks noGrp="1"/>
          </p:cNvSpPr>
          <p:nvPr>
            <p:ph idx="1"/>
          </p:nvPr>
        </p:nvSpPr>
        <p:spPr>
          <a:xfrm>
            <a:off x="415635" y="1620982"/>
            <a:ext cx="11457709" cy="4414058"/>
          </a:xfrm>
        </p:spPr>
        <p:txBody>
          <a:bodyPr/>
          <a:lstStyle/>
          <a:p>
            <a:r>
              <a:rPr lang="uz-Latn-UZ" dirty="0" smtClean="0"/>
              <a:t>Keng qamrovli inklyuziv ta’lim siyosatini muvaffaqiyatli amalga oshirish uchun 11 ta yo’nalishdan iborat chora-tadbirlar tizimi amalga oshiriladi. Ular quyidagilardan iborat: </a:t>
            </a:r>
          </a:p>
          <a:p>
            <a:pPr>
              <a:buFont typeface="Wingdings" panose="05000000000000000000" pitchFamily="2" charset="2"/>
              <a:buChar char="v"/>
            </a:pPr>
            <a:r>
              <a:rPr lang="uz-Latn-UZ" dirty="0"/>
              <a:t> </a:t>
            </a:r>
            <a:r>
              <a:rPr lang="uz-Latn-UZ" dirty="0" smtClean="0"/>
              <a:t>inklyuziv ta’limni takomillashtirish va barcha uchun sifatli ta’lim olish imkoniyatini yaratish;</a:t>
            </a:r>
          </a:p>
          <a:p>
            <a:pPr>
              <a:buFont typeface="Wingdings" panose="05000000000000000000" pitchFamily="2" charset="2"/>
              <a:buChar char="v"/>
            </a:pPr>
            <a:r>
              <a:rPr lang="uz-Latn-UZ" dirty="0" smtClean="0"/>
              <a:t> hamkorlik ishlarini, shu jumladan ota-onalar va mahalliy hamjamiyatlarning ta’lim jarayonida keng ishtirok etishini ta’minlash;</a:t>
            </a:r>
          </a:p>
          <a:p>
            <a:pPr>
              <a:buFont typeface="Wingdings" panose="05000000000000000000" pitchFamily="2" charset="2"/>
              <a:buChar char="v"/>
            </a:pPr>
            <a:r>
              <a:rPr lang="uz-Latn-UZ" dirty="0"/>
              <a:t> </a:t>
            </a:r>
            <a:r>
              <a:rPr lang="uz-Latn-UZ" dirty="0" smtClean="0"/>
              <a:t>monitoring strategiyasini ishlab chiqish, inklyuziv ta’lim asosi va baholashning kompleks tizimini yaratish;</a:t>
            </a:r>
          </a:p>
          <a:p>
            <a:pPr>
              <a:buFont typeface="Wingdings" panose="05000000000000000000" pitchFamily="2" charset="2"/>
              <a:buChar char="v"/>
            </a:pPr>
            <a:r>
              <a:rPr lang="uz-Latn-UZ" dirty="0"/>
              <a:t> </a:t>
            </a:r>
            <a:r>
              <a:rPr lang="uz-Latn-UZ" dirty="0" smtClean="0"/>
              <a:t>samaradorlik, tenglik va inklyuzivlikni birlashtirgan holda ta’lim tizimining ijtimoiy samadorligini oshirish;</a:t>
            </a:r>
          </a:p>
          <a:p>
            <a:pPr>
              <a:buFont typeface="Wingdings" panose="05000000000000000000" pitchFamily="2" charset="2"/>
              <a:buChar char="v"/>
            </a:pPr>
            <a:r>
              <a:rPr lang="uz-Latn-UZ" dirty="0"/>
              <a:t> </a:t>
            </a:r>
            <a:r>
              <a:rPr lang="uz-Latn-UZ" dirty="0" smtClean="0"/>
              <a:t>bolalarni erta yoshdanoq inklyuziv ta’limga qamrab olish va ota-onalarning bola ta’limidagi ishtirokini oshirish;</a:t>
            </a:r>
          </a:p>
          <a:p>
            <a:pPr>
              <a:buFont typeface="Wingdings" panose="05000000000000000000" pitchFamily="2" charset="2"/>
              <a:buChar char="v"/>
            </a:pPr>
            <a:r>
              <a:rPr lang="uz-Latn-UZ" dirty="0"/>
              <a:t> </a:t>
            </a:r>
            <a:r>
              <a:rPr lang="uz-Latn-UZ" dirty="0" smtClean="0"/>
              <a:t>bir-biriga o’rgatish, bolani yo’naltirish va individual shaxs sifatida rivojlantirish kabi o’quvchilarga oid chora-tadbirlarni takomillashtirish;</a:t>
            </a:r>
          </a:p>
          <a:p>
            <a:pPr marL="0" indent="0">
              <a:buNone/>
            </a:pPr>
            <a:endParaRPr lang="uz-Latn-UZ" dirty="0" smtClean="0"/>
          </a:p>
          <a:p>
            <a:pPr>
              <a:buFont typeface="Wingdings" panose="05000000000000000000" pitchFamily="2" charset="2"/>
              <a:buChar char="v"/>
            </a:pPr>
            <a:endParaRPr lang="ru-RU" dirty="0"/>
          </a:p>
        </p:txBody>
      </p:sp>
    </p:spTree>
    <p:extLst>
      <p:ext uri="{BB962C8B-B14F-4D97-AF65-F5344CB8AC3E}">
        <p14:creationId xmlns:p14="http://schemas.microsoft.com/office/powerpoint/2010/main" val="9914976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66800" y="554182"/>
            <a:ext cx="10058400" cy="5480858"/>
          </a:xfrm>
        </p:spPr>
        <p:txBody>
          <a:bodyPr/>
          <a:lstStyle/>
          <a:p>
            <a:pPr>
              <a:buFont typeface="Wingdings" panose="05000000000000000000" pitchFamily="2" charset="2"/>
              <a:buChar char="v"/>
            </a:pPr>
            <a:r>
              <a:rPr lang="uz-Latn-UZ" dirty="0" smtClean="0"/>
              <a:t> maktab madaniyatini oshirish ( masalan, ta’lim olish uchun qulay muhitni yaratish, o’quv muhitini muayyan ta’lim ehtiyojlariga moslashtirish;</a:t>
            </a:r>
          </a:p>
          <a:p>
            <a:pPr>
              <a:buFont typeface="Wingdings" panose="05000000000000000000" pitchFamily="2" charset="2"/>
              <a:buChar char="v"/>
            </a:pPr>
            <a:r>
              <a:rPr lang="uz-Latn-UZ" dirty="0"/>
              <a:t> </a:t>
            </a:r>
            <a:r>
              <a:rPr lang="uz-Latn-UZ" dirty="0" smtClean="0"/>
              <a:t>ta’lim darajasi past bo’lgan maktablarni yaxshilashga ko’maklashish;</a:t>
            </a:r>
          </a:p>
          <a:p>
            <a:pPr>
              <a:buFont typeface="Wingdings" panose="05000000000000000000" pitchFamily="2" charset="2"/>
              <a:buChar char="v"/>
            </a:pPr>
            <a:r>
              <a:rPr lang="uz-Latn-UZ" dirty="0"/>
              <a:t> </a:t>
            </a:r>
            <a:r>
              <a:rPr lang="uz-Latn-UZ" dirty="0" smtClean="0"/>
              <a:t>pedagog kadrlarning malaka va ko’nikmasini oshirish hamda maktab rahbariyatini rivojlantirishga e’tibor qaratgan holda maktab hodimlarining kompetensiyasini oshirish;</a:t>
            </a:r>
          </a:p>
          <a:p>
            <a:pPr>
              <a:buFont typeface="Wingdings" panose="05000000000000000000" pitchFamily="2" charset="2"/>
              <a:buChar char="v"/>
            </a:pPr>
            <a:r>
              <a:rPr lang="uz-Latn-UZ" dirty="0"/>
              <a:t> </a:t>
            </a:r>
            <a:r>
              <a:rPr lang="uz-Latn-UZ" dirty="0" smtClean="0"/>
              <a:t>bandlikka ko’maklashish, ta’lim va kas-hunar ta’limi o’rtasidagi uyg’unlikni oshirish orqali ta’limdan mehnat faoliyatiga o’tishni takomillashtirish; </a:t>
            </a:r>
          </a:p>
          <a:p>
            <a:pPr>
              <a:buFont typeface="Wingdings" panose="05000000000000000000" pitchFamily="2" charset="2"/>
              <a:buChar char="v"/>
            </a:pPr>
            <a:r>
              <a:rPr lang="uz-Latn-UZ" dirty="0"/>
              <a:t> </a:t>
            </a:r>
            <a:r>
              <a:rPr lang="uz-Latn-UZ" dirty="0" smtClean="0"/>
              <a:t>inklyuziv ta’limning barcha bosqichlarida ta’lim va kasb-hunarga yo’naltirish tizimini takomillashtirish. </a:t>
            </a:r>
            <a:endParaRPr lang="ru-RU" dirty="0"/>
          </a:p>
        </p:txBody>
      </p:sp>
    </p:spTree>
    <p:extLst>
      <p:ext uri="{BB962C8B-B14F-4D97-AF65-F5344CB8AC3E}">
        <p14:creationId xmlns:p14="http://schemas.microsoft.com/office/powerpoint/2010/main" val="41611355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642594"/>
            <a:ext cx="10058400" cy="675843"/>
          </a:xfrm>
        </p:spPr>
        <p:txBody>
          <a:bodyPr>
            <a:normAutofit/>
          </a:bodyPr>
          <a:lstStyle/>
          <a:p>
            <a:r>
              <a:rPr lang="uz-Latn-UZ" sz="2800" dirty="0" smtClean="0"/>
              <a:t>Differensial ta’lim tushunchasi va mohiyati</a:t>
            </a:r>
            <a:endParaRPr lang="ru-RU" sz="2800" dirty="0"/>
          </a:p>
        </p:txBody>
      </p:sp>
      <p:sp>
        <p:nvSpPr>
          <p:cNvPr id="3" name="Объект 2"/>
          <p:cNvSpPr>
            <a:spLocks noGrp="1"/>
          </p:cNvSpPr>
          <p:nvPr>
            <p:ph idx="1"/>
          </p:nvPr>
        </p:nvSpPr>
        <p:spPr>
          <a:xfrm>
            <a:off x="1066800" y="1318437"/>
            <a:ext cx="10058400" cy="4716603"/>
          </a:xfrm>
        </p:spPr>
        <p:txBody>
          <a:bodyPr/>
          <a:lstStyle/>
          <a:p>
            <a:r>
              <a:rPr lang="uz-Latn-UZ" dirty="0" smtClean="0"/>
              <a:t>Differensiatsiya so’zi lotin tilidan olingan bo’lib “farqlash”, “ajratish” degan ma’nolarni bildiradi. Ushbu nuqtayi nazardan olib qaraydigan bo’lsak  “differensiatsiya”  bu – o’quvchilarni alohida guruhlarga ajratish degani ( bunda ularga turlicha ta’lim beriladi)</a:t>
            </a:r>
          </a:p>
          <a:p>
            <a:r>
              <a:rPr lang="uz-Latn-UZ" dirty="0" smtClean="0"/>
              <a:t>Aslini olib qaraganda differensiatsiya tushunchasi ancha chuqurroq va keng ma’noga ega. Differensiatsiyada o’quvchilarni guruhlarga ajratish va ta’lim jarayonini ularning ma’lum xususiyatlariga mos tarzda tashkli etish ishlari amalga oshiriladi. Individual xususiyatlar ta’lim jarayonining samarasini oshirish va har bir o’quvchining shaxsini yanada ochish maqsadida hisobga olinadi. </a:t>
            </a:r>
            <a:endParaRPr lang="ru-RU" dirty="0"/>
          </a:p>
        </p:txBody>
      </p:sp>
    </p:spTree>
    <p:extLst>
      <p:ext uri="{BB962C8B-B14F-4D97-AF65-F5344CB8AC3E}">
        <p14:creationId xmlns:p14="http://schemas.microsoft.com/office/powerpoint/2010/main" val="8838132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66800" y="712381"/>
            <a:ext cx="10058400" cy="5322659"/>
          </a:xfrm>
        </p:spPr>
        <p:txBody>
          <a:bodyPr/>
          <a:lstStyle/>
          <a:p>
            <a:r>
              <a:rPr lang="uz-Latn-UZ" dirty="0" smtClean="0"/>
              <a:t>Differensiatsiya bolalarni qobiliyati yoki boshqa xususiyatlariga ko’ra tanlashga qaratilmagan. Uning asosiy vazifasi – o’quvchilarning qobiliyatlari va moyilliklarini inobatga olgan holda ta’lim jarayonini muvaffaqiyatli amalga oshirish uchun maksimal darajada qulay sharoitlarni yaratishdan iborat.</a:t>
            </a:r>
          </a:p>
          <a:p>
            <a:r>
              <a:rPr lang="uz-Latn-UZ" dirty="0" smtClean="0"/>
              <a:t> Zamonaviy jamiyat shaxsiyatni ta’lim jarayonining markaziga qo’yadi. Ta’limning maqsadi esa o’quvchilarning shaxsiy funksiyalarini amalga oshirishni ta’minlashdan iborat.</a:t>
            </a:r>
            <a:endParaRPr lang="ru-RU" dirty="0"/>
          </a:p>
        </p:txBody>
      </p:sp>
    </p:spTree>
    <p:extLst>
      <p:ext uri="{BB962C8B-B14F-4D97-AF65-F5344CB8AC3E}">
        <p14:creationId xmlns:p14="http://schemas.microsoft.com/office/powerpoint/2010/main" val="29095078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18707" y="414670"/>
            <a:ext cx="10306493" cy="5620370"/>
          </a:xfrm>
        </p:spPr>
        <p:txBody>
          <a:bodyPr/>
          <a:lstStyle/>
          <a:p>
            <a:r>
              <a:rPr lang="uz-Latn-UZ" dirty="0" smtClean="0"/>
              <a:t>Yuqorida aytilganlardan kelib chiqib differensiatsiya tushunchasidagi uch asosiy omilni ajratib olish: </a:t>
            </a:r>
          </a:p>
          <a:p>
            <a:r>
              <a:rPr lang="uz-Latn-UZ" dirty="0" smtClean="0"/>
              <a:t>1. O’quvchilarning individual (tipologik va shaxs) xususiyatlarini inobatga olish.</a:t>
            </a:r>
          </a:p>
          <a:p>
            <a:r>
              <a:rPr lang="uz-Latn-UZ" dirty="0" smtClean="0"/>
              <a:t>2. O’quvchilarni ularning individual-tipologik xususiyatlariga ko’ra guruhlarga taqsimlash.</a:t>
            </a:r>
          </a:p>
          <a:p>
            <a:r>
              <a:rPr lang="uz-Latn-UZ" dirty="0" smtClean="0"/>
              <a:t>3. Yagona dastur materialini o’zlashtirish uchun guruhlarda turli darajadagi ta’lim faoliyatini tashkil etish.</a:t>
            </a:r>
            <a:endParaRPr lang="ru-RU" dirty="0"/>
          </a:p>
        </p:txBody>
      </p:sp>
    </p:spTree>
    <p:extLst>
      <p:ext uri="{BB962C8B-B14F-4D97-AF65-F5344CB8AC3E}">
        <p14:creationId xmlns:p14="http://schemas.microsoft.com/office/powerpoint/2010/main" val="104877009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авон">
  <a:themeElements>
    <a:clrScheme name="Красный и фиолетовый">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Савон">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Савон">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Савон</Template>
  <TotalTime>206</TotalTime>
  <Words>935</Words>
  <Application>Microsoft Office PowerPoint</Application>
  <PresentationFormat>Широкоэкранный</PresentationFormat>
  <Paragraphs>58</Paragraphs>
  <Slides>12</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12</vt:i4>
      </vt:variant>
    </vt:vector>
  </HeadingPairs>
  <TitlesOfParts>
    <vt:vector size="18" baseType="lpstr">
      <vt:lpstr>Algerian</vt:lpstr>
      <vt:lpstr>Century Gothic</vt:lpstr>
      <vt:lpstr>Garamond</vt:lpstr>
      <vt:lpstr>Times New Roman</vt:lpstr>
      <vt:lpstr>Wingdings</vt:lpstr>
      <vt:lpstr>Савон</vt:lpstr>
      <vt:lpstr>Inklyuziv ta’limning psixologik, pedagogik  va tashkiliy shartlari</vt:lpstr>
      <vt:lpstr>Reja: </vt:lpstr>
      <vt:lpstr>Презентация PowerPoint</vt:lpstr>
      <vt:lpstr>Презентация PowerPoint</vt:lpstr>
      <vt:lpstr>Inklyuziv ta’limning tashkiliy shartlari</vt:lpstr>
      <vt:lpstr>Презентация PowerPoint</vt:lpstr>
      <vt:lpstr>Differensial ta’lim tushunchasi va mohiyati</vt:lpstr>
      <vt:lpstr>Презентация PowerPoint</vt:lpstr>
      <vt:lpstr>Презентация PowerPoint</vt:lpstr>
      <vt:lpstr>Inklyuziv va differensial ta’limni solishtirish</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Mavzu: Inklyuziv ta’limning psixologik, pedagogika va tashkiliy shartlari</dc:title>
  <dc:creator>Пользователь</dc:creator>
  <cp:lastModifiedBy>Пользователь</cp:lastModifiedBy>
  <cp:revision>20</cp:revision>
  <dcterms:created xsi:type="dcterms:W3CDTF">2025-02-10T21:10:09Z</dcterms:created>
  <dcterms:modified xsi:type="dcterms:W3CDTF">2025-02-15T10:30:32Z</dcterms:modified>
</cp:coreProperties>
</file>