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784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5" r:id="rId9"/>
    <p:sldId id="267" r:id="rId10"/>
    <p:sldId id="268" r:id="rId11"/>
    <p:sldId id="266" r:id="rId12"/>
    <p:sldId id="263" r:id="rId13"/>
    <p:sldId id="264" r:id="rId14"/>
    <p:sldId id="269" r:id="rId15"/>
  </p:sldIdLst>
  <p:sldSz cx="12192000" cy="6858000"/>
  <p:notesSz cx="6858000" cy="12192000"/>
  <p:embeddedFontLst>
    <p:embeddedFont>
      <p:font typeface="Calibri" panose="020F0502020204030204" pitchFamily="34" charset="0"/>
      <p:regular r:id="rId17"/>
      <p:bold r:id="rId18"/>
      <p:italic r:id="rId19"/>
      <p:boldItalic r:id="rId20"/>
    </p:embeddedFont>
    <p:embeddedFont>
      <p:font typeface="Kelly Slab" panose="020B0604020202020204" charset="0"/>
      <p:regular r:id="rId21"/>
    </p:embeddedFont>
    <p:embeddedFont>
      <p:font typeface="Podkova SemiBold" panose="020B0604020202020204" charset="0"/>
      <p:regular r:id="rId22"/>
    </p:embeddedFont>
    <p:embeddedFont>
      <p:font typeface="PT Sans" panose="020B0503020203020204" pitchFamily="34" charset="0"/>
      <p:regular r:id="rId23"/>
      <p:bold r:id="rId24"/>
      <p:italic r:id="rId25"/>
      <p:boldItalic r:id="rId26"/>
    </p:embeddedFont>
    <p:embeddedFont>
      <p:font typeface="PT Sans Bold" panose="020B0703020203020204" charset="0"/>
      <p:regular r:id="rId27"/>
    </p:embeddedFont>
    <p:embeddedFont>
      <p:font typeface="Trebuchet MS" panose="020B0603020202020204" pitchFamily="34" charset="0"/>
      <p:regular r:id="rId28"/>
      <p:bold r:id="rId29"/>
      <p:italic r:id="rId30"/>
      <p:boldItalic r:id="rId31"/>
    </p:embeddedFont>
    <p:embeddedFont>
      <p:font typeface="Wingdings 3" panose="05040102010807070707" pitchFamily="18" charset="2"/>
      <p:regular r:id="rId32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>
        <p:scale>
          <a:sx n="75" d="100"/>
          <a:sy n="75" d="100"/>
        </p:scale>
        <p:origin x="946" y="26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Relationship Id="rId22" Type="http://schemas.openxmlformats.org/officeDocument/2006/relationships/font" Target="fonts/font6.fntdata"/><Relationship Id="rId23" Type="http://schemas.openxmlformats.org/officeDocument/2006/relationships/font" Target="fonts/font7.fntdata"/><Relationship Id="rId24" Type="http://schemas.openxmlformats.org/officeDocument/2006/relationships/font" Target="fonts/font8.fntdata"/><Relationship Id="rId25" Type="http://schemas.openxmlformats.org/officeDocument/2006/relationships/font" Target="fonts/font9.fntdata"/><Relationship Id="rId26" Type="http://schemas.openxmlformats.org/officeDocument/2006/relationships/font" Target="fonts/font10.fntdata"/><Relationship Id="rId27" Type="http://schemas.openxmlformats.org/officeDocument/2006/relationships/font" Target="fonts/font11.fntdata"/><Relationship Id="rId28" Type="http://schemas.openxmlformats.org/officeDocument/2006/relationships/font" Target="fonts/font12.fntdata"/><Relationship Id="rId29" Type="http://schemas.openxmlformats.org/officeDocument/2006/relationships/font" Target="fonts/font13.fntdata"/><Relationship Id="rId30" Type="http://schemas.openxmlformats.org/officeDocument/2006/relationships/font" Target="fonts/font14.fntdata"/><Relationship Id="rId31" Type="http://schemas.openxmlformats.org/officeDocument/2006/relationships/font" Target="fonts/font15.fntdata"/><Relationship Id="rId32" Type="http://schemas.openxmlformats.org/officeDocument/2006/relationships/font" Target="fonts/font16.fntdata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Relationship Id="rId36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743171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Darsni savol bilan boshlang: mustaqillik g‘oyasi qayerdan keladi? Bugun tarixiy tajriba, milliy uyg‘onish va 1991-yil voqealarini bir-biri bilan bog‘laymiz.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Uch tayanchni ajrating: o‘z taqdirini belgilash, milliy o‘zlikni asrash va xalq manfaatiga xizmat qiladigan boshqaruv.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Tarixiy dalillar turli manbalardan keladi. O‘quvchilardan arxeologiya, numizmatika va yozma manbalar nimani ko‘rsatishini so‘rang.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Amir Temur davrini faqat harbiy kuch bilan emas, boshqaruv, qonun, ilm-fan va shaharsozlik bilan birga tushuntiring.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Jadidlar faoliyatini ta’lim va ma’rifat bilan bog‘lang. Turkiston Muxtoriyati esa o‘zini o‘zi boshqarish istagining tarixiy ifodasi sifatida yodda qolsin.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Diagrammadagi besh belgini navbat bilan izohlang. Suverenitet tushunchasini mustaqil qaror qabul qilish huquqi sifatida mustahkamlang.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31-avgust sanasini markaziy nuqta sifatida ajrating. Keyin qonun nimalarni belgilaganini uch bosqichda o‘qing: davlat maqomi, xalq suvereniteti va hududiy daxlsizlik.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Darsni bitta savol bilan yakunlang: tarixni bilish bugungi fuqaroning mas’uliyatini qanday kuchaytiradi?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3784596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0607051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4141538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smtClean="0"/>
              <a:t>10/13/2026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053395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10/13/2026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1217324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10/13/2026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4155096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10/13/2026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0673800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smtClean="0"/>
              <a:t>10/13/2026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3250950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10/13/2026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6424605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1643097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75800423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643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007141352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9885171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smtClean="0"/>
              <a:t>10/13/2026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3641401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3696241"/>
      </p:ext>
    </p:extLst>
  </p:cSld>
  <p:clrMapOvr>
    <a:masterClrMapping/>
  </p:clrMapOvr>
  <p:hf sldNum="0"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master 1">
    <p:bg>
      <p:bgPr>
        <a:solidFill>
          <a:srgbClr val="EDE8C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2103751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master 2">
    <p:bg>
      <p:bgPr>
        <a:solidFill>
          <a:srgbClr val="EDE8C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02588855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slideLayout" Target="../slideLayouts/slideLayout18.xml"/><Relationship Id="rId1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10/13/2026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58931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5" r:id="rId1"/>
    <p:sldLayoutId id="2147483786" r:id="rId2"/>
    <p:sldLayoutId id="2147483787" r:id="rId3"/>
    <p:sldLayoutId id="2147483788" r:id="rId4"/>
    <p:sldLayoutId id="2147483789" r:id="rId5"/>
    <p:sldLayoutId id="2147483790" r:id="rId6"/>
    <p:sldLayoutId id="2147483791" r:id="rId7"/>
    <p:sldLayoutId id="2147483792" r:id="rId8"/>
    <p:sldLayoutId id="2147483793" r:id="rId9"/>
    <p:sldLayoutId id="2147483794" r:id="rId10"/>
    <p:sldLayoutId id="2147483795" r:id="rId11"/>
    <p:sldLayoutId id="2147483796" r:id="rId12"/>
    <p:sldLayoutId id="2147483797" r:id="rId13"/>
    <p:sldLayoutId id="2147483798" r:id="rId14"/>
    <p:sldLayoutId id="2147483799" r:id="rId15"/>
    <p:sldLayoutId id="2147483800" r:id="rId16"/>
    <p:sldLayoutId id="2147483801" r:id="rId17"/>
    <p:sldLayoutId id="2147483802" r:id="rId18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2.jpe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6.jpe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7.jpe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8.jpe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9.png"/><Relationship Id="rId4" Type="http://schemas.openxmlformats.org/officeDocument/2006/relationships/image" Target="../media/image10.png"/><Relationship Id="rId5" Type="http://schemas.openxmlformats.org/officeDocument/2006/relationships/image" Target="../media/image11.png"/><Relationship Id="rId6" Type="http://schemas.openxmlformats.org/officeDocument/2006/relationships/image" Target="../media/image12.png"/><Relationship Id="rId7" Type="http://schemas.openxmlformats.org/officeDocument/2006/relationships/image" Target="../media/image13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image" Target="../media/image1.png"/><Relationship Id="rId3" Type="http://schemas.openxmlformats.org/officeDocument/2006/relationships/image" Target="../media/image14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image" Target="../media/image1.png"/><Relationship Id="rId3" Type="http://schemas.openxmlformats.org/officeDocument/2006/relationships/image" Target="../media/image15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image" Target="../media/image1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image" Target="../media/image1.png"/><Relationship Id="rId3" Type="http://schemas.openxmlformats.org/officeDocument/2006/relationships/image" Target="../media/image16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8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9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58786" y="558800"/>
            <a:ext cx="11074123" cy="20669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21000"/>
              </a:lnSpc>
              <a:spcAft>
                <a:spcPts val="1300"/>
              </a:spcAft>
              <a:buNone/>
            </a:pPr>
            <a:endParaRPr lang="en-US" sz="1500" dirty="0"/>
          </a:p>
          <a:p>
            <a:pPr marL="0" indent="0" algn="l">
              <a:lnSpc>
                <a:spcPct val="121000"/>
              </a:lnSpc>
              <a:spcAft>
                <a:spcPts val="1300"/>
              </a:spcAft>
              <a:buNone/>
            </a:pPr>
            <a:endParaRPr lang="en-US" sz="1500" dirty="0"/>
          </a:p>
          <a:p>
            <a:pPr marL="0" indent="0" algn="l">
              <a:lnSpc>
                <a:spcPct val="121000"/>
              </a:lnSpc>
              <a:spcAft>
                <a:spcPts val="1300"/>
              </a:spcAft>
              <a:buNone/>
            </a:pPr>
            <a:endParaRPr lang="en-US" sz="1500" dirty="0"/>
          </a:p>
          <a:p>
            <a:pPr marL="0" indent="0" algn="l">
              <a:lnSpc>
                <a:spcPct val="121000"/>
              </a:lnSpc>
              <a:spcAft>
                <a:spcPts val="1300"/>
              </a:spcAft>
              <a:buNone/>
            </a:pPr>
            <a:endParaRPr lang="en-US" sz="1500" dirty="0"/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2C182A0E-B19C-43F3-B0C5-974894A50D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942315" y="5375870"/>
            <a:ext cx="6508377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z-Latn-UZ" altLang="en-V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Bajardi :                                                    G‘afforov Madamin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z-Latn-UZ" altLang="en-VI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uz-Latn-UZ" altLang="en-VI" dirty="0">
                <a:latin typeface="Arial" panose="020B0604020202020204" pitchFamily="34" charset="0"/>
              </a:rPr>
              <a:t>Qabul qildi :                                               Jo‘rayev Z. M</a:t>
            </a:r>
            <a:endParaRPr kumimoji="0" lang="en-VI" altLang="en-VI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7DEED512-48BA-4B7E-A33C-2D515E3807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000" y="-327025"/>
            <a:ext cx="304800" cy="285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utoShape 3">
            <a:extLst>
              <a:ext uri="{FF2B5EF4-FFF2-40B4-BE49-F238E27FC236}">
                <a16:creationId xmlns:a16="http://schemas.microsoft.com/office/drawing/2014/main" id="{64CD0BE9-93A6-4719-8273-DFC87B7448A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27000" y="769938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VI"/>
          </a:p>
        </p:txBody>
      </p:sp>
      <p:sp>
        <p:nvSpPr>
          <p:cNvPr id="6" name="Rectangle 1">
            <a:extLst>
              <a:ext uri="{FF2B5EF4-FFF2-40B4-BE49-F238E27FC236}">
                <a16:creationId xmlns:a16="http://schemas.microsoft.com/office/drawing/2014/main" id="{FB1682ED-F1C6-4E80-80CB-579320C976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29951" y="1986030"/>
            <a:ext cx="7148389" cy="10105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VI" altLang="en-VI" sz="2400" i="0" u="none" strike="noStrike" cap="none" normalizeH="0" baseline="0" dirty="0">
              <a:ln>
                <a:noFill/>
              </a:ln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VI" altLang="en-VI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" name="Rectangle 4">
            <a:extLst>
              <a:ext uri="{FF2B5EF4-FFF2-40B4-BE49-F238E27FC236}">
                <a16:creationId xmlns:a16="http://schemas.microsoft.com/office/drawing/2014/main" id="{FBCE938D-0DD4-46B0-B230-709711FB95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4871" y="1773832"/>
            <a:ext cx="8264324" cy="2805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VI" altLang="en-VI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TOSHKENT DAVLAT TRANSPORT UNIVERSITETI</a:t>
            </a:r>
          </a:p>
          <a:p>
            <a:pPr marL="0" marR="0" lvl="0" indent="0" algn="ctr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VI" altLang="en-VI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TEMIR YO‘L TRANSPORTI FAKULTETI</a:t>
            </a:r>
          </a:p>
          <a:p>
            <a:pPr marL="0" marR="0" lvl="0" indent="0" algn="ctr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VI" altLang="en-VI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VAGONLAR YO‘NALISHI</a:t>
            </a:r>
          </a:p>
          <a:p>
            <a:pPr marL="0" marR="0" lvl="0" indent="0" algn="ctr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VI" altLang="en-VI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TVV-5-26 GURUH TALABASI G‘AFFOROV MADAMINNING</a:t>
            </a:r>
          </a:p>
          <a:p>
            <a:pPr marL="0" marR="0" lvl="0" indent="0" algn="ctr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VI" altLang="en-VI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O‘ZBEKISTONNING ENG YANGI TARIXI FANIDAN TAYYORLAGAN SLAYDI</a:t>
            </a:r>
          </a:p>
        </p:txBody>
      </p:sp>
      <p:pic>
        <p:nvPicPr>
          <p:cNvPr id="4102" name="Picture 6" descr="Toshkent davlat transport universiteti, OO'Yu, Toshkent, Mirobod tumani,  Chambil ko'chasi, 1 – Yandex Maps">
            <a:extLst>
              <a:ext uri="{FF2B5EF4-FFF2-40B4-BE49-F238E27FC236}">
                <a16:creationId xmlns:a16="http://schemas.microsoft.com/office/drawing/2014/main" id="{AD810817-5A53-4FF5-B4C6-BE9BF7F047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2645" y="262739"/>
            <a:ext cx="1143000" cy="142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08006" y="908625"/>
            <a:ext cx="8134147" cy="1898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150" b="1" kern="100" spc="184" dirty="0">
                <a:latin typeface="PT Sans Bold" pitchFamily="34" charset="0"/>
                <a:ea typeface="PT Sans Bold" pitchFamily="34" charset="-122"/>
                <a:cs typeface="PT Sans Bold" pitchFamily="34" charset="-120"/>
              </a:rPr>
              <a:t>TARIX · DAVLATCHILIK · MUSTAQILLIK</a:t>
            </a:r>
            <a:endParaRPr lang="en-US" sz="1150" dirty="0"/>
          </a:p>
        </p:txBody>
      </p:sp>
      <p:sp>
        <p:nvSpPr>
          <p:cNvPr id="3" name="Text 1"/>
          <p:cNvSpPr/>
          <p:nvPr/>
        </p:nvSpPr>
        <p:spPr>
          <a:xfrm>
            <a:off x="708007" y="1277878"/>
            <a:ext cx="7524562" cy="308848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79000"/>
              </a:lnSpc>
              <a:buNone/>
            </a:pPr>
            <a:r>
              <a:rPr lang="en-US" sz="6400" kern="100" spc="-32" dirty="0">
                <a:latin typeface="Kelly Slab" pitchFamily="34" charset="0"/>
                <a:ea typeface="Kelly Slab" pitchFamily="34" charset="-122"/>
                <a:cs typeface="Kelly Slab" pitchFamily="34" charset="-120"/>
              </a:rPr>
              <a:t>O‘ZBEKISTONDA</a:t>
            </a:r>
            <a:endParaRPr lang="en-US" sz="6400" dirty="0"/>
          </a:p>
          <a:p>
            <a:pPr marL="0" indent="0" algn="l">
              <a:lnSpc>
                <a:spcPct val="79000"/>
              </a:lnSpc>
              <a:buNone/>
            </a:pPr>
            <a:r>
              <a:rPr lang="en-US" sz="6400" kern="100" spc="-32" dirty="0">
                <a:latin typeface="Kelly Slab" pitchFamily="34" charset="0"/>
                <a:ea typeface="Kelly Slab" pitchFamily="34" charset="-122"/>
                <a:cs typeface="Kelly Slab" pitchFamily="34" charset="-120"/>
              </a:rPr>
              <a:t>MUSTAQILLIK G‘OYALARINING</a:t>
            </a:r>
            <a:endParaRPr lang="en-US" sz="6400" dirty="0"/>
          </a:p>
          <a:p>
            <a:pPr marL="0" indent="0" algn="l">
              <a:lnSpc>
                <a:spcPct val="79000"/>
              </a:lnSpc>
              <a:buNone/>
            </a:pPr>
            <a:r>
              <a:rPr lang="en-US" sz="6400" kern="100" spc="-32" dirty="0">
                <a:latin typeface="Kelly Slab" pitchFamily="34" charset="0"/>
                <a:ea typeface="Kelly Slab" pitchFamily="34" charset="-122"/>
                <a:cs typeface="Kelly Slab" pitchFamily="34" charset="-120"/>
              </a:rPr>
              <a:t>TARIXIY ASOSLARI</a:t>
            </a:r>
            <a:endParaRPr lang="en-US" sz="6400" dirty="0"/>
          </a:p>
        </p:txBody>
      </p:sp>
      <p:sp>
        <p:nvSpPr>
          <p:cNvPr id="4" name="Shape 2"/>
          <p:cNvSpPr/>
          <p:nvPr/>
        </p:nvSpPr>
        <p:spPr>
          <a:xfrm>
            <a:off x="708007" y="4505424"/>
            <a:ext cx="5041377" cy="12601"/>
          </a:xfrm>
          <a:prstGeom prst="roundRect">
            <a:avLst>
              <a:gd name="adj" fmla="val 49998"/>
            </a:avLst>
          </a:prstGeom>
          <a:solidFill>
            <a:srgbClr val="74450F"/>
          </a:solidFill>
          <a:ln/>
        </p:spPr>
        <p:txBody>
          <a:bodyPr/>
          <a:p/>
        </p:txBody>
      </p:sp>
      <p:sp>
        <p:nvSpPr>
          <p:cNvPr id="5" name="Text 3"/>
          <p:cNvSpPr/>
          <p:nvPr/>
        </p:nvSpPr>
        <p:spPr>
          <a:xfrm>
            <a:off x="708007" y="4735612"/>
            <a:ext cx="8134147" cy="2762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1000"/>
              </a:lnSpc>
              <a:buNone/>
            </a:pPr>
            <a:r>
              <a:rPr lang="en-US" sz="1500" dirty="0">
                <a:latin typeface="PT Sans" pitchFamily="34" charset="0"/>
                <a:ea typeface="PT Sans" pitchFamily="34" charset="-122"/>
                <a:cs typeface="PT Sans" pitchFamily="34" charset="-120"/>
              </a:rPr>
              <a:t>Qadimgi davlatchilik tajribasidan 1991-yilgi huquqiy poydevorgacha.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58786" y="568484"/>
            <a:ext cx="11632909" cy="1898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150" b="1" kern="100" spc="184" dirty="0">
                <a:solidFill>
                  <a:srgbClr val="74450F"/>
                </a:solidFill>
                <a:latin typeface="PT Sans Bold" pitchFamily="34" charset="0"/>
                <a:ea typeface="PT Sans Bold" pitchFamily="34" charset="-122"/>
                <a:cs typeface="PT Sans Bold" pitchFamily="34" charset="-120"/>
              </a:rPr>
              <a:t>ASOSIY TUSHUNCHA</a:t>
            </a:r>
            <a:endParaRPr lang="en-US" sz="1150" dirty="0"/>
          </a:p>
        </p:txBody>
      </p:sp>
      <p:sp>
        <p:nvSpPr>
          <p:cNvPr id="3" name="Text 1"/>
          <p:cNvSpPr/>
          <p:nvPr/>
        </p:nvSpPr>
        <p:spPr>
          <a:xfrm>
            <a:off x="558786" y="875606"/>
            <a:ext cx="11074123" cy="5080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83000"/>
              </a:lnSpc>
              <a:buNone/>
            </a:pPr>
            <a:r>
              <a:rPr lang="en-US" sz="4000" dirty="0">
                <a:solidFill>
                  <a:srgbClr val="1E1A16"/>
                </a:solidFill>
                <a:latin typeface="Kelly Slab" pitchFamily="34" charset="0"/>
                <a:ea typeface="Kelly Slab" pitchFamily="34" charset="-122"/>
                <a:cs typeface="Kelly Slab" pitchFamily="34" charset="-120"/>
              </a:rPr>
              <a:t>MUSTAQILLIK G‘OYASI NIMANI ANGLATADI?</a:t>
            </a:r>
            <a:endParaRPr lang="en-US" sz="4000" dirty="0"/>
          </a:p>
        </p:txBody>
      </p:sp>
      <p:sp>
        <p:nvSpPr>
          <p:cNvPr id="4" name="Shape 2"/>
          <p:cNvSpPr/>
          <p:nvPr/>
        </p:nvSpPr>
        <p:spPr>
          <a:xfrm>
            <a:off x="558786" y="1569343"/>
            <a:ext cx="3654334" cy="12601"/>
          </a:xfrm>
          <a:prstGeom prst="roundRect">
            <a:avLst>
              <a:gd name="adj" fmla="val 49998"/>
            </a:avLst>
          </a:prstGeom>
          <a:solidFill>
            <a:srgbClr val="74450F"/>
          </a:solidFill>
          <a:ln/>
        </p:spPr>
        <p:txBody>
          <a:bodyPr/>
          <a:p/>
        </p:txBody>
      </p:sp>
      <p:sp>
        <p:nvSpPr>
          <p:cNvPr id="5" name="Text 3"/>
          <p:cNvSpPr/>
          <p:nvPr/>
        </p:nvSpPr>
        <p:spPr>
          <a:xfrm>
            <a:off x="558786" y="1799530"/>
            <a:ext cx="11632909" cy="2762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1000"/>
              </a:lnSpc>
              <a:buNone/>
            </a:pPr>
            <a:r>
              <a:rPr lang="en-US" sz="1500" dirty="0">
                <a:solidFill>
                  <a:srgbClr val="2A2520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Mustaqillik — xalqning o‘z kelajagini o‘zi belgilash huquqidir.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558786" y="2247205"/>
            <a:ext cx="457189" cy="457200"/>
          </a:xfrm>
          <a:prstGeom prst="ellipse">
            <a:avLst/>
          </a:prstGeom>
          <a:noFill/>
          <a:ln w="6350">
            <a:solidFill>
              <a:srgbClr val="74450F"/>
            </a:solidFill>
            <a:prstDash val="solid"/>
          </a:ln>
        </p:spPr>
        <p:txBody>
          <a:bodyPr/>
          <a:p/>
        </p:txBody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6885" y="2285305"/>
            <a:ext cx="380990" cy="381000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558786" y="2816483"/>
            <a:ext cx="3488146" cy="2628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1800" kern="100" spc="-9" dirty="0">
                <a:solidFill>
                  <a:srgbClr val="1E1A16"/>
                </a:solidFill>
                <a:latin typeface="Podkova SemiBold" pitchFamily="34" charset="0"/>
                <a:ea typeface="Podkova SemiBold" pitchFamily="34" charset="-122"/>
                <a:cs typeface="Podkova SemiBold" pitchFamily="34" charset="-120"/>
              </a:rPr>
              <a:t>O‘z taqdirini belgilash</a:t>
            </a:r>
            <a:endParaRPr lang="en-US" sz="1800" dirty="0"/>
          </a:p>
        </p:txBody>
      </p:sp>
      <p:sp>
        <p:nvSpPr>
          <p:cNvPr id="9" name="Text 6"/>
          <p:cNvSpPr/>
          <p:nvPr/>
        </p:nvSpPr>
        <p:spPr>
          <a:xfrm>
            <a:off x="558786" y="3216950"/>
            <a:ext cx="3488146" cy="2393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1000"/>
              </a:lnSpc>
              <a:buNone/>
            </a:pPr>
            <a:r>
              <a:rPr lang="en-US" sz="1300" dirty="0">
                <a:solidFill>
                  <a:srgbClr val="2A2520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Suveren davlat qurish istagi.</a:t>
            </a:r>
            <a:endParaRPr lang="en-US" sz="1300" dirty="0"/>
          </a:p>
        </p:txBody>
      </p:sp>
      <p:sp>
        <p:nvSpPr>
          <p:cNvPr id="10" name="Shape 7"/>
          <p:cNvSpPr/>
          <p:nvPr/>
        </p:nvSpPr>
        <p:spPr>
          <a:xfrm>
            <a:off x="4351725" y="2247205"/>
            <a:ext cx="457189" cy="457200"/>
          </a:xfrm>
          <a:prstGeom prst="ellipse">
            <a:avLst/>
          </a:prstGeom>
          <a:noFill/>
          <a:ln w="6350">
            <a:solidFill>
              <a:srgbClr val="74450F"/>
            </a:solidFill>
            <a:prstDash val="solid"/>
          </a:ln>
        </p:spPr>
        <p:txBody>
          <a:bodyPr/>
          <a:p/>
        </p:txBody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89824" y="2285305"/>
            <a:ext cx="380990" cy="381000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4351725" y="2816483"/>
            <a:ext cx="3488146" cy="2628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1800" kern="100" spc="-9" dirty="0">
                <a:solidFill>
                  <a:srgbClr val="1E1A16"/>
                </a:solidFill>
                <a:latin typeface="Podkova SemiBold" pitchFamily="34" charset="0"/>
                <a:ea typeface="Podkova SemiBold" pitchFamily="34" charset="-122"/>
                <a:cs typeface="Podkova SemiBold" pitchFamily="34" charset="-120"/>
              </a:rPr>
              <a:t>O‘zlikni asrash</a:t>
            </a:r>
            <a:endParaRPr lang="en-US" sz="1800" dirty="0"/>
          </a:p>
        </p:txBody>
      </p:sp>
      <p:sp>
        <p:nvSpPr>
          <p:cNvPr id="13" name="Text 9"/>
          <p:cNvSpPr/>
          <p:nvPr/>
        </p:nvSpPr>
        <p:spPr>
          <a:xfrm>
            <a:off x="4351725" y="3216950"/>
            <a:ext cx="3488146" cy="2393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1000"/>
              </a:lnSpc>
              <a:buNone/>
            </a:pPr>
            <a:r>
              <a:rPr lang="en-US" sz="1300" dirty="0">
                <a:solidFill>
                  <a:srgbClr val="2A2520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Til, tarix, madaniyat va qadriyatlarni qadrlash.</a:t>
            </a:r>
            <a:endParaRPr lang="en-US" sz="1300" dirty="0"/>
          </a:p>
        </p:txBody>
      </p:sp>
      <p:sp>
        <p:nvSpPr>
          <p:cNvPr id="14" name="Shape 10"/>
          <p:cNvSpPr/>
          <p:nvPr/>
        </p:nvSpPr>
        <p:spPr>
          <a:xfrm>
            <a:off x="8144663" y="2247205"/>
            <a:ext cx="457189" cy="457200"/>
          </a:xfrm>
          <a:prstGeom prst="ellipse">
            <a:avLst/>
          </a:prstGeom>
          <a:noFill/>
          <a:ln w="6350">
            <a:solidFill>
              <a:srgbClr val="74450F"/>
            </a:solidFill>
            <a:prstDash val="solid"/>
          </a:ln>
        </p:spPr>
        <p:txBody>
          <a:bodyPr/>
          <a:p/>
        </p:txBody>
      </p:sp>
      <p:pic>
        <p:nvPicPr>
          <p:cNvPr id="15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82762" y="2285305"/>
            <a:ext cx="380990" cy="381000"/>
          </a:xfrm>
          <a:prstGeom prst="rect">
            <a:avLst/>
          </a:prstGeom>
        </p:spPr>
      </p:pic>
      <p:sp>
        <p:nvSpPr>
          <p:cNvPr id="16" name="Text 11"/>
          <p:cNvSpPr/>
          <p:nvPr/>
        </p:nvSpPr>
        <p:spPr>
          <a:xfrm>
            <a:off x="8144663" y="2816483"/>
            <a:ext cx="3488246" cy="2628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1800" kern="100" spc="-9" dirty="0">
                <a:solidFill>
                  <a:srgbClr val="1E1A16"/>
                </a:solidFill>
                <a:latin typeface="Podkova SemiBold" pitchFamily="34" charset="0"/>
                <a:ea typeface="Podkova SemiBold" pitchFamily="34" charset="-122"/>
                <a:cs typeface="Podkova SemiBold" pitchFamily="34" charset="-120"/>
              </a:rPr>
              <a:t>Xalq manfaatlari</a:t>
            </a:r>
            <a:endParaRPr lang="en-US" sz="1800" dirty="0"/>
          </a:p>
        </p:txBody>
      </p:sp>
      <p:sp>
        <p:nvSpPr>
          <p:cNvPr id="17" name="Text 12"/>
          <p:cNvSpPr/>
          <p:nvPr/>
        </p:nvSpPr>
        <p:spPr>
          <a:xfrm>
            <a:off x="8144663" y="3216950"/>
            <a:ext cx="3488246" cy="2393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1000"/>
              </a:lnSpc>
              <a:buNone/>
            </a:pPr>
            <a:r>
              <a:rPr lang="en-US" sz="1300" dirty="0">
                <a:solidFill>
                  <a:srgbClr val="2A2520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Boshqaruvda xalq ehtiyojlarini ustuvor qo‘yish.</a:t>
            </a:r>
            <a:endParaRPr lang="en-US" sz="1300" dirty="0"/>
          </a:p>
        </p:txBody>
      </p:sp>
      <p:sp>
        <p:nvSpPr>
          <p:cNvPr id="18" name="Text 13"/>
          <p:cNvSpPr/>
          <p:nvPr/>
        </p:nvSpPr>
        <p:spPr>
          <a:xfrm>
            <a:off x="11458784" y="6575425"/>
            <a:ext cx="732911" cy="18415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ct val="121000"/>
              </a:lnSpc>
              <a:buNone/>
            </a:pPr>
            <a:r>
              <a:rPr lang="en-US" sz="1000" kern="100" spc="140" dirty="0">
                <a:solidFill>
                  <a:srgbClr val="4F4639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03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58786" y="568484"/>
            <a:ext cx="6481997" cy="1898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150" b="1" kern="100" spc="184" dirty="0">
                <a:solidFill>
                  <a:srgbClr val="74450F"/>
                </a:solidFill>
                <a:latin typeface="PT Sans Bold" pitchFamily="34" charset="0"/>
                <a:ea typeface="PT Sans Bold" pitchFamily="34" charset="-122"/>
                <a:cs typeface="PT Sans Bold" pitchFamily="34" charset="-120"/>
              </a:rPr>
              <a:t>TARIXIY XOTIRA</a:t>
            </a:r>
            <a:endParaRPr lang="en-US" sz="1150" dirty="0"/>
          </a:p>
        </p:txBody>
      </p:sp>
      <p:sp>
        <p:nvSpPr>
          <p:cNvPr id="3" name="Text 1"/>
          <p:cNvSpPr/>
          <p:nvPr/>
        </p:nvSpPr>
        <p:spPr>
          <a:xfrm>
            <a:off x="558786" y="875606"/>
            <a:ext cx="5923211" cy="1016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83000"/>
              </a:lnSpc>
              <a:buNone/>
            </a:pPr>
            <a:r>
              <a:rPr lang="en-US" sz="4000" dirty="0">
                <a:solidFill>
                  <a:srgbClr val="1E1A16"/>
                </a:solidFill>
                <a:latin typeface="Kelly Slab" pitchFamily="34" charset="0"/>
                <a:ea typeface="Kelly Slab" pitchFamily="34" charset="-122"/>
                <a:cs typeface="Kelly Slab" pitchFamily="34" charset="-120"/>
              </a:rPr>
              <a:t>QADIMGI VA O‘RTA ASR DAVLATCHILIGI TAJRIBASI</a:t>
            </a:r>
            <a:endParaRPr lang="en-US" sz="4000" dirty="0"/>
          </a:p>
        </p:txBody>
      </p:sp>
      <p:sp>
        <p:nvSpPr>
          <p:cNvPr id="4" name="Shape 2"/>
          <p:cNvSpPr/>
          <p:nvPr/>
        </p:nvSpPr>
        <p:spPr>
          <a:xfrm>
            <a:off x="558786" y="2077343"/>
            <a:ext cx="1954660" cy="12601"/>
          </a:xfrm>
          <a:prstGeom prst="roundRect">
            <a:avLst>
              <a:gd name="adj" fmla="val 49998"/>
            </a:avLst>
          </a:prstGeom>
          <a:solidFill>
            <a:srgbClr val="74450F"/>
          </a:solidFill>
          <a:ln/>
        </p:spPr>
        <p:txBody>
          <a:bodyPr/>
          <a:p/>
        </p:txBody>
      </p:sp>
      <p:sp>
        <p:nvSpPr>
          <p:cNvPr id="5" name="Text 3"/>
          <p:cNvSpPr/>
          <p:nvPr/>
        </p:nvSpPr>
        <p:spPr>
          <a:xfrm>
            <a:off x="558786" y="2307530"/>
            <a:ext cx="5923211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1000"/>
              </a:lnSpc>
              <a:buNone/>
            </a:pPr>
            <a:r>
              <a:rPr lang="en-US" sz="1500" dirty="0">
                <a:solidFill>
                  <a:srgbClr val="2A2520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O‘zbekiston hududida qadimdan shaharlar, voha markazlari va boshqaruv an’analari shakllangan.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558786" y="3050480"/>
            <a:ext cx="676258" cy="190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83000"/>
              </a:lnSpc>
              <a:buNone/>
            </a:pPr>
            <a:r>
              <a:rPr lang="en-US" sz="1500" dirty="0">
                <a:solidFill>
                  <a:srgbClr val="74450F"/>
                </a:solidFill>
                <a:latin typeface="Kelly Slab" pitchFamily="34" charset="0"/>
                <a:ea typeface="Kelly Slab" pitchFamily="34" charset="-122"/>
                <a:cs typeface="Kelly Slab" pitchFamily="34" charset="-120"/>
              </a:rPr>
              <a:t>1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815955" y="3032383"/>
            <a:ext cx="1488641" cy="5256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1800" kern="100" spc="-9" dirty="0">
                <a:solidFill>
                  <a:srgbClr val="1E1A16"/>
                </a:solidFill>
                <a:latin typeface="Podkova SemiBold" pitchFamily="34" charset="0"/>
                <a:ea typeface="Podkova SemiBold" pitchFamily="34" charset="-122"/>
                <a:cs typeface="Podkova SemiBold" pitchFamily="34" charset="-120"/>
              </a:rPr>
              <a:t>Shahar va voha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815955" y="3695680"/>
            <a:ext cx="1488641" cy="9572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1000"/>
              </a:lnSpc>
              <a:buNone/>
            </a:pPr>
            <a:r>
              <a:rPr lang="en-US" sz="1300" dirty="0">
                <a:solidFill>
                  <a:srgbClr val="2A2520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Savdo, hunarmandchilik va boshqaruv markazlari.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2761784" y="3050480"/>
            <a:ext cx="709595" cy="190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83000"/>
              </a:lnSpc>
              <a:buNone/>
            </a:pPr>
            <a:r>
              <a:rPr lang="en-US" sz="1500" dirty="0">
                <a:solidFill>
                  <a:srgbClr val="74450F"/>
                </a:solidFill>
                <a:latin typeface="Kelly Slab" pitchFamily="34" charset="0"/>
                <a:ea typeface="Kelly Slab" pitchFamily="34" charset="-122"/>
                <a:cs typeface="Kelly Slab" pitchFamily="34" charset="-120"/>
              </a:rPr>
              <a:t>2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3052289" y="3032383"/>
            <a:ext cx="1226710" cy="5256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1800" kern="100" spc="-9" dirty="0">
                <a:solidFill>
                  <a:srgbClr val="1E1A16"/>
                </a:solidFill>
                <a:latin typeface="Podkova SemiBold" pitchFamily="34" charset="0"/>
                <a:ea typeface="Podkova SemiBold" pitchFamily="34" charset="-122"/>
                <a:cs typeface="Podkova SemiBold" pitchFamily="34" charset="-120"/>
              </a:rPr>
              <a:t>Davlatlar tajribasi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3052289" y="3695680"/>
            <a:ext cx="1226710" cy="167520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1000"/>
              </a:lnSpc>
              <a:buNone/>
            </a:pPr>
            <a:r>
              <a:rPr lang="en-US" sz="1300" dirty="0">
                <a:solidFill>
                  <a:srgbClr val="2A2520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Qadimgi davlatlar va o‘rta asr siyosiy tuzilmalari davlatchilik tajribasini boyitgan.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4736188" y="3050480"/>
            <a:ext cx="707511" cy="190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83000"/>
              </a:lnSpc>
              <a:buNone/>
            </a:pPr>
            <a:r>
              <a:rPr lang="en-US" sz="1500" dirty="0">
                <a:solidFill>
                  <a:srgbClr val="74450F"/>
                </a:solidFill>
                <a:latin typeface="Kelly Slab" pitchFamily="34" charset="0"/>
                <a:ea typeface="Kelly Slab" pitchFamily="34" charset="-122"/>
                <a:cs typeface="Kelly Slab" pitchFamily="34" charset="-120"/>
              </a:rPr>
              <a:t>3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5024609" y="3032383"/>
            <a:ext cx="1457388" cy="5256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1800" kern="100" spc="-9" dirty="0">
                <a:solidFill>
                  <a:srgbClr val="1E1A16"/>
                </a:solidFill>
                <a:latin typeface="Podkova SemiBold" pitchFamily="34" charset="0"/>
                <a:ea typeface="Podkova SemiBold" pitchFamily="34" charset="-122"/>
                <a:cs typeface="Podkova SemiBold" pitchFamily="34" charset="-120"/>
              </a:rPr>
              <a:t>Tarixni tiklash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5024609" y="3695680"/>
            <a:ext cx="1457388" cy="9572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1000"/>
              </a:lnSpc>
              <a:buNone/>
            </a:pPr>
            <a:r>
              <a:rPr lang="en-US" sz="1300" dirty="0">
                <a:solidFill>
                  <a:srgbClr val="2A2520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Arxeologiya, numizmatika va yozma manbalar muhim dalildir.</a:t>
            </a:r>
            <a:endParaRPr lang="en-US" sz="1300" dirty="0"/>
          </a:p>
        </p:txBody>
      </p:sp>
      <p:pic>
        <p:nvPicPr>
          <p:cNvPr id="1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97873" y="0"/>
            <a:ext cx="3714657" cy="4953000"/>
          </a:xfrm>
          <a:prstGeom prst="rect">
            <a:avLst/>
          </a:prstGeom>
        </p:spPr>
      </p:pic>
      <p:sp>
        <p:nvSpPr>
          <p:cNvPr id="16" name="Text 13"/>
          <p:cNvSpPr/>
          <p:nvPr/>
        </p:nvSpPr>
        <p:spPr>
          <a:xfrm>
            <a:off x="7497873" y="5136039"/>
            <a:ext cx="4693822" cy="1885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2000"/>
              </a:lnSpc>
              <a:buNone/>
            </a:pPr>
            <a:r>
              <a:rPr lang="en-US" sz="1100" i="1" kern="100" spc="11" dirty="0">
                <a:solidFill>
                  <a:srgbClr val="4F4639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Qadimiy shahar va voha madaniyati. Illyustrativ tasvir.</a:t>
            </a:r>
            <a:endParaRPr lang="en-US" sz="1100" dirty="0"/>
          </a:p>
        </p:txBody>
      </p:sp>
      <p:sp>
        <p:nvSpPr>
          <p:cNvPr id="17" name="Shape 14"/>
          <p:cNvSpPr/>
          <p:nvPr/>
        </p:nvSpPr>
        <p:spPr>
          <a:xfrm>
            <a:off x="2526840" y="3031430"/>
            <a:ext cx="12700" cy="2337395"/>
          </a:xfrm>
          <a:prstGeom prst="rect">
            <a:avLst/>
          </a:prstGeom>
          <a:solidFill>
            <a:srgbClr val="B9AE8A"/>
          </a:solidFill>
          <a:ln/>
        </p:spPr>
        <p:txBody>
          <a:bodyPr/>
          <a:p/>
        </p:txBody>
      </p:sp>
      <p:sp>
        <p:nvSpPr>
          <p:cNvPr id="18" name="Shape 15"/>
          <p:cNvSpPr/>
          <p:nvPr/>
        </p:nvSpPr>
        <p:spPr>
          <a:xfrm>
            <a:off x="4501244" y="3031430"/>
            <a:ext cx="12700" cy="2337395"/>
          </a:xfrm>
          <a:prstGeom prst="rect">
            <a:avLst/>
          </a:prstGeom>
          <a:solidFill>
            <a:srgbClr val="B9AE8A"/>
          </a:solidFill>
          <a:ln/>
        </p:spPr>
        <p:txBody>
          <a:bodyPr/>
          <a:p/>
        </p:txBody>
      </p:sp>
      <p:sp>
        <p:nvSpPr>
          <p:cNvPr id="19" name="Text 16"/>
          <p:cNvSpPr/>
          <p:nvPr/>
        </p:nvSpPr>
        <p:spPr>
          <a:xfrm>
            <a:off x="11458784" y="6575425"/>
            <a:ext cx="732911" cy="18415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ct val="121000"/>
              </a:lnSpc>
              <a:buNone/>
            </a:pPr>
            <a:r>
              <a:rPr lang="en-US" sz="1000" kern="100" spc="140" dirty="0">
                <a:solidFill>
                  <a:srgbClr val="4F4639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04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3714657" cy="4953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28594" y="5129689"/>
            <a:ext cx="4465228" cy="1885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2000"/>
              </a:lnSpc>
              <a:buNone/>
            </a:pPr>
            <a:r>
              <a:rPr lang="en-US" sz="1100" i="1" kern="100" spc="11" dirty="0">
                <a:solidFill>
                  <a:srgbClr val="4F4639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Temuriylar davri me’morchiligi. Illyustrativ tasvir.</a:t>
            </a:r>
            <a:endParaRPr lang="en-US" sz="1100" dirty="0"/>
          </a:p>
        </p:txBody>
      </p:sp>
      <p:sp>
        <p:nvSpPr>
          <p:cNvPr id="4" name="Text 1"/>
          <p:cNvSpPr/>
          <p:nvPr/>
        </p:nvSpPr>
        <p:spPr>
          <a:xfrm>
            <a:off x="5709698" y="568484"/>
            <a:ext cx="6481997" cy="1898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150" b="1" kern="100" spc="184" dirty="0">
                <a:solidFill>
                  <a:srgbClr val="74450F"/>
                </a:solidFill>
                <a:latin typeface="PT Sans Bold" pitchFamily="34" charset="0"/>
                <a:ea typeface="PT Sans Bold" pitchFamily="34" charset="-122"/>
                <a:cs typeface="PT Sans Bold" pitchFamily="34" charset="-120"/>
              </a:rPr>
              <a:t>DAVLAT G‘OYASI</a:t>
            </a:r>
            <a:endParaRPr lang="en-US" sz="1150" dirty="0"/>
          </a:p>
        </p:txBody>
      </p:sp>
      <p:sp>
        <p:nvSpPr>
          <p:cNvPr id="5" name="Text 2"/>
          <p:cNvSpPr/>
          <p:nvPr/>
        </p:nvSpPr>
        <p:spPr>
          <a:xfrm>
            <a:off x="5709698" y="875606"/>
            <a:ext cx="5923211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83000"/>
              </a:lnSpc>
              <a:buNone/>
            </a:pPr>
            <a:r>
              <a:rPr lang="en-US" sz="4000" dirty="0">
                <a:solidFill>
                  <a:srgbClr val="1E1A16"/>
                </a:solidFill>
                <a:latin typeface="Kelly Slab" pitchFamily="34" charset="0"/>
                <a:ea typeface="Kelly Slab" pitchFamily="34" charset="-122"/>
                <a:cs typeface="Kelly Slab" pitchFamily="34" charset="-120"/>
              </a:rPr>
              <a:t>AMIR TEMUR VA TEMURIYLAR DAVRIDA DAVLAT G‘OYASI</a:t>
            </a:r>
            <a:endParaRPr lang="en-US" sz="4000" dirty="0"/>
          </a:p>
        </p:txBody>
      </p:sp>
      <p:sp>
        <p:nvSpPr>
          <p:cNvPr id="6" name="Shape 3"/>
          <p:cNvSpPr/>
          <p:nvPr/>
        </p:nvSpPr>
        <p:spPr>
          <a:xfrm>
            <a:off x="5709698" y="2585343"/>
            <a:ext cx="1954660" cy="12601"/>
          </a:xfrm>
          <a:prstGeom prst="roundRect">
            <a:avLst>
              <a:gd name="adj" fmla="val 49998"/>
            </a:avLst>
          </a:prstGeom>
          <a:solidFill>
            <a:srgbClr val="74450F"/>
          </a:solidFill>
          <a:ln/>
        </p:spPr>
        <p:txBody>
          <a:bodyPr/>
          <a:p/>
        </p:txBody>
      </p:sp>
      <p:sp>
        <p:nvSpPr>
          <p:cNvPr id="7" name="Text 4"/>
          <p:cNvSpPr/>
          <p:nvPr/>
        </p:nvSpPr>
        <p:spPr>
          <a:xfrm>
            <a:off x="5709698" y="2815530"/>
            <a:ext cx="6481997" cy="2762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1000"/>
              </a:lnSpc>
              <a:buNone/>
            </a:pPr>
            <a:r>
              <a:rPr lang="en-US" sz="1500" dirty="0">
                <a:solidFill>
                  <a:srgbClr val="2A2520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Davlat qudrati tartib, bilim va bunyodkorlik bilan mustahkamlanadi.</a:t>
            </a:r>
            <a:endParaRPr lang="en-US" sz="1500" dirty="0"/>
          </a:p>
        </p:txBody>
      </p:sp>
      <p:sp>
        <p:nvSpPr>
          <p:cNvPr id="8" name="Text 5"/>
          <p:cNvSpPr/>
          <p:nvPr/>
        </p:nvSpPr>
        <p:spPr>
          <a:xfrm>
            <a:off x="5709698" y="3263205"/>
            <a:ext cx="676258" cy="190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83000"/>
              </a:lnSpc>
              <a:buNone/>
            </a:pPr>
            <a:r>
              <a:rPr lang="en-US" sz="1500" dirty="0">
                <a:solidFill>
                  <a:srgbClr val="74450F"/>
                </a:solidFill>
                <a:latin typeface="Kelly Slab" pitchFamily="34" charset="0"/>
                <a:ea typeface="Kelly Slab" pitchFamily="34" charset="-122"/>
                <a:cs typeface="Kelly Slab" pitchFamily="34" charset="-120"/>
              </a:rPr>
              <a:t>1</a:t>
            </a:r>
            <a:endParaRPr lang="en-US" sz="1500" dirty="0"/>
          </a:p>
        </p:txBody>
      </p:sp>
      <p:sp>
        <p:nvSpPr>
          <p:cNvPr id="9" name="Shape 6"/>
          <p:cNvSpPr/>
          <p:nvPr/>
        </p:nvSpPr>
        <p:spPr>
          <a:xfrm>
            <a:off x="5709698" y="3529905"/>
            <a:ext cx="1771110" cy="19050"/>
          </a:xfrm>
          <a:prstGeom prst="rect">
            <a:avLst/>
          </a:prstGeom>
          <a:solidFill>
            <a:srgbClr val="74450F"/>
          </a:solidFill>
          <a:ln/>
        </p:spPr>
        <p:txBody>
          <a:bodyPr/>
          <a:p/>
        </p:txBody>
      </p:sp>
      <p:sp>
        <p:nvSpPr>
          <p:cNvPr id="10" name="Text 7"/>
          <p:cNvSpPr/>
          <p:nvPr/>
        </p:nvSpPr>
        <p:spPr>
          <a:xfrm>
            <a:off x="5709698" y="3626108"/>
            <a:ext cx="1771209" cy="5256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1800" kern="100" spc="-9" dirty="0">
                <a:solidFill>
                  <a:srgbClr val="1E1A16"/>
                </a:solidFill>
                <a:latin typeface="Podkova SemiBold" pitchFamily="34" charset="0"/>
                <a:ea typeface="Podkova SemiBold" pitchFamily="34" charset="-122"/>
                <a:cs typeface="Podkova SemiBold" pitchFamily="34" charset="-120"/>
              </a:rPr>
              <a:t>Markazlashgan boshqaruv</a:t>
            </a:r>
            <a:endParaRPr lang="en-US" sz="1800" dirty="0"/>
          </a:p>
        </p:txBody>
      </p:sp>
      <p:sp>
        <p:nvSpPr>
          <p:cNvPr id="11" name="Text 8"/>
          <p:cNvSpPr/>
          <p:nvPr/>
        </p:nvSpPr>
        <p:spPr>
          <a:xfrm>
            <a:off x="5709698" y="4289405"/>
            <a:ext cx="1771209" cy="71794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1000"/>
              </a:lnSpc>
              <a:buNone/>
            </a:pPr>
            <a:r>
              <a:rPr lang="en-US" sz="1300" dirty="0">
                <a:solidFill>
                  <a:srgbClr val="2A2520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Qonun va tartib barqarorlikning tayanchi sifatida qaraldi.</a:t>
            </a:r>
            <a:endParaRPr lang="en-US" sz="1300" dirty="0"/>
          </a:p>
        </p:txBody>
      </p:sp>
      <p:sp>
        <p:nvSpPr>
          <p:cNvPr id="12" name="Text 9"/>
          <p:cNvSpPr/>
          <p:nvPr/>
        </p:nvSpPr>
        <p:spPr>
          <a:xfrm>
            <a:off x="7785699" y="3263205"/>
            <a:ext cx="709595" cy="190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83000"/>
              </a:lnSpc>
              <a:buNone/>
            </a:pPr>
            <a:r>
              <a:rPr lang="en-US" sz="1500" dirty="0">
                <a:solidFill>
                  <a:srgbClr val="74450F"/>
                </a:solidFill>
                <a:latin typeface="Kelly Slab" pitchFamily="34" charset="0"/>
                <a:ea typeface="Kelly Slab" pitchFamily="34" charset="-122"/>
                <a:cs typeface="Kelly Slab" pitchFamily="34" charset="-120"/>
              </a:rPr>
              <a:t>2</a:t>
            </a:r>
            <a:endParaRPr lang="en-US" sz="1500" dirty="0"/>
          </a:p>
        </p:txBody>
      </p:sp>
      <p:sp>
        <p:nvSpPr>
          <p:cNvPr id="13" name="Shape 10"/>
          <p:cNvSpPr/>
          <p:nvPr/>
        </p:nvSpPr>
        <p:spPr>
          <a:xfrm>
            <a:off x="7785699" y="3529905"/>
            <a:ext cx="1771110" cy="19050"/>
          </a:xfrm>
          <a:prstGeom prst="rect">
            <a:avLst/>
          </a:prstGeom>
          <a:solidFill>
            <a:srgbClr val="74450F"/>
          </a:solidFill>
          <a:ln/>
        </p:spPr>
        <p:txBody>
          <a:bodyPr/>
          <a:p/>
        </p:txBody>
      </p:sp>
      <p:sp>
        <p:nvSpPr>
          <p:cNvPr id="14" name="Text 11"/>
          <p:cNvSpPr/>
          <p:nvPr/>
        </p:nvSpPr>
        <p:spPr>
          <a:xfrm>
            <a:off x="7785699" y="3626108"/>
            <a:ext cx="1771209" cy="5256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1800" kern="100" spc="-9" dirty="0">
                <a:solidFill>
                  <a:srgbClr val="1E1A16"/>
                </a:solidFill>
                <a:latin typeface="Podkova SemiBold" pitchFamily="34" charset="0"/>
                <a:ea typeface="Podkova SemiBold" pitchFamily="34" charset="-122"/>
                <a:cs typeface="Podkova SemiBold" pitchFamily="34" charset="-120"/>
              </a:rPr>
              <a:t>Ilm va shaharsozlik</a:t>
            </a:r>
            <a:endParaRPr lang="en-US" sz="1800" dirty="0"/>
          </a:p>
        </p:txBody>
      </p:sp>
      <p:sp>
        <p:nvSpPr>
          <p:cNvPr id="15" name="Text 12"/>
          <p:cNvSpPr/>
          <p:nvPr/>
        </p:nvSpPr>
        <p:spPr>
          <a:xfrm>
            <a:off x="7785699" y="4289405"/>
            <a:ext cx="1771209" cy="71794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1000"/>
              </a:lnSpc>
              <a:buNone/>
            </a:pPr>
            <a:r>
              <a:rPr lang="en-US" sz="1300" dirty="0">
                <a:solidFill>
                  <a:srgbClr val="2A2520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Ilm-fan, me’morchilik va diplomatiya davlat qudratini kuchaytirdi.</a:t>
            </a:r>
            <a:endParaRPr lang="en-US" sz="1300" dirty="0"/>
          </a:p>
        </p:txBody>
      </p:sp>
      <p:sp>
        <p:nvSpPr>
          <p:cNvPr id="16" name="Text 13"/>
          <p:cNvSpPr/>
          <p:nvPr/>
        </p:nvSpPr>
        <p:spPr>
          <a:xfrm>
            <a:off x="9861700" y="3263205"/>
            <a:ext cx="707511" cy="190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83000"/>
              </a:lnSpc>
              <a:buNone/>
            </a:pPr>
            <a:r>
              <a:rPr lang="en-US" sz="1500" dirty="0">
                <a:solidFill>
                  <a:srgbClr val="74450F"/>
                </a:solidFill>
                <a:latin typeface="Kelly Slab" pitchFamily="34" charset="0"/>
                <a:ea typeface="Kelly Slab" pitchFamily="34" charset="-122"/>
                <a:cs typeface="Kelly Slab" pitchFamily="34" charset="-120"/>
              </a:rPr>
              <a:t>3</a:t>
            </a:r>
            <a:endParaRPr lang="en-US" sz="1500" dirty="0"/>
          </a:p>
        </p:txBody>
      </p:sp>
      <p:sp>
        <p:nvSpPr>
          <p:cNvPr id="17" name="Shape 14"/>
          <p:cNvSpPr/>
          <p:nvPr/>
        </p:nvSpPr>
        <p:spPr>
          <a:xfrm>
            <a:off x="9861700" y="3529905"/>
            <a:ext cx="1771110" cy="19050"/>
          </a:xfrm>
          <a:prstGeom prst="rect">
            <a:avLst/>
          </a:prstGeom>
          <a:solidFill>
            <a:srgbClr val="74450F"/>
          </a:solidFill>
          <a:ln/>
        </p:spPr>
        <p:txBody>
          <a:bodyPr/>
          <a:p/>
        </p:txBody>
      </p:sp>
      <p:sp>
        <p:nvSpPr>
          <p:cNvPr id="18" name="Text 15"/>
          <p:cNvSpPr/>
          <p:nvPr/>
        </p:nvSpPr>
        <p:spPr>
          <a:xfrm>
            <a:off x="9861700" y="3626108"/>
            <a:ext cx="1771209" cy="2628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1800" kern="100" spc="-9" dirty="0">
                <a:solidFill>
                  <a:srgbClr val="1E1A16"/>
                </a:solidFill>
                <a:latin typeface="Podkova SemiBold" pitchFamily="34" charset="0"/>
                <a:ea typeface="Podkova SemiBold" pitchFamily="34" charset="-122"/>
                <a:cs typeface="Podkova SemiBold" pitchFamily="34" charset="-120"/>
              </a:rPr>
              <a:t>Siyosiy meros</a:t>
            </a:r>
            <a:endParaRPr lang="en-US" sz="1800" dirty="0"/>
          </a:p>
        </p:txBody>
      </p:sp>
      <p:sp>
        <p:nvSpPr>
          <p:cNvPr id="19" name="Text 16"/>
          <p:cNvSpPr/>
          <p:nvPr/>
        </p:nvSpPr>
        <p:spPr>
          <a:xfrm>
            <a:off x="9861700" y="4026575"/>
            <a:ext cx="1771209" cy="71794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1000"/>
              </a:lnSpc>
              <a:buNone/>
            </a:pPr>
            <a:r>
              <a:rPr lang="en-US" sz="1300" dirty="0">
                <a:solidFill>
                  <a:srgbClr val="2A2520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Bu tajriba keyingi avlodlar uchun tarixiy xotira bo‘lib qoldi.</a:t>
            </a:r>
            <a:endParaRPr lang="en-US" sz="1300" dirty="0"/>
          </a:p>
        </p:txBody>
      </p:sp>
      <p:sp>
        <p:nvSpPr>
          <p:cNvPr id="20" name="Text 17"/>
          <p:cNvSpPr/>
          <p:nvPr/>
        </p:nvSpPr>
        <p:spPr>
          <a:xfrm>
            <a:off x="11458784" y="6575425"/>
            <a:ext cx="732911" cy="18415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ct val="121000"/>
              </a:lnSpc>
              <a:buNone/>
            </a:pPr>
            <a:r>
              <a:rPr lang="en-US" sz="1000" kern="100" spc="140" dirty="0">
                <a:solidFill>
                  <a:srgbClr val="4F4639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05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58786" y="568484"/>
            <a:ext cx="6481997" cy="1898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150" b="1" kern="100" spc="184" dirty="0">
                <a:solidFill>
                  <a:srgbClr val="74450F"/>
                </a:solidFill>
                <a:latin typeface="PT Sans Bold" pitchFamily="34" charset="0"/>
                <a:ea typeface="PT Sans Bold" pitchFamily="34" charset="-122"/>
                <a:cs typeface="PT Sans Bold" pitchFamily="34" charset="-120"/>
              </a:rPr>
              <a:t>O‘ZLIK VA MA’RIFAT</a:t>
            </a:r>
            <a:endParaRPr lang="en-US" sz="1150" dirty="0"/>
          </a:p>
        </p:txBody>
      </p:sp>
      <p:sp>
        <p:nvSpPr>
          <p:cNvPr id="3" name="Text 1"/>
          <p:cNvSpPr/>
          <p:nvPr/>
        </p:nvSpPr>
        <p:spPr>
          <a:xfrm>
            <a:off x="558786" y="875606"/>
            <a:ext cx="5923211" cy="1016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83000"/>
              </a:lnSpc>
              <a:buNone/>
            </a:pPr>
            <a:r>
              <a:rPr lang="en-US" sz="4000" dirty="0">
                <a:solidFill>
                  <a:srgbClr val="1E1A16"/>
                </a:solidFill>
                <a:latin typeface="Kelly Slab" pitchFamily="34" charset="0"/>
                <a:ea typeface="Kelly Slab" pitchFamily="34" charset="-122"/>
                <a:cs typeface="Kelly Slab" pitchFamily="34" charset="-120"/>
              </a:rPr>
              <a:t>MILLIY UYG‘ONISH VA O‘ZLIKNI ANGLASH</a:t>
            </a:r>
            <a:endParaRPr lang="en-US" sz="4000" dirty="0"/>
          </a:p>
        </p:txBody>
      </p:sp>
      <p:sp>
        <p:nvSpPr>
          <p:cNvPr id="4" name="Shape 2"/>
          <p:cNvSpPr/>
          <p:nvPr/>
        </p:nvSpPr>
        <p:spPr>
          <a:xfrm>
            <a:off x="558786" y="2077343"/>
            <a:ext cx="1954660" cy="12601"/>
          </a:xfrm>
          <a:prstGeom prst="roundRect">
            <a:avLst>
              <a:gd name="adj" fmla="val 49998"/>
            </a:avLst>
          </a:prstGeom>
          <a:solidFill>
            <a:srgbClr val="74450F"/>
          </a:solidFill>
          <a:ln/>
        </p:spPr>
        <p:txBody>
          <a:bodyPr/>
          <a:p/>
        </p:txBody>
      </p:sp>
      <p:sp>
        <p:nvSpPr>
          <p:cNvPr id="5" name="Text 3"/>
          <p:cNvSpPr/>
          <p:nvPr/>
        </p:nvSpPr>
        <p:spPr>
          <a:xfrm>
            <a:off x="558786" y="2307530"/>
            <a:ext cx="5923211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1000"/>
              </a:lnSpc>
              <a:buNone/>
            </a:pPr>
            <a:r>
              <a:rPr lang="en-US" sz="1500" dirty="0">
                <a:solidFill>
                  <a:srgbClr val="2A2520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Mustaqillik g‘oyasi ma’rifat, milliy ong va siyosiy mas’uliyat bilan bog‘landi.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558786" y="3050480"/>
            <a:ext cx="676258" cy="190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83000"/>
              </a:lnSpc>
              <a:buNone/>
            </a:pPr>
            <a:r>
              <a:rPr lang="en-US" sz="1500" dirty="0">
                <a:solidFill>
                  <a:srgbClr val="74450F"/>
                </a:solidFill>
                <a:latin typeface="Kelly Slab" pitchFamily="34" charset="0"/>
                <a:ea typeface="Kelly Slab" pitchFamily="34" charset="-122"/>
                <a:cs typeface="Kelly Slab" pitchFamily="34" charset="-120"/>
              </a:rPr>
              <a:t>1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815955" y="3032383"/>
            <a:ext cx="1488641" cy="2628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1800" kern="100" spc="-9" dirty="0">
                <a:solidFill>
                  <a:srgbClr val="1E1A16"/>
                </a:solidFill>
                <a:latin typeface="Podkova SemiBold" pitchFamily="34" charset="0"/>
                <a:ea typeface="Podkova SemiBold" pitchFamily="34" charset="-122"/>
                <a:cs typeface="Podkova SemiBold" pitchFamily="34" charset="-120"/>
              </a:rPr>
              <a:t>Jadidlar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815955" y="3432850"/>
            <a:ext cx="1488641" cy="9572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1000"/>
              </a:lnSpc>
              <a:buNone/>
            </a:pPr>
            <a:r>
              <a:rPr lang="en-US" sz="1300" dirty="0">
                <a:solidFill>
                  <a:srgbClr val="2A2520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Ma’rifat, zamonaviy ta’lim va milliy taraqqiyot g‘oyalarini ilgari surdilar.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2761784" y="3050480"/>
            <a:ext cx="709595" cy="190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83000"/>
              </a:lnSpc>
              <a:buNone/>
            </a:pPr>
            <a:r>
              <a:rPr lang="en-US" sz="1500" dirty="0">
                <a:solidFill>
                  <a:srgbClr val="74450F"/>
                </a:solidFill>
                <a:latin typeface="Kelly Slab" pitchFamily="34" charset="0"/>
                <a:ea typeface="Kelly Slab" pitchFamily="34" charset="-122"/>
                <a:cs typeface="Kelly Slab" pitchFamily="34" charset="-120"/>
              </a:rPr>
              <a:t>2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3052289" y="3032383"/>
            <a:ext cx="1226710" cy="78849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1800" kern="100" spc="-9" dirty="0">
                <a:solidFill>
                  <a:srgbClr val="1E1A16"/>
                </a:solidFill>
                <a:latin typeface="Podkova SemiBold" pitchFamily="34" charset="0"/>
                <a:ea typeface="Podkova SemiBold" pitchFamily="34" charset="-122"/>
                <a:cs typeface="Podkova SemiBold" pitchFamily="34" charset="-120"/>
              </a:rPr>
              <a:t>Turkiston Muxtoriyati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3052289" y="3958511"/>
            <a:ext cx="1226710" cy="119657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1000"/>
              </a:lnSpc>
              <a:buNone/>
            </a:pPr>
            <a:r>
              <a:rPr lang="en-US" sz="1300" dirty="0">
                <a:solidFill>
                  <a:srgbClr val="2A2520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Milliy o‘zini o‘zi boshqarish istagining muhim tarixiy ko‘rinishi bo‘ldi.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4736188" y="3050480"/>
            <a:ext cx="707511" cy="190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83000"/>
              </a:lnSpc>
              <a:buNone/>
            </a:pPr>
            <a:r>
              <a:rPr lang="en-US" sz="1500" dirty="0">
                <a:solidFill>
                  <a:srgbClr val="74450F"/>
                </a:solidFill>
                <a:latin typeface="Kelly Slab" pitchFamily="34" charset="0"/>
                <a:ea typeface="Kelly Slab" pitchFamily="34" charset="-122"/>
                <a:cs typeface="Kelly Slab" pitchFamily="34" charset="-120"/>
              </a:rPr>
              <a:t>3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5024609" y="3032383"/>
            <a:ext cx="1457388" cy="2628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1800" kern="100" spc="-9" dirty="0">
                <a:solidFill>
                  <a:srgbClr val="1E1A16"/>
                </a:solidFill>
                <a:latin typeface="Podkova SemiBold" pitchFamily="34" charset="0"/>
                <a:ea typeface="Podkova SemiBold" pitchFamily="34" charset="-122"/>
                <a:cs typeface="Podkova SemiBold" pitchFamily="34" charset="-120"/>
              </a:rPr>
              <a:t>Yangi ong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5024609" y="3432850"/>
            <a:ext cx="1457388" cy="9572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1000"/>
              </a:lnSpc>
              <a:buNone/>
            </a:pPr>
            <a:r>
              <a:rPr lang="en-US" sz="1300" dirty="0">
                <a:solidFill>
                  <a:srgbClr val="2A2520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Bilim va o‘zlikni anglash siyosiy mas’uliyatni kuchaytirdi.</a:t>
            </a:r>
            <a:endParaRPr lang="en-US" sz="1300" dirty="0"/>
          </a:p>
        </p:txBody>
      </p:sp>
      <p:pic>
        <p:nvPicPr>
          <p:cNvPr id="1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97873" y="0"/>
            <a:ext cx="3714657" cy="4953000"/>
          </a:xfrm>
          <a:prstGeom prst="rect">
            <a:avLst/>
          </a:prstGeom>
        </p:spPr>
      </p:pic>
      <p:sp>
        <p:nvSpPr>
          <p:cNvPr id="16" name="Text 13"/>
          <p:cNvSpPr/>
          <p:nvPr/>
        </p:nvSpPr>
        <p:spPr>
          <a:xfrm>
            <a:off x="7701067" y="5129689"/>
            <a:ext cx="4490628" cy="1885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2000"/>
              </a:lnSpc>
              <a:buNone/>
            </a:pPr>
            <a:r>
              <a:rPr lang="en-US" sz="1100" i="1" kern="100" spc="11" dirty="0">
                <a:solidFill>
                  <a:srgbClr val="4F4639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Ma’rifat va ta’lim — milliy uyg‘onishning tayanchi.</a:t>
            </a:r>
            <a:endParaRPr lang="en-US" sz="1100" dirty="0"/>
          </a:p>
        </p:txBody>
      </p:sp>
      <p:sp>
        <p:nvSpPr>
          <p:cNvPr id="17" name="Shape 14"/>
          <p:cNvSpPr/>
          <p:nvPr/>
        </p:nvSpPr>
        <p:spPr>
          <a:xfrm>
            <a:off x="2526840" y="3031430"/>
            <a:ext cx="12700" cy="2121595"/>
          </a:xfrm>
          <a:prstGeom prst="rect">
            <a:avLst/>
          </a:prstGeom>
          <a:solidFill>
            <a:srgbClr val="B9AE8A"/>
          </a:solidFill>
          <a:ln/>
        </p:spPr>
        <p:txBody>
          <a:bodyPr/>
          <a:p/>
        </p:txBody>
      </p:sp>
      <p:sp>
        <p:nvSpPr>
          <p:cNvPr id="18" name="Shape 15"/>
          <p:cNvSpPr/>
          <p:nvPr/>
        </p:nvSpPr>
        <p:spPr>
          <a:xfrm>
            <a:off x="4501244" y="3031430"/>
            <a:ext cx="12700" cy="2121595"/>
          </a:xfrm>
          <a:prstGeom prst="rect">
            <a:avLst/>
          </a:prstGeom>
          <a:solidFill>
            <a:srgbClr val="B9AE8A"/>
          </a:solidFill>
          <a:ln/>
        </p:spPr>
        <p:txBody>
          <a:bodyPr/>
          <a:p/>
        </p:txBody>
      </p:sp>
      <p:sp>
        <p:nvSpPr>
          <p:cNvPr id="19" name="Text 16"/>
          <p:cNvSpPr/>
          <p:nvPr/>
        </p:nvSpPr>
        <p:spPr>
          <a:xfrm>
            <a:off x="11458784" y="6575425"/>
            <a:ext cx="732911" cy="18415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ct val="121000"/>
              </a:lnSpc>
              <a:buNone/>
            </a:pPr>
            <a:r>
              <a:rPr lang="en-US" sz="1000" kern="100" spc="140" dirty="0">
                <a:solidFill>
                  <a:srgbClr val="4F4639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06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58786" y="568484"/>
            <a:ext cx="11632909" cy="1898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150" b="1" kern="100" spc="184" dirty="0">
                <a:solidFill>
                  <a:srgbClr val="74450F"/>
                </a:solidFill>
                <a:latin typeface="PT Sans Bold" pitchFamily="34" charset="0"/>
                <a:ea typeface="PT Sans Bold" pitchFamily="34" charset="-122"/>
                <a:cs typeface="PT Sans Bold" pitchFamily="34" charset="-120"/>
              </a:rPr>
              <a:t>TUSHUNCHA XARITASI</a:t>
            </a:r>
            <a:endParaRPr lang="en-US" sz="1150" dirty="0"/>
          </a:p>
        </p:txBody>
      </p:sp>
      <p:sp>
        <p:nvSpPr>
          <p:cNvPr id="3" name="Text 1"/>
          <p:cNvSpPr/>
          <p:nvPr/>
        </p:nvSpPr>
        <p:spPr>
          <a:xfrm>
            <a:off x="558786" y="875606"/>
            <a:ext cx="11074123" cy="5080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83000"/>
              </a:lnSpc>
              <a:buNone/>
            </a:pPr>
            <a:r>
              <a:rPr lang="en-US" sz="4000" dirty="0">
                <a:solidFill>
                  <a:srgbClr val="1E1A16"/>
                </a:solidFill>
                <a:latin typeface="Kelly Slab" pitchFamily="34" charset="0"/>
                <a:ea typeface="Kelly Slab" pitchFamily="34" charset="-122"/>
                <a:cs typeface="Kelly Slab" pitchFamily="34" charset="-120"/>
              </a:rPr>
              <a:t>DAVLATCHILIK TUSHUNCHASI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58786" y="1505208"/>
            <a:ext cx="11074123" cy="2628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1800" kern="100" spc="-9" dirty="0">
                <a:solidFill>
                  <a:srgbClr val="1E1A16"/>
                </a:solidFill>
                <a:latin typeface="Podkova SemiBold" pitchFamily="34" charset="0"/>
                <a:ea typeface="Podkova SemiBold" pitchFamily="34" charset="-122"/>
                <a:cs typeface="Podkova SemiBold" pitchFamily="34" charset="-120"/>
              </a:rPr>
              <a:t>Xalqning muayyan hududda siyosiy hokimiyat va boshqaruv tizimini tashkil etish tajribasi.</a:t>
            </a:r>
            <a:endParaRPr lang="en-US" sz="1800" dirty="0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8786" y="1903611"/>
            <a:ext cx="476238" cy="47625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558786" y="2552263"/>
            <a:ext cx="3386549" cy="2628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1800" kern="100" spc="-9" dirty="0">
                <a:solidFill>
                  <a:srgbClr val="1E1A16"/>
                </a:solidFill>
                <a:latin typeface="Podkova SemiBold" pitchFamily="34" charset="0"/>
                <a:ea typeface="Podkova SemiBold" pitchFamily="34" charset="-122"/>
                <a:cs typeface="Podkova SemiBold" pitchFamily="34" charset="-120"/>
              </a:rPr>
              <a:t>Hudud</a:t>
            </a:r>
            <a:endParaRPr lang="en-US" sz="1800" dirty="0"/>
          </a:p>
        </p:txBody>
      </p:sp>
      <p:sp>
        <p:nvSpPr>
          <p:cNvPr id="7" name="Text 4"/>
          <p:cNvSpPr/>
          <p:nvPr/>
        </p:nvSpPr>
        <p:spPr>
          <a:xfrm>
            <a:off x="558786" y="2950666"/>
            <a:ext cx="3386549" cy="2762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1000"/>
              </a:lnSpc>
              <a:buNone/>
            </a:pPr>
            <a:r>
              <a:rPr lang="en-US" sz="1500" dirty="0">
                <a:solidFill>
                  <a:srgbClr val="2A2520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Muayyan makon.</a:t>
            </a:r>
            <a:endParaRPr lang="en-US" sz="1500" dirty="0"/>
          </a:p>
        </p:txBody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02523" y="1903611"/>
            <a:ext cx="476238" cy="476250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4402523" y="2552263"/>
            <a:ext cx="3386549" cy="2628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1800" kern="100" spc="-9" dirty="0">
                <a:solidFill>
                  <a:srgbClr val="1E1A16"/>
                </a:solidFill>
                <a:latin typeface="Podkova SemiBold" pitchFamily="34" charset="0"/>
                <a:ea typeface="Podkova SemiBold" pitchFamily="34" charset="-122"/>
                <a:cs typeface="Podkova SemiBold" pitchFamily="34" charset="-120"/>
              </a:rPr>
              <a:t>Aholi</a:t>
            </a:r>
            <a:endParaRPr lang="en-US" sz="1800" dirty="0"/>
          </a:p>
        </p:txBody>
      </p:sp>
      <p:sp>
        <p:nvSpPr>
          <p:cNvPr id="10" name="Text 6"/>
          <p:cNvSpPr/>
          <p:nvPr/>
        </p:nvSpPr>
        <p:spPr>
          <a:xfrm>
            <a:off x="4402523" y="2950666"/>
            <a:ext cx="3386549" cy="2762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1000"/>
              </a:lnSpc>
              <a:buNone/>
            </a:pPr>
            <a:r>
              <a:rPr lang="en-US" sz="1500" dirty="0">
                <a:solidFill>
                  <a:srgbClr val="2A2520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Jamiyat va fuqarolar.</a:t>
            </a:r>
            <a:endParaRPr lang="en-US" sz="1500" dirty="0"/>
          </a:p>
        </p:txBody>
      </p:sp>
      <p:pic>
        <p:nvPicPr>
          <p:cNvPr id="11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46261" y="1903611"/>
            <a:ext cx="476238" cy="476250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8246261" y="2552263"/>
            <a:ext cx="3386648" cy="2628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1800" kern="100" spc="-9" dirty="0">
                <a:solidFill>
                  <a:srgbClr val="1E1A16"/>
                </a:solidFill>
                <a:latin typeface="Podkova SemiBold" pitchFamily="34" charset="0"/>
                <a:ea typeface="Podkova SemiBold" pitchFamily="34" charset="-122"/>
                <a:cs typeface="Podkova SemiBold" pitchFamily="34" charset="-120"/>
              </a:rPr>
              <a:t>Hokimiyat</a:t>
            </a:r>
            <a:endParaRPr lang="en-US" sz="1800" dirty="0"/>
          </a:p>
        </p:txBody>
      </p:sp>
      <p:sp>
        <p:nvSpPr>
          <p:cNvPr id="13" name="Text 8"/>
          <p:cNvSpPr/>
          <p:nvPr/>
        </p:nvSpPr>
        <p:spPr>
          <a:xfrm>
            <a:off x="8246261" y="2950666"/>
            <a:ext cx="3386648" cy="2762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1000"/>
              </a:lnSpc>
              <a:buNone/>
            </a:pPr>
            <a:r>
              <a:rPr lang="en-US" sz="1500" dirty="0">
                <a:solidFill>
                  <a:srgbClr val="2A2520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Boshqaruv tizimi.</a:t>
            </a:r>
            <a:endParaRPr lang="en-US" sz="1500" dirty="0"/>
          </a:p>
        </p:txBody>
      </p:sp>
      <p:pic>
        <p:nvPicPr>
          <p:cNvPr id="14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8786" y="3684091"/>
            <a:ext cx="476238" cy="476250"/>
          </a:xfrm>
          <a:prstGeom prst="rect">
            <a:avLst/>
          </a:prstGeom>
        </p:spPr>
      </p:pic>
      <p:sp>
        <p:nvSpPr>
          <p:cNvPr id="15" name="Text 9"/>
          <p:cNvSpPr/>
          <p:nvPr/>
        </p:nvSpPr>
        <p:spPr>
          <a:xfrm>
            <a:off x="558786" y="4332744"/>
            <a:ext cx="5308467" cy="2628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1800" kern="100" spc="-9" dirty="0">
                <a:solidFill>
                  <a:srgbClr val="1E1A16"/>
                </a:solidFill>
                <a:latin typeface="Podkova SemiBold" pitchFamily="34" charset="0"/>
                <a:ea typeface="Podkova SemiBold" pitchFamily="34" charset="-122"/>
                <a:cs typeface="Podkova SemiBold" pitchFamily="34" charset="-120"/>
              </a:rPr>
              <a:t>Qonunlar</a:t>
            </a:r>
            <a:endParaRPr lang="en-US" sz="1800" dirty="0"/>
          </a:p>
        </p:txBody>
      </p:sp>
      <p:sp>
        <p:nvSpPr>
          <p:cNvPr id="16" name="Text 10"/>
          <p:cNvSpPr/>
          <p:nvPr/>
        </p:nvSpPr>
        <p:spPr>
          <a:xfrm>
            <a:off x="558786" y="4731147"/>
            <a:ext cx="5308467" cy="2762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1000"/>
              </a:lnSpc>
              <a:buNone/>
            </a:pPr>
            <a:r>
              <a:rPr lang="en-US" sz="1500" dirty="0">
                <a:solidFill>
                  <a:srgbClr val="2A2520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Umumiy qoidalar.</a:t>
            </a:r>
            <a:endParaRPr lang="en-US" sz="1500" dirty="0"/>
          </a:p>
        </p:txBody>
      </p:sp>
      <p:pic>
        <p:nvPicPr>
          <p:cNvPr id="17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24442" y="3684091"/>
            <a:ext cx="476238" cy="476250"/>
          </a:xfrm>
          <a:prstGeom prst="rect">
            <a:avLst/>
          </a:prstGeom>
        </p:spPr>
      </p:pic>
      <p:sp>
        <p:nvSpPr>
          <p:cNvPr id="18" name="Text 11"/>
          <p:cNvSpPr/>
          <p:nvPr/>
        </p:nvSpPr>
        <p:spPr>
          <a:xfrm>
            <a:off x="6324442" y="4332744"/>
            <a:ext cx="5308467" cy="2628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1800" kern="100" spc="-9" dirty="0">
                <a:solidFill>
                  <a:srgbClr val="1E1A16"/>
                </a:solidFill>
                <a:latin typeface="Podkova SemiBold" pitchFamily="34" charset="0"/>
                <a:ea typeface="Podkova SemiBold" pitchFamily="34" charset="-122"/>
                <a:cs typeface="Podkova SemiBold" pitchFamily="34" charset="-120"/>
              </a:rPr>
              <a:t>Suverenitet</a:t>
            </a:r>
            <a:endParaRPr lang="en-US" sz="1800" dirty="0"/>
          </a:p>
        </p:txBody>
      </p:sp>
      <p:sp>
        <p:nvSpPr>
          <p:cNvPr id="19" name="Text 12"/>
          <p:cNvSpPr/>
          <p:nvPr/>
        </p:nvSpPr>
        <p:spPr>
          <a:xfrm>
            <a:off x="6324442" y="4731147"/>
            <a:ext cx="5308467" cy="2762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1000"/>
              </a:lnSpc>
              <a:buNone/>
            </a:pPr>
            <a:r>
              <a:rPr lang="en-US" sz="1500" dirty="0">
                <a:solidFill>
                  <a:srgbClr val="2A2520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Mustaqil qaror.</a:t>
            </a:r>
            <a:endParaRPr lang="en-US" sz="1500" dirty="0"/>
          </a:p>
        </p:txBody>
      </p:sp>
      <p:sp>
        <p:nvSpPr>
          <p:cNvPr id="20" name="Text 13"/>
          <p:cNvSpPr/>
          <p:nvPr/>
        </p:nvSpPr>
        <p:spPr>
          <a:xfrm>
            <a:off x="558786" y="5184061"/>
            <a:ext cx="11632909" cy="1885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2000"/>
              </a:lnSpc>
              <a:buNone/>
            </a:pPr>
            <a:r>
              <a:rPr lang="en-US" sz="1100" kern="100" spc="11" dirty="0">
                <a:solidFill>
                  <a:srgbClr val="4F4639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Davlat xalq nomidan qaror qabul qiladi va jamiyat xavfsizligini ta’minlaydi.</a:t>
            </a:r>
            <a:endParaRPr lang="en-US" sz="1100" dirty="0"/>
          </a:p>
        </p:txBody>
      </p:sp>
      <p:sp>
        <p:nvSpPr>
          <p:cNvPr id="21" name="Text 14"/>
          <p:cNvSpPr/>
          <p:nvPr/>
        </p:nvSpPr>
        <p:spPr>
          <a:xfrm>
            <a:off x="11458784" y="6575425"/>
            <a:ext cx="732911" cy="18415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ct val="121000"/>
              </a:lnSpc>
              <a:buNone/>
            </a:pPr>
            <a:r>
              <a:rPr lang="en-US" sz="1000" kern="100" spc="140" dirty="0">
                <a:solidFill>
                  <a:srgbClr val="4F4639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07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>
            <a:extLst>
              <a:ext uri="{FF2B5EF4-FFF2-40B4-BE49-F238E27FC236}">
                <a16:creationId xmlns:a16="http://schemas.microsoft.com/office/drawing/2014/main" id="{8C4ED2FF-D029-4E34-8E8B-CBDE417B4FD9}"/>
              </a:ext>
            </a:extLst>
          </p:cNvPr>
          <p:cNvSpPr>
            <a:spLocks noChangeArrowheads="1"/>
          </p:cNvSpPr>
          <p:nvPr/>
        </p:nvSpPr>
        <p:spPr bwMode="auto">
          <a:xfrm rot="10800000" flipV="1">
            <a:off x="944880" y="2401173"/>
            <a:ext cx="832104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z-Latn-UZ" altLang="en-VI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     </a:t>
            </a:r>
            <a:r>
              <a:rPr kumimoji="0" lang="uz-Latn-UZ" altLang="en-VI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endParaRPr kumimoji="0" lang="en-VI" altLang="en-VI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1BA4D0C8-098F-4F5E-B5BF-911EA8FF1E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000" y="-327025"/>
            <a:ext cx="304800" cy="285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AutoShape 3">
            <a:extLst>
              <a:ext uri="{FF2B5EF4-FFF2-40B4-BE49-F238E27FC236}">
                <a16:creationId xmlns:a16="http://schemas.microsoft.com/office/drawing/2014/main" id="{98057ADA-6490-44DE-A22B-F75C4DE725B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27000" y="769938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VI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727095A-E357-4DE5-A576-35C4B65EC4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2360" y="710420"/>
            <a:ext cx="2929540" cy="436958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239740C-8B70-435F-81AB-808A762B8864}"/>
              </a:ext>
            </a:extLst>
          </p:cNvPr>
          <p:cNvSpPr txBox="1"/>
          <p:nvPr/>
        </p:nvSpPr>
        <p:spPr>
          <a:xfrm>
            <a:off x="3403947" y="669775"/>
            <a:ext cx="610402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z-Latn-UZ" sz="4000" dirty="0">
                <a:latin typeface="Kelly Slab" panose="020B0604020202020204" charset="0"/>
              </a:rPr>
              <a:t>JADIDCHILIK VA MILLIY TARAQQIYOT</a:t>
            </a:r>
          </a:p>
          <a:p>
            <a:endParaRPr lang="en-VI" sz="4000" dirty="0">
              <a:latin typeface="Kelly Slab" panose="020B0604020202020204" charset="0"/>
            </a:endParaRPr>
          </a:p>
        </p:txBody>
      </p:sp>
      <p:sp>
        <p:nvSpPr>
          <p:cNvPr id="9" name="Rectangle 1">
            <a:extLst>
              <a:ext uri="{FF2B5EF4-FFF2-40B4-BE49-F238E27FC236}">
                <a16:creationId xmlns:a16="http://schemas.microsoft.com/office/drawing/2014/main" id="{79CA29F4-1B7A-4456-B4BF-D2E8A7520E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03947" y="2247556"/>
            <a:ext cx="6400453" cy="28161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uz-Latn-UZ" altLang="en-VI" dirty="0">
                <a:latin typeface="PT Sans" panose="020B0503020203020204" pitchFamily="34" charset="0"/>
              </a:rPr>
              <a:t>    </a:t>
            </a:r>
            <a:r>
              <a:rPr kumimoji="0" lang="en-VI" altLang="en-VI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XX </a:t>
            </a:r>
            <a:r>
              <a:rPr kumimoji="0" lang="en-VI" altLang="en-VI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asr</a:t>
            </a:r>
            <a:r>
              <a:rPr kumimoji="0" lang="en-VI" altLang="en-VI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 </a:t>
            </a:r>
            <a:r>
              <a:rPr kumimoji="0" lang="en-VI" altLang="en-VI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boshlarida</a:t>
            </a:r>
            <a:r>
              <a:rPr kumimoji="0" lang="en-VI" altLang="en-VI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 </a:t>
            </a:r>
            <a:r>
              <a:rPr kumimoji="0" lang="en-VI" altLang="en-VI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Turkistonda</a:t>
            </a:r>
            <a:r>
              <a:rPr kumimoji="0" lang="en-VI" altLang="en-VI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 </a:t>
            </a:r>
            <a:r>
              <a:rPr kumimoji="0" lang="en-VI" altLang="en-VI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jadidchilik</a:t>
            </a:r>
            <a:r>
              <a:rPr kumimoji="0" lang="en-VI" altLang="en-VI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 </a:t>
            </a:r>
            <a:r>
              <a:rPr kumimoji="0" lang="en-VI" altLang="en-VI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harakati</a:t>
            </a:r>
            <a:r>
              <a:rPr kumimoji="0" lang="en-VI" altLang="en-VI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 </a:t>
            </a:r>
            <a:r>
              <a:rPr kumimoji="0" lang="en-VI" altLang="en-VI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shakllandi</a:t>
            </a:r>
            <a:r>
              <a:rPr kumimoji="0" lang="en-VI" altLang="en-VI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. </a:t>
            </a:r>
            <a:r>
              <a:rPr kumimoji="0" lang="en-VI" altLang="en-VI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Jadidlar</a:t>
            </a:r>
            <a:r>
              <a:rPr kumimoji="0" lang="en-VI" altLang="en-VI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 </a:t>
            </a:r>
            <a:r>
              <a:rPr kumimoji="0" lang="en-VI" altLang="en-VI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xalqni</a:t>
            </a:r>
            <a:r>
              <a:rPr kumimoji="0" lang="en-VI" altLang="en-VI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 </a:t>
            </a:r>
            <a:r>
              <a:rPr kumimoji="0" lang="en-VI" altLang="en-VI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ilm-ma’rifatli</a:t>
            </a:r>
            <a:r>
              <a:rPr kumimoji="0" lang="en-VI" altLang="en-VI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 </a:t>
            </a:r>
            <a:r>
              <a:rPr kumimoji="0" lang="en-VI" altLang="en-VI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qilish</a:t>
            </a:r>
            <a:r>
              <a:rPr kumimoji="0" lang="en-VI" altLang="en-VI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, </a:t>
            </a:r>
            <a:r>
              <a:rPr kumimoji="0" lang="en-VI" altLang="en-VI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yangi</a:t>
            </a:r>
            <a:r>
              <a:rPr kumimoji="0" lang="en-VI" altLang="en-VI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 </a:t>
            </a:r>
            <a:r>
              <a:rPr kumimoji="0" lang="en-VI" altLang="en-VI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usul</a:t>
            </a:r>
            <a:r>
              <a:rPr kumimoji="0" lang="en-VI" altLang="en-VI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 </a:t>
            </a:r>
            <a:r>
              <a:rPr kumimoji="0" lang="en-VI" altLang="en-VI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maktablarini</a:t>
            </a:r>
            <a:r>
              <a:rPr kumimoji="0" lang="en-VI" altLang="en-VI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 </a:t>
            </a:r>
            <a:r>
              <a:rPr kumimoji="0" lang="en-VI" altLang="en-VI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ochish</a:t>
            </a:r>
            <a:r>
              <a:rPr kumimoji="0" lang="en-VI" altLang="en-VI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 </a:t>
            </a:r>
            <a:r>
              <a:rPr kumimoji="0" lang="en-VI" altLang="en-VI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va</a:t>
            </a:r>
            <a:r>
              <a:rPr kumimoji="0" lang="en-VI" altLang="en-VI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 </a:t>
            </a:r>
            <a:r>
              <a:rPr kumimoji="0" lang="en-VI" altLang="en-VI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jamiyatni</a:t>
            </a:r>
            <a:r>
              <a:rPr kumimoji="0" lang="en-VI" altLang="en-VI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 </a:t>
            </a:r>
            <a:r>
              <a:rPr kumimoji="0" lang="en-VI" altLang="en-VI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zamonaviylashtirishga</a:t>
            </a:r>
            <a:r>
              <a:rPr kumimoji="0" lang="en-VI" altLang="en-VI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 </a:t>
            </a:r>
            <a:r>
              <a:rPr kumimoji="0" lang="en-VI" altLang="en-VI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intildilar</a:t>
            </a:r>
            <a:r>
              <a:rPr kumimoji="0" lang="en-VI" altLang="en-VI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.</a:t>
            </a:r>
            <a:endParaRPr kumimoji="0" lang="uz-Latn-UZ" altLang="en-VI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PT Sans" panose="020B0503020203020204" pitchFamily="34" charset="0"/>
            </a:endParaRPr>
          </a:p>
          <a:p>
            <a:pPr marL="0" marR="0" lvl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VI" altLang="en-VI" sz="15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PT Sans" panose="020B0503020203020204" pitchFamily="34" charset="0"/>
            </a:endParaRPr>
          </a:p>
          <a:p>
            <a:pPr marL="0" marR="0" lvl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VI" altLang="en-VI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Jadidlarning</a:t>
            </a:r>
            <a:r>
              <a:rPr kumimoji="0" lang="en-VI" altLang="en-VI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 </a:t>
            </a:r>
            <a:r>
              <a:rPr kumimoji="0" lang="en-VI" altLang="en-VI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asosiy</a:t>
            </a:r>
            <a:r>
              <a:rPr kumimoji="0" lang="en-VI" altLang="en-VI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 </a:t>
            </a:r>
            <a:r>
              <a:rPr kumimoji="0" lang="en-VI" altLang="en-VI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maqsadlari</a:t>
            </a:r>
            <a:r>
              <a:rPr kumimoji="0" lang="en-VI" altLang="en-VI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:</a:t>
            </a:r>
            <a:endParaRPr kumimoji="0" lang="en-VI" altLang="en-VI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PT Sans" panose="020B0503020203020204" pitchFamily="34" charset="0"/>
            </a:endParaRPr>
          </a:p>
          <a:p>
            <a:pPr lvl="1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VI" altLang="en-VI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Ta’lim</a:t>
            </a:r>
            <a:r>
              <a:rPr kumimoji="0" lang="en-VI" altLang="en-VI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 </a:t>
            </a:r>
            <a:r>
              <a:rPr kumimoji="0" lang="en-VI" altLang="en-VI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tizimini</a:t>
            </a:r>
            <a:r>
              <a:rPr kumimoji="0" lang="en-VI" altLang="en-VI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 </a:t>
            </a:r>
            <a:r>
              <a:rPr kumimoji="0" lang="en-VI" altLang="en-VI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isloh</a:t>
            </a:r>
            <a:r>
              <a:rPr kumimoji="0" lang="en-VI" altLang="en-VI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 </a:t>
            </a:r>
            <a:r>
              <a:rPr kumimoji="0" lang="en-VI" altLang="en-VI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qilish</a:t>
            </a:r>
            <a:r>
              <a:rPr kumimoji="0" lang="en-VI" altLang="en-VI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 </a:t>
            </a:r>
            <a:r>
              <a:rPr kumimoji="0" lang="en-VI" altLang="en-VI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va</a:t>
            </a:r>
            <a:r>
              <a:rPr kumimoji="0" lang="en-VI" altLang="en-VI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 </a:t>
            </a:r>
            <a:r>
              <a:rPr kumimoji="0" lang="en-VI" altLang="en-VI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savodxonlikni</a:t>
            </a:r>
            <a:r>
              <a:rPr kumimoji="0" lang="en-VI" altLang="en-VI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 </a:t>
            </a:r>
            <a:r>
              <a:rPr kumimoji="0" lang="en-VI" altLang="en-VI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oshirish</a:t>
            </a:r>
            <a:r>
              <a:rPr kumimoji="0" lang="en-VI" altLang="en-VI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.</a:t>
            </a:r>
          </a:p>
          <a:p>
            <a:pPr lvl="1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VI" altLang="en-VI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Milliy</a:t>
            </a:r>
            <a:r>
              <a:rPr kumimoji="0" lang="en-VI" altLang="en-VI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 </a:t>
            </a:r>
            <a:r>
              <a:rPr kumimoji="0" lang="en-VI" altLang="en-VI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til</a:t>
            </a:r>
            <a:r>
              <a:rPr kumimoji="0" lang="en-VI" altLang="en-VI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, </a:t>
            </a:r>
            <a:r>
              <a:rPr kumimoji="0" lang="en-VI" altLang="en-VI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adabiyot</a:t>
            </a:r>
            <a:r>
              <a:rPr kumimoji="0" lang="en-VI" altLang="en-VI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 </a:t>
            </a:r>
            <a:r>
              <a:rPr kumimoji="0" lang="en-VI" altLang="en-VI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va</a:t>
            </a:r>
            <a:r>
              <a:rPr kumimoji="0" lang="en-VI" altLang="en-VI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 </a:t>
            </a:r>
            <a:r>
              <a:rPr kumimoji="0" lang="en-VI" altLang="en-VI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madaniyatni</a:t>
            </a:r>
            <a:r>
              <a:rPr kumimoji="0" lang="en-VI" altLang="en-VI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 </a:t>
            </a:r>
            <a:r>
              <a:rPr kumimoji="0" lang="en-VI" altLang="en-VI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rivojlantirish</a:t>
            </a:r>
            <a:r>
              <a:rPr kumimoji="0" lang="en-VI" altLang="en-VI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.</a:t>
            </a:r>
          </a:p>
          <a:p>
            <a:pPr lvl="1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VI" altLang="en-VI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Xalqning</a:t>
            </a:r>
            <a:r>
              <a:rPr kumimoji="0" lang="en-VI" altLang="en-VI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 </a:t>
            </a:r>
            <a:r>
              <a:rPr kumimoji="0" lang="en-VI" altLang="en-VI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tarixiy</a:t>
            </a:r>
            <a:r>
              <a:rPr kumimoji="0" lang="en-VI" altLang="en-VI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 </a:t>
            </a:r>
            <a:r>
              <a:rPr kumimoji="0" lang="en-VI" altLang="en-VI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xotirasi</a:t>
            </a:r>
            <a:r>
              <a:rPr kumimoji="0" lang="en-VI" altLang="en-VI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 </a:t>
            </a:r>
            <a:r>
              <a:rPr kumimoji="0" lang="en-VI" altLang="en-VI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va</a:t>
            </a:r>
            <a:r>
              <a:rPr kumimoji="0" lang="en-VI" altLang="en-VI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 </a:t>
            </a:r>
            <a:r>
              <a:rPr kumimoji="0" lang="en-VI" altLang="en-VI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milliy</a:t>
            </a:r>
            <a:r>
              <a:rPr kumimoji="0" lang="en-VI" altLang="en-VI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 </a:t>
            </a:r>
            <a:r>
              <a:rPr kumimoji="0" lang="en-VI" altLang="en-VI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o‘zligini</a:t>
            </a:r>
            <a:r>
              <a:rPr kumimoji="0" lang="en-VI" altLang="en-VI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 </a:t>
            </a:r>
            <a:r>
              <a:rPr kumimoji="0" lang="en-VI" altLang="en-VI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mustahkamlash</a:t>
            </a:r>
            <a:r>
              <a:rPr kumimoji="0" lang="en-VI" altLang="en-VI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.</a:t>
            </a:r>
          </a:p>
          <a:p>
            <a:pPr lvl="1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VI" altLang="en-VI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Jamiyat</a:t>
            </a:r>
            <a:r>
              <a:rPr kumimoji="0" lang="en-VI" altLang="en-VI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 </a:t>
            </a:r>
            <a:r>
              <a:rPr kumimoji="0" lang="en-VI" altLang="en-VI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taraqqiyoti</a:t>
            </a:r>
            <a:r>
              <a:rPr kumimoji="0" lang="en-VI" altLang="en-VI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 </a:t>
            </a:r>
            <a:r>
              <a:rPr kumimoji="0" lang="en-VI" altLang="en-VI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uchun</a:t>
            </a:r>
            <a:r>
              <a:rPr kumimoji="0" lang="en-VI" altLang="en-VI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 </a:t>
            </a:r>
            <a:r>
              <a:rPr kumimoji="0" lang="en-VI" altLang="en-VI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zamonaviy</a:t>
            </a:r>
            <a:r>
              <a:rPr kumimoji="0" lang="en-VI" altLang="en-VI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 </a:t>
            </a:r>
            <a:r>
              <a:rPr kumimoji="0" lang="en-VI" altLang="en-VI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bilimlarni</a:t>
            </a:r>
            <a:r>
              <a:rPr kumimoji="0" lang="en-VI" altLang="en-VI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 </a:t>
            </a:r>
            <a:r>
              <a:rPr kumimoji="0" lang="en-VI" altLang="en-VI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targ‘ib</a:t>
            </a:r>
            <a:r>
              <a:rPr kumimoji="0" lang="en-VI" altLang="en-VI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 </a:t>
            </a:r>
            <a:r>
              <a:rPr kumimoji="0" lang="en-VI" altLang="en-VI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qilish</a:t>
            </a:r>
            <a:r>
              <a:rPr kumimoji="0" lang="en-VI" altLang="en-VI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831A516-190E-4B0B-9FA9-C02136B543CA}"/>
              </a:ext>
            </a:extLst>
          </p:cNvPr>
          <p:cNvSpPr txBox="1"/>
          <p:nvPr/>
        </p:nvSpPr>
        <p:spPr>
          <a:xfrm>
            <a:off x="944880" y="5324422"/>
            <a:ext cx="610108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VI" altLang="en-VI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Mahmudxo‘ja</a:t>
            </a:r>
            <a:r>
              <a:rPr kumimoji="0" lang="en-VI" altLang="en-VI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 </a:t>
            </a:r>
            <a:r>
              <a:rPr kumimoji="0" lang="en-VI" altLang="en-VI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Behbudiy</a:t>
            </a:r>
            <a:r>
              <a:rPr kumimoji="0" lang="en-VI" altLang="en-VI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, Abdulla </a:t>
            </a:r>
            <a:r>
              <a:rPr kumimoji="0" lang="en-VI" altLang="en-VI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Avloniy</a:t>
            </a:r>
            <a:r>
              <a:rPr kumimoji="0" lang="en-VI" altLang="en-VI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 </a:t>
            </a:r>
            <a:r>
              <a:rPr kumimoji="0" lang="en-VI" altLang="en-VI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va</a:t>
            </a:r>
            <a:r>
              <a:rPr kumimoji="0" lang="en-VI" altLang="en-VI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 </a:t>
            </a:r>
            <a:r>
              <a:rPr kumimoji="0" lang="en-VI" altLang="en-VI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Abdurauf</a:t>
            </a:r>
            <a:r>
              <a:rPr kumimoji="0" lang="en-VI" altLang="en-VI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 Fitrat </a:t>
            </a:r>
            <a:r>
              <a:rPr kumimoji="0" lang="en-VI" altLang="en-VI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kabi</a:t>
            </a:r>
            <a:r>
              <a:rPr kumimoji="0" lang="en-VI" altLang="en-VI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 </a:t>
            </a:r>
            <a:r>
              <a:rPr kumimoji="0" lang="en-VI" altLang="en-VI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ma’rifatparvarlar</a:t>
            </a:r>
            <a:r>
              <a:rPr kumimoji="0" lang="en-VI" altLang="en-VI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 </a:t>
            </a:r>
            <a:r>
              <a:rPr kumimoji="0" lang="en-VI" altLang="en-VI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ushbu</a:t>
            </a:r>
            <a:r>
              <a:rPr kumimoji="0" lang="en-VI" altLang="en-VI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 harakat </a:t>
            </a:r>
            <a:r>
              <a:rPr kumimoji="0" lang="en-VI" altLang="en-VI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rivojiga</a:t>
            </a:r>
            <a:r>
              <a:rPr kumimoji="0" lang="en-VI" altLang="en-VI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 </a:t>
            </a:r>
            <a:r>
              <a:rPr kumimoji="0" lang="en-VI" altLang="en-VI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katta</a:t>
            </a:r>
            <a:r>
              <a:rPr kumimoji="0" lang="en-VI" altLang="en-VI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 </a:t>
            </a:r>
            <a:r>
              <a:rPr kumimoji="0" lang="en-VI" altLang="en-VI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hissa</a:t>
            </a:r>
            <a:r>
              <a:rPr kumimoji="0" lang="en-VI" altLang="en-VI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 </a:t>
            </a:r>
            <a:r>
              <a:rPr kumimoji="0" lang="en-VI" altLang="en-VI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qo‘shdilar</a:t>
            </a:r>
            <a:r>
              <a:rPr kumimoji="0" lang="en-VI" altLang="en-VI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. </a:t>
            </a:r>
            <a:r>
              <a:rPr kumimoji="0" lang="en-VI" altLang="en-VI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Jadidchilik</a:t>
            </a:r>
            <a:r>
              <a:rPr kumimoji="0" lang="en-VI" altLang="en-VI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 </a:t>
            </a:r>
            <a:r>
              <a:rPr kumimoji="0" lang="en-VI" altLang="en-VI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milliy</a:t>
            </a:r>
            <a:r>
              <a:rPr kumimoji="0" lang="en-VI" altLang="en-VI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 </a:t>
            </a:r>
            <a:r>
              <a:rPr kumimoji="0" lang="en-VI" altLang="en-VI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uyg‘onish</a:t>
            </a:r>
            <a:r>
              <a:rPr kumimoji="0" lang="en-VI" altLang="en-VI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 </a:t>
            </a:r>
            <a:r>
              <a:rPr kumimoji="0" lang="en-VI" altLang="en-VI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va</a:t>
            </a:r>
            <a:r>
              <a:rPr kumimoji="0" lang="en-VI" altLang="en-VI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 </a:t>
            </a:r>
            <a:r>
              <a:rPr kumimoji="0" lang="en-VI" altLang="en-VI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taraqqiyot</a:t>
            </a:r>
            <a:r>
              <a:rPr kumimoji="0" lang="en-VI" altLang="en-VI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 </a:t>
            </a:r>
            <a:r>
              <a:rPr kumimoji="0" lang="en-VI" altLang="en-VI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g‘oyalarining</a:t>
            </a:r>
            <a:r>
              <a:rPr kumimoji="0" lang="en-VI" altLang="en-VI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 </a:t>
            </a:r>
            <a:r>
              <a:rPr kumimoji="0" lang="en-VI" altLang="en-VI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kuchayishida</a:t>
            </a:r>
            <a:r>
              <a:rPr kumimoji="0" lang="en-VI" altLang="en-VI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 </a:t>
            </a:r>
            <a:r>
              <a:rPr kumimoji="0" lang="en-VI" altLang="en-VI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muhim</a:t>
            </a:r>
            <a:r>
              <a:rPr kumimoji="0" lang="en-VI" altLang="en-VI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 </a:t>
            </a:r>
            <a:r>
              <a:rPr kumimoji="0" lang="en-VI" altLang="en-VI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o‘rin</a:t>
            </a:r>
            <a:r>
              <a:rPr kumimoji="0" lang="en-VI" altLang="en-VI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 </a:t>
            </a:r>
            <a:r>
              <a:rPr kumimoji="0" lang="en-VI" altLang="en-VI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tutdi</a:t>
            </a:r>
            <a:r>
              <a:rPr kumimoji="0" lang="en-VI" altLang="en-VI" sz="15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226026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>
            <a:extLst>
              <a:ext uri="{FF2B5EF4-FFF2-40B4-BE49-F238E27FC236}">
                <a16:creationId xmlns:a16="http://schemas.microsoft.com/office/drawing/2014/main" id="{8C4ED2FF-D029-4E34-8E8B-CBDE417B4FD9}"/>
              </a:ext>
            </a:extLst>
          </p:cNvPr>
          <p:cNvSpPr>
            <a:spLocks noChangeArrowheads="1"/>
          </p:cNvSpPr>
          <p:nvPr/>
        </p:nvSpPr>
        <p:spPr bwMode="auto">
          <a:xfrm rot="10800000" flipV="1">
            <a:off x="944880" y="2500233"/>
            <a:ext cx="832104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z-Latn-UZ" altLang="en-VI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     </a:t>
            </a:r>
            <a:r>
              <a:rPr kumimoji="0" lang="uz-Latn-UZ" altLang="en-VI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endParaRPr kumimoji="0" lang="en-VI" altLang="en-VI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1BA4D0C8-098F-4F5E-B5BF-911EA8FF1E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000" y="-327025"/>
            <a:ext cx="304800" cy="285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AutoShape 3">
            <a:extLst>
              <a:ext uri="{FF2B5EF4-FFF2-40B4-BE49-F238E27FC236}">
                <a16:creationId xmlns:a16="http://schemas.microsoft.com/office/drawing/2014/main" id="{98057ADA-6490-44DE-A22B-F75C4DE725B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27000" y="769938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VI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BD3CFCA-071D-4162-80CA-E07C628BD3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4191362" cy="4247317"/>
          </a:xfrm>
          <a:prstGeom prst="rect">
            <a:avLst/>
          </a:prstGeom>
        </p:spPr>
      </p:pic>
      <p:sp>
        <p:nvSpPr>
          <p:cNvPr id="7" name="Rectangle 1">
            <a:extLst>
              <a:ext uri="{FF2B5EF4-FFF2-40B4-BE49-F238E27FC236}">
                <a16:creationId xmlns:a16="http://schemas.microsoft.com/office/drawing/2014/main" id="{58B992C8-0C79-4323-A0FD-43D929EFC3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49884" y="1491150"/>
            <a:ext cx="5745089" cy="36933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z-Latn-UZ" altLang="en-VI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  </a:t>
            </a:r>
            <a:r>
              <a:rPr kumimoji="0" lang="en-VI" altLang="en-VI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O‘zbekiston</a:t>
            </a:r>
            <a:r>
              <a:rPr kumimoji="0" lang="en-VI" altLang="en-VI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 XX </a:t>
            </a:r>
            <a:r>
              <a:rPr kumimoji="0" lang="en-VI" altLang="en-VI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asr</a:t>
            </a:r>
            <a:r>
              <a:rPr kumimoji="0" lang="en-VI" altLang="en-VI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 </a:t>
            </a:r>
            <a:r>
              <a:rPr kumimoji="0" lang="en-VI" altLang="en-VI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davomida</a:t>
            </a:r>
            <a:r>
              <a:rPr kumimoji="0" lang="en-VI" altLang="en-VI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 </a:t>
            </a:r>
            <a:r>
              <a:rPr kumimoji="0" lang="en-VI" altLang="en-VI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Sovet</a:t>
            </a:r>
            <a:r>
              <a:rPr kumimoji="0" lang="en-VI" altLang="en-VI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 </a:t>
            </a:r>
            <a:r>
              <a:rPr kumimoji="0" lang="en-VI" altLang="en-VI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Ittifoqi</a:t>
            </a:r>
            <a:r>
              <a:rPr kumimoji="0" lang="en-VI" altLang="en-VI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 </a:t>
            </a:r>
            <a:r>
              <a:rPr kumimoji="0" lang="en-VI" altLang="en-VI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tarkibida</a:t>
            </a:r>
            <a:r>
              <a:rPr kumimoji="0" lang="en-VI" altLang="en-VI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 </a:t>
            </a:r>
            <a:r>
              <a:rPr kumimoji="0" lang="en-VI" altLang="en-VI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bo‘ldi</a:t>
            </a:r>
            <a:r>
              <a:rPr kumimoji="0" lang="en-VI" altLang="en-VI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. Bu </a:t>
            </a:r>
            <a:r>
              <a:rPr kumimoji="0" lang="en-VI" altLang="en-VI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davrda</a:t>
            </a:r>
            <a:r>
              <a:rPr kumimoji="0" lang="en-VI" altLang="en-VI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 </a:t>
            </a:r>
            <a:r>
              <a:rPr kumimoji="0" lang="en-VI" altLang="en-VI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sanoat</a:t>
            </a:r>
            <a:r>
              <a:rPr kumimoji="0" lang="en-VI" altLang="en-VI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, </a:t>
            </a:r>
            <a:r>
              <a:rPr kumimoji="0" lang="en-VI" altLang="en-VI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ta’lim</a:t>
            </a:r>
            <a:r>
              <a:rPr kumimoji="0" lang="en-VI" altLang="en-VI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, fan </a:t>
            </a:r>
            <a:r>
              <a:rPr kumimoji="0" lang="en-VI" altLang="en-VI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va</a:t>
            </a:r>
            <a:r>
              <a:rPr kumimoji="0" lang="en-VI" altLang="en-VI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 </a:t>
            </a:r>
            <a:r>
              <a:rPr kumimoji="0" lang="en-VI" altLang="en-VI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infratuzilma</a:t>
            </a:r>
            <a:r>
              <a:rPr kumimoji="0" lang="en-VI" altLang="en-VI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 </a:t>
            </a:r>
            <a:r>
              <a:rPr kumimoji="0" lang="en-VI" altLang="en-VI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rivojlandi</a:t>
            </a:r>
            <a:r>
              <a:rPr kumimoji="0" lang="en-VI" altLang="en-VI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. </a:t>
            </a:r>
            <a:r>
              <a:rPr kumimoji="0" lang="en-VI" altLang="en-VI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Biroq</a:t>
            </a:r>
            <a:r>
              <a:rPr kumimoji="0" lang="en-VI" altLang="en-VI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 </a:t>
            </a:r>
            <a:r>
              <a:rPr kumimoji="0" lang="en-VI" altLang="en-VI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siyosiy</a:t>
            </a:r>
            <a:r>
              <a:rPr kumimoji="0" lang="en-VI" altLang="en-VI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 </a:t>
            </a:r>
            <a:r>
              <a:rPr kumimoji="0" lang="en-VI" altLang="en-VI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boshqaruv</a:t>
            </a:r>
            <a:r>
              <a:rPr kumimoji="0" lang="en-VI" altLang="en-VI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 </a:t>
            </a:r>
            <a:r>
              <a:rPr kumimoji="0" lang="en-VI" altLang="en-VI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markazlashgan</a:t>
            </a:r>
            <a:r>
              <a:rPr kumimoji="0" lang="en-VI" altLang="en-VI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 </a:t>
            </a:r>
            <a:r>
              <a:rPr kumimoji="0" lang="en-VI" altLang="en-VI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bo‘lib</a:t>
            </a:r>
            <a:r>
              <a:rPr kumimoji="0" lang="en-VI" altLang="en-VI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, </a:t>
            </a:r>
            <a:r>
              <a:rPr kumimoji="0" lang="en-VI" altLang="en-VI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respublikaning</a:t>
            </a:r>
            <a:r>
              <a:rPr kumimoji="0" lang="en-VI" altLang="en-VI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 </a:t>
            </a:r>
            <a:r>
              <a:rPr kumimoji="0" lang="en-VI" altLang="en-VI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mustaqil</a:t>
            </a:r>
            <a:r>
              <a:rPr kumimoji="0" lang="en-VI" altLang="en-VI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 </a:t>
            </a:r>
            <a:r>
              <a:rPr kumimoji="0" lang="en-VI" altLang="en-VI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qaror</a:t>
            </a:r>
            <a:r>
              <a:rPr kumimoji="0" lang="en-VI" altLang="en-VI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 </a:t>
            </a:r>
            <a:r>
              <a:rPr kumimoji="0" lang="en-VI" altLang="en-VI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qabul</a:t>
            </a:r>
            <a:r>
              <a:rPr kumimoji="0" lang="en-VI" altLang="en-VI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 </a:t>
            </a:r>
            <a:r>
              <a:rPr kumimoji="0" lang="en-VI" altLang="en-VI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qilish</a:t>
            </a:r>
            <a:r>
              <a:rPr kumimoji="0" lang="en-VI" altLang="en-VI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 </a:t>
            </a:r>
            <a:r>
              <a:rPr kumimoji="0" lang="en-VI" altLang="en-VI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imkoniyatlari</a:t>
            </a:r>
            <a:r>
              <a:rPr kumimoji="0" lang="en-VI" altLang="en-VI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 </a:t>
            </a:r>
            <a:r>
              <a:rPr kumimoji="0" lang="en-VI" altLang="en-VI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cheklangan</a:t>
            </a:r>
            <a:r>
              <a:rPr kumimoji="0" lang="en-VI" altLang="en-VI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 </a:t>
            </a:r>
            <a:r>
              <a:rPr kumimoji="0" lang="en-VI" altLang="en-VI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edi</a:t>
            </a:r>
            <a:r>
              <a:rPr kumimoji="0" lang="en-VI" altLang="en-VI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.</a:t>
            </a:r>
            <a:endParaRPr kumimoji="0" lang="uz-Latn-UZ" altLang="en-VI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PT Sans" panose="020B0503020203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VI" altLang="en-VI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PT Sans" panose="020B0503020203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VI" altLang="en-VI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Milliy</a:t>
            </a:r>
            <a:r>
              <a:rPr kumimoji="0" lang="en-VI" altLang="en-VI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 </a:t>
            </a:r>
            <a:r>
              <a:rPr kumimoji="0" lang="en-VI" altLang="en-VI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o‘zlikni</a:t>
            </a:r>
            <a:r>
              <a:rPr kumimoji="0" lang="en-VI" altLang="en-VI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 </a:t>
            </a:r>
            <a:r>
              <a:rPr kumimoji="0" lang="en-VI" altLang="en-VI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saqlashning</a:t>
            </a:r>
            <a:r>
              <a:rPr kumimoji="0" lang="en-VI" altLang="en-VI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 </a:t>
            </a:r>
            <a:r>
              <a:rPr kumimoji="0" lang="en-VI" altLang="en-VI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muhim</a:t>
            </a:r>
            <a:r>
              <a:rPr kumimoji="0" lang="en-VI" altLang="en-VI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 </a:t>
            </a:r>
            <a:r>
              <a:rPr kumimoji="0" lang="en-VI" altLang="en-VI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jihatlari</a:t>
            </a:r>
            <a:r>
              <a:rPr kumimoji="0" lang="en-VI" altLang="en-VI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:</a:t>
            </a:r>
            <a:endParaRPr kumimoji="0" lang="en-VI" altLang="en-VI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PT Sans" panose="020B0503020203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VI" altLang="en-VI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O‘zbek</a:t>
            </a:r>
            <a:r>
              <a:rPr kumimoji="0" lang="en-VI" altLang="en-VI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 </a:t>
            </a:r>
            <a:r>
              <a:rPr kumimoji="0" lang="en-VI" altLang="en-VI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tili</a:t>
            </a:r>
            <a:r>
              <a:rPr kumimoji="0" lang="en-VI" altLang="en-VI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 </a:t>
            </a:r>
            <a:r>
              <a:rPr kumimoji="0" lang="en-VI" altLang="en-VI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va</a:t>
            </a:r>
            <a:r>
              <a:rPr kumimoji="0" lang="en-VI" altLang="en-VI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 </a:t>
            </a:r>
            <a:r>
              <a:rPr kumimoji="0" lang="en-VI" altLang="en-VI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milliy</a:t>
            </a:r>
            <a:r>
              <a:rPr kumimoji="0" lang="en-VI" altLang="en-VI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 </a:t>
            </a:r>
            <a:r>
              <a:rPr kumimoji="0" lang="en-VI" altLang="en-VI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madaniyatni</a:t>
            </a:r>
            <a:r>
              <a:rPr kumimoji="0" lang="en-VI" altLang="en-VI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 </a:t>
            </a:r>
            <a:r>
              <a:rPr kumimoji="0" lang="en-VI" altLang="en-VI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asrash</a:t>
            </a:r>
            <a:r>
              <a:rPr kumimoji="0" lang="en-VI" altLang="en-VI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VI" altLang="en-VI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Tarixiy</a:t>
            </a:r>
            <a:r>
              <a:rPr kumimoji="0" lang="en-VI" altLang="en-VI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 </a:t>
            </a:r>
            <a:r>
              <a:rPr kumimoji="0" lang="en-VI" altLang="en-VI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meros</a:t>
            </a:r>
            <a:r>
              <a:rPr kumimoji="0" lang="en-VI" altLang="en-VI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 </a:t>
            </a:r>
            <a:r>
              <a:rPr kumimoji="0" lang="en-VI" altLang="en-VI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va</a:t>
            </a:r>
            <a:r>
              <a:rPr kumimoji="0" lang="en-VI" altLang="en-VI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 </a:t>
            </a:r>
            <a:r>
              <a:rPr kumimoji="0" lang="en-VI" altLang="en-VI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qadriyatlarni</a:t>
            </a:r>
            <a:r>
              <a:rPr kumimoji="0" lang="en-VI" altLang="en-VI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 </a:t>
            </a:r>
            <a:r>
              <a:rPr kumimoji="0" lang="en-VI" altLang="en-VI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avlodlarga</a:t>
            </a:r>
            <a:r>
              <a:rPr kumimoji="0" lang="en-VI" altLang="en-VI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 </a:t>
            </a:r>
            <a:r>
              <a:rPr kumimoji="0" lang="en-VI" altLang="en-VI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yetkazish</a:t>
            </a:r>
            <a:r>
              <a:rPr kumimoji="0" lang="en-VI" altLang="en-VI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VI" altLang="en-VI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Milliy</a:t>
            </a:r>
            <a:r>
              <a:rPr kumimoji="0" lang="en-VI" altLang="en-VI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 </a:t>
            </a:r>
            <a:r>
              <a:rPr kumimoji="0" lang="en-VI" altLang="en-VI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adabiyot</a:t>
            </a:r>
            <a:r>
              <a:rPr kumimoji="0" lang="en-VI" altLang="en-VI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 </a:t>
            </a:r>
            <a:r>
              <a:rPr kumimoji="0" lang="en-VI" altLang="en-VI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va</a:t>
            </a:r>
            <a:r>
              <a:rPr kumimoji="0" lang="en-VI" altLang="en-VI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 </a:t>
            </a:r>
            <a:r>
              <a:rPr kumimoji="0" lang="en-VI" altLang="en-VI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san’atni</a:t>
            </a:r>
            <a:r>
              <a:rPr kumimoji="0" lang="en-VI" altLang="en-VI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 </a:t>
            </a:r>
            <a:r>
              <a:rPr kumimoji="0" lang="en-VI" altLang="en-VI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rivojlantirish</a:t>
            </a:r>
            <a:r>
              <a:rPr kumimoji="0" lang="en-VI" altLang="en-VI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VI" altLang="en-VI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Davlat</a:t>
            </a:r>
            <a:r>
              <a:rPr kumimoji="0" lang="en-VI" altLang="en-VI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 </a:t>
            </a:r>
            <a:r>
              <a:rPr kumimoji="0" lang="en-VI" altLang="en-VI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mustaqilligi</a:t>
            </a:r>
            <a:r>
              <a:rPr kumimoji="0" lang="en-VI" altLang="en-VI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 </a:t>
            </a:r>
            <a:r>
              <a:rPr kumimoji="0" lang="en-VI" altLang="en-VI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va</a:t>
            </a:r>
            <a:r>
              <a:rPr kumimoji="0" lang="en-VI" altLang="en-VI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 </a:t>
            </a:r>
            <a:r>
              <a:rPr kumimoji="0" lang="en-VI" altLang="en-VI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o‘z</a:t>
            </a:r>
            <a:r>
              <a:rPr kumimoji="0" lang="en-VI" altLang="en-VI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 </a:t>
            </a:r>
            <a:r>
              <a:rPr kumimoji="0" lang="en-VI" altLang="en-VI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taqdirini</a:t>
            </a:r>
            <a:r>
              <a:rPr kumimoji="0" lang="en-VI" altLang="en-VI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 </a:t>
            </a:r>
            <a:r>
              <a:rPr kumimoji="0" lang="en-VI" altLang="en-VI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o‘zi</a:t>
            </a:r>
            <a:r>
              <a:rPr kumimoji="0" lang="en-VI" altLang="en-VI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 </a:t>
            </a:r>
            <a:r>
              <a:rPr kumimoji="0" lang="en-VI" altLang="en-VI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belgilash</a:t>
            </a:r>
            <a:r>
              <a:rPr kumimoji="0" lang="en-VI" altLang="en-VI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 </a:t>
            </a:r>
            <a:r>
              <a:rPr kumimoji="0" lang="en-VI" altLang="en-VI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masalalariga</a:t>
            </a:r>
            <a:r>
              <a:rPr kumimoji="0" lang="en-VI" altLang="en-VI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 </a:t>
            </a:r>
            <a:r>
              <a:rPr kumimoji="0" lang="en-VI" altLang="en-VI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qiziqishning</a:t>
            </a:r>
            <a:r>
              <a:rPr kumimoji="0" lang="en-VI" altLang="en-VI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 </a:t>
            </a:r>
            <a:r>
              <a:rPr kumimoji="0" lang="en-VI" altLang="en-VI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ortishi</a:t>
            </a:r>
            <a:r>
              <a:rPr kumimoji="0" lang="en-VI" altLang="en-VI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VI" altLang="en-VI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1718F56-D5F5-467B-9B5E-D332F220482E}"/>
              </a:ext>
            </a:extLst>
          </p:cNvPr>
          <p:cNvSpPr txBox="1"/>
          <p:nvPr/>
        </p:nvSpPr>
        <p:spPr>
          <a:xfrm>
            <a:off x="4271889" y="260618"/>
            <a:ext cx="610108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z-Latn-UZ" sz="4000" dirty="0">
                <a:latin typeface="Kelly Slab" panose="020B0604020202020204" charset="0"/>
              </a:rPr>
              <a:t>SOVET DAVRIDA MILLIY O‘ZLIK</a:t>
            </a:r>
            <a:endParaRPr lang="en-VI" sz="4000" dirty="0">
              <a:latin typeface="Kelly Slab" panose="020B060402020202020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7B48637-5F0F-4B26-9709-81C30823C672}"/>
              </a:ext>
            </a:extLst>
          </p:cNvPr>
          <p:cNvSpPr txBox="1"/>
          <p:nvPr/>
        </p:nvSpPr>
        <p:spPr>
          <a:xfrm>
            <a:off x="795020" y="5105956"/>
            <a:ext cx="610108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VI" altLang="en-V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1980-yillarning </a:t>
            </a:r>
            <a:r>
              <a:rPr kumimoji="0" lang="en-VI" altLang="en-V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oxirida</a:t>
            </a:r>
            <a:r>
              <a:rPr kumimoji="0" lang="en-VI" altLang="en-V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 </a:t>
            </a:r>
            <a:r>
              <a:rPr kumimoji="0" lang="en-VI" altLang="en-V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jamiyatda</a:t>
            </a:r>
            <a:r>
              <a:rPr kumimoji="0" lang="en-VI" altLang="en-V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 </a:t>
            </a:r>
            <a:r>
              <a:rPr kumimoji="0" lang="en-VI" altLang="en-V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milliy</a:t>
            </a:r>
            <a:r>
              <a:rPr kumimoji="0" lang="en-VI" altLang="en-V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 </a:t>
            </a:r>
            <a:r>
              <a:rPr kumimoji="0" lang="en-VI" altLang="en-V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til</a:t>
            </a:r>
            <a:r>
              <a:rPr kumimoji="0" lang="en-VI" altLang="en-V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, </a:t>
            </a:r>
            <a:r>
              <a:rPr kumimoji="0" lang="en-VI" altLang="en-V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tarix</a:t>
            </a:r>
            <a:r>
              <a:rPr kumimoji="0" lang="en-VI" altLang="en-V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 </a:t>
            </a:r>
            <a:r>
              <a:rPr kumimoji="0" lang="en-VI" altLang="en-V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va</a:t>
            </a:r>
            <a:r>
              <a:rPr kumimoji="0" lang="en-VI" altLang="en-V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 </a:t>
            </a:r>
            <a:r>
              <a:rPr kumimoji="0" lang="en-VI" altLang="en-V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respublikaning</a:t>
            </a:r>
            <a:r>
              <a:rPr kumimoji="0" lang="en-VI" altLang="en-V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 </a:t>
            </a:r>
            <a:r>
              <a:rPr kumimoji="0" lang="en-VI" altLang="en-V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siyosiy</a:t>
            </a:r>
            <a:r>
              <a:rPr kumimoji="0" lang="en-VI" altLang="en-V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 </a:t>
            </a:r>
            <a:r>
              <a:rPr kumimoji="0" lang="en-VI" altLang="en-V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kelajagi</a:t>
            </a:r>
            <a:r>
              <a:rPr kumimoji="0" lang="en-VI" altLang="en-V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 </a:t>
            </a:r>
            <a:r>
              <a:rPr kumimoji="0" lang="en-VI" altLang="en-V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haqidagi</a:t>
            </a:r>
            <a:r>
              <a:rPr kumimoji="0" lang="en-VI" altLang="en-V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 </a:t>
            </a:r>
            <a:r>
              <a:rPr kumimoji="0" lang="en-VI" altLang="en-V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masalalar</a:t>
            </a:r>
            <a:r>
              <a:rPr kumimoji="0" lang="en-VI" altLang="en-V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 </a:t>
            </a:r>
            <a:r>
              <a:rPr kumimoji="0" lang="en-VI" altLang="en-V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tobora</a:t>
            </a:r>
            <a:r>
              <a:rPr kumimoji="0" lang="en-VI" altLang="en-V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 </a:t>
            </a:r>
            <a:r>
              <a:rPr kumimoji="0" lang="en-VI" altLang="en-V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muhim</a:t>
            </a:r>
            <a:r>
              <a:rPr kumimoji="0" lang="en-VI" altLang="en-V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 </a:t>
            </a:r>
            <a:r>
              <a:rPr kumimoji="0" lang="en-VI" altLang="en-V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ahamiyat</a:t>
            </a:r>
            <a:r>
              <a:rPr kumimoji="0" lang="en-VI" altLang="en-V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 </a:t>
            </a:r>
            <a:r>
              <a:rPr kumimoji="0" lang="en-VI" altLang="en-V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kasb</a:t>
            </a:r>
            <a:r>
              <a:rPr kumimoji="0" lang="en-VI" altLang="en-V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 </a:t>
            </a:r>
            <a:r>
              <a:rPr kumimoji="0" lang="en-VI" altLang="en-V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etdi</a:t>
            </a:r>
            <a:r>
              <a:rPr kumimoji="0" lang="en-VI" altLang="en-V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. Bu </a:t>
            </a:r>
            <a:r>
              <a:rPr kumimoji="0" lang="en-VI" altLang="en-V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jarayonlar</a:t>
            </a:r>
            <a:r>
              <a:rPr kumimoji="0" lang="en-VI" altLang="en-V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 </a:t>
            </a:r>
            <a:r>
              <a:rPr kumimoji="0" lang="en-VI" altLang="en-V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mustaqillik</a:t>
            </a:r>
            <a:r>
              <a:rPr kumimoji="0" lang="en-VI" altLang="en-V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 sari </a:t>
            </a:r>
            <a:r>
              <a:rPr kumimoji="0" lang="en-VI" altLang="en-V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intilishning</a:t>
            </a:r>
            <a:r>
              <a:rPr kumimoji="0" lang="en-VI" altLang="en-V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 </a:t>
            </a:r>
            <a:r>
              <a:rPr kumimoji="0" lang="en-VI" altLang="en-V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kuchayishiga</a:t>
            </a:r>
            <a:r>
              <a:rPr kumimoji="0" lang="en-VI" altLang="en-V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 </a:t>
            </a:r>
            <a:r>
              <a:rPr kumimoji="0" lang="en-VI" altLang="en-V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zamin</a:t>
            </a:r>
            <a:r>
              <a:rPr kumimoji="0" lang="en-VI" altLang="en-V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 </a:t>
            </a:r>
            <a:r>
              <a:rPr kumimoji="0" lang="en-VI" altLang="en-V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yaratdi</a:t>
            </a:r>
            <a:endParaRPr lang="en-VI" dirty="0">
              <a:latin typeface="PT Sans" panose="020B05030202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00197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>
            <a:extLst>
              <a:ext uri="{FF2B5EF4-FFF2-40B4-BE49-F238E27FC236}">
                <a16:creationId xmlns:a16="http://schemas.microsoft.com/office/drawing/2014/main" id="{8C4ED2FF-D029-4E34-8E8B-CBDE417B4FD9}"/>
              </a:ext>
            </a:extLst>
          </p:cNvPr>
          <p:cNvSpPr>
            <a:spLocks noChangeArrowheads="1"/>
          </p:cNvSpPr>
          <p:nvPr/>
        </p:nvSpPr>
        <p:spPr bwMode="auto">
          <a:xfrm rot="10800000" flipV="1">
            <a:off x="1607820" y="6522764"/>
            <a:ext cx="511050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z-Latn-UZ" altLang="en-VI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     </a:t>
            </a:r>
            <a:r>
              <a:rPr kumimoji="0" lang="uz-Latn-UZ" altLang="en-VI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endParaRPr kumimoji="0" lang="en-VI" altLang="en-VI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1BA4D0C8-098F-4F5E-B5BF-911EA8FF1E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000" y="-327025"/>
            <a:ext cx="304800" cy="285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AutoShape 3">
            <a:extLst>
              <a:ext uri="{FF2B5EF4-FFF2-40B4-BE49-F238E27FC236}">
                <a16:creationId xmlns:a16="http://schemas.microsoft.com/office/drawing/2014/main" id="{98057ADA-6490-44DE-A22B-F75C4DE725B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27000" y="769938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VI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E674752-90C0-44E0-8881-E29264845658}"/>
              </a:ext>
            </a:extLst>
          </p:cNvPr>
          <p:cNvSpPr txBox="1"/>
          <p:nvPr/>
        </p:nvSpPr>
        <p:spPr>
          <a:xfrm>
            <a:off x="2063599" y="413018"/>
            <a:ext cx="610108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z-Latn-UZ" sz="4000" dirty="0">
                <a:latin typeface="Podkova SemiBold" panose="020B0604020202020204" charset="0"/>
              </a:rPr>
              <a:t>DAVLAT SUVERENITETI SARI QADAM</a:t>
            </a:r>
            <a:endParaRPr lang="en-VI" sz="4000" dirty="0">
              <a:latin typeface="Podkova SemiBold" panose="020B0604020202020204" charset="0"/>
            </a:endParaRPr>
          </a:p>
        </p:txBody>
      </p:sp>
      <p:sp>
        <p:nvSpPr>
          <p:cNvPr id="6" name="Rectangle 1">
            <a:extLst>
              <a:ext uri="{FF2B5EF4-FFF2-40B4-BE49-F238E27FC236}">
                <a16:creationId xmlns:a16="http://schemas.microsoft.com/office/drawing/2014/main" id="{DB820D3F-4759-4401-879F-39655398BE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21527" y="1988111"/>
            <a:ext cx="8185225" cy="36933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z-Latn-UZ" altLang="en-V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  </a:t>
            </a:r>
            <a:r>
              <a:rPr kumimoji="0" lang="en-VI" altLang="en-V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O‘zbekistonning</a:t>
            </a:r>
            <a:r>
              <a:rPr kumimoji="0" lang="en-VI" altLang="en-V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 </a:t>
            </a:r>
            <a:r>
              <a:rPr kumimoji="0" lang="en-VI" altLang="en-V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davlat</a:t>
            </a:r>
            <a:r>
              <a:rPr kumimoji="0" lang="en-VI" altLang="en-V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 </a:t>
            </a:r>
            <a:r>
              <a:rPr kumimoji="0" lang="en-VI" altLang="en-V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mustaqilligiga</a:t>
            </a:r>
            <a:r>
              <a:rPr kumimoji="0" lang="en-VI" altLang="en-V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 </a:t>
            </a:r>
            <a:r>
              <a:rPr kumimoji="0" lang="en-VI" altLang="en-V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erishishida</a:t>
            </a:r>
            <a:r>
              <a:rPr kumimoji="0" lang="en-VI" altLang="en-V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 1990-yil </a:t>
            </a:r>
            <a:r>
              <a:rPr kumimoji="0" lang="en-VI" altLang="en-V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muhim</a:t>
            </a:r>
            <a:r>
              <a:rPr kumimoji="0" lang="en-VI" altLang="en-V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 </a:t>
            </a:r>
            <a:r>
              <a:rPr kumimoji="0" lang="en-VI" altLang="en-V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bosqich</a:t>
            </a:r>
            <a:r>
              <a:rPr kumimoji="0" lang="en-VI" altLang="en-V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 </a:t>
            </a:r>
            <a:r>
              <a:rPr kumimoji="0" lang="en-VI" altLang="en-V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bo‘ldi</a:t>
            </a:r>
            <a:r>
              <a:rPr kumimoji="0" lang="en-VI" altLang="en-V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. 20-iyunda </a:t>
            </a:r>
            <a:r>
              <a:rPr kumimoji="0" lang="en-VI" altLang="en-V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O‘zbekiston</a:t>
            </a:r>
            <a:r>
              <a:rPr kumimoji="0" lang="en-VI" altLang="en-V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 SSR </a:t>
            </a:r>
            <a:r>
              <a:rPr kumimoji="0" lang="en-VI" altLang="en-V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Oliy</a:t>
            </a:r>
            <a:r>
              <a:rPr kumimoji="0" lang="en-VI" altLang="en-V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 </a:t>
            </a:r>
            <a:r>
              <a:rPr kumimoji="0" lang="en-VI" altLang="en-V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Kengashi</a:t>
            </a:r>
            <a:r>
              <a:rPr kumimoji="0" lang="en-VI" altLang="en-V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 </a:t>
            </a:r>
            <a:r>
              <a:rPr kumimoji="0" lang="en-VI" altLang="en-V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Davlat</a:t>
            </a:r>
            <a:r>
              <a:rPr kumimoji="0" lang="en-VI" altLang="en-V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 </a:t>
            </a:r>
            <a:r>
              <a:rPr kumimoji="0" lang="en-VI" altLang="en-V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suvereniteti</a:t>
            </a:r>
            <a:r>
              <a:rPr kumimoji="0" lang="en-VI" altLang="en-V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 </a:t>
            </a:r>
            <a:r>
              <a:rPr kumimoji="0" lang="en-VI" altLang="en-V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to‘g‘risidagi</a:t>
            </a:r>
            <a:r>
              <a:rPr kumimoji="0" lang="en-VI" altLang="en-V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 </a:t>
            </a:r>
            <a:r>
              <a:rPr kumimoji="0" lang="en-VI" altLang="en-V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deklaratsiyani</a:t>
            </a:r>
            <a:r>
              <a:rPr kumimoji="0" lang="en-VI" altLang="en-V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 </a:t>
            </a:r>
            <a:r>
              <a:rPr kumimoji="0" lang="en-VI" altLang="en-V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qabul</a:t>
            </a:r>
            <a:r>
              <a:rPr kumimoji="0" lang="en-VI" altLang="en-V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 </a:t>
            </a:r>
            <a:r>
              <a:rPr kumimoji="0" lang="en-VI" altLang="en-V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qildi</a:t>
            </a:r>
            <a:r>
              <a:rPr kumimoji="0" lang="en-VI" altLang="en-V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.</a:t>
            </a:r>
            <a:endParaRPr kumimoji="0" lang="uz-Latn-UZ" altLang="en-VI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PT Sans" panose="020B0503020203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VI" altLang="en-VI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PT Sans" panose="020B0503020203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VI" altLang="en-VI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Deklaratsiyaning</a:t>
            </a:r>
            <a:r>
              <a:rPr kumimoji="0" lang="en-VI" altLang="en-VI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 </a:t>
            </a:r>
            <a:r>
              <a:rPr kumimoji="0" lang="en-VI" altLang="en-VI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tarixiy</a:t>
            </a:r>
            <a:r>
              <a:rPr kumimoji="0" lang="en-VI" altLang="en-VI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 </a:t>
            </a:r>
            <a:r>
              <a:rPr kumimoji="0" lang="en-VI" altLang="en-VI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ahamiyati</a:t>
            </a:r>
            <a:r>
              <a:rPr kumimoji="0" lang="en-VI" altLang="en-VI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:</a:t>
            </a:r>
            <a:endParaRPr kumimoji="0" lang="en-VI" altLang="en-VI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PT Sans" panose="020B0503020203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uz-Latn-UZ" altLang="en-V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  </a:t>
            </a:r>
            <a:r>
              <a:rPr kumimoji="0" lang="en-VI" altLang="en-V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O‘zbekistonning</a:t>
            </a:r>
            <a:r>
              <a:rPr kumimoji="0" lang="en-VI" altLang="en-V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 </a:t>
            </a:r>
            <a:r>
              <a:rPr kumimoji="0" lang="en-VI" altLang="en-V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davlat</a:t>
            </a:r>
            <a:r>
              <a:rPr kumimoji="0" lang="en-VI" altLang="en-V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 </a:t>
            </a:r>
            <a:r>
              <a:rPr kumimoji="0" lang="en-VI" altLang="en-V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suverenitetiga</a:t>
            </a:r>
            <a:r>
              <a:rPr kumimoji="0" lang="en-VI" altLang="en-V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 </a:t>
            </a:r>
            <a:r>
              <a:rPr kumimoji="0" lang="en-VI" altLang="en-V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intilishini</a:t>
            </a:r>
            <a:r>
              <a:rPr kumimoji="0" lang="en-VI" altLang="en-V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 </a:t>
            </a:r>
            <a:r>
              <a:rPr kumimoji="0" lang="en-VI" altLang="en-V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huquqiy</a:t>
            </a:r>
            <a:r>
              <a:rPr kumimoji="0" lang="en-VI" altLang="en-V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 </a:t>
            </a:r>
            <a:r>
              <a:rPr kumimoji="0" lang="en-VI" altLang="en-V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jihatdan</a:t>
            </a:r>
            <a:r>
              <a:rPr kumimoji="0" lang="en-VI" altLang="en-V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 </a:t>
            </a:r>
            <a:r>
              <a:rPr kumimoji="0" lang="en-VI" altLang="en-V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ifodaladi.Respublikaning</a:t>
            </a:r>
            <a:r>
              <a:rPr kumimoji="0" lang="en-VI" altLang="en-V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 </a:t>
            </a:r>
            <a:r>
              <a:rPr kumimoji="0" lang="en-VI" altLang="en-V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o‘z</a:t>
            </a:r>
            <a:r>
              <a:rPr kumimoji="0" lang="en-VI" altLang="en-V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 </a:t>
            </a:r>
            <a:r>
              <a:rPr kumimoji="0" lang="en-VI" altLang="en-V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hududi</a:t>
            </a:r>
            <a:r>
              <a:rPr kumimoji="0" lang="en-VI" altLang="en-V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 </a:t>
            </a:r>
            <a:r>
              <a:rPr kumimoji="0" lang="en-VI" altLang="en-V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va</a:t>
            </a:r>
            <a:r>
              <a:rPr kumimoji="0" lang="en-VI" altLang="en-V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 </a:t>
            </a:r>
            <a:r>
              <a:rPr kumimoji="0" lang="en-VI" altLang="en-V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ichki</a:t>
            </a:r>
            <a:r>
              <a:rPr kumimoji="0" lang="en-VI" altLang="en-V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 </a:t>
            </a:r>
            <a:r>
              <a:rPr kumimoji="0" lang="en-VI" altLang="en-V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masalalariga</a:t>
            </a:r>
            <a:r>
              <a:rPr kumimoji="0" lang="en-VI" altLang="en-V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 </a:t>
            </a:r>
            <a:r>
              <a:rPr kumimoji="0" lang="en-VI" altLang="en-V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doir</a:t>
            </a:r>
            <a:r>
              <a:rPr kumimoji="0" lang="en-VI" altLang="en-V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 </a:t>
            </a:r>
            <a:r>
              <a:rPr kumimoji="0" lang="en-VI" altLang="en-V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vakolatlarini</a:t>
            </a:r>
            <a:r>
              <a:rPr kumimoji="0" lang="en-VI" altLang="en-V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 </a:t>
            </a:r>
            <a:r>
              <a:rPr kumimoji="0" lang="en-VI" altLang="en-V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mustahkamlash</a:t>
            </a:r>
            <a:r>
              <a:rPr kumimoji="0" lang="en-VI" altLang="en-V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 </a:t>
            </a:r>
            <a:r>
              <a:rPr kumimoji="0" lang="en-VI" altLang="en-V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yo‘lida</a:t>
            </a:r>
            <a:r>
              <a:rPr kumimoji="0" lang="en-VI" altLang="en-V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 </a:t>
            </a:r>
            <a:r>
              <a:rPr kumimoji="0" lang="en-VI" altLang="en-V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muhim</a:t>
            </a:r>
            <a:r>
              <a:rPr kumimoji="0" lang="en-VI" altLang="en-V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 </a:t>
            </a:r>
            <a:r>
              <a:rPr kumimoji="0" lang="en-VI" altLang="en-V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qadam</a:t>
            </a:r>
            <a:r>
              <a:rPr kumimoji="0" lang="en-VI" altLang="en-V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 </a:t>
            </a:r>
            <a:r>
              <a:rPr kumimoji="0" lang="en-VI" altLang="en-V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bo‘ldi</a:t>
            </a:r>
            <a:r>
              <a:rPr kumimoji="0" lang="en-VI" altLang="en-V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VI" altLang="en-V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Mustaqil</a:t>
            </a:r>
            <a:r>
              <a:rPr kumimoji="0" lang="en-VI" altLang="en-V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 </a:t>
            </a:r>
            <a:r>
              <a:rPr kumimoji="0" lang="en-VI" altLang="en-V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davlat</a:t>
            </a:r>
            <a:r>
              <a:rPr kumimoji="0" lang="en-VI" altLang="en-V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 </a:t>
            </a:r>
            <a:r>
              <a:rPr kumimoji="0" lang="en-VI" altLang="en-V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tuzish</a:t>
            </a:r>
            <a:r>
              <a:rPr kumimoji="0" lang="en-VI" altLang="en-V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 </a:t>
            </a:r>
            <a:r>
              <a:rPr kumimoji="0" lang="en-VI" altLang="en-V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uchun</a:t>
            </a:r>
            <a:r>
              <a:rPr kumimoji="0" lang="en-VI" altLang="en-V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 </a:t>
            </a:r>
            <a:r>
              <a:rPr kumimoji="0" lang="en-VI" altLang="en-V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siyosiy-huquqiy</a:t>
            </a:r>
            <a:r>
              <a:rPr kumimoji="0" lang="en-VI" altLang="en-V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 </a:t>
            </a:r>
            <a:r>
              <a:rPr kumimoji="0" lang="en-VI" altLang="en-V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zamin</a:t>
            </a:r>
            <a:r>
              <a:rPr kumimoji="0" lang="en-VI" altLang="en-V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 </a:t>
            </a:r>
            <a:r>
              <a:rPr kumimoji="0" lang="en-VI" altLang="en-V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yaratdi</a:t>
            </a:r>
            <a:r>
              <a:rPr kumimoji="0" lang="en-VI" altLang="en-V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VI" altLang="en-V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Keyingi</a:t>
            </a:r>
            <a:r>
              <a:rPr kumimoji="0" lang="en-VI" altLang="en-V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 </a:t>
            </a:r>
            <a:r>
              <a:rPr kumimoji="0" lang="en-VI" altLang="en-V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mustaqillik</a:t>
            </a:r>
            <a:r>
              <a:rPr kumimoji="0" lang="en-VI" altLang="en-V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 </a:t>
            </a:r>
            <a:r>
              <a:rPr kumimoji="0" lang="en-VI" altLang="en-V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jarayonining</a:t>
            </a:r>
            <a:r>
              <a:rPr kumimoji="0" lang="en-VI" altLang="en-V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 </a:t>
            </a:r>
            <a:r>
              <a:rPr kumimoji="0" lang="en-VI" altLang="en-V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muhim</a:t>
            </a:r>
            <a:r>
              <a:rPr kumimoji="0" lang="en-VI" altLang="en-V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 </a:t>
            </a:r>
            <a:r>
              <a:rPr kumimoji="0" lang="en-VI" altLang="en-V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bosqichlaridan</a:t>
            </a:r>
            <a:r>
              <a:rPr kumimoji="0" lang="en-VI" altLang="en-V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 </a:t>
            </a:r>
            <a:r>
              <a:rPr kumimoji="0" lang="en-VI" altLang="en-V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biriga</a:t>
            </a:r>
            <a:r>
              <a:rPr kumimoji="0" lang="en-VI" altLang="en-V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 </a:t>
            </a:r>
            <a:r>
              <a:rPr kumimoji="0" lang="en-VI" altLang="en-V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aylandi</a:t>
            </a:r>
            <a:r>
              <a:rPr kumimoji="0" lang="en-VI" altLang="en-V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VI" altLang="en-V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1990-yilgi </a:t>
            </a:r>
            <a:r>
              <a:rPr kumimoji="0" lang="en-VI" altLang="en-V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deklaratsiya</a:t>
            </a:r>
            <a:r>
              <a:rPr kumimoji="0" lang="en-VI" altLang="en-V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 </a:t>
            </a:r>
            <a:r>
              <a:rPr kumimoji="0" lang="en-VI" altLang="en-V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hali</a:t>
            </a:r>
            <a:r>
              <a:rPr kumimoji="0" lang="en-VI" altLang="en-V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 </a:t>
            </a:r>
            <a:r>
              <a:rPr kumimoji="0" lang="en-VI" altLang="en-V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to‘liq</a:t>
            </a:r>
            <a:r>
              <a:rPr kumimoji="0" lang="en-VI" altLang="en-V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 </a:t>
            </a:r>
            <a:r>
              <a:rPr kumimoji="0" lang="en-VI" altLang="en-V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davlat</a:t>
            </a:r>
            <a:r>
              <a:rPr kumimoji="0" lang="en-VI" altLang="en-V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 </a:t>
            </a:r>
            <a:r>
              <a:rPr kumimoji="0" lang="en-VI" altLang="en-V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mustaqilligi</a:t>
            </a:r>
            <a:r>
              <a:rPr kumimoji="0" lang="en-VI" altLang="en-V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 </a:t>
            </a:r>
            <a:r>
              <a:rPr kumimoji="0" lang="en-VI" altLang="en-V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e’lon</a:t>
            </a:r>
            <a:r>
              <a:rPr kumimoji="0" lang="en-VI" altLang="en-V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 </a:t>
            </a:r>
            <a:r>
              <a:rPr kumimoji="0" lang="en-VI" altLang="en-V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qilinganini</a:t>
            </a:r>
            <a:r>
              <a:rPr kumimoji="0" lang="en-VI" altLang="en-V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 </a:t>
            </a:r>
            <a:r>
              <a:rPr kumimoji="0" lang="en-VI" altLang="en-V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anglatmas</a:t>
            </a:r>
            <a:r>
              <a:rPr kumimoji="0" lang="en-VI" altLang="en-V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 </a:t>
            </a:r>
            <a:r>
              <a:rPr kumimoji="0" lang="en-VI" altLang="en-V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edi</a:t>
            </a:r>
            <a:r>
              <a:rPr kumimoji="0" lang="en-VI" altLang="en-V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. </a:t>
            </a:r>
            <a:r>
              <a:rPr kumimoji="0" lang="en-VI" altLang="en-V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Biroq</a:t>
            </a:r>
            <a:r>
              <a:rPr kumimoji="0" lang="en-VI" altLang="en-V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 u 1991-yilda </a:t>
            </a:r>
            <a:r>
              <a:rPr kumimoji="0" lang="en-VI" altLang="en-V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mustaqillik</a:t>
            </a:r>
            <a:r>
              <a:rPr kumimoji="0" lang="en-VI" altLang="en-V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 </a:t>
            </a:r>
            <a:r>
              <a:rPr kumimoji="0" lang="en-VI" altLang="en-V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e’lon</a:t>
            </a:r>
            <a:r>
              <a:rPr kumimoji="0" lang="en-VI" altLang="en-V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 </a:t>
            </a:r>
            <a:r>
              <a:rPr kumimoji="0" lang="en-VI" altLang="en-V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qilinishiga</a:t>
            </a:r>
            <a:r>
              <a:rPr kumimoji="0" lang="en-VI" altLang="en-V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 </a:t>
            </a:r>
            <a:r>
              <a:rPr kumimoji="0" lang="en-VI" altLang="en-V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olib</a:t>
            </a:r>
            <a:r>
              <a:rPr kumimoji="0" lang="en-VI" altLang="en-V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 </a:t>
            </a:r>
            <a:r>
              <a:rPr kumimoji="0" lang="en-VI" altLang="en-V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kelgan</a:t>
            </a:r>
            <a:r>
              <a:rPr kumimoji="0" lang="en-VI" altLang="en-V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 </a:t>
            </a:r>
            <a:r>
              <a:rPr kumimoji="0" lang="en-VI" altLang="en-V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tarixiy</a:t>
            </a:r>
            <a:r>
              <a:rPr kumimoji="0" lang="en-VI" altLang="en-V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 </a:t>
            </a:r>
            <a:r>
              <a:rPr kumimoji="0" lang="en-VI" altLang="en-V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jarayonning</a:t>
            </a:r>
            <a:r>
              <a:rPr kumimoji="0" lang="en-VI" altLang="en-V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 </a:t>
            </a:r>
            <a:r>
              <a:rPr kumimoji="0" lang="en-VI" altLang="en-V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muhim</a:t>
            </a:r>
            <a:r>
              <a:rPr kumimoji="0" lang="en-VI" altLang="en-V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 </a:t>
            </a:r>
            <a:r>
              <a:rPr kumimoji="0" lang="en-VI" altLang="en-V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hujjati</a:t>
            </a:r>
            <a:r>
              <a:rPr kumimoji="0" lang="en-VI" altLang="en-V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 </a:t>
            </a:r>
            <a:r>
              <a:rPr kumimoji="0" lang="en-VI" altLang="en-V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hisoblanadi</a:t>
            </a:r>
            <a:r>
              <a:rPr kumimoji="0" lang="en-VI" altLang="en-V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.</a:t>
            </a:r>
            <a:r>
              <a:rPr kumimoji="0" lang="uz-Latn-UZ" altLang="en-V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T Sans" panose="020B0503020203020204" pitchFamily="34" charset="0"/>
              </a:rPr>
              <a:t> </a:t>
            </a:r>
            <a:endParaRPr kumimoji="0" lang="en-VI" altLang="en-VI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PT Sans" panose="020B05030202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68022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>
            <a:extLst>
              <a:ext uri="{FF2B5EF4-FFF2-40B4-BE49-F238E27FC236}">
                <a16:creationId xmlns:a16="http://schemas.microsoft.com/office/drawing/2014/main" id="{8C4ED2FF-D029-4E34-8E8B-CBDE417B4FD9}"/>
              </a:ext>
            </a:extLst>
          </p:cNvPr>
          <p:cNvSpPr>
            <a:spLocks noChangeArrowheads="1"/>
          </p:cNvSpPr>
          <p:nvPr/>
        </p:nvSpPr>
        <p:spPr bwMode="auto">
          <a:xfrm rot="10800000" flipV="1">
            <a:off x="944880" y="2369428"/>
            <a:ext cx="8321040" cy="661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VI" altLang="en-VI" sz="1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     </a:t>
            </a:r>
            <a:endParaRPr kumimoji="0" lang="en-VI" altLang="en-VI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VI" altLang="en-VI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1BA4D0C8-098F-4F5E-B5BF-911EA8FF1E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000" y="-327025"/>
            <a:ext cx="304800" cy="285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AutoShape 3">
            <a:extLst>
              <a:ext uri="{FF2B5EF4-FFF2-40B4-BE49-F238E27FC236}">
                <a16:creationId xmlns:a16="http://schemas.microsoft.com/office/drawing/2014/main" id="{98057ADA-6490-44DE-A22B-F75C4DE725B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27000" y="769938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VI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3E180E3-7357-49D1-920F-B7E6951E99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9482" y="115069"/>
            <a:ext cx="5683624" cy="320193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CA21BB9-36D2-40FB-B5E7-C840F9E92431}"/>
              </a:ext>
            </a:extLst>
          </p:cNvPr>
          <p:cNvSpPr txBox="1"/>
          <p:nvPr/>
        </p:nvSpPr>
        <p:spPr>
          <a:xfrm>
            <a:off x="198718" y="597684"/>
            <a:ext cx="5897282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z-Latn-UZ" sz="2800" dirty="0"/>
              <a:t>O‘ZBEKISTON MUSTAQILLIGINING E’LON QILINISHI</a:t>
            </a:r>
            <a:endParaRPr lang="en-VI" sz="28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BB66FF9-2337-4445-A667-B585DE8544E8}"/>
              </a:ext>
            </a:extLst>
          </p:cNvPr>
          <p:cNvSpPr txBox="1"/>
          <p:nvPr/>
        </p:nvSpPr>
        <p:spPr>
          <a:xfrm>
            <a:off x="249368" y="2809174"/>
            <a:ext cx="5353423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z-Latn-UZ" sz="1500" dirty="0"/>
              <a:t>1991-yil 31-avgustda O‘zbekiston Respublikasining davlat mustaqilligi e’lon qilindi. 1-sentabr esa Mustaqillik kuni deb belgilandi.</a:t>
            </a:r>
          </a:p>
          <a:p>
            <a:r>
              <a:rPr lang="uz-Latn-UZ" sz="1500" dirty="0"/>
              <a:t>Bu voqea O‘zbekiston tarixida yangi davrni boshlab berdi.</a:t>
            </a:r>
          </a:p>
        </p:txBody>
      </p:sp>
    </p:spTree>
    <p:extLst>
      <p:ext uri="{BB962C8B-B14F-4D97-AF65-F5344CB8AC3E}">
        <p14:creationId xmlns:p14="http://schemas.microsoft.com/office/powerpoint/2010/main" val="511701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58786" y="263684"/>
            <a:ext cx="11632909" cy="1898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150" b="1" kern="100" spc="184" dirty="0">
                <a:solidFill>
                  <a:srgbClr val="74450F"/>
                </a:solidFill>
                <a:latin typeface="PT Sans Bold" pitchFamily="34" charset="0"/>
                <a:ea typeface="PT Sans Bold" pitchFamily="34" charset="-122"/>
                <a:cs typeface="PT Sans Bold" pitchFamily="34" charset="-120"/>
              </a:rPr>
              <a:t>HUQUQIY POYDEVOR</a:t>
            </a:r>
            <a:endParaRPr lang="en-US" sz="1150" dirty="0"/>
          </a:p>
        </p:txBody>
      </p:sp>
      <p:sp>
        <p:nvSpPr>
          <p:cNvPr id="3" name="Text 1"/>
          <p:cNvSpPr/>
          <p:nvPr/>
        </p:nvSpPr>
        <p:spPr>
          <a:xfrm>
            <a:off x="558786" y="570806"/>
            <a:ext cx="11074123" cy="1016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83000"/>
              </a:lnSpc>
              <a:buNone/>
            </a:pPr>
            <a:r>
              <a:rPr lang="en-US" sz="4000" dirty="0">
                <a:solidFill>
                  <a:srgbClr val="1E1A16"/>
                </a:solidFill>
                <a:latin typeface="Kelly Slab" pitchFamily="34" charset="0"/>
                <a:ea typeface="Kelly Slab" pitchFamily="34" charset="-122"/>
                <a:cs typeface="Kelly Slab" pitchFamily="34" charset="-120"/>
              </a:rPr>
              <a:t>1991-YIL: MUSTAQILLIKNING HUQUQIY POYDEVORI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58786" y="1708408"/>
            <a:ext cx="11074123" cy="2628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1800" kern="100" spc="-9" dirty="0">
                <a:solidFill>
                  <a:srgbClr val="1E1A16"/>
                </a:solidFill>
                <a:latin typeface="Podkova SemiBold" pitchFamily="34" charset="0"/>
                <a:ea typeface="Podkova SemiBold" pitchFamily="34" charset="-122"/>
                <a:cs typeface="Podkova SemiBold" pitchFamily="34" charset="-120"/>
              </a:rPr>
              <a:t>Mustaqillik g‘oyasi huquqiy hujjatlarda aniq ifodaga ega bo‘ldi.</a:t>
            </a:r>
            <a:endParaRPr lang="en-US" sz="1800" dirty="0"/>
          </a:p>
        </p:txBody>
      </p:sp>
      <p:sp>
        <p:nvSpPr>
          <p:cNvPr id="5" name="Shape 3"/>
          <p:cNvSpPr/>
          <p:nvPr/>
        </p:nvSpPr>
        <p:spPr>
          <a:xfrm>
            <a:off x="558786" y="4063603"/>
            <a:ext cx="11074123" cy="28575"/>
          </a:xfrm>
          <a:prstGeom prst="roundRect">
            <a:avLst>
              <a:gd name="adj" fmla="val 49999"/>
            </a:avLst>
          </a:prstGeom>
          <a:solidFill>
            <a:srgbClr val="CCC591"/>
          </a:solidFill>
          <a:ln/>
        </p:spPr>
        <p:txBody>
          <a:bodyPr/>
          <a:p/>
        </p:txBody>
      </p:sp>
      <p:sp>
        <p:nvSpPr>
          <p:cNvPr id="6" name="Shape 4"/>
          <p:cNvSpPr/>
          <p:nvPr/>
        </p:nvSpPr>
        <p:spPr>
          <a:xfrm>
            <a:off x="3253500" y="3492103"/>
            <a:ext cx="28574" cy="571500"/>
          </a:xfrm>
          <a:prstGeom prst="roundRect">
            <a:avLst>
              <a:gd name="adj" fmla="val 50000"/>
            </a:avLst>
          </a:prstGeom>
          <a:solidFill>
            <a:srgbClr val="CCC591"/>
          </a:solidFill>
          <a:ln/>
        </p:spPr>
        <p:txBody>
          <a:bodyPr/>
          <a:p/>
        </p:txBody>
      </p:sp>
      <p:sp>
        <p:nvSpPr>
          <p:cNvPr id="7" name="Shape 5"/>
          <p:cNvSpPr/>
          <p:nvPr/>
        </p:nvSpPr>
        <p:spPr>
          <a:xfrm>
            <a:off x="3053480" y="3849291"/>
            <a:ext cx="428614" cy="428625"/>
          </a:xfrm>
          <a:prstGeom prst="roundRect">
            <a:avLst>
              <a:gd name="adj" fmla="val 6667"/>
            </a:avLst>
          </a:prstGeom>
          <a:solidFill>
            <a:srgbClr val="E6DFAB"/>
          </a:solidFill>
          <a:ln/>
        </p:spPr>
        <p:txBody>
          <a:bodyPr/>
          <a:p/>
        </p:txBody>
      </p:sp>
      <p:sp>
        <p:nvSpPr>
          <p:cNvPr id="8" name="Text 6"/>
          <p:cNvSpPr/>
          <p:nvPr/>
        </p:nvSpPr>
        <p:spPr>
          <a:xfrm>
            <a:off x="3124916" y="3920728"/>
            <a:ext cx="285743" cy="28575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2250" dirty="0">
                <a:solidFill>
                  <a:srgbClr val="2A2520"/>
                </a:solidFill>
                <a:latin typeface="Kelly Slab" pitchFamily="34" charset="0"/>
                <a:ea typeface="Kelly Slab" pitchFamily="34" charset="-122"/>
                <a:cs typeface="Kelly Slab" pitchFamily="34" charset="-120"/>
              </a:rPr>
              <a:t>1</a:t>
            </a:r>
            <a:endParaRPr lang="en-US" sz="2250" dirty="0"/>
          </a:p>
        </p:txBody>
      </p:sp>
      <p:sp>
        <p:nvSpPr>
          <p:cNvPr id="9" name="Text 7"/>
          <p:cNvSpPr/>
          <p:nvPr/>
        </p:nvSpPr>
        <p:spPr>
          <a:xfrm>
            <a:off x="749281" y="2141736"/>
            <a:ext cx="5037011" cy="1898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8000"/>
              </a:lnSpc>
              <a:buNone/>
            </a:pPr>
            <a:r>
              <a:rPr lang="en-US" sz="1150" b="1" kern="100" spc="184" dirty="0">
                <a:solidFill>
                  <a:srgbClr val="74450F"/>
                </a:solidFill>
                <a:latin typeface="PT Sans Bold" pitchFamily="34" charset="0"/>
                <a:ea typeface="PT Sans Bold" pitchFamily="34" charset="-122"/>
                <a:cs typeface="PT Sans Bold" pitchFamily="34" charset="-120"/>
              </a:rPr>
              <a:t>31-AVGUST 1991</a:t>
            </a:r>
            <a:endParaRPr lang="en-US" sz="1150" dirty="0"/>
          </a:p>
        </p:txBody>
      </p:sp>
      <p:sp>
        <p:nvSpPr>
          <p:cNvPr id="10" name="Text 8"/>
          <p:cNvSpPr/>
          <p:nvPr/>
        </p:nvSpPr>
        <p:spPr>
          <a:xfrm>
            <a:off x="749281" y="2445841"/>
            <a:ext cx="5037011" cy="2628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96000"/>
              </a:lnSpc>
              <a:buNone/>
            </a:pPr>
            <a:r>
              <a:rPr lang="en-US" sz="1800" dirty="0">
                <a:solidFill>
                  <a:srgbClr val="2A2520"/>
                </a:solidFill>
                <a:latin typeface="Kelly Slab" pitchFamily="34" charset="0"/>
                <a:ea typeface="Kelly Slab" pitchFamily="34" charset="-122"/>
                <a:cs typeface="Kelly Slab" pitchFamily="34" charset="-120"/>
              </a:rPr>
              <a:t>Qonun qabul qilindi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749281" y="2822972"/>
            <a:ext cx="5037011" cy="47863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ct val="121000"/>
              </a:lnSpc>
              <a:buNone/>
            </a:pPr>
            <a:r>
              <a:rPr lang="en-US" sz="1300" dirty="0">
                <a:solidFill>
                  <a:srgbClr val="2A2520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“O‘zbekiston Respublikasining davlat mustaqilligi asoslari to‘g‘risida”gi qonun qabul qilindi.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6081560" y="4063603"/>
            <a:ext cx="28574" cy="571500"/>
          </a:xfrm>
          <a:prstGeom prst="roundRect">
            <a:avLst>
              <a:gd name="adj" fmla="val 50000"/>
            </a:avLst>
          </a:prstGeom>
          <a:solidFill>
            <a:srgbClr val="CCC591"/>
          </a:solidFill>
          <a:ln/>
        </p:spPr>
        <p:txBody>
          <a:bodyPr/>
          <a:p/>
        </p:txBody>
      </p:sp>
      <p:sp>
        <p:nvSpPr>
          <p:cNvPr id="13" name="Shape 11"/>
          <p:cNvSpPr/>
          <p:nvPr/>
        </p:nvSpPr>
        <p:spPr>
          <a:xfrm>
            <a:off x="5881540" y="3849291"/>
            <a:ext cx="428614" cy="428625"/>
          </a:xfrm>
          <a:prstGeom prst="roundRect">
            <a:avLst>
              <a:gd name="adj" fmla="val 6667"/>
            </a:avLst>
          </a:prstGeom>
          <a:solidFill>
            <a:srgbClr val="E6DFAB"/>
          </a:solidFill>
          <a:ln/>
        </p:spPr>
        <p:txBody>
          <a:bodyPr/>
          <a:p/>
        </p:txBody>
      </p:sp>
      <p:sp>
        <p:nvSpPr>
          <p:cNvPr id="14" name="Text 12"/>
          <p:cNvSpPr/>
          <p:nvPr/>
        </p:nvSpPr>
        <p:spPr>
          <a:xfrm>
            <a:off x="5952976" y="3920728"/>
            <a:ext cx="285743" cy="28575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2250" dirty="0">
                <a:solidFill>
                  <a:srgbClr val="2A2520"/>
                </a:solidFill>
                <a:latin typeface="Kelly Slab" pitchFamily="34" charset="0"/>
                <a:ea typeface="Kelly Slab" pitchFamily="34" charset="-122"/>
                <a:cs typeface="Kelly Slab" pitchFamily="34" charset="-120"/>
              </a:rPr>
              <a:t>2</a:t>
            </a:r>
            <a:endParaRPr lang="en-US" sz="2250" dirty="0"/>
          </a:p>
        </p:txBody>
      </p:sp>
      <p:sp>
        <p:nvSpPr>
          <p:cNvPr id="15" name="Text 13"/>
          <p:cNvSpPr/>
          <p:nvPr/>
        </p:nvSpPr>
        <p:spPr>
          <a:xfrm>
            <a:off x="3577342" y="4825603"/>
            <a:ext cx="5037011" cy="1898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8000"/>
              </a:lnSpc>
              <a:buNone/>
            </a:pPr>
            <a:r>
              <a:rPr lang="en-US" sz="1150" b="1" kern="100" spc="184" dirty="0">
                <a:solidFill>
                  <a:srgbClr val="74450F"/>
                </a:solidFill>
                <a:latin typeface="PT Sans Bold" pitchFamily="34" charset="0"/>
                <a:ea typeface="PT Sans Bold" pitchFamily="34" charset="-122"/>
                <a:cs typeface="PT Sans Bold" pitchFamily="34" charset="-120"/>
              </a:rPr>
              <a:t>HUQUQIY TA’RIF</a:t>
            </a:r>
            <a:endParaRPr lang="en-US" sz="1150" dirty="0"/>
          </a:p>
        </p:txBody>
      </p:sp>
      <p:sp>
        <p:nvSpPr>
          <p:cNvPr id="16" name="Text 14"/>
          <p:cNvSpPr/>
          <p:nvPr/>
        </p:nvSpPr>
        <p:spPr>
          <a:xfrm>
            <a:off x="3577292" y="5129709"/>
            <a:ext cx="5037011" cy="2628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96000"/>
              </a:lnSpc>
              <a:buNone/>
            </a:pPr>
            <a:r>
              <a:rPr lang="en-US" sz="1800" dirty="0">
                <a:solidFill>
                  <a:srgbClr val="2A2520"/>
                </a:solidFill>
                <a:latin typeface="Kelly Slab" pitchFamily="34" charset="0"/>
                <a:ea typeface="Kelly Slab" pitchFamily="34" charset="-122"/>
                <a:cs typeface="Kelly Slab" pitchFamily="34" charset="-120"/>
              </a:rPr>
              <a:t>Mustaqil, demokratik davlat</a:t>
            </a: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3577342" y="5506839"/>
            <a:ext cx="5037011" cy="2393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21000"/>
              </a:lnSpc>
              <a:buNone/>
            </a:pPr>
            <a:r>
              <a:rPr lang="en-US" sz="1300" dirty="0">
                <a:solidFill>
                  <a:srgbClr val="2A2520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Qonunda O‘zbekiston mustaqil, demokratik davlat ekani belgilandi.</a:t>
            </a:r>
            <a:endParaRPr lang="en-US" sz="1300" dirty="0"/>
          </a:p>
        </p:txBody>
      </p:sp>
      <p:sp>
        <p:nvSpPr>
          <p:cNvPr id="18" name="Shape 16"/>
          <p:cNvSpPr/>
          <p:nvPr/>
        </p:nvSpPr>
        <p:spPr>
          <a:xfrm>
            <a:off x="8909621" y="3492103"/>
            <a:ext cx="28574" cy="571500"/>
          </a:xfrm>
          <a:prstGeom prst="roundRect">
            <a:avLst>
              <a:gd name="adj" fmla="val 50000"/>
            </a:avLst>
          </a:prstGeom>
          <a:solidFill>
            <a:srgbClr val="CCC591"/>
          </a:solidFill>
          <a:ln/>
        </p:spPr>
        <p:txBody>
          <a:bodyPr/>
          <a:p/>
        </p:txBody>
      </p:sp>
      <p:sp>
        <p:nvSpPr>
          <p:cNvPr id="19" name="Shape 17"/>
          <p:cNvSpPr/>
          <p:nvPr/>
        </p:nvSpPr>
        <p:spPr>
          <a:xfrm>
            <a:off x="8709601" y="3849291"/>
            <a:ext cx="428614" cy="428625"/>
          </a:xfrm>
          <a:prstGeom prst="roundRect">
            <a:avLst>
              <a:gd name="adj" fmla="val 6667"/>
            </a:avLst>
          </a:prstGeom>
          <a:solidFill>
            <a:srgbClr val="E6DFAB"/>
          </a:solidFill>
          <a:ln/>
        </p:spPr>
        <p:txBody>
          <a:bodyPr/>
          <a:p/>
        </p:txBody>
      </p:sp>
      <p:sp>
        <p:nvSpPr>
          <p:cNvPr id="20" name="Text 18"/>
          <p:cNvSpPr/>
          <p:nvPr/>
        </p:nvSpPr>
        <p:spPr>
          <a:xfrm>
            <a:off x="8781037" y="3920728"/>
            <a:ext cx="285743" cy="28575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2250" dirty="0">
                <a:solidFill>
                  <a:srgbClr val="2A2520"/>
                </a:solidFill>
                <a:latin typeface="Kelly Slab" pitchFamily="34" charset="0"/>
                <a:ea typeface="Kelly Slab" pitchFamily="34" charset="-122"/>
                <a:cs typeface="Kelly Slab" pitchFamily="34" charset="-120"/>
              </a:rPr>
              <a:t>3</a:t>
            </a:r>
            <a:endParaRPr lang="en-US" sz="2250" dirty="0"/>
          </a:p>
        </p:txBody>
      </p:sp>
      <p:sp>
        <p:nvSpPr>
          <p:cNvPr id="21" name="Text 19"/>
          <p:cNvSpPr/>
          <p:nvPr/>
        </p:nvSpPr>
        <p:spPr>
          <a:xfrm>
            <a:off x="6405402" y="2141736"/>
            <a:ext cx="5037011" cy="1898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8000"/>
              </a:lnSpc>
              <a:buNone/>
            </a:pPr>
            <a:r>
              <a:rPr lang="en-US" sz="1150" b="1" kern="100" spc="184" dirty="0">
                <a:solidFill>
                  <a:srgbClr val="74450F"/>
                </a:solidFill>
                <a:latin typeface="PT Sans Bold" pitchFamily="34" charset="0"/>
                <a:ea typeface="PT Sans Bold" pitchFamily="34" charset="-122"/>
                <a:cs typeface="PT Sans Bold" pitchFamily="34" charset="-120"/>
              </a:rPr>
              <a:t>ASOSIY TAMOYILLAR</a:t>
            </a:r>
            <a:endParaRPr lang="en-US" sz="1150" dirty="0"/>
          </a:p>
        </p:txBody>
      </p:sp>
      <p:sp>
        <p:nvSpPr>
          <p:cNvPr id="22" name="Text 20"/>
          <p:cNvSpPr/>
          <p:nvPr/>
        </p:nvSpPr>
        <p:spPr>
          <a:xfrm>
            <a:off x="6405402" y="2445841"/>
            <a:ext cx="5037011" cy="2628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96000"/>
              </a:lnSpc>
              <a:buNone/>
            </a:pPr>
            <a:r>
              <a:rPr lang="en-US" sz="1800" dirty="0">
                <a:solidFill>
                  <a:srgbClr val="2A2520"/>
                </a:solidFill>
                <a:latin typeface="Kelly Slab" pitchFamily="34" charset="0"/>
                <a:ea typeface="Kelly Slab" pitchFamily="34" charset="-122"/>
                <a:cs typeface="Kelly Slab" pitchFamily="34" charset="-120"/>
              </a:rPr>
              <a:t>Suverenitet va daxlsizlik</a:t>
            </a:r>
            <a:endParaRPr lang="en-US" sz="1800" dirty="0"/>
          </a:p>
        </p:txBody>
      </p:sp>
      <p:sp>
        <p:nvSpPr>
          <p:cNvPr id="23" name="Text 21"/>
          <p:cNvSpPr/>
          <p:nvPr/>
        </p:nvSpPr>
        <p:spPr>
          <a:xfrm>
            <a:off x="6405402" y="2822972"/>
            <a:ext cx="5037011" cy="47863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ct val="121000"/>
              </a:lnSpc>
              <a:buNone/>
            </a:pPr>
            <a:r>
              <a:rPr lang="en-US" sz="1300" dirty="0">
                <a:solidFill>
                  <a:srgbClr val="2A2520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Xalq suvereniteti, hudud daxlsizligi va mustaqil boshqaruv mustahkamlandi.</a:t>
            </a:r>
            <a:endParaRPr lang="en-US" sz="1300" dirty="0"/>
          </a:p>
        </p:txBody>
      </p:sp>
      <p:sp>
        <p:nvSpPr>
          <p:cNvPr id="24" name="Shape 22"/>
          <p:cNvSpPr/>
          <p:nvPr/>
        </p:nvSpPr>
        <p:spPr>
          <a:xfrm>
            <a:off x="558786" y="5963642"/>
            <a:ext cx="3654334" cy="12601"/>
          </a:xfrm>
          <a:prstGeom prst="roundRect">
            <a:avLst>
              <a:gd name="adj" fmla="val 49998"/>
            </a:avLst>
          </a:prstGeom>
          <a:solidFill>
            <a:srgbClr val="74450F"/>
          </a:solidFill>
          <a:ln/>
        </p:spPr>
        <p:txBody>
          <a:bodyPr/>
          <a:p/>
        </p:txBody>
      </p:sp>
      <p:sp>
        <p:nvSpPr>
          <p:cNvPr id="25" name="Text 23"/>
          <p:cNvSpPr/>
          <p:nvPr/>
        </p:nvSpPr>
        <p:spPr>
          <a:xfrm>
            <a:off x="558786" y="6199068"/>
            <a:ext cx="11632909" cy="1885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2000"/>
              </a:lnSpc>
              <a:buNone/>
            </a:pPr>
            <a:r>
              <a:rPr lang="en-US" sz="1100" i="1" kern="100" spc="11" dirty="0">
                <a:solidFill>
                  <a:srgbClr val="4F4639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Manba: “O‘zbekiston Respublikasining davlat mustaqilligi asoslari to‘g‘risida”gi qonun.</a:t>
            </a:r>
            <a:endParaRPr lang="en-US" sz="1100" dirty="0"/>
          </a:p>
        </p:txBody>
      </p:sp>
      <p:sp>
        <p:nvSpPr>
          <p:cNvPr id="26" name="Text 24"/>
          <p:cNvSpPr/>
          <p:nvPr/>
        </p:nvSpPr>
        <p:spPr>
          <a:xfrm>
            <a:off x="11458784" y="6575425"/>
            <a:ext cx="732911" cy="18415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ct val="121000"/>
              </a:lnSpc>
              <a:buNone/>
            </a:pPr>
            <a:r>
              <a:rPr lang="en-US" sz="1000" kern="100" spc="140" dirty="0">
                <a:solidFill>
                  <a:srgbClr val="4F4639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08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328277" y="1429197"/>
            <a:ext cx="1785496" cy="1898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150" b="1" kern="100" spc="184" dirty="0">
                <a:solidFill>
                  <a:srgbClr val="74450F"/>
                </a:solidFill>
                <a:latin typeface="PT Sans Bold" pitchFamily="34" charset="0"/>
                <a:ea typeface="PT Sans Bold" pitchFamily="34" charset="-122"/>
                <a:cs typeface="PT Sans Bold" pitchFamily="34" charset="-120"/>
              </a:rPr>
              <a:t>YAKUNIY FIKR</a:t>
            </a:r>
            <a:endParaRPr lang="en-US" sz="1150" dirty="0"/>
          </a:p>
        </p:txBody>
      </p:sp>
      <p:sp>
        <p:nvSpPr>
          <p:cNvPr id="3" name="Text 1"/>
          <p:cNvSpPr/>
          <p:nvPr/>
        </p:nvSpPr>
        <p:spPr>
          <a:xfrm>
            <a:off x="1566904" y="2023467"/>
            <a:ext cx="11074123" cy="23163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>
              <a:lnSpc>
                <a:spcPct val="79000"/>
              </a:lnSpc>
            </a:pPr>
            <a:r>
              <a:rPr lang="en-US" sz="4000" kern="100" spc="-32" dirty="0">
                <a:solidFill>
                  <a:srgbClr val="1E1A16"/>
                </a:solidFill>
                <a:latin typeface="Kelly Slab" pitchFamily="34" charset="0"/>
                <a:ea typeface="Kelly Slab" pitchFamily="34" charset="-122"/>
                <a:cs typeface="Kelly Slab" pitchFamily="34" charset="-120"/>
              </a:rPr>
              <a:t>TARMAS’ULIYATLI KELAJAKKA</a:t>
            </a:r>
            <a:endParaRPr lang="en-US" sz="4000" dirty="0"/>
          </a:p>
          <a:p>
            <a:pPr marL="0" indent="0" algn="l">
              <a:lnSpc>
                <a:spcPct val="79000"/>
              </a:lnSpc>
              <a:buNone/>
            </a:pPr>
            <a:r>
              <a:rPr lang="uz-Latn-UZ" sz="4000" kern="100" spc="-32" dirty="0">
                <a:solidFill>
                  <a:srgbClr val="1E1A16"/>
                </a:solidFill>
                <a:latin typeface="Kelly Slab" pitchFamily="34" charset="0"/>
                <a:ea typeface="Kelly Slab" pitchFamily="34" charset="-122"/>
                <a:cs typeface="Kelly Slab" pitchFamily="34" charset="-120"/>
              </a:rPr>
              <a:t>TAR</a:t>
            </a:r>
            <a:r>
              <a:rPr lang="en-US" sz="4000" kern="100" spc="-32" dirty="0">
                <a:solidFill>
                  <a:srgbClr val="1E1A16"/>
                </a:solidFill>
                <a:latin typeface="Kelly Slab" pitchFamily="34" charset="0"/>
                <a:ea typeface="Kelly Slab" pitchFamily="34" charset="-122"/>
                <a:cs typeface="Kelly Slab" pitchFamily="34" charset="-120"/>
              </a:rPr>
              <a:t>IXIY XOTIRA</a:t>
            </a:r>
            <a:r>
              <a:rPr lang="uz-Latn-UZ" sz="4000" dirty="0"/>
              <a:t> </a:t>
            </a:r>
            <a:r>
              <a:rPr lang="en-US" sz="4000" kern="100" spc="-32" dirty="0">
                <a:solidFill>
                  <a:srgbClr val="1E1A16"/>
                </a:solidFill>
                <a:latin typeface="Kelly Slab" pitchFamily="34" charset="0"/>
                <a:ea typeface="Kelly Slab" pitchFamily="34" charset="-122"/>
                <a:cs typeface="Kelly Slab" pitchFamily="34" charset="-120"/>
              </a:rPr>
              <a:t>YO‘L KO‘RSATADI</a:t>
            </a:r>
            <a:endParaRPr lang="en-US" sz="4000" dirty="0"/>
          </a:p>
        </p:txBody>
      </p:sp>
      <p:sp>
        <p:nvSpPr>
          <p:cNvPr id="4" name="Shape 2"/>
          <p:cNvSpPr/>
          <p:nvPr/>
        </p:nvSpPr>
        <p:spPr>
          <a:xfrm>
            <a:off x="3146569" y="3195649"/>
            <a:ext cx="3654334" cy="12601"/>
          </a:xfrm>
          <a:prstGeom prst="roundRect">
            <a:avLst>
              <a:gd name="adj" fmla="val 49998"/>
            </a:avLst>
          </a:prstGeom>
          <a:solidFill>
            <a:srgbClr val="74450F"/>
          </a:solidFill>
          <a:ln/>
        </p:spPr>
        <p:txBody>
          <a:bodyPr/>
          <a:p/>
        </p:txBody>
      </p:sp>
      <p:sp>
        <p:nvSpPr>
          <p:cNvPr id="5" name="Text 3"/>
          <p:cNvSpPr/>
          <p:nvPr/>
        </p:nvSpPr>
        <p:spPr>
          <a:xfrm>
            <a:off x="2675565" y="4063603"/>
            <a:ext cx="7450150" cy="2762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1000"/>
              </a:lnSpc>
              <a:buNone/>
            </a:pPr>
            <a:r>
              <a:rPr lang="en-US" sz="1500" dirty="0">
                <a:solidFill>
                  <a:srgbClr val="2A2520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Mustaqillik qadimgi davlatchilik tajribasi, milliy uyg‘onish va xalq irodasiga tayanadi.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1721799" y="4511278"/>
            <a:ext cx="9357582" cy="2762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1000"/>
              </a:lnSpc>
              <a:buNone/>
            </a:pPr>
            <a:r>
              <a:rPr lang="en-US" sz="1500" dirty="0">
                <a:solidFill>
                  <a:srgbClr val="2A2520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Davlatchilikni anglash — tarixni bilish, qonunlarni hurmat qilish va jamiyat oldidagi mas’uliyatni his etishdir.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558786" y="4958953"/>
            <a:ext cx="5384665" cy="884436"/>
          </a:xfrm>
          <a:prstGeom prst="rect">
            <a:avLst/>
          </a:prstGeom>
          <a:solidFill>
            <a:srgbClr val="E2DBB2"/>
          </a:solidFill>
          <a:ln/>
        </p:spPr>
        <p:txBody>
          <a:bodyPr/>
          <a:p/>
        </p:txBody>
      </p:sp>
      <p:sp>
        <p:nvSpPr>
          <p:cNvPr id="8" name="Text 6"/>
          <p:cNvSpPr/>
          <p:nvPr/>
        </p:nvSpPr>
        <p:spPr>
          <a:xfrm>
            <a:off x="787380" y="5146437"/>
            <a:ext cx="5156071" cy="1898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150" b="1" kern="100" spc="138" dirty="0">
                <a:solidFill>
                  <a:srgbClr val="2A2520"/>
                </a:solidFill>
                <a:latin typeface="PT Sans Bold" pitchFamily="34" charset="0"/>
                <a:ea typeface="PT Sans Bold" pitchFamily="34" charset="-122"/>
                <a:cs typeface="PT Sans Bold" pitchFamily="34" charset="-120"/>
              </a:rPr>
              <a:t>BUGUNGI VAZIFA</a:t>
            </a:r>
            <a:endParaRPr lang="en-US" sz="1150" dirty="0"/>
          </a:p>
        </p:txBody>
      </p:sp>
      <p:sp>
        <p:nvSpPr>
          <p:cNvPr id="9" name="Text 7"/>
          <p:cNvSpPr/>
          <p:nvPr/>
        </p:nvSpPr>
        <p:spPr>
          <a:xfrm>
            <a:off x="787380" y="5403711"/>
            <a:ext cx="4927477" cy="2628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1800" kern="100" spc="-9" dirty="0">
                <a:solidFill>
                  <a:srgbClr val="2A2520"/>
                </a:solidFill>
                <a:latin typeface="Podkova SemiBold" pitchFamily="34" charset="0"/>
                <a:ea typeface="Podkova SemiBold" pitchFamily="34" charset="-122"/>
                <a:cs typeface="Podkova SemiBold" pitchFamily="34" charset="-120"/>
              </a:rPr>
              <a:t>Mustaqillikni qadrlash</a:t>
            </a:r>
            <a:endParaRPr lang="en-US" sz="1800" dirty="0"/>
          </a:p>
        </p:txBody>
      </p:sp>
      <p:sp>
        <p:nvSpPr>
          <p:cNvPr id="10" name="Shape 8"/>
          <p:cNvSpPr/>
          <p:nvPr/>
        </p:nvSpPr>
        <p:spPr>
          <a:xfrm>
            <a:off x="6248244" y="4958953"/>
            <a:ext cx="5384665" cy="884436"/>
          </a:xfrm>
          <a:prstGeom prst="rect">
            <a:avLst/>
          </a:prstGeom>
          <a:solidFill>
            <a:srgbClr val="E2DBB2"/>
          </a:solidFill>
          <a:ln/>
        </p:spPr>
        <p:txBody>
          <a:bodyPr/>
          <a:p/>
        </p:txBody>
      </p:sp>
      <p:sp>
        <p:nvSpPr>
          <p:cNvPr id="11" name="Text 9"/>
          <p:cNvSpPr/>
          <p:nvPr/>
        </p:nvSpPr>
        <p:spPr>
          <a:xfrm>
            <a:off x="6476838" y="5146437"/>
            <a:ext cx="5156071" cy="1898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150" b="1" kern="100" spc="138" dirty="0">
                <a:solidFill>
                  <a:srgbClr val="2A2520"/>
                </a:solidFill>
                <a:latin typeface="PT Sans Bold" pitchFamily="34" charset="0"/>
                <a:ea typeface="PT Sans Bold" pitchFamily="34" charset="-122"/>
                <a:cs typeface="PT Sans Bold" pitchFamily="34" charset="-120"/>
              </a:rPr>
              <a:t>ERTANGI QADAM</a:t>
            </a:r>
            <a:endParaRPr lang="en-US" sz="1150" dirty="0"/>
          </a:p>
        </p:txBody>
      </p:sp>
      <p:sp>
        <p:nvSpPr>
          <p:cNvPr id="12" name="Text 10"/>
          <p:cNvSpPr/>
          <p:nvPr/>
        </p:nvSpPr>
        <p:spPr>
          <a:xfrm>
            <a:off x="6476838" y="5403711"/>
            <a:ext cx="4927477" cy="2628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1800" kern="100" spc="-9" dirty="0">
                <a:solidFill>
                  <a:srgbClr val="2A2520"/>
                </a:solidFill>
                <a:latin typeface="Podkova SemiBold" pitchFamily="34" charset="0"/>
                <a:ea typeface="Podkova SemiBold" pitchFamily="34" charset="-122"/>
                <a:cs typeface="Podkova SemiBold" pitchFamily="34" charset="-120"/>
              </a:rPr>
              <a:t>Uni bilim bilan mustahkamlash</a:t>
            </a: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11458784" y="6575425"/>
            <a:ext cx="732911" cy="18415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ct val="121000"/>
              </a:lnSpc>
              <a:buNone/>
            </a:pPr>
            <a:r>
              <a:rPr lang="en-US" sz="1000" kern="100" spc="140" dirty="0">
                <a:solidFill>
                  <a:srgbClr val="4F4639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09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>
            <a:extLst>
              <a:ext uri="{FF2B5EF4-FFF2-40B4-BE49-F238E27FC236}">
                <a16:creationId xmlns:a16="http://schemas.microsoft.com/office/drawing/2014/main" id="{8C4ED2FF-D029-4E34-8E8B-CBDE417B4FD9}"/>
              </a:ext>
            </a:extLst>
          </p:cNvPr>
          <p:cNvSpPr>
            <a:spLocks noChangeArrowheads="1"/>
          </p:cNvSpPr>
          <p:nvPr/>
        </p:nvSpPr>
        <p:spPr bwMode="auto">
          <a:xfrm rot="10800000" flipV="1">
            <a:off x="944880" y="830546"/>
            <a:ext cx="8321040" cy="37394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z-Latn-UZ" altLang="en-VI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     </a:t>
            </a:r>
            <a:r>
              <a:rPr kumimoji="0" lang="uz-Latn-UZ" altLang="en-VI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                        </a:t>
            </a:r>
            <a:r>
              <a:rPr kumimoji="0" lang="en-VI" altLang="en-VI" sz="20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Foydalanilgan</a:t>
            </a:r>
            <a:r>
              <a:rPr kumimoji="0" lang="en-VI" altLang="en-VI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VI" altLang="en-VI" sz="20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adabiyotlar</a:t>
            </a:r>
            <a:endParaRPr kumimoji="0" lang="uz-Latn-UZ" altLang="en-VI" sz="20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VI" altLang="en-VI" sz="1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kumimoji="0" lang="en-VI" altLang="en-VI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O‘zbekiston</a:t>
            </a:r>
            <a:r>
              <a:rPr kumimoji="0" lang="en-VI" altLang="en-VI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VI" altLang="en-VI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Respublikasi</a:t>
            </a:r>
            <a:r>
              <a:rPr kumimoji="0" lang="en-VI" altLang="en-VI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VI" altLang="en-VI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Konstitutsiyasi</a:t>
            </a:r>
            <a:r>
              <a:rPr kumimoji="0" lang="en-VI" altLang="en-VI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. — Toshkent, 2023.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 startAt="2"/>
              <a:tabLst/>
            </a:pPr>
            <a:r>
              <a:rPr kumimoji="0" lang="en-VI" altLang="en-VI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Karimov I.A. </a:t>
            </a:r>
            <a:r>
              <a:rPr kumimoji="0" lang="en-VI" altLang="en-VI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O‘zbekiston</a:t>
            </a:r>
            <a:r>
              <a:rPr kumimoji="0" lang="en-VI" altLang="en-VI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kumimoji="0" lang="en-VI" altLang="en-VI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milliy</a:t>
            </a:r>
            <a:r>
              <a:rPr kumimoji="0" lang="en-VI" altLang="en-VI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VI" altLang="en-VI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istiqlol</a:t>
            </a:r>
            <a:r>
              <a:rPr kumimoji="0" lang="en-VI" altLang="en-VI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kumimoji="0" lang="en-VI" altLang="en-VI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iqtisod</a:t>
            </a:r>
            <a:r>
              <a:rPr kumimoji="0" lang="en-VI" altLang="en-VI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kumimoji="0" lang="en-VI" altLang="en-VI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siyosat</a:t>
            </a:r>
            <a:r>
              <a:rPr kumimoji="0" lang="en-VI" altLang="en-VI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kumimoji="0" lang="en-VI" altLang="en-VI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mafkura</a:t>
            </a:r>
            <a:r>
              <a:rPr kumimoji="0" lang="en-VI" altLang="en-VI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. — Toshkent: </a:t>
            </a:r>
            <a:r>
              <a:rPr kumimoji="0" lang="en-VI" altLang="en-VI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O‘zbekiston</a:t>
            </a:r>
            <a:r>
              <a:rPr kumimoji="0" lang="en-VI" altLang="en-VI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1996.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 startAt="3"/>
              <a:tabLst/>
            </a:pPr>
            <a:r>
              <a:rPr kumimoji="0" lang="en-VI" altLang="en-VI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Azamat </a:t>
            </a:r>
            <a:r>
              <a:rPr kumimoji="0" lang="en-VI" altLang="en-VI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Ziyo</a:t>
            </a:r>
            <a:r>
              <a:rPr kumimoji="0" lang="en-VI" altLang="en-VI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kumimoji="0" lang="en-VI" altLang="en-VI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O‘zbek</a:t>
            </a:r>
            <a:r>
              <a:rPr kumimoji="0" lang="en-VI" altLang="en-VI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VI" altLang="en-VI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davlatchiligi</a:t>
            </a:r>
            <a:r>
              <a:rPr kumimoji="0" lang="en-VI" altLang="en-VI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VI" altLang="en-VI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tarixi</a:t>
            </a:r>
            <a:r>
              <a:rPr kumimoji="0" lang="en-VI" altLang="en-VI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. — Toshkent: </a:t>
            </a:r>
            <a:r>
              <a:rPr kumimoji="0" lang="en-VI" altLang="en-VI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Sharq</a:t>
            </a:r>
            <a:r>
              <a:rPr kumimoji="0" lang="en-VI" altLang="en-VI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2000.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 startAt="4"/>
              <a:tabLst/>
            </a:pPr>
            <a:r>
              <a:rPr kumimoji="0" lang="en-VI" altLang="en-VI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Ahmedov</a:t>
            </a:r>
            <a:r>
              <a:rPr kumimoji="0" lang="en-VI" altLang="en-VI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B. </a:t>
            </a:r>
            <a:r>
              <a:rPr kumimoji="0" lang="en-VI" altLang="en-VI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O‘zbekiston</a:t>
            </a:r>
            <a:r>
              <a:rPr kumimoji="0" lang="en-VI" altLang="en-VI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VI" altLang="en-VI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xalqlari</a:t>
            </a:r>
            <a:r>
              <a:rPr kumimoji="0" lang="en-VI" altLang="en-VI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VI" altLang="en-VI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tarixi</a:t>
            </a:r>
            <a:r>
              <a:rPr kumimoji="0" lang="en-VI" altLang="en-VI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VI" altLang="en-VI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manbalari</a:t>
            </a:r>
            <a:r>
              <a:rPr kumimoji="0" lang="en-VI" altLang="en-VI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. — Toshkent: </a:t>
            </a:r>
            <a:r>
              <a:rPr kumimoji="0" lang="en-VI" altLang="en-VI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O‘qituvchi</a:t>
            </a:r>
            <a:r>
              <a:rPr kumimoji="0" lang="en-VI" altLang="en-VI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1991.    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 startAt="5"/>
              <a:tabLst/>
            </a:pPr>
            <a:r>
              <a:rPr kumimoji="0" lang="en-VI" altLang="en-VI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O‘zbekiston</a:t>
            </a:r>
            <a:r>
              <a:rPr kumimoji="0" lang="en-VI" altLang="en-VI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VI" altLang="en-VI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Milliy</a:t>
            </a:r>
            <a:r>
              <a:rPr kumimoji="0" lang="en-VI" altLang="en-VI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VI" altLang="en-VI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ensiklopediyasi</a:t>
            </a:r>
            <a:r>
              <a:rPr kumimoji="0" lang="en-VI" altLang="en-VI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. — Toshkent: </a:t>
            </a:r>
            <a:r>
              <a:rPr kumimoji="0" lang="en-VI" altLang="en-VI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O‘zbekiston</a:t>
            </a:r>
            <a:r>
              <a:rPr kumimoji="0" lang="en-VI" altLang="en-VI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VI" altLang="en-VI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Milliy</a:t>
            </a:r>
            <a:r>
              <a:rPr kumimoji="0" lang="en-VI" altLang="en-VI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VI" altLang="en-VI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ensiklopediyasi</a:t>
            </a:r>
            <a:r>
              <a:rPr kumimoji="0" lang="en-VI" altLang="en-VI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VI" altLang="en-VI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Davlat</a:t>
            </a:r>
            <a:r>
              <a:rPr kumimoji="0" lang="en-VI" altLang="en-VI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VI" altLang="en-VI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ilmiy</a:t>
            </a:r>
            <a:r>
              <a:rPr kumimoji="0" lang="en-VI" altLang="en-VI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VI" altLang="en-VI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nashriyoti</a:t>
            </a:r>
            <a:r>
              <a:rPr kumimoji="0" lang="en-VI" altLang="en-VI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2005.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VI" altLang="en-V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kumimoji="0" lang="en-VI" altLang="en-VI" sz="1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     </a:t>
            </a:r>
            <a:endParaRPr kumimoji="0" lang="en-VI" altLang="en-VI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VI" altLang="en-VI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1BA4D0C8-098F-4F5E-B5BF-911EA8FF1E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000" y="-327025"/>
            <a:ext cx="304800" cy="285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AutoShape 3">
            <a:extLst>
              <a:ext uri="{FF2B5EF4-FFF2-40B4-BE49-F238E27FC236}">
                <a16:creationId xmlns:a16="http://schemas.microsoft.com/office/drawing/2014/main" id="{98057ADA-6490-44DE-A22B-F75C4DE725B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27000" y="769938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VI"/>
          </a:p>
        </p:txBody>
      </p:sp>
    </p:spTree>
    <p:extLst>
      <p:ext uri="{BB962C8B-B14F-4D97-AF65-F5344CB8AC3E}">
        <p14:creationId xmlns:p14="http://schemas.microsoft.com/office/powerpoint/2010/main" val="2188264041"/>
      </p:ext>
    </p:extLst>
  </p:cSld>
  <p:clrMapOvr>
    <a:masterClrMapping/>
  </p:clrMapOvr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151</TotalTime>
  <Words>1219</Words>
  <Application>Microsoft Office PowerPoint</Application>
  <PresentationFormat>Широкоэкранный</PresentationFormat>
  <Paragraphs>167</Paragraphs>
  <Slides>14</Slides>
  <Notes>9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4" baseType="lpstr">
      <vt:lpstr>PT Sans Bold</vt:lpstr>
      <vt:lpstr>Podkova SemiBold</vt:lpstr>
      <vt:lpstr>Arial</vt:lpstr>
      <vt:lpstr>Times New Roman</vt:lpstr>
      <vt:lpstr>Wingdings 3</vt:lpstr>
      <vt:lpstr>Calibri</vt:lpstr>
      <vt:lpstr>PT Sans</vt:lpstr>
      <vt:lpstr>Trebuchet MS</vt:lpstr>
      <vt:lpstr>Kelly Slab</vt:lpstr>
      <vt:lpstr>Аспект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Fayzulla</dc:creator>
  <cp:lastModifiedBy>fayzulla kenjayev</cp:lastModifiedBy>
  <cp:revision>16</cp:revision>
  <dcterms:created xsi:type="dcterms:W3CDTF">2026-10-13T06:59:33Z</dcterms:created>
  <dcterms:modified xsi:type="dcterms:W3CDTF">2026-10-13T16:35:22Z</dcterms:modified>
</cp:coreProperties>
</file>