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943" r:id="rId1"/>
  </p:sldMasterIdLst>
  <p:notesMasterIdLst>
    <p:notesMasterId r:id="rId18"/>
  </p:notesMasterIdLst>
  <p:sldIdLst>
    <p:sldId id="267" r:id="rId2"/>
    <p:sldId id="266" r:id="rId3"/>
    <p:sldId id="256" r:id="rId4"/>
    <p:sldId id="257" r:id="rId5"/>
    <p:sldId id="259" r:id="rId6"/>
    <p:sldId id="273" r:id="rId7"/>
    <p:sldId id="270" r:id="rId8"/>
    <p:sldId id="274" r:id="rId9"/>
    <p:sldId id="271" r:id="rId10"/>
    <p:sldId id="275" r:id="rId11"/>
    <p:sldId id="272" r:id="rId12"/>
    <p:sldId id="261" r:id="rId13"/>
    <p:sldId id="262" r:id="rId14"/>
    <p:sldId id="265" r:id="rId15"/>
    <p:sldId id="268" r:id="rId16"/>
    <p:sldId id="269" r:id="rId17"/>
  </p:sldIdLst>
  <p:sldSz cx="14630400" cy="8229600"/>
  <p:notesSz cx="8229600" cy="14630400"/>
  <p:embeddedFontLst>
    <p:embeddedFont>
      <p:font typeface="Wingdings 3" panose="05040102010807070707" pitchFamily="18" charset="2"/>
      <p:regular r:id="rId19"/>
    </p:embeddedFont>
    <p:embeddedFont>
      <p:font typeface="Trebuchet MS" panose="020B0603020202020204" pitchFamily="34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27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8481" y="2885441"/>
            <a:ext cx="9320323" cy="1975562"/>
          </a:xfrm>
        </p:spPr>
        <p:txBody>
          <a:bodyPr anchor="b">
            <a:noAutofit/>
          </a:bodyPr>
          <a:lstStyle>
            <a:lvl1pPr algn="r">
              <a:defRPr sz="648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8481" y="4861000"/>
            <a:ext cx="9320323" cy="131627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94278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731520"/>
            <a:ext cx="10316002" cy="40843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648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39367" y="4358640"/>
            <a:ext cx="8669429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16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226987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318386"/>
            <a:ext cx="10316002" cy="3114552"/>
          </a:xfrm>
        </p:spPr>
        <p:txBody>
          <a:bodyPr anchor="b">
            <a:normAutofit/>
          </a:bodyPr>
          <a:lstStyle>
            <a:lvl1pPr algn="l">
              <a:defRPr sz="528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63557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686987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731520"/>
            <a:ext cx="10305844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5962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00585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61208" y="731520"/>
            <a:ext cx="1565692" cy="630174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2" y="731520"/>
            <a:ext cx="8472180" cy="63017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65673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294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928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2257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32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2337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663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5114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617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3241041"/>
            <a:ext cx="10316002" cy="2191897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9526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592707"/>
            <a:ext cx="5020842" cy="4656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7964" y="2592707"/>
            <a:ext cx="5020841" cy="46569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30678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894" y="2593180"/>
            <a:ext cx="502274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894" y="3284695"/>
            <a:ext cx="5022748" cy="396494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6059" y="2593180"/>
            <a:ext cx="5022742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6062" y="3284695"/>
            <a:ext cx="5022740" cy="396494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9753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7717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8016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1798325"/>
            <a:ext cx="4625434" cy="153415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2554" y="617910"/>
            <a:ext cx="5416249" cy="66317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1" y="3332483"/>
            <a:ext cx="4625434" cy="3101339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476" indent="0">
              <a:buNone/>
              <a:defRPr sz="1680"/>
            </a:lvl2pPr>
            <a:lvl3pPr marL="1096951" indent="0">
              <a:buNone/>
              <a:defRPr sz="1440"/>
            </a:lvl3pPr>
            <a:lvl4pPr marL="1645427" indent="0">
              <a:buNone/>
              <a:defRPr sz="1200"/>
            </a:lvl4pPr>
            <a:lvl5pPr marL="2193901" indent="0">
              <a:buNone/>
              <a:defRPr sz="1200"/>
            </a:lvl5pPr>
            <a:lvl6pPr marL="2742377" indent="0">
              <a:buNone/>
              <a:defRPr sz="1200"/>
            </a:lvl6pPr>
            <a:lvl7pPr marL="3290852" indent="0">
              <a:buNone/>
              <a:defRPr sz="1200"/>
            </a:lvl7pPr>
            <a:lvl8pPr marL="3839328" indent="0">
              <a:buNone/>
              <a:defRPr sz="1200"/>
            </a:lvl8pPr>
            <a:lvl9pPr marL="4387804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56849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5760720"/>
            <a:ext cx="1031600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1" y="731520"/>
            <a:ext cx="10316002" cy="4614862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2" y="6440806"/>
            <a:ext cx="10316000" cy="808829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91251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2592707"/>
            <a:ext cx="10316002" cy="465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46160" y="7249635"/>
            <a:ext cx="109432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4828F-907E-4EE6-9AD7-C322C3F046F3}" type="datetimeFigureOut">
              <a:rPr lang="ru-RU" smtClean="0"/>
              <a:t>30.04.2025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1" y="7249635"/>
            <a:ext cx="755713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08796" y="7249635"/>
            <a:ext cx="82000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accent1"/>
                </a:solidFill>
              </a:defRPr>
            </a:lvl1pPr>
          </a:lstStyle>
          <a:p>
            <a:fld id="{2E172713-502A-4309-90DF-5AB2496B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2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  <p:sldLayoutId id="2147483960" r:id="rId17"/>
    <p:sldLayoutId id="2147483961" r:id="rId18"/>
    <p:sldLayoutId id="2147483963" r:id="rId19"/>
    <p:sldLayoutId id="2147483965" r:id="rId20"/>
    <p:sldLayoutId id="2147483966" r:id="rId21"/>
    <p:sldLayoutId id="2147483969" r:id="rId22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ru.wikipedia.org/wiki/%D0%A2%D0%BE%D0%BC%D0%BE%D0%B3%D1%80%D0%B0%D1%8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uz.wikipedia.org/wiki/Nur_tashxis_usullari" TargetMode="Externa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2838" y="2248679"/>
            <a:ext cx="9530622" cy="797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sz="4800" b="1" kern="0" spc="-44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Yadro</a:t>
            </a:r>
            <a:r>
              <a:rPr lang="en-US" sz="4800" b="1" kern="0" spc="-44" dirty="0" smtClean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800" b="1" kern="0" spc="-44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tibbiyoti</a:t>
            </a:r>
            <a:r>
              <a:rPr lang="en-US" sz="4800" b="1" kern="0" spc="-44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800" b="1" kern="0" spc="-44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va</a:t>
            </a:r>
            <a:r>
              <a:rPr lang="en-US" sz="4800" b="1" kern="0" spc="-44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800" b="1" kern="0" spc="-44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nur</a:t>
            </a:r>
            <a:r>
              <a:rPr lang="en-US" sz="4800" b="1" kern="0" spc="-44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 </a:t>
            </a:r>
            <a:r>
              <a:rPr lang="en-US" sz="4800" b="1" kern="0" spc="-44" dirty="0" err="1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diagnostikasi</a:t>
            </a:r>
            <a:endParaRPr lang="en-US" sz="4800" b="1" kern="0" spc="-44" dirty="0">
              <a:solidFill>
                <a:srgbClr val="000000"/>
              </a:solidFill>
              <a:latin typeface="Times New Roman" panose="02020603050405020304" pitchFamily="18" charset="0"/>
              <a:ea typeface="Montserrat Bold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1870" y="6885710"/>
            <a:ext cx="73152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TF 2301-GURUH TALABLARI </a:t>
            </a:r>
          </a:p>
          <a:p>
            <a:r>
              <a:rPr lang="ru-RU" sz="2000" b="1" dirty="0"/>
              <a:t>HAYITBOYEVA MADINA VA O'RINBOYEVA GULCHIROY</a:t>
            </a:r>
          </a:p>
        </p:txBody>
      </p:sp>
    </p:spTree>
    <p:extLst>
      <p:ext uri="{BB962C8B-B14F-4D97-AF65-F5344CB8AC3E}">
        <p14:creationId xmlns:p14="http://schemas.microsoft.com/office/powerpoint/2010/main" val="98300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098" y="11001"/>
            <a:ext cx="10069032" cy="8351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Rentgen</a:t>
            </a:r>
            <a:r>
              <a:rPr lang="en-US" b="1" dirty="0"/>
              <a:t> </a:t>
            </a:r>
            <a:r>
              <a:rPr lang="en-US" b="1" dirty="0" err="1"/>
              <a:t>apparati</a:t>
            </a:r>
            <a:r>
              <a:rPr lang="en-US" b="1" dirty="0"/>
              <a:t> </a:t>
            </a:r>
            <a:r>
              <a:rPr lang="en-US" dirty="0"/>
              <a:t>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qo'llaniladigan</a:t>
            </a:r>
            <a:r>
              <a:rPr lang="en-US" dirty="0"/>
              <a:t> </a:t>
            </a:r>
            <a:r>
              <a:rPr lang="en-US" dirty="0" err="1"/>
              <a:t>tasvirlash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u </a:t>
            </a:r>
            <a:r>
              <a:rPr lang="en-US" dirty="0" err="1"/>
              <a:t>tanadagi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tuzilmalarni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ko'rsatadi</a:t>
            </a:r>
            <a:r>
              <a:rPr lang="en-US" dirty="0"/>
              <a:t>.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apparati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qismlardan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:</a:t>
            </a:r>
          </a:p>
          <a:p>
            <a:pPr>
              <a:lnSpc>
                <a:spcPct val="150000"/>
              </a:lnSpc>
            </a:pPr>
            <a:r>
              <a:rPr lang="en-US" b="1" dirty="0"/>
              <a:t>1. </a:t>
            </a:r>
            <a:r>
              <a:rPr lang="en-US" b="1" dirty="0" err="1"/>
              <a:t>Rentgen</a:t>
            </a:r>
            <a:r>
              <a:rPr lang="en-US" b="1" dirty="0"/>
              <a:t> </a:t>
            </a:r>
            <a:r>
              <a:rPr lang="en-US" b="1" dirty="0" err="1"/>
              <a:t>manbai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/>
              <a:t>U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chiqaradi</a:t>
            </a:r>
            <a:r>
              <a:rPr lang="en-US" dirty="0"/>
              <a:t>. </a:t>
            </a:r>
            <a:r>
              <a:rPr lang="en-US" dirty="0" err="1"/>
              <a:t>Manba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energiyasidan</a:t>
            </a:r>
            <a:r>
              <a:rPr lang="en-US" dirty="0"/>
              <a:t> </a:t>
            </a:r>
            <a:r>
              <a:rPr lang="en-US" dirty="0" err="1"/>
              <a:t>foydalanib</a:t>
            </a:r>
            <a:r>
              <a:rPr lang="en-US" dirty="0"/>
              <a:t>, </a:t>
            </a:r>
            <a:r>
              <a:rPr lang="en-US" dirty="0" err="1"/>
              <a:t>elektronlarni</a:t>
            </a:r>
            <a:r>
              <a:rPr lang="en-US" dirty="0"/>
              <a:t> </a:t>
            </a:r>
            <a:r>
              <a:rPr lang="en-US" dirty="0" err="1"/>
              <a:t>tezlashtiradi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ma'lum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materialga</a:t>
            </a:r>
            <a:r>
              <a:rPr lang="en-US" dirty="0"/>
              <a:t> (</a:t>
            </a:r>
            <a:r>
              <a:rPr lang="en-US" dirty="0" err="1"/>
              <a:t>odatda</a:t>
            </a:r>
            <a:r>
              <a:rPr lang="en-US" dirty="0"/>
              <a:t>, </a:t>
            </a:r>
            <a:r>
              <a:rPr lang="en-US" dirty="0" err="1"/>
              <a:t>metalik</a:t>
            </a:r>
            <a:r>
              <a:rPr lang="en-US" dirty="0"/>
              <a:t> </a:t>
            </a:r>
            <a:r>
              <a:rPr lang="en-US" dirty="0" err="1"/>
              <a:t>anodga</a:t>
            </a:r>
            <a:r>
              <a:rPr lang="en-US" dirty="0"/>
              <a:t>) </a:t>
            </a:r>
            <a:r>
              <a:rPr lang="en-US" dirty="0" err="1"/>
              <a:t>to'plab</a:t>
            </a:r>
            <a:r>
              <a:rPr lang="en-US" dirty="0"/>
              <a:t>,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2. </a:t>
            </a:r>
            <a:r>
              <a:rPr lang="en-US" b="1" dirty="0" err="1"/>
              <a:t>Anod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Anod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chiqaradigan</a:t>
            </a:r>
            <a:r>
              <a:rPr lang="en-US" dirty="0"/>
              <a:t> metall.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anodga</a:t>
            </a:r>
            <a:r>
              <a:rPr lang="en-US" dirty="0"/>
              <a:t> </a:t>
            </a:r>
            <a:r>
              <a:rPr lang="en-US" dirty="0" err="1"/>
              <a:t>urilganda</a:t>
            </a:r>
            <a:r>
              <a:rPr lang="en-US" dirty="0"/>
              <a:t>,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chiqarilib</a:t>
            </a:r>
            <a:r>
              <a:rPr lang="en-US" dirty="0"/>
              <a:t>,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3. </a:t>
            </a:r>
            <a:r>
              <a:rPr lang="en-US" b="1" dirty="0" err="1"/>
              <a:t>Detektor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tanadan</a:t>
            </a:r>
            <a:r>
              <a:rPr lang="en-US" dirty="0"/>
              <a:t> </a:t>
            </a:r>
            <a:r>
              <a:rPr lang="en-US" dirty="0" err="1"/>
              <a:t>o'tgach</a:t>
            </a:r>
            <a:r>
              <a:rPr lang="en-US" dirty="0"/>
              <a:t>, </a:t>
            </a:r>
            <a:r>
              <a:rPr lang="en-US" dirty="0" err="1"/>
              <a:t>detektorlarga</a:t>
            </a:r>
            <a:r>
              <a:rPr lang="en-US" dirty="0"/>
              <a:t> </a:t>
            </a:r>
            <a:r>
              <a:rPr lang="en-US" dirty="0" err="1"/>
              <a:t>yetib</a:t>
            </a:r>
            <a:r>
              <a:rPr lang="en-US" dirty="0"/>
              <a:t> </a:t>
            </a:r>
            <a:r>
              <a:rPr lang="en-US" dirty="0" err="1"/>
              <a:t>boradi</a:t>
            </a:r>
            <a:r>
              <a:rPr lang="en-US" dirty="0"/>
              <a:t>. </a:t>
            </a:r>
            <a:r>
              <a:rPr lang="en-US" dirty="0" err="1"/>
              <a:t>Detektorlar</a:t>
            </a:r>
            <a:r>
              <a:rPr lang="en-US" dirty="0"/>
              <a:t> </a:t>
            </a:r>
            <a:r>
              <a:rPr lang="en-US" dirty="0" err="1"/>
              <a:t>nurlarning</a:t>
            </a:r>
            <a:r>
              <a:rPr lang="en-US" dirty="0"/>
              <a:t> </a:t>
            </a:r>
            <a:r>
              <a:rPr lang="en-US" dirty="0" err="1"/>
              <a:t>kuchini</a:t>
            </a:r>
            <a:r>
              <a:rPr lang="en-US" dirty="0"/>
              <a:t> </a:t>
            </a:r>
            <a:r>
              <a:rPr lang="en-US" dirty="0" err="1"/>
              <a:t>o'lchaydi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signaliga</a:t>
            </a:r>
            <a:r>
              <a:rPr lang="en-US" dirty="0"/>
              <a:t> </a:t>
            </a:r>
            <a:r>
              <a:rPr lang="en-US" dirty="0" err="1"/>
              <a:t>aylantiradi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signal </a:t>
            </a:r>
            <a:r>
              <a:rPr lang="en-US" dirty="0" err="1"/>
              <a:t>keyinchalik</a:t>
            </a:r>
            <a:r>
              <a:rPr lang="en-US" dirty="0"/>
              <a:t> </a:t>
            </a:r>
            <a:r>
              <a:rPr lang="en-US" dirty="0" err="1"/>
              <a:t>tasvir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4. </a:t>
            </a:r>
            <a:r>
              <a:rPr lang="en-US" b="1" dirty="0" err="1"/>
              <a:t>Kompyuter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Olingan</a:t>
            </a:r>
            <a:r>
              <a:rPr lang="en-US" dirty="0"/>
              <a:t> </a:t>
            </a:r>
            <a:r>
              <a:rPr lang="en-US" dirty="0" err="1"/>
              <a:t>signallar</a:t>
            </a:r>
            <a:r>
              <a:rPr lang="en-US" dirty="0"/>
              <a:t> </a:t>
            </a:r>
            <a:r>
              <a:rPr lang="en-US" dirty="0" err="1"/>
              <a:t>kompyuterda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ishlanadi</a:t>
            </a:r>
            <a:r>
              <a:rPr lang="en-US" dirty="0"/>
              <a:t>. </a:t>
            </a:r>
            <a:r>
              <a:rPr lang="en-US" dirty="0" err="1"/>
              <a:t>Kompyuter</a:t>
            </a:r>
            <a:r>
              <a:rPr lang="en-US" dirty="0"/>
              <a:t> </a:t>
            </a:r>
            <a:r>
              <a:rPr lang="en-US" dirty="0" err="1"/>
              <a:t>nurlarni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</a:t>
            </a:r>
            <a:r>
              <a:rPr lang="en-US" dirty="0" err="1"/>
              <a:t>tananing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tuzilmalarini</a:t>
            </a:r>
            <a:r>
              <a:rPr lang="en-US" dirty="0"/>
              <a:t> </a:t>
            </a:r>
            <a:r>
              <a:rPr lang="en-US" dirty="0" err="1"/>
              <a:t>ko'rsatadigan</a:t>
            </a:r>
            <a:r>
              <a:rPr lang="en-US" dirty="0"/>
              <a:t> </a:t>
            </a:r>
            <a:r>
              <a:rPr lang="en-US" dirty="0" err="1"/>
              <a:t>tasvirlar</a:t>
            </a:r>
            <a:r>
              <a:rPr lang="en-US" dirty="0"/>
              <a:t> </a:t>
            </a:r>
            <a:r>
              <a:rPr lang="en-US" dirty="0" err="1"/>
              <a:t>yaratadi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5. Operator </a:t>
            </a:r>
            <a:r>
              <a:rPr lang="en-US" b="1" dirty="0" err="1"/>
              <a:t>paneli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Shifokor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radiolog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apparatini</a:t>
            </a:r>
            <a:r>
              <a:rPr lang="en-US" dirty="0"/>
              <a:t> </a:t>
            </a:r>
            <a:r>
              <a:rPr lang="en-US" dirty="0" err="1"/>
              <a:t>boshqarish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operator </a:t>
            </a:r>
            <a:r>
              <a:rPr lang="en-US" dirty="0" err="1"/>
              <a:t>panelidan</a:t>
            </a:r>
            <a:r>
              <a:rPr lang="en-US" dirty="0"/>
              <a:t> </a:t>
            </a:r>
            <a:r>
              <a:rPr lang="en-US" dirty="0" err="1"/>
              <a:t>foydalanadi</a:t>
            </a:r>
            <a:r>
              <a:rPr lang="en-US" dirty="0"/>
              <a:t>. Bu panel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chiqarish</a:t>
            </a:r>
            <a:r>
              <a:rPr lang="en-US" dirty="0"/>
              <a:t>, </a:t>
            </a:r>
            <a:r>
              <a:rPr lang="en-US" dirty="0" err="1"/>
              <a:t>tasvirlarni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natijalarni</a:t>
            </a:r>
            <a:r>
              <a:rPr lang="en-US" dirty="0"/>
              <a:t> </a:t>
            </a:r>
            <a:r>
              <a:rPr lang="en-US" dirty="0" err="1"/>
              <a:t>ko'rish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93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306186"/>
            <a:ext cx="7134447" cy="39234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302" y="4306186"/>
            <a:ext cx="7347098" cy="39234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8855" y="79767"/>
            <a:ext cx="11291777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latin typeface="Arial" panose="020B0604020202020204" pitchFamily="34" charset="0"/>
              </a:rPr>
              <a:t>Rentgen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</a:rPr>
              <a:t>apparati</a:t>
            </a:r>
            <a:r>
              <a:rPr lang="en-US" sz="2000" dirty="0" err="1"/>
              <a:t>-</a:t>
            </a:r>
            <a:r>
              <a:rPr lang="en-US" sz="2000" dirty="0" err="1">
                <a:latin typeface="Arial" panose="020B0604020202020204" pitchFamily="34" charset="0"/>
              </a:rPr>
              <a:t>rentgen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nurlanishini</a:t>
            </a:r>
            <a:r>
              <a:rPr lang="en-US" sz="2000" dirty="0"/>
              <a:t> </a:t>
            </a:r>
            <a:r>
              <a:rPr lang="en-US" sz="2000" dirty="0" err="1"/>
              <a:t>olish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undan</a:t>
            </a:r>
            <a:r>
              <a:rPr lang="en-US" sz="2000" dirty="0"/>
              <a:t> </a:t>
            </a:r>
            <a:r>
              <a:rPr lang="en-US" sz="2000" dirty="0" err="1"/>
              <a:t>foydalanish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uskunalar</a:t>
            </a:r>
            <a:r>
              <a:rPr lang="en-US" sz="2000" dirty="0"/>
              <a:t> </a:t>
            </a:r>
            <a:r>
              <a:rPr lang="en-US" sz="2000" dirty="0" err="1"/>
              <a:t>to'plami</a:t>
            </a:r>
            <a:r>
              <a:rPr lang="en-US" sz="2000" dirty="0"/>
              <a:t>. </a:t>
            </a:r>
            <a:r>
              <a:rPr lang="en-US" sz="2000" dirty="0" err="1"/>
              <a:t>Tibbiyotda</a:t>
            </a:r>
            <a:r>
              <a:rPr lang="en-US" sz="2000" dirty="0"/>
              <a:t> (</a:t>
            </a:r>
            <a:r>
              <a:rPr lang="en-US" sz="2000" dirty="0" err="1">
                <a:latin typeface="Arial" panose="020B0604020202020204" pitchFamily="34" charset="0"/>
              </a:rPr>
              <a:t>rentgenografiya</a:t>
            </a:r>
            <a:r>
              <a:rPr lang="en-US" sz="2000" dirty="0"/>
              <a:t>, </a:t>
            </a:r>
            <a:r>
              <a:rPr lang="en-US" sz="2000" dirty="0" err="1">
                <a:latin typeface="Arial" panose="020B0604020202020204" pitchFamily="34" charset="0"/>
              </a:rPr>
              <a:t>floroskopiya</a:t>
            </a:r>
            <a:r>
              <a:rPr lang="en-US" sz="2000" dirty="0"/>
              <a:t>, </a:t>
            </a:r>
            <a:r>
              <a:rPr lang="en-US" sz="2000" dirty="0" err="1">
                <a:latin typeface="Arial" panose="020B0604020202020204" pitchFamily="34" charset="0"/>
              </a:rPr>
              <a:t>rentgenoterapiya</a:t>
            </a:r>
            <a:r>
              <a:rPr lang="en-US" sz="2000" dirty="0"/>
              <a:t>), </a:t>
            </a:r>
            <a:r>
              <a:rPr lang="en-US" sz="2000" dirty="0" err="1" smtClean="0">
                <a:latin typeface="Arial" panose="020B0604020202020204" pitchFamily="34" charset="0"/>
              </a:rPr>
              <a:t>nuqsonlarni</a:t>
            </a:r>
            <a:r>
              <a:rPr lang="en-US" sz="2000" dirty="0" smtClean="0"/>
              <a:t> </a:t>
            </a:r>
            <a:r>
              <a:rPr lang="en-US" sz="2000" dirty="0" err="1" smtClean="0"/>
              <a:t>aniqlash</a:t>
            </a:r>
            <a:r>
              <a:rPr lang="en-US" sz="2000" dirty="0"/>
              <a:t>, </a:t>
            </a:r>
            <a:r>
              <a:rPr lang="en-US" sz="2000" dirty="0" err="1"/>
              <a:t>buzilmaydigan</a:t>
            </a:r>
            <a:r>
              <a:rPr lang="en-US" sz="2000" dirty="0"/>
              <a:t> </a:t>
            </a:r>
            <a:r>
              <a:rPr lang="en-US" sz="2000" dirty="0" err="1"/>
              <a:t>nazoratda</a:t>
            </a:r>
            <a:r>
              <a:rPr lang="en-US" sz="2000" dirty="0"/>
              <a:t> </a:t>
            </a:r>
            <a:r>
              <a:rPr lang="en-US" sz="2000" dirty="0" err="1"/>
              <a:t>qo'llaniladi</a:t>
            </a:r>
            <a:r>
              <a:rPr lang="en-US" sz="2000" dirty="0"/>
              <a:t>. </a:t>
            </a:r>
            <a:r>
              <a:rPr lang="en-US" sz="2000" dirty="0" err="1"/>
              <a:t>Maxsus</a:t>
            </a:r>
            <a:r>
              <a:rPr lang="en-US" sz="2000" dirty="0"/>
              <a:t> </a:t>
            </a:r>
            <a:r>
              <a:rPr lang="en-US" sz="2000" dirty="0" err="1"/>
              <a:t>dizayndagi</a:t>
            </a:r>
            <a:r>
              <a:rPr lang="en-US" sz="2000" dirty="0"/>
              <a:t> </a:t>
            </a:r>
            <a:r>
              <a:rPr lang="en-US" sz="2000" dirty="0" err="1"/>
              <a:t>rentgen</a:t>
            </a:r>
            <a:r>
              <a:rPr lang="en-US" sz="2000" dirty="0"/>
              <a:t> </a:t>
            </a:r>
            <a:r>
              <a:rPr lang="en-US" sz="2000" dirty="0" err="1"/>
              <a:t>apparatlari</a:t>
            </a:r>
            <a:r>
              <a:rPr lang="en-US" sz="2000" dirty="0"/>
              <a:t> </a:t>
            </a:r>
            <a:r>
              <a:rPr lang="en-US" sz="2000" dirty="0" err="1">
                <a:latin typeface="Arial" panose="020B0604020202020204" pitchFamily="34" charset="0"/>
              </a:rPr>
              <a:t>rentgenospektra</a:t>
            </a:r>
            <a:r>
              <a:rPr lang="en-US" sz="2000" dirty="0" err="1">
                <a:solidFill>
                  <a:srgbClr val="0645AD"/>
                </a:solidFill>
                <a:latin typeface="Arial" panose="020B0604020202020204" pitchFamily="34" charset="0"/>
              </a:rPr>
              <a:t>l</a:t>
            </a:r>
            <a:r>
              <a:rPr lang="en-US" sz="2000" dirty="0"/>
              <a:t> </a:t>
            </a:r>
            <a:r>
              <a:rPr lang="en-US" sz="2000" dirty="0" err="1"/>
              <a:t>va</a:t>
            </a:r>
            <a:r>
              <a:rPr lang="en-US" sz="2000" dirty="0"/>
              <a:t> </a:t>
            </a:r>
            <a:r>
              <a:rPr lang="en-US" sz="2000" dirty="0" err="1">
                <a:latin typeface="Arial" panose="020B0604020202020204" pitchFamily="34" charset="0"/>
              </a:rPr>
              <a:t>rentgen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strukturasini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tahlil</a:t>
            </a:r>
            <a:r>
              <a:rPr lang="en-US" sz="2000" dirty="0"/>
              <a:t> </a:t>
            </a:r>
            <a:r>
              <a:rPr lang="en-US" sz="2000" dirty="0" err="1"/>
              <a:t>qilishda</a:t>
            </a:r>
            <a:r>
              <a:rPr lang="en-US" sz="2000" dirty="0"/>
              <a:t> </a:t>
            </a:r>
            <a:r>
              <a:rPr lang="en-US" sz="2000" dirty="0" err="1"/>
              <a:t>qo'llaniladi</a:t>
            </a:r>
            <a:r>
              <a:rPr lang="en-US" sz="2000" dirty="0"/>
              <a:t>. </a:t>
            </a:r>
            <a:r>
              <a:rPr lang="en-US" sz="2000" dirty="0" err="1"/>
              <a:t>Rentgen</a:t>
            </a:r>
            <a:r>
              <a:rPr lang="en-US" sz="2000" dirty="0"/>
              <a:t> </a:t>
            </a:r>
            <a:r>
              <a:rPr lang="en-US" sz="2000" dirty="0" err="1"/>
              <a:t>apparati</a:t>
            </a:r>
            <a:r>
              <a:rPr lang="en-US" sz="2000" dirty="0"/>
              <a:t> </a:t>
            </a:r>
            <a:r>
              <a:rPr lang="en-US" sz="2000" dirty="0" err="1"/>
              <a:t>introskop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 </a:t>
            </a:r>
            <a:r>
              <a:rPr lang="en-US" sz="2000" dirty="0" err="1" smtClean="0">
                <a:latin typeface="Arial" panose="020B0604020202020204" pitchFamily="34" charset="0"/>
              </a:rPr>
              <a:t>tomografning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qismidir</a:t>
            </a:r>
            <a:r>
              <a:rPr lang="en-US" sz="2000" dirty="0" smtClean="0"/>
              <a:t>.</a:t>
            </a:r>
            <a:r>
              <a:rPr lang="en-US" sz="2000" dirty="0" smtClean="0">
                <a:solidFill>
                  <a:srgbClr val="0645AD"/>
                </a:solidFill>
                <a:latin typeface="Arial" panose="020B0604020202020204" pitchFamily="34" charset="0"/>
                <a:hlinkClick r:id="rId4" tooltip="Tomograf"/>
              </a:rPr>
              <a:t>.</a:t>
            </a:r>
            <a:endParaRPr lang="en-US" sz="2000" dirty="0" smtClean="0">
              <a:solidFill>
                <a:srgbClr val="0645AD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b="1" dirty="0" err="1"/>
              <a:t>Rentgen</a:t>
            </a:r>
            <a:r>
              <a:rPr lang="en-US" b="1" dirty="0"/>
              <a:t> </a:t>
            </a:r>
            <a:r>
              <a:rPr lang="en-US" b="1" dirty="0" err="1"/>
              <a:t>apparatlarining</a:t>
            </a:r>
            <a:r>
              <a:rPr lang="en-US" b="1" dirty="0"/>
              <a:t> </a:t>
            </a:r>
            <a:r>
              <a:rPr lang="en-US" b="1" dirty="0" err="1" smtClean="0"/>
              <a:t>turlari</a:t>
            </a:r>
            <a:r>
              <a:rPr lang="en-US" b="1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en-US" sz="2000" dirty="0" err="1"/>
              <a:t>Umumiy</a:t>
            </a:r>
            <a:r>
              <a:rPr lang="en-US" sz="2000" dirty="0"/>
              <a:t> </a:t>
            </a:r>
            <a:r>
              <a:rPr lang="en-US" sz="2000" dirty="0" err="1"/>
              <a:t>maqsadli</a:t>
            </a:r>
            <a:r>
              <a:rPr lang="en-US" sz="2000" dirty="0"/>
              <a:t> </a:t>
            </a:r>
            <a:r>
              <a:rPr lang="en-US" sz="2000" dirty="0" err="1"/>
              <a:t>rentgen</a:t>
            </a:r>
            <a:r>
              <a:rPr lang="en-US" sz="2000" dirty="0"/>
              <a:t> </a:t>
            </a:r>
            <a:r>
              <a:rPr lang="en-US" sz="2000" dirty="0" err="1"/>
              <a:t>diagnostika</a:t>
            </a:r>
            <a:r>
              <a:rPr lang="en-US" sz="2000" dirty="0"/>
              <a:t> </a:t>
            </a:r>
            <a:r>
              <a:rPr lang="en-US" sz="2000" dirty="0" err="1" smtClean="0"/>
              <a:t>apparati</a:t>
            </a:r>
            <a:r>
              <a:rPr lang="en-US" sz="2000" dirty="0" err="1"/>
              <a:t>,</a:t>
            </a:r>
            <a:r>
              <a:rPr lang="en-US" sz="2000" dirty="0" err="1" smtClean="0"/>
              <a:t>Angiograf,Palata</a:t>
            </a:r>
            <a:r>
              <a:rPr lang="en-US" sz="2000" dirty="0" smtClean="0"/>
              <a:t> </a:t>
            </a:r>
            <a:r>
              <a:rPr lang="en-US" sz="2000" dirty="0" err="1"/>
              <a:t>rentgen</a:t>
            </a:r>
            <a:r>
              <a:rPr lang="en-US" sz="2000" dirty="0"/>
              <a:t> </a:t>
            </a:r>
            <a:r>
              <a:rPr lang="en-US" sz="2000" dirty="0" err="1" smtClean="0"/>
              <a:t>apparati</a:t>
            </a:r>
            <a:r>
              <a:rPr lang="en-US" sz="2000" dirty="0" err="1"/>
              <a:t>,</a:t>
            </a:r>
            <a:r>
              <a:rPr lang="en-US" sz="2000" dirty="0" err="1" smtClean="0"/>
              <a:t>Dental</a:t>
            </a:r>
            <a:r>
              <a:rPr lang="en-US" sz="2000" dirty="0" smtClean="0"/>
              <a:t> </a:t>
            </a:r>
            <a:r>
              <a:rPr lang="en-US" sz="2000" dirty="0" err="1" smtClean="0"/>
              <a:t>rentgen</a:t>
            </a:r>
            <a:r>
              <a:rPr lang="en-US" sz="2000" dirty="0" smtClean="0"/>
              <a:t> </a:t>
            </a:r>
            <a:r>
              <a:rPr lang="en-US" sz="2000" dirty="0" err="1" smtClean="0"/>
              <a:t>apparati,Pantomografik</a:t>
            </a:r>
            <a:r>
              <a:rPr lang="en-US" sz="2000" dirty="0" smtClean="0"/>
              <a:t> </a:t>
            </a:r>
            <a:r>
              <a:rPr lang="en-US" sz="2000" dirty="0" err="1"/>
              <a:t>tish</a:t>
            </a:r>
            <a:r>
              <a:rPr lang="en-US" sz="2000" dirty="0"/>
              <a:t> </a:t>
            </a:r>
            <a:r>
              <a:rPr lang="en-US" sz="2000" dirty="0" err="1" smtClean="0"/>
              <a:t>apparati</a:t>
            </a:r>
            <a:r>
              <a:rPr lang="en-US" sz="2000" dirty="0" smtClean="0"/>
              <a:t>, </a:t>
            </a:r>
            <a:r>
              <a:rPr lang="en-US" sz="2000" dirty="0" err="1"/>
              <a:t>rentgen</a:t>
            </a:r>
            <a:r>
              <a:rPr lang="en-US" sz="2000" dirty="0"/>
              <a:t> </a:t>
            </a:r>
            <a:r>
              <a:rPr lang="en-US" sz="2000" dirty="0" err="1" smtClean="0"/>
              <a:t>apparati,Rentgen</a:t>
            </a:r>
            <a:r>
              <a:rPr lang="en-US" sz="2000" dirty="0" smtClean="0"/>
              <a:t> </a:t>
            </a:r>
            <a:r>
              <a:rPr lang="en-US" sz="2000" dirty="0" err="1" smtClean="0"/>
              <a:t>mammografi,Fluorograf</a:t>
            </a:r>
            <a:r>
              <a:rPr lang="en-US" sz="2000" dirty="0" err="1"/>
              <a:t>,</a:t>
            </a:r>
            <a:r>
              <a:rPr lang="en-US" sz="2000" dirty="0" err="1" smtClean="0"/>
              <a:t>Rentgen</a:t>
            </a:r>
            <a:r>
              <a:rPr lang="en-US" sz="2000" dirty="0" smtClean="0"/>
              <a:t> </a:t>
            </a:r>
            <a:r>
              <a:rPr lang="en-US" sz="2000" dirty="0" err="1"/>
              <a:t>kompyuter</a:t>
            </a:r>
            <a:r>
              <a:rPr lang="en-US" sz="2000" dirty="0"/>
              <a:t> </a:t>
            </a:r>
            <a:r>
              <a:rPr lang="en-US" sz="2000" dirty="0" err="1" smtClean="0"/>
              <a:t>tomografi,Rentgen</a:t>
            </a:r>
            <a:r>
              <a:rPr lang="en-US" sz="2000" dirty="0" smtClean="0"/>
              <a:t> </a:t>
            </a:r>
            <a:r>
              <a:rPr lang="en-US" sz="2000" dirty="0" err="1"/>
              <a:t>terapiyasi</a:t>
            </a:r>
            <a:r>
              <a:rPr lang="en-US" sz="2000" dirty="0"/>
              <a:t> </a:t>
            </a:r>
            <a:r>
              <a:rPr lang="en-US" sz="2000" dirty="0" err="1" smtClean="0"/>
              <a:t>apparati</a:t>
            </a:r>
            <a:r>
              <a:rPr lang="en-US" sz="2000" dirty="0" smtClean="0"/>
              <a:t>.</a:t>
            </a:r>
            <a:endParaRPr lang="en-US" sz="2000" dirty="0"/>
          </a:p>
          <a:p>
            <a:pPr>
              <a:lnSpc>
                <a:spcPct val="150000"/>
              </a:lnSpc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2874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73181" y="864956"/>
            <a:ext cx="7623572" cy="1233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b="1" kern="0" spc="-39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Yadro tibbiyoti va nur diagnostikasining afzalliklari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246614" y="2328982"/>
            <a:ext cx="7623572" cy="9772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7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Yadro tibbiyoti va nur diagnostikasi bir qator afzalliklarga ega. Ular kasalliklarni erta aniqlash, aniq tashxis qo‘yish va samarali davolash imkonini beradi. Bundan tashqari, minimal invazivlik bemorlar uchun qulaylik yaratadi.</a:t>
            </a:r>
            <a:endParaRPr lang="en-US" sz="17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614" y="3550563"/>
            <a:ext cx="1086088" cy="130325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658457" y="3767733"/>
            <a:ext cx="2468404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kern="0" spc="-19" dirty="0" err="1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Erta</a:t>
            </a:r>
            <a:r>
              <a:rPr lang="en-US" sz="1900" b="1" kern="0" spc="-19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1900" b="1" kern="0" spc="-19" dirty="0" err="1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tashxis</a:t>
            </a:r>
            <a:endParaRPr lang="en-US" sz="1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614" y="4853821"/>
            <a:ext cx="1086088" cy="130325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58457" y="5070991"/>
            <a:ext cx="2468404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kern="0" spc="-19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Aniq tashxis</a:t>
            </a:r>
            <a:endParaRPr lang="en-US" sz="19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614" y="6157079"/>
            <a:ext cx="1086088" cy="130325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7658457" y="6374249"/>
            <a:ext cx="2468404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kern="0" spc="-19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Samarali davolash</a:t>
            </a:r>
            <a:endParaRPr lang="en-US" sz="19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134987" cy="40762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076224"/>
            <a:ext cx="6134987" cy="3936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9149" y="635794"/>
            <a:ext cx="13012102" cy="1313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b="1" kern="0" spc="-41" dirty="0">
                <a:solidFill>
                  <a:srgbClr val="000000"/>
                </a:solidFill>
                <a:latin typeface="Times New Roman" panose="02020603050405020304" pitchFamily="18" charset="0"/>
                <a:ea typeface="Montserrat Bold" pitchFamily="34" charset="-122"/>
                <a:cs typeface="Times New Roman" panose="02020603050405020304" pitchFamily="18" charset="0"/>
              </a:rPr>
              <a:t>Davolashda yadro tibbiyoti va nur diagnostikasining roli</a:t>
            </a:r>
            <a:endParaRPr lang="en-US" sz="4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09149" y="2411611"/>
            <a:ext cx="13012102" cy="693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Yadro tibbiyoti va nur diagnostikasi davolashda ham muhim rol o‘ynaydi. Radioaktiv izotoplar saraton kasalliklarini davolashda qo‘llaniladi. Nur terapiyasi esa o‘simtalarni yo‘q qilishda samarali usul hisoblanadi.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779184" y="5152072"/>
            <a:ext cx="2700933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50" b="1" kern="0" spc="-2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Radioaktiv izotoplar</a:t>
            </a:r>
            <a:endParaRPr lang="en-US" sz="2050" dirty="0"/>
          </a:p>
        </p:txBody>
      </p:sp>
      <p:sp>
        <p:nvSpPr>
          <p:cNvPr id="5" name="Text 3"/>
          <p:cNvSpPr/>
          <p:nvPr/>
        </p:nvSpPr>
        <p:spPr>
          <a:xfrm>
            <a:off x="809149" y="5702498"/>
            <a:ext cx="3766661" cy="3468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Saraton kasalliklarini davolash</a:t>
            </a:r>
            <a:r>
              <a:rPr lang="en-US" sz="18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8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130" y="3365302"/>
            <a:ext cx="4554141" cy="455414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571887" y="5152072"/>
            <a:ext cx="345877" cy="432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7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10054590" y="5235416"/>
            <a:ext cx="2627233" cy="328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b="1" kern="0" spc="-2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Nur terapiyasi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10054590" y="5702498"/>
            <a:ext cx="3766661" cy="3468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00" dirty="0">
                <a:solidFill>
                  <a:srgbClr val="3D3838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O'simtalarni yo'q qilish.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130" y="3365302"/>
            <a:ext cx="4554141" cy="455414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712398" y="5700117"/>
            <a:ext cx="345877" cy="432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27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882905" y="346032"/>
            <a:ext cx="5609749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Xulosa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82502" y="1443589"/>
            <a:ext cx="11451265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Yadro tibbiyoti va nur diagnostikasi zamonaviy tibbiyotning muhim yo‘nalishlaridir. Ular kasalliklarni aniqlash va davolashda katta imkoniyatlar yaratadi. Kelajakda bu sohalarning rivojlanishi bemorlar uchun yanada yaxshi natijalarga olib keladi.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198" y="5344597"/>
            <a:ext cx="74164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endParaRPr lang="en-US" sz="19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05" y="2924251"/>
            <a:ext cx="5879804" cy="51352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209" y="2924251"/>
            <a:ext cx="5515736" cy="5387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4475" y="655306"/>
            <a:ext cx="50705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Foydalanilgan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adabiyotlar</a:t>
            </a:r>
            <a:r>
              <a:rPr lang="en-US" sz="2800" b="1" dirty="0"/>
              <a:t>.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9433" y="1526071"/>
            <a:ext cx="73152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Yuldashev</a:t>
            </a:r>
            <a:r>
              <a:rPr lang="ru-RU" dirty="0" smtClean="0"/>
              <a:t> A.A., </a:t>
            </a:r>
            <a:r>
              <a:rPr lang="ru-RU" dirty="0" err="1" smtClean="0"/>
              <a:t>Karimov</a:t>
            </a:r>
            <a:r>
              <a:rPr lang="ru-RU" dirty="0" smtClean="0"/>
              <a:t> </a:t>
            </a:r>
            <a:r>
              <a:rPr lang="ru-RU" dirty="0" err="1" smtClean="0"/>
              <a:t>Sh.T</a:t>
            </a:r>
            <a:r>
              <a:rPr lang="ru-RU" dirty="0" smtClean="0"/>
              <a:t>. "</a:t>
            </a:r>
            <a:r>
              <a:rPr lang="ru-RU" dirty="0" err="1" smtClean="0"/>
              <a:t>Yadro</a:t>
            </a:r>
            <a:r>
              <a:rPr lang="ru-RU" dirty="0" smtClean="0"/>
              <a:t> </a:t>
            </a:r>
            <a:r>
              <a:rPr lang="ru-RU" dirty="0" err="1" smtClean="0"/>
              <a:t>tibbiyoti</a:t>
            </a:r>
            <a:r>
              <a:rPr lang="ru-RU" dirty="0" smtClean="0"/>
              <a:t> </a:t>
            </a:r>
            <a:r>
              <a:rPr lang="ru-RU" dirty="0" err="1" smtClean="0"/>
              <a:t>asoslari</a:t>
            </a:r>
            <a:r>
              <a:rPr lang="ru-RU" dirty="0" smtClean="0"/>
              <a:t>" – </a:t>
            </a:r>
            <a:r>
              <a:rPr lang="ru-RU" dirty="0" err="1" smtClean="0"/>
              <a:t>Toshkent</a:t>
            </a:r>
            <a:r>
              <a:rPr lang="ru-RU" dirty="0" smtClean="0"/>
              <a:t>: </a:t>
            </a:r>
            <a:r>
              <a:rPr lang="ru-RU" dirty="0" err="1" smtClean="0"/>
              <a:t>Tibbiyot</a:t>
            </a:r>
            <a:r>
              <a:rPr lang="ru-RU" dirty="0" smtClean="0"/>
              <a:t> </a:t>
            </a:r>
            <a:r>
              <a:rPr lang="ru-RU" dirty="0" err="1" smtClean="0"/>
              <a:t>nashriyoti</a:t>
            </a:r>
            <a:r>
              <a:rPr lang="ru-RU" dirty="0" smtClean="0"/>
              <a:t>, 2020.</a:t>
            </a:r>
          </a:p>
          <a:p>
            <a:endParaRPr lang="ru-RU" dirty="0" smtClean="0"/>
          </a:p>
          <a:p>
            <a:r>
              <a:rPr lang="ru-RU" dirty="0" smtClean="0"/>
              <a:t>2. </a:t>
            </a:r>
            <a:r>
              <a:rPr lang="ru-RU" dirty="0" err="1" smtClean="0"/>
              <a:t>Rasulov</a:t>
            </a:r>
            <a:r>
              <a:rPr lang="ru-RU" dirty="0" smtClean="0"/>
              <a:t> B.M. "</a:t>
            </a:r>
            <a:r>
              <a:rPr lang="ru-RU" dirty="0" err="1" smtClean="0"/>
              <a:t>Tibbiy</a:t>
            </a:r>
            <a:r>
              <a:rPr lang="ru-RU" dirty="0" smtClean="0"/>
              <a:t> </a:t>
            </a:r>
            <a:r>
              <a:rPr lang="ru-RU" dirty="0" err="1" smtClean="0"/>
              <a:t>radiologiya</a:t>
            </a:r>
            <a:r>
              <a:rPr lang="ru-RU" dirty="0" smtClean="0"/>
              <a:t> </a:t>
            </a:r>
            <a:r>
              <a:rPr lang="ru-RU" dirty="0" err="1" smtClean="0"/>
              <a:t>va</a:t>
            </a:r>
            <a:r>
              <a:rPr lang="ru-RU" dirty="0" smtClean="0"/>
              <a:t> </a:t>
            </a:r>
            <a:r>
              <a:rPr lang="ru-RU" dirty="0" err="1" smtClean="0"/>
              <a:t>diagnostika</a:t>
            </a:r>
            <a:r>
              <a:rPr lang="ru-RU" dirty="0" smtClean="0"/>
              <a:t>" – </a:t>
            </a:r>
            <a:r>
              <a:rPr lang="ru-RU" dirty="0" err="1" smtClean="0"/>
              <a:t>Toshkent</a:t>
            </a:r>
            <a:r>
              <a:rPr lang="ru-RU" dirty="0" smtClean="0"/>
              <a:t>, 2019.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3. https://uz.wikipedia.org/wiki/Yadro_tibbiyoti</a:t>
            </a:r>
          </a:p>
          <a:p>
            <a:endParaRPr lang="en-US" dirty="0"/>
          </a:p>
          <a:p>
            <a:r>
              <a:rPr lang="en-US" dirty="0" smtClean="0"/>
              <a:t>4. </a:t>
            </a:r>
            <a:r>
              <a:rPr lang="en-US" dirty="0" smtClean="0">
                <a:hlinkClick r:id="rId2"/>
              </a:rPr>
              <a:t>https://uz.wikipedia.org/wiki/Nur_tashxis_usullari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5. https://e-library.sammu.uz/uploads/books/Uzbek%20tilidagi%20adabiyotlar/Filosofiya/Tibbiyot%20tarixi.pdf</a:t>
            </a:r>
          </a:p>
        </p:txBody>
      </p:sp>
    </p:spTree>
    <p:extLst>
      <p:ext uri="{BB962C8B-B14F-4D97-AF65-F5344CB8AC3E}">
        <p14:creationId xmlns:p14="http://schemas.microsoft.com/office/powerpoint/2010/main" val="221758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4012" y="2292720"/>
            <a:ext cx="74366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Etiboringiz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raxmat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123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9462" y="318977"/>
            <a:ext cx="820833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endParaRPr lang="en-US" sz="2800" b="1" kern="0" spc="-44" dirty="0" smtClean="0">
              <a:solidFill>
                <a:srgbClr val="000000"/>
              </a:solidFill>
              <a:latin typeface="Montserrat Bold" pitchFamily="34" charset="0"/>
              <a:ea typeface="Montserrat Bold" pitchFamily="34" charset="-122"/>
              <a:cs typeface="Montserrat Bold" pitchFamily="34" charset="-120"/>
            </a:endParaRPr>
          </a:p>
          <a:p>
            <a:pPr>
              <a:lnSpc>
                <a:spcPts val="5500"/>
              </a:lnSpc>
            </a:pPr>
            <a:r>
              <a:rPr lang="en-US" sz="32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                                   </a:t>
            </a:r>
            <a:r>
              <a:rPr lang="en-US" sz="32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Reja</a:t>
            </a:r>
            <a:r>
              <a:rPr lang="en-US" sz="32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.</a:t>
            </a:r>
          </a:p>
          <a:p>
            <a:pPr>
              <a:lnSpc>
                <a:spcPts val="5500"/>
              </a:lnSpc>
            </a:pP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1.Yadro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tibbiyoti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va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nur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diagnostikasing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asoslari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.</a:t>
            </a:r>
          </a:p>
          <a:p>
            <a:pPr>
              <a:lnSpc>
                <a:spcPts val="5500"/>
              </a:lnSpc>
            </a:pP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2.Diagnostika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usullari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.</a:t>
            </a:r>
          </a:p>
          <a:p>
            <a:pPr>
              <a:lnSpc>
                <a:spcPts val="5500"/>
              </a:lnSpc>
            </a:pP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3.Davolashdagi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qollanilishi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.</a:t>
            </a:r>
          </a:p>
          <a:p>
            <a:pPr>
              <a:lnSpc>
                <a:spcPts val="5500"/>
              </a:lnSpc>
            </a:pP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4.Afzalliklari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va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kelajak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 </a:t>
            </a:r>
            <a:r>
              <a:rPr lang="en-US" sz="2400" b="1" kern="0" spc="-44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istiqbollari</a:t>
            </a:r>
            <a:r>
              <a:rPr lang="en-US" sz="2400" b="1" kern="0" spc="-44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215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782723"/>
            <a:ext cx="7416403" cy="2103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211975" y="694816"/>
            <a:ext cx="7416403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b="1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Yadro tibbiyoti va nur diagnostikasi – tibbiyotning muhim yo‘nalishlari. Ular kasalliklarni aniqlash va davolashda zamonaviy imkoniyatlarni taqdim etadi. Ushbu sohalar bemorlarga sifatli tibbiy yordam ko‘rsatishda katta ahamiyatga ega.</a:t>
            </a:r>
            <a:endParaRPr lang="en-US" sz="1900" b="1" dirty="0"/>
          </a:p>
        </p:txBody>
      </p:sp>
      <p:sp>
        <p:nvSpPr>
          <p:cNvPr id="5" name="Shape 2"/>
          <p:cNvSpPr/>
          <p:nvPr/>
        </p:nvSpPr>
        <p:spPr>
          <a:xfrm>
            <a:off x="6350198" y="6033492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43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678775"/>
            <a:ext cx="74164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kern="0" spc="-44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Yadro tibbiyotining asosiy printsiplari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63798" y="2451497"/>
            <a:ext cx="7416403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Yadro tibbiyotining asosiy printsiplari radioaktiv moddalardan foydalanishga asoslangan. Bu usul organizmdagi fiziologik jarayonlarni kuzatish imkonini beradi. Yadro tibbiyoti kasalliklarni erta bosqichda aniqlashda muhim rol o‘ynaydi.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863798" y="4209812"/>
            <a:ext cx="3584853" cy="1732598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</p:sp>
      <p:sp>
        <p:nvSpPr>
          <p:cNvPr id="6" name="Text 3"/>
          <p:cNvSpPr/>
          <p:nvPr/>
        </p:nvSpPr>
        <p:spPr>
          <a:xfrm>
            <a:off x="1110615" y="4456628"/>
            <a:ext cx="3013353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Radioaktiv moddalar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0615" y="4955262"/>
            <a:ext cx="3091220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Radioaktiv izotoplar organizmga kiritiladi.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4695468" y="4209812"/>
            <a:ext cx="3584853" cy="1732598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4942284" y="4456628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Gamma-kamera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4942284" y="4955262"/>
            <a:ext cx="3091220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Gamma-kamera nurlanishni qayd etadi.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863798" y="6189226"/>
            <a:ext cx="7416403" cy="1362432"/>
          </a:xfrm>
          <a:prstGeom prst="roundRect">
            <a:avLst>
              <a:gd name="adj" fmla="val 2718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1110615" y="6436043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22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Tasvirlash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1110615" y="6934676"/>
            <a:ext cx="6922770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Tasvirlar kasallikni aniqlashga yordam beradi.</a:t>
            </a:r>
            <a:endParaRPr lang="en-US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324719" y="999053"/>
            <a:ext cx="7467600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250" b="1" kern="0" spc="-43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Nur diagnostikasi usullari: Rentgenografiya, KT, MRT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324600" y="2719149"/>
            <a:ext cx="7467600" cy="1077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85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Nur diagnostikasi usullari turli kasalliklarni aniqlashda keng qo‘llaniladi. Rentgenografiya suyaklarni tasvirlashda samarali. KT va MRT esa ichki organlar va to‘qimalarni batafsil ko‘rsatadi.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6324600" y="4336018"/>
            <a:ext cx="538877" cy="538877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744" y="4401383"/>
            <a:ext cx="326588" cy="40814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102912" y="4336018"/>
            <a:ext cx="2721650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2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Rentgenografiya</a:t>
            </a:r>
            <a:endParaRPr lang="en-US" sz="2100" dirty="0"/>
          </a:p>
        </p:txBody>
      </p:sp>
      <p:sp>
        <p:nvSpPr>
          <p:cNvPr id="8" name="Text 4"/>
          <p:cNvSpPr/>
          <p:nvPr/>
        </p:nvSpPr>
        <p:spPr>
          <a:xfrm>
            <a:off x="7102912" y="4819769"/>
            <a:ext cx="2835831" cy="718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85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Suyaklar va o'pka kasalliklari.</a:t>
            </a:r>
            <a:endParaRPr lang="en-US" sz="1850" dirty="0"/>
          </a:p>
        </p:txBody>
      </p:sp>
      <p:sp>
        <p:nvSpPr>
          <p:cNvPr id="9" name="Shape 5"/>
          <p:cNvSpPr/>
          <p:nvPr/>
        </p:nvSpPr>
        <p:spPr>
          <a:xfrm>
            <a:off x="10178177" y="4336018"/>
            <a:ext cx="538877" cy="538877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4321" y="4401383"/>
            <a:ext cx="326588" cy="40814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956488" y="4336018"/>
            <a:ext cx="2835831" cy="680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2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Kompyuter tomografiyasi (KT)</a:t>
            </a:r>
            <a:endParaRPr lang="en-US" sz="2100" dirty="0"/>
          </a:p>
        </p:txBody>
      </p:sp>
      <p:sp>
        <p:nvSpPr>
          <p:cNvPr id="12" name="Text 7"/>
          <p:cNvSpPr/>
          <p:nvPr/>
        </p:nvSpPr>
        <p:spPr>
          <a:xfrm>
            <a:off x="10956488" y="5159931"/>
            <a:ext cx="2835831" cy="718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85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Ichki organlar, qon tomirlari.</a:t>
            </a:r>
            <a:endParaRPr lang="en-US" sz="1850" dirty="0"/>
          </a:p>
        </p:txBody>
      </p:sp>
      <p:sp>
        <p:nvSpPr>
          <p:cNvPr id="13" name="Shape 8"/>
          <p:cNvSpPr/>
          <p:nvPr/>
        </p:nvSpPr>
        <p:spPr>
          <a:xfrm>
            <a:off x="6324600" y="6387465"/>
            <a:ext cx="538877" cy="538877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0744" y="6452830"/>
            <a:ext cx="326588" cy="40814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102912" y="6387465"/>
            <a:ext cx="5025509" cy="3401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21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Magnit-rezonans tomografiya (MRT)</a:t>
            </a:r>
            <a:endParaRPr lang="en-US" sz="2100" dirty="0"/>
          </a:p>
        </p:txBody>
      </p:sp>
      <p:sp>
        <p:nvSpPr>
          <p:cNvPr id="16" name="Text 10"/>
          <p:cNvSpPr/>
          <p:nvPr/>
        </p:nvSpPr>
        <p:spPr>
          <a:xfrm>
            <a:off x="7102912" y="6871216"/>
            <a:ext cx="6689288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850" dirty="0">
                <a:solidFill>
                  <a:srgbClr val="3D3838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Nerv tizimi, yumshoq to'qimalar.</a:t>
            </a:r>
            <a:endParaRPr lang="en-US" sz="185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266" y="311854"/>
            <a:ext cx="5715495" cy="34852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265" y="3956463"/>
            <a:ext cx="5715495" cy="4212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0484" y="244365"/>
            <a:ext cx="1053686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Magnit-rezonans</a:t>
            </a:r>
            <a:r>
              <a:rPr lang="en-US" b="1" dirty="0"/>
              <a:t> </a:t>
            </a:r>
            <a:r>
              <a:rPr lang="en-US" b="1" dirty="0" err="1"/>
              <a:t>tomografiya</a:t>
            </a:r>
            <a:r>
              <a:rPr lang="en-US" b="1" dirty="0"/>
              <a:t> (MRT) </a:t>
            </a:r>
            <a:r>
              <a:rPr lang="en-US" dirty="0"/>
              <a:t>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qo'llaniladigan</a:t>
            </a:r>
            <a:r>
              <a:rPr lang="en-US" dirty="0"/>
              <a:t> </a:t>
            </a:r>
            <a:r>
              <a:rPr lang="en-US" dirty="0" err="1"/>
              <a:t>tasvirlash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u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radio </a:t>
            </a:r>
            <a:r>
              <a:rPr lang="en-US" dirty="0" err="1"/>
              <a:t>to'lqinlardan</a:t>
            </a:r>
            <a:r>
              <a:rPr lang="en-US" dirty="0"/>
              <a:t> </a:t>
            </a:r>
            <a:r>
              <a:rPr lang="en-US" dirty="0" err="1"/>
              <a:t>foydalangan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tanadagi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tuzilmalarni</a:t>
            </a:r>
            <a:r>
              <a:rPr lang="en-US" dirty="0"/>
              <a:t> </a:t>
            </a:r>
            <a:r>
              <a:rPr lang="en-US" dirty="0" err="1"/>
              <a:t>tasvirlaydi</a:t>
            </a:r>
            <a:r>
              <a:rPr lang="en-US" dirty="0"/>
              <a:t>. MRT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tamoyillar</a:t>
            </a:r>
            <a:r>
              <a:rPr lang="en-US" dirty="0"/>
              <a:t> </a:t>
            </a:r>
            <a:r>
              <a:rPr lang="en-US" dirty="0" err="1"/>
              <a:t>asosida</a:t>
            </a:r>
            <a:r>
              <a:rPr lang="en-US" dirty="0"/>
              <a:t> </a:t>
            </a:r>
            <a:r>
              <a:rPr lang="en-US" dirty="0" err="1"/>
              <a:t>ishlaydi</a:t>
            </a:r>
            <a:r>
              <a:rPr lang="en-US" dirty="0"/>
              <a:t>:</a:t>
            </a:r>
          </a:p>
          <a:p>
            <a:pPr>
              <a:lnSpc>
                <a:spcPct val="150000"/>
              </a:lnSpc>
            </a:pPr>
            <a:r>
              <a:rPr lang="en-US" b="1" dirty="0"/>
              <a:t>1. </a:t>
            </a:r>
            <a:r>
              <a:rPr lang="en-US" b="1" dirty="0" err="1"/>
              <a:t>Magnit</a:t>
            </a:r>
            <a:r>
              <a:rPr lang="en-US" b="1" dirty="0"/>
              <a:t> </a:t>
            </a:r>
            <a:r>
              <a:rPr lang="en-US" b="1" dirty="0" err="1"/>
              <a:t>maydon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/>
              <a:t>MRT </a:t>
            </a:r>
            <a:r>
              <a:rPr lang="en-US" dirty="0" err="1"/>
              <a:t>apparati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maydonini</a:t>
            </a:r>
            <a:r>
              <a:rPr lang="en-US" dirty="0"/>
              <a:t> </a:t>
            </a:r>
            <a:r>
              <a:rPr lang="en-US" dirty="0" err="1"/>
              <a:t>yaratadi</a:t>
            </a:r>
            <a:r>
              <a:rPr lang="en-US" dirty="0"/>
              <a:t>. Bu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tanadagi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molekulalarini</a:t>
            </a:r>
            <a:r>
              <a:rPr lang="en-US" dirty="0"/>
              <a:t>, </a:t>
            </a:r>
            <a:r>
              <a:rPr lang="en-US" dirty="0" err="1"/>
              <a:t>xususan</a:t>
            </a:r>
            <a:r>
              <a:rPr lang="en-US" dirty="0"/>
              <a:t>, </a:t>
            </a:r>
            <a:r>
              <a:rPr lang="en-US" dirty="0" err="1"/>
              <a:t>vodorod</a:t>
            </a:r>
            <a:r>
              <a:rPr lang="en-US" dirty="0"/>
              <a:t> </a:t>
            </a:r>
            <a:r>
              <a:rPr lang="en-US" dirty="0" err="1"/>
              <a:t>atomlarini</a:t>
            </a:r>
            <a:r>
              <a:rPr lang="en-US" dirty="0"/>
              <a:t> </a:t>
            </a:r>
            <a:r>
              <a:rPr lang="en-US" dirty="0" err="1"/>
              <a:t>yo'naltiradi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2. Radio </a:t>
            </a:r>
            <a:r>
              <a:rPr lang="en-US" b="1" dirty="0" err="1"/>
              <a:t>to'lqinlar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maydonida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molekulalari</a:t>
            </a:r>
            <a:r>
              <a:rPr lang="en-US" dirty="0"/>
              <a:t> radio </a:t>
            </a:r>
            <a:r>
              <a:rPr lang="en-US" dirty="0" err="1"/>
              <a:t>to'lqinlar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uriladi</a:t>
            </a:r>
            <a:r>
              <a:rPr lang="en-US" dirty="0"/>
              <a:t>. Bu </a:t>
            </a:r>
            <a:r>
              <a:rPr lang="en-US" dirty="0" err="1"/>
              <a:t>to'lqinlar</a:t>
            </a:r>
            <a:r>
              <a:rPr lang="en-US" dirty="0"/>
              <a:t> </a:t>
            </a:r>
            <a:r>
              <a:rPr lang="en-US" dirty="0" err="1"/>
              <a:t>molekulalarni</a:t>
            </a:r>
            <a:r>
              <a:rPr lang="en-US" dirty="0"/>
              <a:t> "</a:t>
            </a:r>
            <a:r>
              <a:rPr lang="en-US" dirty="0" err="1"/>
              <a:t>qo'zg'atadi</a:t>
            </a:r>
            <a:r>
              <a:rPr lang="en-US" dirty="0"/>
              <a:t>"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pozitsiyasini</a:t>
            </a:r>
            <a:r>
              <a:rPr lang="en-US" dirty="0"/>
              <a:t> </a:t>
            </a:r>
            <a:r>
              <a:rPr lang="en-US" dirty="0" err="1"/>
              <a:t>o'zgartiradi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3. Signal </a:t>
            </a:r>
            <a:r>
              <a:rPr lang="en-US" b="1" dirty="0" err="1"/>
              <a:t>yig'ish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/>
              <a:t>molekulalari</a:t>
            </a:r>
            <a:r>
              <a:rPr lang="en-US" dirty="0"/>
              <a:t> radio </a:t>
            </a:r>
            <a:r>
              <a:rPr lang="en-US" dirty="0" err="1"/>
              <a:t>to'lqinlar</a:t>
            </a:r>
            <a:r>
              <a:rPr lang="en-US" dirty="0"/>
              <a:t> </a:t>
            </a:r>
            <a:r>
              <a:rPr lang="en-US" dirty="0" err="1"/>
              <a:t>ta'siridan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pozitsiyasiga</a:t>
            </a:r>
            <a:r>
              <a:rPr lang="en-US" dirty="0"/>
              <a:t> </a:t>
            </a:r>
            <a:r>
              <a:rPr lang="en-US" dirty="0" err="1"/>
              <a:t>qaytganida</a:t>
            </a:r>
            <a:r>
              <a:rPr lang="en-US" dirty="0"/>
              <a:t> </a:t>
            </a:r>
            <a:r>
              <a:rPr lang="en-US" dirty="0" err="1"/>
              <a:t>energiya</a:t>
            </a:r>
            <a:r>
              <a:rPr lang="en-US" dirty="0"/>
              <a:t> </a:t>
            </a:r>
            <a:r>
              <a:rPr lang="en-US" dirty="0" err="1"/>
              <a:t>chiqaradi</a:t>
            </a:r>
            <a:r>
              <a:rPr lang="en-US" dirty="0"/>
              <a:t>. MRT </a:t>
            </a:r>
            <a:r>
              <a:rPr lang="en-US" dirty="0" err="1"/>
              <a:t>apparati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energiyani</a:t>
            </a:r>
            <a:r>
              <a:rPr lang="en-US" dirty="0"/>
              <a:t> </a:t>
            </a:r>
            <a:r>
              <a:rPr lang="en-US" dirty="0" err="1"/>
              <a:t>ushlaydi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signalga</a:t>
            </a:r>
            <a:r>
              <a:rPr lang="en-US" dirty="0"/>
              <a:t> </a:t>
            </a:r>
            <a:r>
              <a:rPr lang="en-US" dirty="0" err="1"/>
              <a:t>aylantiradi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4. </a:t>
            </a:r>
            <a:r>
              <a:rPr lang="en-US" b="1" dirty="0" err="1"/>
              <a:t>Tasvir</a:t>
            </a:r>
            <a:r>
              <a:rPr lang="en-US" b="1" dirty="0"/>
              <a:t> </a:t>
            </a:r>
            <a:r>
              <a:rPr lang="en-US" b="1" dirty="0" err="1"/>
              <a:t>yaratish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Olingan</a:t>
            </a:r>
            <a:r>
              <a:rPr lang="en-US" dirty="0"/>
              <a:t> signal </a:t>
            </a:r>
            <a:r>
              <a:rPr lang="en-US" dirty="0" err="1"/>
              <a:t>kompyuterda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tananing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tuzilmalari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tasvirlar</a:t>
            </a:r>
            <a:r>
              <a:rPr lang="en-US" dirty="0"/>
              <a:t> (</a:t>
            </a:r>
            <a:r>
              <a:rPr lang="en-US" dirty="0" err="1"/>
              <a:t>kross-sektsiyalar</a:t>
            </a:r>
            <a:r>
              <a:rPr lang="en-US" dirty="0"/>
              <a:t>)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Bu </a:t>
            </a:r>
            <a:r>
              <a:rPr lang="en-US" dirty="0" err="1"/>
              <a:t>tasvirlar</a:t>
            </a:r>
            <a:r>
              <a:rPr lang="en-US" dirty="0"/>
              <a:t> </a:t>
            </a:r>
            <a:r>
              <a:rPr lang="en-US" dirty="0" err="1"/>
              <a:t>shifokorlarga</a:t>
            </a:r>
            <a:r>
              <a:rPr lang="en-US" dirty="0"/>
              <a:t> </a:t>
            </a:r>
            <a:r>
              <a:rPr lang="en-US" dirty="0" err="1"/>
              <a:t>organlar</a:t>
            </a:r>
            <a:r>
              <a:rPr lang="en-US" dirty="0"/>
              <a:t>, </a:t>
            </a:r>
            <a:r>
              <a:rPr lang="en-US" dirty="0" err="1"/>
              <a:t>to'qimalar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kasalliklarni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755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51211"/>
            <a:ext cx="7149467" cy="48105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648" y="3451212"/>
            <a:ext cx="7372752" cy="48105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6447" y="35857"/>
            <a:ext cx="111429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Rezonans</a:t>
            </a: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Tomografiyaning</a:t>
            </a: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prinsipi</a:t>
            </a:r>
            <a:r>
              <a:rPr lang="en-US" sz="2000" b="1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Bu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radiologiyada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anatomiyasi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kasalliklarga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tashxis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qoʻyish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ishlatiladigan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usulidir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MRT —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tiklangan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toʻqimalarning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qatlamli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volumetrik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tasvirlarini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toʻlqinlardan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foydalanishga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tashxisi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usulidir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MRT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radiotoʻlqinli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oʻlaroq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atomlarni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chastotadan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radio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toʻlqinlardan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MRT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toʻqimalarga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taʼsir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koʻrsatmaydi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zararsiz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616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0995" y="-10817"/>
            <a:ext cx="10164726" cy="8351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Kompyuter</a:t>
            </a:r>
            <a:r>
              <a:rPr lang="en-US" b="1" dirty="0"/>
              <a:t> </a:t>
            </a:r>
            <a:r>
              <a:rPr lang="en-US" b="1" dirty="0" err="1"/>
              <a:t>tomografiyasi</a:t>
            </a:r>
            <a:r>
              <a:rPr lang="en-US" b="1" dirty="0"/>
              <a:t> (KT) </a:t>
            </a:r>
            <a:r>
              <a:rPr lang="en-US" dirty="0"/>
              <a:t>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qo'llaniladigan</a:t>
            </a:r>
            <a:r>
              <a:rPr lang="en-US" dirty="0"/>
              <a:t> </a:t>
            </a:r>
            <a:r>
              <a:rPr lang="en-US" dirty="0" err="1"/>
              <a:t>tasvirlash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u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nurlaridan</a:t>
            </a:r>
            <a:r>
              <a:rPr lang="en-US" dirty="0"/>
              <a:t> </a:t>
            </a:r>
            <a:r>
              <a:rPr lang="en-US" dirty="0" err="1"/>
              <a:t>foydalangan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tananing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tuzilmalarini</a:t>
            </a:r>
            <a:r>
              <a:rPr lang="en-US" dirty="0"/>
              <a:t> </a:t>
            </a:r>
            <a:r>
              <a:rPr lang="en-US" dirty="0" err="1"/>
              <a:t>qatlam-qatlam</a:t>
            </a:r>
            <a:r>
              <a:rPr lang="en-US" dirty="0"/>
              <a:t> </a:t>
            </a:r>
            <a:r>
              <a:rPr lang="en-US" dirty="0" err="1"/>
              <a:t>ko'rinishda</a:t>
            </a:r>
            <a:r>
              <a:rPr lang="en-US" dirty="0"/>
              <a:t> </a:t>
            </a:r>
            <a:r>
              <a:rPr lang="en-US" dirty="0" err="1"/>
              <a:t>ko'rsatadi</a:t>
            </a:r>
            <a:r>
              <a:rPr lang="en-US" dirty="0"/>
              <a:t>. KT </a:t>
            </a:r>
            <a:r>
              <a:rPr lang="en-US" dirty="0" err="1"/>
              <a:t>qurilmasi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qismlardan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:</a:t>
            </a:r>
          </a:p>
          <a:p>
            <a:pPr>
              <a:lnSpc>
                <a:spcPct val="150000"/>
              </a:lnSpc>
            </a:pPr>
            <a:r>
              <a:rPr lang="en-US" b="1" dirty="0"/>
              <a:t>1. </a:t>
            </a:r>
            <a:r>
              <a:rPr lang="en-US" b="1" dirty="0" err="1"/>
              <a:t>Rentgen</a:t>
            </a:r>
            <a:r>
              <a:rPr lang="en-US" b="1" dirty="0"/>
              <a:t> </a:t>
            </a:r>
            <a:r>
              <a:rPr lang="en-US" b="1" dirty="0" err="1"/>
              <a:t>manbai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/>
              <a:t>QT </a:t>
            </a:r>
            <a:r>
              <a:rPr lang="en-US" dirty="0" err="1"/>
              <a:t>qurilmasining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u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chiqaradi</a:t>
            </a:r>
            <a:r>
              <a:rPr lang="en-US" dirty="0"/>
              <a:t>. Bu </a:t>
            </a:r>
            <a:r>
              <a:rPr lang="en-US" dirty="0" err="1"/>
              <a:t>nurlar</a:t>
            </a:r>
            <a:r>
              <a:rPr lang="en-US" dirty="0"/>
              <a:t> </a:t>
            </a:r>
            <a:r>
              <a:rPr lang="en-US" dirty="0" err="1"/>
              <a:t>tanadan</a:t>
            </a:r>
            <a:r>
              <a:rPr lang="en-US" dirty="0"/>
              <a:t> </a:t>
            </a:r>
            <a:r>
              <a:rPr lang="en-US" dirty="0" err="1"/>
              <a:t>o'tib</a:t>
            </a:r>
            <a:r>
              <a:rPr lang="en-US" dirty="0"/>
              <a:t>,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to'qimalar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turlicha</a:t>
            </a:r>
            <a:r>
              <a:rPr lang="en-US" dirty="0"/>
              <a:t> </a:t>
            </a:r>
            <a:r>
              <a:rPr lang="en-US" dirty="0" err="1"/>
              <a:t>so'ngan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tasvir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2. </a:t>
            </a:r>
            <a:r>
              <a:rPr lang="en-US" b="1" dirty="0" err="1"/>
              <a:t>Detektorlar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tanadan</a:t>
            </a:r>
            <a:r>
              <a:rPr lang="en-US" dirty="0"/>
              <a:t> </a:t>
            </a:r>
            <a:r>
              <a:rPr lang="en-US" dirty="0" err="1"/>
              <a:t>o'tgach</a:t>
            </a:r>
            <a:r>
              <a:rPr lang="en-US" dirty="0"/>
              <a:t>, </a:t>
            </a:r>
            <a:r>
              <a:rPr lang="en-US" dirty="0" err="1"/>
              <a:t>qurilmaning</a:t>
            </a:r>
            <a:r>
              <a:rPr lang="en-US" dirty="0"/>
              <a:t> </a:t>
            </a:r>
            <a:r>
              <a:rPr lang="en-US" dirty="0" err="1"/>
              <a:t>detektorlariga</a:t>
            </a:r>
            <a:r>
              <a:rPr lang="en-US" dirty="0"/>
              <a:t> </a:t>
            </a:r>
            <a:r>
              <a:rPr lang="en-US" dirty="0" err="1"/>
              <a:t>yetib</a:t>
            </a:r>
            <a:r>
              <a:rPr lang="en-US" dirty="0"/>
              <a:t> </a:t>
            </a:r>
            <a:r>
              <a:rPr lang="en-US" dirty="0" err="1"/>
              <a:t>boradi</a:t>
            </a:r>
            <a:r>
              <a:rPr lang="en-US" dirty="0"/>
              <a:t>. </a:t>
            </a:r>
            <a:r>
              <a:rPr lang="en-US" dirty="0" err="1"/>
              <a:t>Detektorlar</a:t>
            </a:r>
            <a:r>
              <a:rPr lang="en-US" dirty="0"/>
              <a:t> </a:t>
            </a:r>
            <a:r>
              <a:rPr lang="en-US" dirty="0" err="1"/>
              <a:t>nurlarni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</a:t>
            </a:r>
            <a:r>
              <a:rPr lang="en-US" dirty="0"/>
              <a:t> </a:t>
            </a:r>
            <a:r>
              <a:rPr lang="en-US" dirty="0" err="1"/>
              <a:t>elektr</a:t>
            </a:r>
            <a:r>
              <a:rPr lang="en-US" dirty="0"/>
              <a:t> </a:t>
            </a:r>
            <a:r>
              <a:rPr lang="en-US" dirty="0" err="1"/>
              <a:t>signaliga</a:t>
            </a:r>
            <a:r>
              <a:rPr lang="en-US" dirty="0"/>
              <a:t> </a:t>
            </a:r>
            <a:r>
              <a:rPr lang="en-US" dirty="0" err="1"/>
              <a:t>aylantiradi</a:t>
            </a:r>
            <a:r>
              <a:rPr lang="en-US" dirty="0"/>
              <a:t>. Bu signal </a:t>
            </a:r>
            <a:r>
              <a:rPr lang="en-US" dirty="0" err="1"/>
              <a:t>keyinchalik</a:t>
            </a:r>
            <a:r>
              <a:rPr lang="en-US" dirty="0"/>
              <a:t> </a:t>
            </a:r>
            <a:r>
              <a:rPr lang="en-US" dirty="0" err="1"/>
              <a:t>kompyuter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ishlanadi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3. </a:t>
            </a:r>
            <a:r>
              <a:rPr lang="en-US" b="1" dirty="0" err="1"/>
              <a:t>Kompyuter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Olingan</a:t>
            </a:r>
            <a:r>
              <a:rPr lang="en-US" dirty="0"/>
              <a:t> </a:t>
            </a:r>
            <a:r>
              <a:rPr lang="en-US" dirty="0" err="1"/>
              <a:t>signallarni</a:t>
            </a:r>
            <a:r>
              <a:rPr lang="en-US" dirty="0"/>
              <a:t>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kompyuter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 U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nurlarining</a:t>
            </a:r>
            <a:r>
              <a:rPr lang="en-US" dirty="0"/>
              <a:t> </a:t>
            </a:r>
            <a:r>
              <a:rPr lang="en-US" dirty="0" err="1"/>
              <a:t>qanchalik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zaif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, </a:t>
            </a:r>
            <a:r>
              <a:rPr lang="en-US" dirty="0" err="1"/>
              <a:t>tananing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tuzilmalarini</a:t>
            </a:r>
            <a:r>
              <a:rPr lang="en-US" dirty="0"/>
              <a:t> </a:t>
            </a:r>
            <a:r>
              <a:rPr lang="en-US" dirty="0" err="1"/>
              <a:t>qatlam-qatlam</a:t>
            </a:r>
            <a:r>
              <a:rPr lang="en-US" dirty="0"/>
              <a:t> </a:t>
            </a:r>
            <a:r>
              <a:rPr lang="en-US" dirty="0" err="1"/>
              <a:t>ko'rsatadigan</a:t>
            </a:r>
            <a:r>
              <a:rPr lang="en-US" dirty="0"/>
              <a:t> </a:t>
            </a:r>
            <a:r>
              <a:rPr lang="en-US" dirty="0" err="1"/>
              <a:t>tasvirlar</a:t>
            </a:r>
            <a:r>
              <a:rPr lang="en-US" dirty="0"/>
              <a:t> </a:t>
            </a:r>
            <a:r>
              <a:rPr lang="en-US" dirty="0" err="1"/>
              <a:t>yaratadi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4. </a:t>
            </a:r>
            <a:r>
              <a:rPr lang="en-US" b="1" dirty="0" err="1"/>
              <a:t>Jismoniy</a:t>
            </a:r>
            <a:r>
              <a:rPr lang="en-US" b="1" dirty="0"/>
              <a:t> </a:t>
            </a:r>
            <a:r>
              <a:rPr lang="en-US" b="1" dirty="0" err="1"/>
              <a:t>struktura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/>
              <a:t>KT </a:t>
            </a:r>
            <a:r>
              <a:rPr lang="en-US" dirty="0" err="1"/>
              <a:t>apparati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halqa</a:t>
            </a:r>
            <a:r>
              <a:rPr lang="en-US" dirty="0"/>
              <a:t> </a:t>
            </a:r>
            <a:r>
              <a:rPr lang="en-US" dirty="0" err="1"/>
              <a:t>shaklida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bemor</a:t>
            </a:r>
            <a:r>
              <a:rPr lang="en-US" dirty="0"/>
              <a:t> </a:t>
            </a:r>
            <a:r>
              <a:rPr lang="en-US" dirty="0" err="1"/>
              <a:t>halqa</a:t>
            </a:r>
            <a:r>
              <a:rPr lang="en-US" dirty="0"/>
              <a:t> </a:t>
            </a:r>
            <a:r>
              <a:rPr lang="en-US" dirty="0" err="1"/>
              <a:t>ichiga</a:t>
            </a:r>
            <a:r>
              <a:rPr lang="en-US" dirty="0"/>
              <a:t> </a:t>
            </a:r>
            <a:r>
              <a:rPr lang="en-US" dirty="0" err="1"/>
              <a:t>joylashtiriladi</a:t>
            </a:r>
            <a:r>
              <a:rPr lang="en-US" dirty="0"/>
              <a:t>. </a:t>
            </a:r>
            <a:r>
              <a:rPr lang="en-US" dirty="0" err="1"/>
              <a:t>Bemor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harakatsiz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, </a:t>
            </a:r>
            <a:r>
              <a:rPr lang="en-US" dirty="0" err="1"/>
              <a:t>shunda</a:t>
            </a:r>
            <a:r>
              <a:rPr lang="en-US" dirty="0"/>
              <a:t> </a:t>
            </a:r>
            <a:r>
              <a:rPr lang="en-US" dirty="0" err="1"/>
              <a:t>tasvirlar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5. Operator </a:t>
            </a:r>
            <a:r>
              <a:rPr lang="en-US" b="1" dirty="0" err="1"/>
              <a:t>paneli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dirty="0" err="1"/>
              <a:t>Shifokor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texnik</a:t>
            </a:r>
            <a:r>
              <a:rPr lang="en-US" dirty="0"/>
              <a:t> </a:t>
            </a:r>
            <a:r>
              <a:rPr lang="en-US" dirty="0" err="1"/>
              <a:t>KTni</a:t>
            </a:r>
            <a:r>
              <a:rPr lang="en-US" dirty="0"/>
              <a:t> </a:t>
            </a:r>
            <a:r>
              <a:rPr lang="en-US" dirty="0" err="1"/>
              <a:t>boshqarish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operator </a:t>
            </a:r>
            <a:r>
              <a:rPr lang="en-US" dirty="0" err="1"/>
              <a:t>panelidan</a:t>
            </a:r>
            <a:r>
              <a:rPr lang="en-US" dirty="0"/>
              <a:t> </a:t>
            </a:r>
            <a:r>
              <a:rPr lang="en-US" dirty="0" err="1"/>
              <a:t>foydalanadi</a:t>
            </a:r>
            <a:r>
              <a:rPr lang="en-US" dirty="0"/>
              <a:t>. Bu panel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tekshiruv</a:t>
            </a:r>
            <a:r>
              <a:rPr lang="en-US" dirty="0"/>
              <a:t> </a:t>
            </a:r>
            <a:r>
              <a:rPr lang="en-US" dirty="0" err="1"/>
              <a:t>jarayonini</a:t>
            </a:r>
            <a:r>
              <a:rPr lang="en-US" dirty="0"/>
              <a:t> </a:t>
            </a:r>
            <a:r>
              <a:rPr lang="en-US" dirty="0" err="1"/>
              <a:t>boshqarish</a:t>
            </a:r>
            <a:r>
              <a:rPr lang="en-US" dirty="0"/>
              <a:t>, </a:t>
            </a:r>
            <a:r>
              <a:rPr lang="en-US" dirty="0" err="1"/>
              <a:t>tasvirlarni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natijalarni</a:t>
            </a:r>
            <a:r>
              <a:rPr lang="en-US" dirty="0"/>
              <a:t> </a:t>
            </a:r>
            <a:r>
              <a:rPr lang="en-US" dirty="0" err="1"/>
              <a:t>ko'rish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3735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51005"/>
            <a:ext cx="6902737" cy="41785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737" y="4051004"/>
            <a:ext cx="7727663" cy="41785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8855" y="239532"/>
            <a:ext cx="11068493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Source Sans Pro"/>
              </a:rPr>
              <a:t>Kompyuter</a:t>
            </a:r>
            <a:r>
              <a:rPr lang="en-US" sz="2000" b="1" dirty="0" smtClean="0">
                <a:latin typeface="Source Sans Pro"/>
              </a:rPr>
              <a:t> </a:t>
            </a:r>
            <a:r>
              <a:rPr lang="en-US" sz="2000" b="1" dirty="0" err="1" smtClean="0">
                <a:latin typeface="Source Sans Pro"/>
              </a:rPr>
              <a:t>tomografiyasi</a:t>
            </a:r>
            <a:r>
              <a:rPr lang="en-US" sz="2000" b="1" dirty="0" smtClean="0">
                <a:solidFill>
                  <a:srgbClr val="000000"/>
                </a:solidFill>
                <a:latin typeface="Source Sans Pro"/>
              </a:rPr>
              <a:t> (KT) </a:t>
            </a:r>
            <a:r>
              <a:rPr lang="en-US" sz="2000" dirty="0" err="1" smtClean="0">
                <a:solidFill>
                  <a:srgbClr val="000000"/>
                </a:solidFill>
                <a:latin typeface="Source Sans Pro"/>
              </a:rPr>
              <a:t>tibbiyotning</a:t>
            </a:r>
            <a:r>
              <a:rPr lang="en-US" sz="2000" dirty="0" smtClean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turli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sohalarida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qo’llaniladigan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ilg’or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tasvirlash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usulidir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. KT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tananing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ichki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tuzilmalarining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batafsil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tasvirlarini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yaratish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uchun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rentgen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nurlari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kompyuter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texnologiyalarini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birlashtiradi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Ushbu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texnologiya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ko’plab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kasalliklarni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tashxislash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davolashda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muhim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Source Sans Pro"/>
              </a:rPr>
              <a:t>rol</a:t>
            </a:r>
            <a:r>
              <a:rPr lang="en-US" sz="2000" dirty="0">
                <a:solidFill>
                  <a:srgbClr val="000000"/>
                </a:solidFill>
                <a:latin typeface="Source Sans Pro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Source Sans Pro"/>
              </a:rPr>
              <a:t>o’ynaydi</a:t>
            </a:r>
            <a:r>
              <a:rPr lang="en-US" sz="2000" dirty="0" smtClean="0">
                <a:solidFill>
                  <a:srgbClr val="000000"/>
                </a:solidFill>
                <a:latin typeface="Source Sans Pro"/>
              </a:rPr>
              <a:t>.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marta</a:t>
            </a:r>
            <a:r>
              <a:rPr lang="en-US" dirty="0"/>
              <a:t> 1970-yillarda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chiqilgan</a:t>
            </a:r>
            <a:r>
              <a:rPr lang="en-US" dirty="0"/>
              <a:t>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texnologiya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inqilobiy</a:t>
            </a:r>
            <a:r>
              <a:rPr lang="en-US" dirty="0"/>
              <a:t> </a:t>
            </a:r>
            <a:r>
              <a:rPr lang="en-US" dirty="0" err="1"/>
              <a:t>yutuq</a:t>
            </a:r>
            <a:r>
              <a:rPr lang="en-US" dirty="0"/>
              <a:t> deb </a:t>
            </a:r>
            <a:r>
              <a:rPr lang="en-US" dirty="0" err="1"/>
              <a:t>hisoblanadi</a:t>
            </a:r>
            <a:r>
              <a:rPr lang="en-US" dirty="0"/>
              <a:t>. KT </a:t>
            </a:r>
            <a:r>
              <a:rPr lang="en-US" dirty="0" err="1"/>
              <a:t>tanadagi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tuzilmalarni</a:t>
            </a:r>
            <a:r>
              <a:rPr lang="en-US" dirty="0"/>
              <a:t>,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organlar</a:t>
            </a:r>
            <a:r>
              <a:rPr lang="en-US" dirty="0"/>
              <a:t>, </a:t>
            </a:r>
            <a:r>
              <a:rPr lang="en-US" dirty="0" err="1"/>
              <a:t>suyaklar</a:t>
            </a:r>
            <a:r>
              <a:rPr lang="en-US" dirty="0"/>
              <a:t>, </a:t>
            </a:r>
            <a:r>
              <a:rPr lang="en-US" dirty="0" err="1"/>
              <a:t>yumshoq</a:t>
            </a:r>
            <a:r>
              <a:rPr lang="en-US" dirty="0"/>
              <a:t> </a:t>
            </a:r>
            <a:r>
              <a:rPr lang="en-US" dirty="0" err="1"/>
              <a:t>to’qimalar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qon</a:t>
            </a:r>
            <a:r>
              <a:rPr lang="en-US" dirty="0"/>
              <a:t> </a:t>
            </a:r>
            <a:r>
              <a:rPr lang="en-US" dirty="0" err="1"/>
              <a:t>tomirlarini</a:t>
            </a:r>
            <a:r>
              <a:rPr lang="en-US" dirty="0"/>
              <a:t> </a:t>
            </a:r>
            <a:r>
              <a:rPr lang="en-US" dirty="0" err="1"/>
              <a:t>aniq</a:t>
            </a:r>
            <a:r>
              <a:rPr lang="en-US" dirty="0"/>
              <a:t> </a:t>
            </a:r>
            <a:r>
              <a:rPr lang="en-US" dirty="0" err="1"/>
              <a:t>tasvirlashi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3771512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316</TotalTime>
  <Words>873</Words>
  <Application>Microsoft Office PowerPoint</Application>
  <PresentationFormat>Произвольный</PresentationFormat>
  <Paragraphs>94</Paragraphs>
  <Slides>16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Wingdings 3</vt:lpstr>
      <vt:lpstr>Times New Roman</vt:lpstr>
      <vt:lpstr>Arial</vt:lpstr>
      <vt:lpstr>Montserrat Bold</vt:lpstr>
      <vt:lpstr>Source Sans Pro</vt:lpstr>
      <vt:lpstr>Trebuchet MS</vt:lpstr>
      <vt:lpstr>Calibri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Bro's</cp:lastModifiedBy>
  <cp:revision>17</cp:revision>
  <dcterms:created xsi:type="dcterms:W3CDTF">2025-04-12T18:12:54Z</dcterms:created>
  <dcterms:modified xsi:type="dcterms:W3CDTF">2025-04-30T17:38:31Z</dcterms:modified>
</cp:coreProperties>
</file>