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1" d="100"/>
          <a:sy n="71" d="100"/>
        </p:scale>
        <p:origin x="67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8162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1-SLAYD
2-mavzu.pptx, Namangan, 2022.
Fan: Mediasavodxonlik va axborot madaniyati
Ma`ruza o`qituvchisi: 
Ibrahimov Barotjon Botirovich
Namangan - 2022 yil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2-SLAYD
2-mavzu.pptx, Namangan, 2022.
Ахборот маконидаги ҳавфсизликни таъминлаш муҳим аҳамиятга эга. Чунки бугун кибермакон террористлар, бузғунчи кучлар учун катта имкониятга айланди. Бунга қарши қатъий чора кўрилиши лозим. 
Ш.М. Мирзиёв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3-SLAYD
2-mavzu.pptx, Namangan, 2022.
3 Mavzu. Jahon media va axborot makonida raqobat muhiti.
Reja:
1. Bosma va ommaviy axborot vositalari: Gazeta, jurnal, radio, televideniye va internet jurnalistikasida o‘zaro raqobat muhiti.
2. Matbuotda so‘z va axborot olish erkinligi.
3. Bloger va vaynerda kasbiy etiket.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4-SLAYD
2-mavzu.pptx, Namangan, 2022.
Gazeta - jamiyatning shu kundagi, ayni zamondagi ijtimoiy - siyosiy, iqtisodiy - ishlab chiqarish va madaniy - ma’naviy hayotini aks ettiruvchi ommaviy axborot turi. 
Uning asosiy vazifasi o‘quvchini jamiyatning shu kundagi, ayni zamondagi hayoti haqida axborot berish, bo‘layotgan voqea va hodisalardan xabardor qilishdir.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5-SLAYD
2-mavzu.pptx, Namangan, 2022.
Axborot asri bevosita globallashuv bilan bog’liq bo’lganligi sababli, mazkur atamaga izoh berish to’xtash maqsadga muvofiqdir.  “Eng yangi sotsiologik lug’at”ning mualliflari ushbu so’zga quyidagicha ta’rif bermoqdalar. Globallashuv – jamiyat hayoti barcha qirralarining rivojlanishi umumjahon miqyosda o’zaro ta’sir etish va ochiqlikning tamoyilidan kelib chiqadigan holatdir. R. Robertsonning fikricha (“Globallashuv”, London, 1992), globallashuv jarayonida dunyo butun bir yaxlitlik sifatida birlashadi. M. Uorters yozganidek (“Globallashuv”, London; Nyu-York, 1995), globallashuv – bu jug’rofiyaning xalqlar ijtimoiy va madaniy hayotiga ta’siri yo’qolib borishi namoyon bo’ladigan jarayondir.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6-SLAYD
2-mavzu.pptx, Namangan, 2022.
Uning nomi ham o‘zidan oldingi qo`lyozma varaqalar (Venetsiyada chiqarilgan va «gatsetta» degan tangaga sotilgani uchun «gazeta» deb nom olgan) dan olinganligi ham buni isbotlaydi.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7-SLAYD
2-mavzu.pptx, Namangan, 2022.
Birinchi bosma gazetalar XVII asrning boshlarida Yevropada paydo boidi. Bular - 1609-yilda Germamyada nashr etilgan «Aviso», «Oder Zeitung» gazetalari, 1622- yilda Angliyada dunyo yuzini ko‘rgan «Weekly News from», 1631-yildan e’tiboran Parijda chiqa boshlagan «La gazette» gazetalari edi. AQShda birinchi bosma gazeta 1690-yiIda chiqdi. Rossiyada nashr etilgan birinchi bosma gazeta rus podshosi Petr I tomonidan chiqarilgan «Ведомости» gazetasidir. Turkistonda paydo boigan ilk gazeta esa 1870-yildan e’tiboran chiqa boshlagan rus tilidagi «Туркестанские ведомости» va uning o‘zbek tilidagi ilovasi — “Turkiston viloyatining gazeti” edi.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8-SLAYD
2-mavzu.pptx, Namangan, 2022.
Jurnal so‘zi fransuzcha bo‘lib, “kundalik” degan ma’noni bildiradi. Lekin bu atama o‘z mazmunidan uzoqlashib, kundalik emas, balki gazetaga qaraganda ko‘proq muddatlarda — asosan bir oyda bir marta chiqadigan jurnalistika turini bildiradi. Shunday qilib, jurnal vaqtli jurnalistikaning asosiy turlaridan biri bo‘lib, jamiyat ijtimoiy-siyosiy, iqtisodiy-ishlab chiqarish va madaniy-ma’naviy hayotining chuqur qatlamlarini aks ettiradi.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9-SLAYD
2-mavzu.pptx, Namangan, 2022.
1655-yilda Parijda nashr etilgan «Journal des Savans» boiib, u adabiyot, san’at, falsafa va tabiiy fanlar bo‘yicha kitoblarga sharhlar berishga bag‘ishlangan. Xuddi shu yili Londonda «Filosofikal tranzekshne of royyal sosyate» degan ilmiy jurnal chiqa boshlagan. italiyada 1688- yilda «Djornal de lettarati» degan adabiy jurnal, Germaniyada 1682-yilda «Aktum eruditorum» degan ilmiy-ommabop jurnal chiqarilgan. Rossiyada birinchi jurnal 1728-yilda chiqqan. U «Санкт-Петербург ведомости» gazetasining nashri bo`lib, «Vedomostlarga oylik tarixiy, geografik va boshqa ilovalar» deb atalgan. Bu ilmiy-adabiy jurnal faoliyatida atoqli rus olimi M.V. Lomonosov asosiy o`rin tutgan.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10-SLAYD
2-mavzu.pptx, Namangan, 2022.
Turkistonda ilk jurnallar XX asrning boshlarida paydo bo Idi. Bular 1913-yilda Samarqandda dunyo yuzini kocrgan “Oyina” va 1915-yildan Toshkentda chiqa boshlagan «Al-Isloh» jurnallari edi. “Oyina” jurnali o‘sha davrda Turkistonda dunyoga kelgan taraqqiyparvar jadidchilik harakatining atoqli namoyandasi, otashin ma’rifatparvar Mahmudxo‘ja Behbudiy tomonidan chiqarilgan boiib, turkiy tildagi ilk ijtimoiy, ilmiy, adabiy nashr edi. «Oyina» jurnali ommaga ilm - ma’rifat, taraqqiyot g‘oyalarini keng yoydi, qoloqlik va jaholatga qarshi kurashdi. «Al-Isloh» jurnali esa asosan diniy jurnal boiib, islom dinini isloh qilish y o li bilan ma’rifat va taraqqiyotga erishishni targlb qildi. 1917-yil fevralida Qo‘qonda shoir H.H. Niyoziy rahbarligida nashr etilgan “Hurriyat” jurnali ham ijtimoiy-siyosiy jurnal edi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11-SLAYD
2-mavzu.pptx, Namangan, 2022.
O`zbekiston o‘z milliy mustaqilligiga erishgach, jurnalistikamng barcha sohalaridagi singari jurnalchilik sobasida ham katta ijobiy o‘zgarishlar yuz berdi, ko‘plab yangi jurnallar chiqarila boshlandi. “Tafakkur”, “Muloqot” kabi ijtimoiy-siyosiy jurnallar, “Jahon adabiyoti” nomli adabiy-badiiy, “Teatr” nomli adabiy-badiiy, axborot-reklama jurnallari va boshqalar shular jumlasidandir. Shu kunda respublikamizda yuzdan ortiq jurnal nashr etiladi.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12-SLAYD
2-mavzu.pptx, Namangan, 2022.
Radio — OAVning o‘ziga xos elektron texnikaga asoslangan turidir. Radio, tub ma’nodagi jurnalistika emas, ya’ni u so‘zni bosma usul bilan ko‘paytirmaydi, balki uni maxsus asboblar vositasida og‘zaki ko‘paytiradi, shu jihatdan u jumalistikaning, to‘g‘rirog‘i ommaviy axborot vositalarining bir turi hisoblanadi. Radio ommaviy axborot vositalari tasnifida alohida o‘rin tutadi, gazeta va jumal ko‘rish, bosma so‘zlarni o‘qish orqali inson ongiga yetib borsa, radio esa ovozni quloq bilan eshitish orqali ta’sir ko‘rsatadi. Bu esa insonning eng asosiy sezuv a’zosi bo`lmish quloq orqali axborot qabul qilishdek eng qadimiy va tabiiy imkoniyatidan kelib chiqadi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13-SLAYD
2-mavzu.pptx, Namangan, 2022.
Radioning tarixiga nazar tashlasak uning ko'pchilik ijodi ekanligmi ko‘ramiz. XIX asming o‘rtalarida italyan olimi K.Markoni radio bo‘yicha jiddiy tadqiqotlar olib bordi. Bu ishga jahondagi boshqa olimlar qatori rus ixtirochilari ham o‘z hissalarini qo‘shdilar. Birinchi bor radio rus olimi A.S.Popov tomonidan 1895-yil 7 may kuni Peterburgdagi rus fizika — ximiya jamiyati yig‘ilishida sinab ko‘rildi. Ammo у ishlab chiqqan elektr signallami uzoq masofaga simsiz uzata oladigan radiotelegraf asosan aloqa vositasi sifatida ixtiro qilingan edi.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14-SLAYD
2-mavzu.pptx, Namangan, 2022.
1922-yildan boshlab esa Moskvada dastlabki radio eshittirishlar boshlandi. Moskva radiosi orqali eshittirilgan maxsus «radiogazeta»larda bolshevistik targ‘ibot va tashviqot asosiy o`rin egallagan edi. Amerikada muntazam radioeshittirishlar 1920-yildan «Key Di Key Ey» radioslansiyasining prezidentlik saylovlari haqidagi reportajini efirga uzatish bilan boshlandi. 1922-yildan boshlab ingliz radiosi (keyinchalik «Bi-Bi-Si» deb nom olgan) ning muntazam eshittirishlari boshlandi.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15-SLAYD
2-mavzu.pptx, Namangan, 2022.
Toshkentda birinchi radioeshittirishlar 1927- yilning 11- fevralida boshlangan. O`zbekistonda radioeshittirishlaming yo'lga qo`yilishi xalqimiz tarixida katta ljobiy-ma’naviy voqea bo`lgan edi.
Dunyoda Amerika Qo‘shma Shtatlariga qarashli «Amerika ovozi», «Ozodlik», Angliyaning «Bi-Bi-Si», Germaniyaning «Nemis to‘lqinlari» va boshqa o`nlab radiostansiyalar ishlab turibdi.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16-SLAYD
2-mavzu.pptx, Namangan, 2022.
XX asrning o‘rtalariga kelib jurnalistika tasnifi yana bir ko‘rinish, yana bir shakl bilan boyidi— uni televideniye (tele — yunoncha — uzoq, videnie — ruscha-ko‘rish) deb nomlandi. Televideniye jumalistikaning elektron texnikaga asoslangan bir turi bo‘lib, elektromagnit toiqinlari orqali ovoz va tasvirni uzoq masofaga, keng hududga yoyish orqali ish ko‘radi. Televideniye OAV tasnifming alohida ahamiyatga va o`ziga xos xususiyatga ega bo‘lgan turi hisoblanib, ijtimoiy hayotni so‘z bilan tasvirlash (gazeta va jumal), ovoz bilan eshittirish (radio)gina etnas, balki, bevosita ko‘rsatish imkoniga ham egadir.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17-SLAYD
2-mavzu.pptx, Namangan, 2022.
Albatta to‘la ma’nodagi, mukammal televideniyening vujudga kelishi uchun juda ко‘plab olimlar, mutaxassislar uzluksiz izlanishlar olib bordilar. Ular orasida toshkentlik tadqiqotchilar B.P.Grabovskiy va I.F.Belyanskiylar ham bor edilar. Grabovskiy Turkiston davlat universitetining xodimi, Belyanskiy esa Ocrta Osiyo aloqa ilmiy-tekshiruv idorasining xodimi edi. Ularga professor N.N.Zlatovratskiy va V.I.Popovlar yordam berishdi. Tadqiqotchilar 1923-26- yillarda harakatdagi tasvirni uzatuvchi va qabul qiluvchi asbobni yaratish ustida tinmay ish olib borishdi. Ixtirochilar o‘zlari yaratgan trubkani Sankt-Peterburgga olib borib B.L.Rozingga ko‘rsatishadi, olim tadqiqotchilarning ishim ma’qullab, tegishli maslahatlar beradi. O`zbekiston hukumati yosh tadqiqotchilarning ishini qoilab-quvvatlaydi va moddiy-ma’naviy ko‘mak berib turadi. Nihoyat, 1928-yilning 28- iyulida ular yaratgan apparat sinovdan muvaffaqiyatli o‘tadi.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18-SLAYD
2-mavzu.pptx, Namangan, 2022.
Televideniyening muntazam ko‘rsatuvlari asosan 1930-yildan keyin boshlandi. 1931-yili Parijda, xuddi shu yili Moskvada teleko‘rsatuvlar yo‘lga qo‘yildi. 1936-yilda esa Angliya radioeshittirish korporatsiyasi-“BiBi-Si” o`zining muntazam televizion ko‘rsatuvlarini namoyish eta boshladi. Bu orada avj olib ketgan ikkinchi Jahon urushi televideniye sohasida olib borilayotgan tadqiqotlarning borishiga to‘sqinlik qildi. Urushdan keyin Yevropaning barcha yirik mamlakatlarida, 1946-yil Moskvada ommaviy teleko‘rsatuvlar boshlandi.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19-SLAYD
2-mavzu.pptx, Namangan, 2022.
Toshkent televizion markazi qurilishi 1954-yil may oyida boshlanib, 1956-yil 5-noyabrda ishga tushirildi. Shu kuni kechqurun Toshkentda zangori ekranning chirog‘i yondi va birinchi televideniye diktor Bu haqda Karimovning “Bu ko`zguki erur hikmat jaboni'’ maqolasida (O'zbekiston matbuoti. 1998. 4-son. 34 b.) mufassal ma'lumot keltirilgan. (suxandon)lari Iqbol Olimjonova (o‘zbek tilida) va Yunona Stolyarova (rus tilida) te1eko‘rsatuvlarni olib bordilar.
1962-yildan boshlab Toshkent telestudiyasi ikki dasturda ko‘rsatuvlar bera boshladi. 1967-yildan boshlab Moskva televideniyesi va 1971-yildan boshlab Toshkent televideniyesi rangli tasvirga o‘tdi.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20-SLAYD
2-mavzu.pptx, Namangan, 2022.
Hozirgi dunyoda televideniye yuksak darajada rivoj topdi va insoniyat ma’naviy hayotining ajralmas qismiga aylandi. Barcha rivojlangan mamlakatlar o`z televideniyesiga ega. Masalan, AQShda uchta umummilliy teletarmoq. “Ey-Bi-Si”, «Si-Bi-Es» va «Еn-Bi-Si» faoliyat ko‘rsatmoqda. Angliyada «Bi-Bi-Si», Fransiyada TF, Rossiyada OPT, РТР, НТВva boshqa yirik telestudiyalar mavjud.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21-SLAYD
2-mavzu.pptx, Namangan, 2022.
Soʻz erkinligi — insonning asosiy shaxsiy va fuqarolarning siyosiy huquklaridan biri; hozirgi davrda aksariyat mamlakatlarda "axborot erkinligi" deb ataladigan umumiy huquqning tarkibiy qismi. Oʻz fikrini ommaviy tarzda (ogʻzaki va ommaviy axborot vositalaridan foydalangan holda yozma) bayon etish imkoniyatini bildiradi. Soʻz erkinligiga demokratiya koʻrinishlaridan biri sifatida qaraladi. Oʻzbekistonda Soʻz erkinligi Oʻzbekiston Respublikasi Konstitutsiyasida nazarda tutilgan. Konstitutsiyaga koʻra, "har kim fikrlash, so`z va eʼtiqod erkinligi huquqiga ega" (29-modda).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22-SLAYD
2-mavzu.pptx, Namangan, 2022.
Demokratik mamlakatlarda ommaviy axborot vositalarining faoliyati Soʻz erkinligiga asoslangan. Oʻzbekiston Respublikasining Konstitutsiyasida ham alohida moddada ana shu qoida alohida taʼkidlab oʻtilgan. Unga koʻra, "ommaviy axborot vositalari erkindir va qonunga muvofiqishlaydi... Senzuraga yoʻl qoʻyilmaydi" (67-modda). Fuqarolar ommaviy axborot vositalarida, jumladan, televideniye va radio, matbuotda oʻz fikrlarini erkin bayon qilishi, soʻzlashi mumkin.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23-SLAYD
2-mavzu.pptx, Namangan, 2022.
Oʻzbekistonda Soʻz erkinligiga oid konstitutsiyaviy qoidalar quyidagi qonunlarda aniqlashtirilgan va rivojlantirilgan: "Axborot olish kafolatlari va erkinligi toʻgʻrisida" (1997), "Ommaviy axborot vositalari toʻgʻrisida" (1997), "Jurnalistlik faoliyatini himoya kilish toʻgʻrisida" (1997), "Mualliflik huquqi va turdosh huk^klar toʻgʻrisida" (1996), "Noshirlik faoliyati toʻgʻrisida" (1996), "Reklama toʻgʻrisida" (1998), "Axborot erkinligi prinsiplari va kafolatlari toʻgʻrisida" (2002). Ushbu qonunlarning asosiy maqsadi Oʻzbekistonda Soʻz erkinligini taʼminlash kafolatlariga, har kimning axborotni erkin va moneliksiz izlash, olish, tekshirish, tarqatish, foydalanish va saqlash huquqlarini roʻyobga chiqarishga qaratilgandir.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24-SLAYD
2-mavzu.pptx, Namangan, 2022.
Matbuot erkinligi - soʻz, shaxs, vijdon erkinligi singari siyosiy huquqlardan biri boʻlib, matbu-otning erkin faoliyat koʻrsatishini, kishilarning matbuotda oʻz fikr va tuygʻularini toʻsiqlarsiz ifoda eta olishini ifodalaydi. Matbuot erkinligi — matbuotning mohiyatini, uning jamiyat xayotidagi oʻrnini belgilaydi. Siyosiy jihatdan Matbuot erkinligiga demokratiya kurinishlaridan biri sifatida qaraladi.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25-SLAYD
2-mavzu.pptx, Namangan, 2022.
Matbuot erkinligining 3 asosi mavjud: ijtimoiy-siyosiy, iqtisodiy, maʼnaviy.
Matbuot erkinligining ijtimoiy-siyosiy asosi matbuotning qaysi ijtimoiy borlikda, qanday tuzumda faoliyat koʻrsatishi, qaysi ijtimoiy ongning koʻrinishi ekanligi, qaysi mafkura va gʻoyalarga xizmat qilishidan kelib chiqadi. Matbuot erkinligining mazkur bosh asosi uning huquqiy imkoniyatlari bilan ifodalanadi: har bir jamiyat, har bir tuzum Matbuot erkinligi huquqini belgilar ekan, uning faoliyatini maʼlum qonunlar, koʻrsatmalar, bu borada olib boriladigan siyosat bilan belgilab qoʻyadi.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26-SLAYD
2-mavzu.pptx, Namangan, 2022.
Matbuot erkinligining iqtisodiy asosi esa matbuot nashrlari va ommaviy axborot vositalarining kim tomonidan, qaysi mablagʻlar evaziga chikarilishi bilan bogʻliq, yaʼni matbuot kimning mablagʻi evaziga, iqtisodiy qullashi natijasida chiqsa, oʻsha uchun erkin boʻladi.
Matbuot erkinligining maʼnaviy asosi esa uni chiqarayotgan shaxs, guruh, unda ishlovchi jurnalistlarning ichki dunyosi, dunyoqarashi, eʼtiqodi bilan bogʻliq. Yuksak maʼnaviyatli, chukur eʼtiqodli, insoniyat, jamiyat oldidagi oʻz masʼuliyatini chuqur anglab olgan, umuminsoniy va milliy qadriyatlarga xizmat qiluvchi, ezgulikka intiluvchi jurnalist doimo erkin boʻladi. Aksincha, qoloq, qotib qolgan tushunchalar, aqidalar asosida va boshqa maqsadlar yoʻlida xizmat qiluvchi jurnalist hech qachon ruhan erkin boʻla olmaydi.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27-SLAYD
2-mavzu.pptx, Namangan, 2022.
17—18-asrlarda Fransiya, Angliya kabi mamlakatlarda yuz bergan inqilobiy voqealar davridagi Matbuot erkinligi uchun kurash bunga yaqqol misol boʻla oladi. Angliyada yashab ijod etgan Jozef Addison, Richard Stil, Fransiyada Kamil Demulen, Jan Pol Marat va boshqa taraqqiyparvar jurnalistlar oʻz asarlarida xalq ommasining fikr va tuygʻularini ifoda etib, Matbuot erkinligi uchun kurashdilar. Rossiyada A.S.Pushkin, N.A.Nekrasov, N.G. Chernishevskiy, A.N.Gersen va boshqa ilgʻor fikrli, oʻz asarlarida xalq ommasining fikr va tuygʻularini ifoda etgan adiblar, publitsistlar senzuraga qarshi kurashdilar.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28-SLAYD
2-mavzu.pptx, Namangan, 2022.
Tim Berners-Lining sahifasi 1992 yildan buyon yangiliklar chop etgan birinchi blog hisoblanadi. Bloglar 1996 yildan beri keng tarqaldi. 1999 yil avgust oyida San-Frantsiskoda joylashgan Pyra Labs kompyuter kompaniyasi Blogger.com ni ishga tushirdi, birinchi bepul blog xizmati.
Hozirgi vaqtda bloglarning xususiyati nafaqat postlar tuzilishida, balki yangi yozuvlarni qo'shish qulayligida hamdir. Foydalanuvchi shunchaki veb-serverga kiradi, foydalanuvchi autentifikatsiya jarayonidan o'tadi va keyin o'z to'plamiga yangi yozuv qo'shadi. Server ma'lumotni xabarlar ketma-ketligi sifatida taqdim etadi va eng so'nggi xabarlarni eng yuqori qismida joylashtiradi. To'plamning tuzilishi kundalik yoki jurnalning odatiy ketma-ket tuzilishiga o'xshaydi.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29-SLAYD
2-mavzu.pptx, Namangan, 2022.
Blog (inglizcha blog, veb jurnalidan - onlayn voqealar jurnali, onlayn kundalik, onlayn kundalik) - asosiy mazmuni matn, tasvir yoki multimediyani o'z ichiga olgan foydalanuvchi tomonidan muntazam ravishda qo'shiladigan yozuvlar bo'lgan veb-sayt. Bloglar tashrif buyuruvchilar tomonidan sharhlarni (sharhlarni) nashr etish imkoniyati bilan tavsiflanadi; u bloglarni elektron pochta, yangiliklar guruhlari va suhbat xonalariga nisbatan bir qator afzalliklarga ega bo'lgan tarmoqli aloqa vositasiga aylantiradi. Blog yuritadigan odamlar bloggerlar deb ataladi. Internetdagi barcha bloglar to'plami blogosfera deb ataladi.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30-SLAYD
2-mavzu.pptx, Namangan, 2022.
Vine - bu juda yangi, ammo allaqachon mashhur qisqa video formati. Videolar ko'ngilochar, reklama yoki ta'lim xarakteriga ega va bir daqiqadan ortiq davom etmaydi. Odamlar qisqa videolarda pul ishlashni o'rgandilar. Bunday tarkibni yaratish uchun maxsus dastur qo'llaniladi.	Vines videolar bo'lib, ularning asosiy xususiyati ularning qisqa uzunligi. Odatda ularning davomiyligi 6-60 soniya orasida o'zgarib turadi.
Vaynlar 2012 yilda Amerikaning Twitter kompaniyasi tomonidan ularni yaratish uchun dastur sotib olinganidan keyin mashhurlikka erishdi. 2013 yilda dastur eng ko'p yuklab olingan TOP-ga kirdi.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ASL MANBA — 31-SLAYD
2-mavzu.pptx, Namangan, 2022.
Эътиборингиз учун раҳмат!
DIZAYN IZOHI
Asl mazmun shakllar, matn bloklari va sxemalar bilan qayta joylashtirildi. Tarixiy yillar, nashr nomlari, qonun sanalari va modda raqamlari asl materialga mansub; ular ushbu dizayn topshirig‘ida yangilanmagan. To‘liq original matn yuqorida saqlandi.</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GHT">
    <p:bg>
      <p:bgPr>
        <a:solidFill>
          <a:srgbClr val="F5F7F9"/>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13243A"/>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243A"/>
        </a:solidFill>
        <a:effectLst/>
      </p:bgPr>
    </p:bg>
    <p:spTree>
      <p:nvGrpSpPr>
        <p:cNvPr id="1" name=""/>
        <p:cNvGrpSpPr/>
        <p:nvPr/>
      </p:nvGrpSpPr>
      <p:grpSpPr>
        <a:xfrm>
          <a:off x="0" y="0"/>
          <a:ext cx="0" cy="0"/>
          <a:chOff x="0" y="0"/>
          <a:chExt cx="0" cy="0"/>
        </a:xfrm>
      </p:grpSpPr>
      <p:sp>
        <p:nvSpPr>
          <p:cNvPr id="3" name="Shape 0"/>
          <p:cNvSpPr/>
          <p:nvPr/>
        </p:nvSpPr>
        <p:spPr>
          <a:xfrm>
            <a:off x="566928" y="521208"/>
            <a:ext cx="64008" cy="320040"/>
          </a:xfrm>
          <a:prstGeom prst="rect">
            <a:avLst/>
          </a:prstGeom>
          <a:solidFill>
            <a:srgbClr val="E5B65D"/>
          </a:solidFill>
          <a:ln w="12700">
            <a:solidFill>
              <a:srgbClr val="E5B65D">
                <a:alpha val="0"/>
              </a:srgbClr>
            </a:solidFill>
            <a:prstDash val="solid"/>
          </a:ln>
        </p:spPr>
      </p:sp>
      <p:sp>
        <p:nvSpPr>
          <p:cNvPr id="4" name="Text 1"/>
          <p:cNvSpPr/>
          <p:nvPr/>
        </p:nvSpPr>
        <p:spPr>
          <a:xfrm>
            <a:off x="758952" y="521208"/>
            <a:ext cx="6400800" cy="667512"/>
          </a:xfrm>
          <a:prstGeom prst="rect">
            <a:avLst/>
          </a:prstGeom>
          <a:noFill/>
          <a:ln/>
        </p:spPr>
        <p:txBody>
          <a:bodyPr wrap="square" lIns="0" tIns="0" rIns="0" bIns="0" rtlCol="0" anchor="t"/>
          <a:lstStyle/>
          <a:p>
            <a:pPr marL="0" indent="0" algn="l">
              <a:lnSpc>
                <a:spcPct val="100000"/>
              </a:lnSpc>
              <a:buNone/>
            </a:pPr>
            <a:r>
              <a:rPr lang="en-US" sz="1600" b="1" kern="0" spc="200" dirty="0">
                <a:solidFill>
                  <a:srgbClr val="C5D2DE"/>
                </a:solidFill>
                <a:latin typeface="Arial" pitchFamily="34" charset="0"/>
                <a:ea typeface="Arial" pitchFamily="34" charset="-122"/>
                <a:cs typeface="Arial" pitchFamily="34" charset="-120"/>
              </a:rPr>
              <a:t>MEDIASAVODXONLIK VA</a:t>
            </a:r>
            <a:endParaRPr lang="en-US" sz="1600" dirty="0"/>
          </a:p>
          <a:p>
            <a:pPr marL="0" indent="0" algn="l">
              <a:lnSpc>
                <a:spcPct val="100000"/>
              </a:lnSpc>
              <a:buNone/>
            </a:pPr>
            <a:r>
              <a:rPr lang="en-US" sz="1600" b="1" kern="0" spc="200" dirty="0">
                <a:solidFill>
                  <a:srgbClr val="C5D2DE"/>
                </a:solidFill>
                <a:latin typeface="Arial" pitchFamily="34" charset="0"/>
                <a:ea typeface="Arial" pitchFamily="34" charset="-122"/>
                <a:cs typeface="Arial" pitchFamily="34" charset="-120"/>
              </a:rPr>
              <a:t>AXBOROT MADANIYATI</a:t>
            </a:r>
            <a:endParaRPr lang="en-US" sz="1600" dirty="0"/>
          </a:p>
        </p:txBody>
      </p:sp>
      <p:sp>
        <p:nvSpPr>
          <p:cNvPr id="5" name="Shape 2"/>
          <p:cNvSpPr/>
          <p:nvPr/>
        </p:nvSpPr>
        <p:spPr>
          <a:xfrm>
            <a:off x="603504" y="1554480"/>
            <a:ext cx="1325880" cy="384048"/>
          </a:xfrm>
          <a:prstGeom prst="roundRect">
            <a:avLst>
              <a:gd name="adj" fmla="val 23810"/>
            </a:avLst>
          </a:prstGeom>
          <a:solidFill>
            <a:srgbClr val="087F83"/>
          </a:solidFill>
          <a:ln w="12700">
            <a:solidFill>
              <a:srgbClr val="087F83">
                <a:alpha val="0"/>
              </a:srgbClr>
            </a:solidFill>
            <a:prstDash val="solid"/>
          </a:ln>
        </p:spPr>
      </p:sp>
      <p:sp>
        <p:nvSpPr>
          <p:cNvPr id="6" name="Text 3"/>
          <p:cNvSpPr/>
          <p:nvPr/>
        </p:nvSpPr>
        <p:spPr>
          <a:xfrm>
            <a:off x="676656" y="1604772"/>
            <a:ext cx="1179576" cy="301752"/>
          </a:xfrm>
          <a:prstGeom prst="rect">
            <a:avLst/>
          </a:prstGeom>
          <a:noFill/>
          <a:ln/>
        </p:spPr>
        <p:txBody>
          <a:bodyPr wrap="square" lIns="0" tIns="0" rIns="0" bIns="0" rtlCol="0" anchor="ctr"/>
          <a:lstStyle/>
          <a:p>
            <a:pPr marL="0" indent="0" algn="ctr">
              <a:lnSpc>
                <a:spcPct val="100000"/>
              </a:lnSpc>
              <a:buNone/>
            </a:pPr>
            <a:r>
              <a:rPr lang="en-US" sz="1400" b="1" dirty="0">
                <a:solidFill>
                  <a:srgbClr val="FFFFFF"/>
                </a:solidFill>
                <a:latin typeface="Arial" pitchFamily="34" charset="0"/>
                <a:ea typeface="Arial" pitchFamily="34" charset="-122"/>
                <a:cs typeface="Arial" pitchFamily="34" charset="-120"/>
              </a:rPr>
              <a:t>3-MAVZU</a:t>
            </a:r>
            <a:endParaRPr lang="en-US" sz="1400" dirty="0"/>
          </a:p>
        </p:txBody>
      </p:sp>
      <p:sp>
        <p:nvSpPr>
          <p:cNvPr id="7" name="Text 4"/>
          <p:cNvSpPr/>
          <p:nvPr/>
        </p:nvSpPr>
        <p:spPr>
          <a:xfrm>
            <a:off x="594360" y="2231136"/>
            <a:ext cx="6903720" cy="2414016"/>
          </a:xfrm>
          <a:prstGeom prst="rect">
            <a:avLst/>
          </a:prstGeom>
          <a:noFill/>
          <a:ln/>
        </p:spPr>
        <p:txBody>
          <a:bodyPr wrap="square" lIns="0" tIns="0" rIns="0" bIns="0" rtlCol="0" anchor="t"/>
          <a:lstStyle/>
          <a:p>
            <a:pPr marL="0" indent="0" algn="l">
              <a:lnSpc>
                <a:spcPct val="100000"/>
              </a:lnSpc>
              <a:buNone/>
            </a:pPr>
            <a:r>
              <a:rPr lang="en-US" sz="4300" b="1" dirty="0">
                <a:solidFill>
                  <a:srgbClr val="FFFFFF"/>
                </a:solidFill>
                <a:latin typeface="Arial" pitchFamily="34" charset="0"/>
                <a:ea typeface="Arial" pitchFamily="34" charset="-122"/>
                <a:cs typeface="Arial" pitchFamily="34" charset="-120"/>
              </a:rPr>
              <a:t>Jahon media va</a:t>
            </a:r>
            <a:endParaRPr lang="en-US" sz="4300" dirty="0"/>
          </a:p>
          <a:p>
            <a:pPr marL="0" indent="0" algn="l">
              <a:lnSpc>
                <a:spcPct val="100000"/>
              </a:lnSpc>
              <a:buNone/>
            </a:pPr>
            <a:r>
              <a:rPr lang="en-US" sz="4300" b="1" dirty="0">
                <a:solidFill>
                  <a:srgbClr val="FFFFFF"/>
                </a:solidFill>
                <a:latin typeface="Arial" pitchFamily="34" charset="0"/>
                <a:ea typeface="Arial" pitchFamily="34" charset="-122"/>
                <a:cs typeface="Arial" pitchFamily="34" charset="-120"/>
              </a:rPr>
              <a:t>axborot makonida</a:t>
            </a:r>
            <a:endParaRPr lang="en-US" sz="4300" dirty="0"/>
          </a:p>
          <a:p>
            <a:pPr marL="0" indent="0" algn="l">
              <a:lnSpc>
                <a:spcPct val="100000"/>
              </a:lnSpc>
              <a:buNone/>
            </a:pPr>
            <a:r>
              <a:rPr lang="en-US" sz="4300" b="1" dirty="0">
                <a:solidFill>
                  <a:srgbClr val="FFFFFF"/>
                </a:solidFill>
                <a:latin typeface="Arial" pitchFamily="34" charset="0"/>
                <a:ea typeface="Arial" pitchFamily="34" charset="-122"/>
                <a:cs typeface="Arial" pitchFamily="34" charset="-120"/>
              </a:rPr>
              <a:t>raqobat muhiti</a:t>
            </a:r>
            <a:endParaRPr lang="en-US" sz="4300" dirty="0"/>
          </a:p>
        </p:txBody>
      </p:sp>
      <p:sp>
        <p:nvSpPr>
          <p:cNvPr id="8" name="Shape 5"/>
          <p:cNvSpPr/>
          <p:nvPr/>
        </p:nvSpPr>
        <p:spPr>
          <a:xfrm>
            <a:off x="612648" y="5212080"/>
            <a:ext cx="5650992" cy="0"/>
          </a:xfrm>
          <a:prstGeom prst="line">
            <a:avLst/>
          </a:prstGeom>
          <a:noFill/>
          <a:ln w="12700">
            <a:solidFill>
              <a:srgbClr val="365066"/>
            </a:solidFill>
            <a:prstDash val="solid"/>
          </a:ln>
        </p:spPr>
      </p:sp>
      <p:sp>
        <p:nvSpPr>
          <p:cNvPr id="9" name="Text 6"/>
          <p:cNvSpPr/>
          <p:nvPr/>
        </p:nvSpPr>
        <p:spPr>
          <a:xfrm>
            <a:off x="621792" y="5468112"/>
            <a:ext cx="4572000" cy="301752"/>
          </a:xfrm>
          <a:prstGeom prst="rect">
            <a:avLst/>
          </a:prstGeom>
          <a:noFill/>
          <a:ln/>
        </p:spPr>
        <p:txBody>
          <a:bodyPr wrap="square" lIns="0" tIns="0" rIns="0" bIns="0" rtlCol="0" anchor="t"/>
          <a:lstStyle/>
          <a:p>
            <a:pPr marL="0" indent="0" algn="l">
              <a:lnSpc>
                <a:spcPct val="100000"/>
              </a:lnSpc>
              <a:buNone/>
            </a:pPr>
            <a:r>
              <a:rPr lang="en-US" sz="1700" dirty="0">
                <a:solidFill>
                  <a:srgbClr val="C5D2DE"/>
                </a:solidFill>
                <a:latin typeface="Arial" pitchFamily="34" charset="0"/>
                <a:ea typeface="Arial" pitchFamily="34" charset="-122"/>
                <a:cs typeface="Arial" pitchFamily="34" charset="-120"/>
              </a:rPr>
              <a:t>Ma’ruza o‘qituvchisi</a:t>
            </a:r>
            <a:endParaRPr lang="en-US" sz="1700" dirty="0"/>
          </a:p>
        </p:txBody>
      </p:sp>
      <p:sp>
        <p:nvSpPr>
          <p:cNvPr id="10" name="Text 7"/>
          <p:cNvSpPr/>
          <p:nvPr/>
        </p:nvSpPr>
        <p:spPr>
          <a:xfrm>
            <a:off x="621792" y="5815584"/>
            <a:ext cx="6400800" cy="347472"/>
          </a:xfrm>
          <a:prstGeom prst="rect">
            <a:avLst/>
          </a:prstGeom>
          <a:noFill/>
          <a:ln/>
        </p:spPr>
        <p:txBody>
          <a:bodyPr wrap="square" lIns="0" tIns="0" rIns="0" bIns="0" rtlCol="0" anchor="t"/>
          <a:lstStyle/>
          <a:p>
            <a:pPr marL="0" indent="0" algn="l">
              <a:lnSpc>
                <a:spcPct val="100000"/>
              </a:lnSpc>
              <a:buNone/>
            </a:pPr>
            <a:r>
              <a:rPr lang="en-US" sz="2400" b="1" dirty="0">
                <a:solidFill>
                  <a:srgbClr val="FFFFFF"/>
                </a:solidFill>
                <a:latin typeface="Arial" pitchFamily="34" charset="0"/>
                <a:cs typeface="Arial" pitchFamily="34" charset="-120"/>
              </a:rPr>
              <a:t>Aliyev </a:t>
            </a:r>
            <a:r>
              <a:rPr lang="en-US" sz="2400" b="1" dirty="0" err="1">
                <a:solidFill>
                  <a:srgbClr val="FFFFFF"/>
                </a:solidFill>
                <a:latin typeface="Arial" pitchFamily="34" charset="0"/>
                <a:cs typeface="Arial" pitchFamily="34" charset="-120"/>
              </a:rPr>
              <a:t>Nozimjon</a:t>
            </a:r>
            <a:r>
              <a:rPr lang="en-US" sz="2400" b="1" dirty="0">
                <a:solidFill>
                  <a:srgbClr val="FFFFFF"/>
                </a:solidFill>
                <a:latin typeface="Arial" pitchFamily="34" charset="0"/>
                <a:cs typeface="Arial" pitchFamily="34" charset="-120"/>
              </a:rPr>
              <a:t> </a:t>
            </a:r>
            <a:r>
              <a:rPr lang="en-US" sz="2400" b="1" dirty="0" err="1">
                <a:solidFill>
                  <a:srgbClr val="FFFFFF"/>
                </a:solidFill>
                <a:latin typeface="Arial" pitchFamily="34" charset="0"/>
                <a:cs typeface="Arial" pitchFamily="34" charset="-120"/>
              </a:rPr>
              <a:t>nurullajon</a:t>
            </a:r>
            <a:r>
              <a:rPr lang="en-US" sz="2400" b="1" dirty="0">
                <a:solidFill>
                  <a:srgbClr val="FFFFFF"/>
                </a:solidFill>
                <a:latin typeface="Arial" pitchFamily="34" charset="0"/>
                <a:cs typeface="Arial" pitchFamily="34" charset="-120"/>
              </a:rPr>
              <a:t> </a:t>
            </a:r>
            <a:r>
              <a:rPr lang="en-US" sz="2400" b="1" dirty="0" err="1">
                <a:solidFill>
                  <a:srgbClr val="FFFFFF"/>
                </a:solidFill>
                <a:latin typeface="Arial" pitchFamily="34" charset="0"/>
                <a:cs typeface="Arial" pitchFamily="34" charset="-120"/>
              </a:rPr>
              <a:t>o‘g‘li</a:t>
            </a:r>
            <a:endParaRPr lang="en-US" sz="2400" dirty="0"/>
          </a:p>
        </p:txBody>
      </p:sp>
      <p:sp>
        <p:nvSpPr>
          <p:cNvPr id="11" name="Shape 8"/>
          <p:cNvSpPr/>
          <p:nvPr/>
        </p:nvSpPr>
        <p:spPr>
          <a:xfrm>
            <a:off x="7955280" y="1828800"/>
            <a:ext cx="1280160" cy="1645920"/>
          </a:xfrm>
          <a:prstGeom prst="line">
            <a:avLst/>
          </a:prstGeom>
          <a:noFill/>
          <a:ln w="25400">
            <a:solidFill>
              <a:srgbClr val="365066"/>
            </a:solidFill>
            <a:prstDash val="solid"/>
          </a:ln>
        </p:spPr>
      </p:sp>
      <p:sp>
        <p:nvSpPr>
          <p:cNvPr id="12" name="Shape 9"/>
          <p:cNvSpPr/>
          <p:nvPr/>
        </p:nvSpPr>
        <p:spPr>
          <a:xfrm flipV="1">
            <a:off x="9235440" y="1828800"/>
            <a:ext cx="1554480" cy="1645920"/>
          </a:xfrm>
          <a:prstGeom prst="line">
            <a:avLst/>
          </a:prstGeom>
          <a:noFill/>
          <a:ln w="25400">
            <a:solidFill>
              <a:srgbClr val="365066"/>
            </a:solidFill>
            <a:prstDash val="solid"/>
          </a:ln>
        </p:spPr>
      </p:sp>
      <p:sp>
        <p:nvSpPr>
          <p:cNvPr id="13" name="Shape 10"/>
          <p:cNvSpPr/>
          <p:nvPr/>
        </p:nvSpPr>
        <p:spPr>
          <a:xfrm flipV="1">
            <a:off x="7955280" y="3474720"/>
            <a:ext cx="1280160" cy="1737360"/>
          </a:xfrm>
          <a:prstGeom prst="line">
            <a:avLst/>
          </a:prstGeom>
          <a:noFill/>
          <a:ln w="25400">
            <a:solidFill>
              <a:srgbClr val="365066"/>
            </a:solidFill>
            <a:prstDash val="solid"/>
          </a:ln>
        </p:spPr>
      </p:sp>
      <p:sp>
        <p:nvSpPr>
          <p:cNvPr id="14" name="Shape 11"/>
          <p:cNvSpPr/>
          <p:nvPr/>
        </p:nvSpPr>
        <p:spPr>
          <a:xfrm>
            <a:off x="9235440" y="3474720"/>
            <a:ext cx="1554480" cy="1737360"/>
          </a:xfrm>
          <a:prstGeom prst="line">
            <a:avLst/>
          </a:prstGeom>
          <a:noFill/>
          <a:ln w="25400">
            <a:solidFill>
              <a:srgbClr val="365066"/>
            </a:solidFill>
            <a:prstDash val="solid"/>
          </a:ln>
        </p:spPr>
      </p:sp>
      <p:sp>
        <p:nvSpPr>
          <p:cNvPr id="15" name="Shape 12"/>
          <p:cNvSpPr/>
          <p:nvPr/>
        </p:nvSpPr>
        <p:spPr>
          <a:xfrm>
            <a:off x="8138160" y="2386584"/>
            <a:ext cx="2231136" cy="2231136"/>
          </a:xfrm>
          <a:prstGeom prst="ellipse">
            <a:avLst/>
          </a:prstGeom>
          <a:solidFill>
            <a:srgbClr val="1C344C"/>
          </a:solidFill>
          <a:ln w="31750">
            <a:solidFill>
              <a:srgbClr val="0FA5A0"/>
            </a:solidFill>
            <a:prstDash val="solid"/>
          </a:ln>
        </p:spPr>
      </p:sp>
      <p:sp>
        <p:nvSpPr>
          <p:cNvPr id="16" name="Shape 13"/>
          <p:cNvSpPr/>
          <p:nvPr/>
        </p:nvSpPr>
        <p:spPr>
          <a:xfrm>
            <a:off x="8321040" y="2569464"/>
            <a:ext cx="1865376" cy="1865376"/>
          </a:xfrm>
          <a:prstGeom prst="ellipse">
            <a:avLst/>
          </a:prstGeom>
          <a:solidFill>
            <a:srgbClr val="FFFFFF">
              <a:alpha val="0"/>
            </a:srgbClr>
          </a:solidFill>
          <a:ln w="12700">
            <a:solidFill>
              <a:srgbClr val="365066"/>
            </a:solidFill>
            <a:prstDash val="solid"/>
          </a:ln>
        </p:spPr>
      </p:sp>
      <p:sp>
        <p:nvSpPr>
          <p:cNvPr id="17" name="Text 14"/>
          <p:cNvSpPr/>
          <p:nvPr/>
        </p:nvSpPr>
        <p:spPr>
          <a:xfrm>
            <a:off x="8394192" y="2971800"/>
            <a:ext cx="1719072" cy="923544"/>
          </a:xfrm>
          <a:prstGeom prst="rect">
            <a:avLst/>
          </a:prstGeom>
          <a:noFill/>
          <a:ln/>
        </p:spPr>
        <p:txBody>
          <a:bodyPr wrap="square" lIns="0" tIns="0" rIns="0" bIns="0" rtlCol="0" anchor="t"/>
          <a:lstStyle/>
          <a:p>
            <a:pPr marL="0" indent="0" algn="ctr">
              <a:lnSpc>
                <a:spcPct val="100000"/>
              </a:lnSpc>
              <a:buNone/>
            </a:pPr>
            <a:r>
              <a:rPr lang="en-US" sz="2300" b="1" dirty="0">
                <a:solidFill>
                  <a:srgbClr val="FFFFFF"/>
                </a:solidFill>
                <a:latin typeface="Arial" pitchFamily="34" charset="0"/>
                <a:ea typeface="Arial" pitchFamily="34" charset="-122"/>
                <a:cs typeface="Arial" pitchFamily="34" charset="-120"/>
              </a:rPr>
              <a:t>MEDIA</a:t>
            </a:r>
            <a:endParaRPr lang="en-US" sz="2300" dirty="0"/>
          </a:p>
          <a:p>
            <a:pPr marL="0" indent="0" algn="ctr">
              <a:lnSpc>
                <a:spcPct val="100000"/>
              </a:lnSpc>
              <a:buNone/>
            </a:pPr>
            <a:r>
              <a:rPr lang="en-US" sz="2300" b="1" dirty="0">
                <a:solidFill>
                  <a:srgbClr val="FFFFFF"/>
                </a:solidFill>
                <a:latin typeface="Arial" pitchFamily="34" charset="0"/>
                <a:ea typeface="Arial" pitchFamily="34" charset="-122"/>
                <a:cs typeface="Arial" pitchFamily="34" charset="-120"/>
              </a:rPr>
              <a:t>MAKONI</a:t>
            </a:r>
            <a:endParaRPr lang="en-US" sz="2300" dirty="0"/>
          </a:p>
        </p:txBody>
      </p:sp>
      <p:sp>
        <p:nvSpPr>
          <p:cNvPr id="18" name="Shape 15"/>
          <p:cNvSpPr/>
          <p:nvPr/>
        </p:nvSpPr>
        <p:spPr>
          <a:xfrm>
            <a:off x="7315200" y="1060704"/>
            <a:ext cx="1901952" cy="1444752"/>
          </a:xfrm>
          <a:prstGeom prst="roundRect">
            <a:avLst>
              <a:gd name="adj" fmla="val 12025"/>
            </a:avLst>
          </a:prstGeom>
          <a:solidFill>
            <a:srgbClr val="FFFFFF"/>
          </a:solidFill>
          <a:ln w="12700">
            <a:solidFill>
              <a:srgbClr val="FFFFFF">
                <a:alpha val="0"/>
              </a:srgbClr>
            </a:solidFill>
            <a:prstDash val="solid"/>
          </a:ln>
        </p:spPr>
      </p:sp>
      <p:sp>
        <p:nvSpPr>
          <p:cNvPr id="19" name="Shape 16"/>
          <p:cNvSpPr/>
          <p:nvPr/>
        </p:nvSpPr>
        <p:spPr>
          <a:xfrm>
            <a:off x="7979054" y="1303934"/>
            <a:ext cx="548640" cy="541325"/>
          </a:xfrm>
          <a:prstGeom prst="roundRect">
            <a:avLst>
              <a:gd name="adj" fmla="val 5068"/>
            </a:avLst>
          </a:prstGeom>
          <a:solidFill>
            <a:srgbClr val="FFFFFF">
              <a:alpha val="0"/>
            </a:srgbClr>
          </a:solidFill>
          <a:ln w="10160">
            <a:solidFill>
              <a:srgbClr val="087F83"/>
            </a:solidFill>
            <a:prstDash val="solid"/>
          </a:ln>
        </p:spPr>
      </p:sp>
      <p:sp>
        <p:nvSpPr>
          <p:cNvPr id="20" name="Shape 17"/>
          <p:cNvSpPr/>
          <p:nvPr/>
        </p:nvSpPr>
        <p:spPr>
          <a:xfrm>
            <a:off x="8052206" y="1399032"/>
            <a:ext cx="160934" cy="153619"/>
          </a:xfrm>
          <a:prstGeom prst="roundRect">
            <a:avLst>
              <a:gd name="adj" fmla="val 5952"/>
            </a:avLst>
          </a:prstGeom>
          <a:solidFill>
            <a:srgbClr val="FFFFFF">
              <a:alpha val="0"/>
            </a:srgbClr>
          </a:solidFill>
          <a:ln w="10160">
            <a:solidFill>
              <a:srgbClr val="087F83"/>
            </a:solidFill>
            <a:prstDash val="solid"/>
          </a:ln>
        </p:spPr>
      </p:sp>
      <p:sp>
        <p:nvSpPr>
          <p:cNvPr id="21" name="Shape 18"/>
          <p:cNvSpPr/>
          <p:nvPr/>
        </p:nvSpPr>
        <p:spPr>
          <a:xfrm>
            <a:off x="8278978" y="1413662"/>
            <a:ext cx="175565" cy="0"/>
          </a:xfrm>
          <a:prstGeom prst="line">
            <a:avLst/>
          </a:prstGeom>
          <a:noFill/>
          <a:ln w="22860">
            <a:solidFill>
              <a:srgbClr val="087F83"/>
            </a:solidFill>
            <a:prstDash val="solid"/>
          </a:ln>
        </p:spPr>
      </p:sp>
      <p:sp>
        <p:nvSpPr>
          <p:cNvPr id="22" name="Shape 19"/>
          <p:cNvSpPr/>
          <p:nvPr/>
        </p:nvSpPr>
        <p:spPr>
          <a:xfrm>
            <a:off x="8278978" y="1501445"/>
            <a:ext cx="175565" cy="0"/>
          </a:xfrm>
          <a:prstGeom prst="line">
            <a:avLst/>
          </a:prstGeom>
          <a:noFill/>
          <a:ln w="22860">
            <a:solidFill>
              <a:srgbClr val="087F83"/>
            </a:solidFill>
            <a:prstDash val="solid"/>
          </a:ln>
        </p:spPr>
      </p:sp>
      <p:sp>
        <p:nvSpPr>
          <p:cNvPr id="23" name="Shape 20"/>
          <p:cNvSpPr/>
          <p:nvPr/>
        </p:nvSpPr>
        <p:spPr>
          <a:xfrm>
            <a:off x="8052206" y="1633118"/>
            <a:ext cx="402336" cy="0"/>
          </a:xfrm>
          <a:prstGeom prst="line">
            <a:avLst/>
          </a:prstGeom>
          <a:noFill/>
          <a:ln w="22860">
            <a:solidFill>
              <a:srgbClr val="087F83"/>
            </a:solidFill>
            <a:prstDash val="solid"/>
          </a:ln>
        </p:spPr>
      </p:sp>
      <p:sp>
        <p:nvSpPr>
          <p:cNvPr id="24" name="Shape 21"/>
          <p:cNvSpPr/>
          <p:nvPr/>
        </p:nvSpPr>
        <p:spPr>
          <a:xfrm>
            <a:off x="8052206" y="1720901"/>
            <a:ext cx="402336" cy="0"/>
          </a:xfrm>
          <a:prstGeom prst="line">
            <a:avLst/>
          </a:prstGeom>
          <a:noFill/>
          <a:ln w="22860">
            <a:solidFill>
              <a:srgbClr val="087F83"/>
            </a:solidFill>
            <a:prstDash val="solid"/>
          </a:ln>
        </p:spPr>
      </p:sp>
      <p:sp>
        <p:nvSpPr>
          <p:cNvPr id="25" name="Text 22"/>
          <p:cNvSpPr/>
          <p:nvPr/>
        </p:nvSpPr>
        <p:spPr>
          <a:xfrm>
            <a:off x="7406640" y="2112264"/>
            <a:ext cx="1719072" cy="228600"/>
          </a:xfrm>
          <a:prstGeom prst="rect">
            <a:avLst/>
          </a:prstGeom>
          <a:noFill/>
          <a:ln/>
        </p:spPr>
        <p:txBody>
          <a:bodyPr wrap="square" lIns="0" tIns="0" rIns="0" bIns="0" rtlCol="0" anchor="t"/>
          <a:lstStyle/>
          <a:p>
            <a:pPr marL="0" indent="0" algn="ctr">
              <a:lnSpc>
                <a:spcPct val="100000"/>
              </a:lnSpc>
              <a:buNone/>
            </a:pPr>
            <a:r>
              <a:rPr lang="en-US" sz="1250" b="1" kern="0" spc="80" dirty="0">
                <a:solidFill>
                  <a:srgbClr val="087F83"/>
                </a:solidFill>
                <a:latin typeface="Arial" pitchFamily="34" charset="0"/>
                <a:ea typeface="Arial" pitchFamily="34" charset="-122"/>
                <a:cs typeface="Arial" pitchFamily="34" charset="-120"/>
              </a:rPr>
              <a:t>MATBUOT</a:t>
            </a:r>
            <a:endParaRPr lang="en-US" sz="1250" dirty="0"/>
          </a:p>
        </p:txBody>
      </p:sp>
      <p:sp>
        <p:nvSpPr>
          <p:cNvPr id="26" name="Shape 23"/>
          <p:cNvSpPr/>
          <p:nvPr/>
        </p:nvSpPr>
        <p:spPr>
          <a:xfrm>
            <a:off x="9747504" y="1060704"/>
            <a:ext cx="1901952" cy="1444752"/>
          </a:xfrm>
          <a:prstGeom prst="roundRect">
            <a:avLst>
              <a:gd name="adj" fmla="val 12025"/>
            </a:avLst>
          </a:prstGeom>
          <a:solidFill>
            <a:srgbClr val="087F83"/>
          </a:solidFill>
          <a:ln w="12700">
            <a:solidFill>
              <a:srgbClr val="087F83">
                <a:alpha val="0"/>
              </a:srgbClr>
            </a:solidFill>
            <a:prstDash val="solid"/>
          </a:ln>
        </p:spPr>
      </p:sp>
      <p:sp>
        <p:nvSpPr>
          <p:cNvPr id="27" name="Shape 24"/>
          <p:cNvSpPr/>
          <p:nvPr/>
        </p:nvSpPr>
        <p:spPr>
          <a:xfrm>
            <a:off x="10382098" y="1435608"/>
            <a:ext cx="614477" cy="373075"/>
          </a:xfrm>
          <a:prstGeom prst="roundRect">
            <a:avLst>
              <a:gd name="adj" fmla="val 19608"/>
            </a:avLst>
          </a:prstGeom>
          <a:solidFill>
            <a:srgbClr val="FFFFFF">
              <a:alpha val="0"/>
            </a:srgbClr>
          </a:solidFill>
          <a:ln w="10160">
            <a:solidFill>
              <a:srgbClr val="FFFFFF"/>
            </a:solidFill>
            <a:prstDash val="solid"/>
          </a:ln>
        </p:spPr>
      </p:sp>
      <p:sp>
        <p:nvSpPr>
          <p:cNvPr id="28" name="Shape 25"/>
          <p:cNvSpPr/>
          <p:nvPr/>
        </p:nvSpPr>
        <p:spPr>
          <a:xfrm flipV="1">
            <a:off x="10513771" y="1274674"/>
            <a:ext cx="343814" cy="160934"/>
          </a:xfrm>
          <a:prstGeom prst="line">
            <a:avLst/>
          </a:prstGeom>
          <a:noFill/>
          <a:ln w="22860">
            <a:solidFill>
              <a:srgbClr val="FFFFFF"/>
            </a:solidFill>
            <a:prstDash val="solid"/>
          </a:ln>
        </p:spPr>
      </p:sp>
      <p:sp>
        <p:nvSpPr>
          <p:cNvPr id="29" name="Shape 26"/>
          <p:cNvSpPr/>
          <p:nvPr/>
        </p:nvSpPr>
        <p:spPr>
          <a:xfrm>
            <a:off x="10469880" y="1523390"/>
            <a:ext cx="197510" cy="197510"/>
          </a:xfrm>
          <a:prstGeom prst="ellipse">
            <a:avLst/>
          </a:prstGeom>
          <a:solidFill>
            <a:srgbClr val="FFFFFF">
              <a:alpha val="0"/>
            </a:srgbClr>
          </a:solidFill>
          <a:ln w="22860">
            <a:solidFill>
              <a:srgbClr val="FFFFFF"/>
            </a:solidFill>
            <a:prstDash val="solid"/>
          </a:ln>
        </p:spPr>
      </p:sp>
      <p:sp>
        <p:nvSpPr>
          <p:cNvPr id="30" name="Shape 27"/>
          <p:cNvSpPr/>
          <p:nvPr/>
        </p:nvSpPr>
        <p:spPr>
          <a:xfrm>
            <a:off x="10755173" y="1552651"/>
            <a:ext cx="153619" cy="0"/>
          </a:xfrm>
          <a:prstGeom prst="line">
            <a:avLst/>
          </a:prstGeom>
          <a:noFill/>
          <a:ln w="22860">
            <a:solidFill>
              <a:srgbClr val="FFFFFF"/>
            </a:solidFill>
            <a:prstDash val="solid"/>
          </a:ln>
        </p:spPr>
      </p:sp>
      <p:sp>
        <p:nvSpPr>
          <p:cNvPr id="31" name="Shape 28"/>
          <p:cNvSpPr/>
          <p:nvPr/>
        </p:nvSpPr>
        <p:spPr>
          <a:xfrm>
            <a:off x="10755173" y="1640434"/>
            <a:ext cx="153619" cy="0"/>
          </a:xfrm>
          <a:prstGeom prst="line">
            <a:avLst/>
          </a:prstGeom>
          <a:noFill/>
          <a:ln w="22860">
            <a:solidFill>
              <a:srgbClr val="FFFFFF"/>
            </a:solidFill>
            <a:prstDash val="solid"/>
          </a:ln>
        </p:spPr>
      </p:sp>
      <p:sp>
        <p:nvSpPr>
          <p:cNvPr id="32" name="Shape 29"/>
          <p:cNvSpPr/>
          <p:nvPr/>
        </p:nvSpPr>
        <p:spPr>
          <a:xfrm>
            <a:off x="10791749" y="1720901"/>
            <a:ext cx="51206" cy="51206"/>
          </a:xfrm>
          <a:prstGeom prst="ellipse">
            <a:avLst/>
          </a:prstGeom>
          <a:solidFill>
            <a:srgbClr val="FFFFFF">
              <a:alpha val="0"/>
            </a:srgbClr>
          </a:solidFill>
          <a:ln w="22860">
            <a:solidFill>
              <a:srgbClr val="FFFFFF"/>
            </a:solidFill>
            <a:prstDash val="solid"/>
          </a:ln>
        </p:spPr>
      </p:sp>
      <p:sp>
        <p:nvSpPr>
          <p:cNvPr id="33" name="Shape 30"/>
          <p:cNvSpPr/>
          <p:nvPr/>
        </p:nvSpPr>
        <p:spPr>
          <a:xfrm>
            <a:off x="10886846" y="1720901"/>
            <a:ext cx="51206" cy="51206"/>
          </a:xfrm>
          <a:prstGeom prst="ellipse">
            <a:avLst/>
          </a:prstGeom>
          <a:solidFill>
            <a:srgbClr val="FFFFFF">
              <a:alpha val="0"/>
            </a:srgbClr>
          </a:solidFill>
          <a:ln w="22860">
            <a:solidFill>
              <a:srgbClr val="FFFFFF"/>
            </a:solidFill>
            <a:prstDash val="solid"/>
          </a:ln>
        </p:spPr>
      </p:sp>
      <p:sp>
        <p:nvSpPr>
          <p:cNvPr id="34" name="Text 31"/>
          <p:cNvSpPr/>
          <p:nvPr/>
        </p:nvSpPr>
        <p:spPr>
          <a:xfrm>
            <a:off x="9838944" y="2112264"/>
            <a:ext cx="1719072" cy="228600"/>
          </a:xfrm>
          <a:prstGeom prst="rect">
            <a:avLst/>
          </a:prstGeom>
          <a:noFill/>
          <a:ln/>
        </p:spPr>
        <p:txBody>
          <a:bodyPr wrap="square" lIns="0" tIns="0" rIns="0" bIns="0" rtlCol="0" anchor="t"/>
          <a:lstStyle/>
          <a:p>
            <a:pPr marL="0" indent="0" algn="ctr">
              <a:lnSpc>
                <a:spcPct val="100000"/>
              </a:lnSpc>
              <a:buNone/>
            </a:pPr>
            <a:r>
              <a:rPr lang="en-US" sz="1250" b="1" kern="0" spc="80" dirty="0">
                <a:solidFill>
                  <a:srgbClr val="FFFFFF"/>
                </a:solidFill>
                <a:latin typeface="Arial" pitchFamily="34" charset="0"/>
                <a:ea typeface="Arial" pitchFamily="34" charset="-122"/>
                <a:cs typeface="Arial" pitchFamily="34" charset="-120"/>
              </a:rPr>
              <a:t>RADIO</a:t>
            </a:r>
            <a:endParaRPr lang="en-US" sz="1250" dirty="0"/>
          </a:p>
        </p:txBody>
      </p:sp>
      <p:sp>
        <p:nvSpPr>
          <p:cNvPr id="35" name="Shape 32"/>
          <p:cNvSpPr/>
          <p:nvPr/>
        </p:nvSpPr>
        <p:spPr>
          <a:xfrm>
            <a:off x="7315200" y="4672584"/>
            <a:ext cx="1901952" cy="1444752"/>
          </a:xfrm>
          <a:prstGeom prst="roundRect">
            <a:avLst>
              <a:gd name="adj" fmla="val 12025"/>
            </a:avLst>
          </a:prstGeom>
          <a:solidFill>
            <a:srgbClr val="087F83"/>
          </a:solidFill>
          <a:ln w="12700">
            <a:solidFill>
              <a:srgbClr val="087F83">
                <a:alpha val="0"/>
              </a:srgbClr>
            </a:solidFill>
            <a:prstDash val="solid"/>
          </a:ln>
        </p:spPr>
      </p:sp>
      <p:sp>
        <p:nvSpPr>
          <p:cNvPr id="36" name="Shape 33"/>
          <p:cNvSpPr/>
          <p:nvPr/>
        </p:nvSpPr>
        <p:spPr>
          <a:xfrm>
            <a:off x="7927848" y="4915814"/>
            <a:ext cx="658368" cy="453542"/>
          </a:xfrm>
          <a:prstGeom prst="roundRect">
            <a:avLst>
              <a:gd name="adj" fmla="val 16129"/>
            </a:avLst>
          </a:prstGeom>
          <a:solidFill>
            <a:srgbClr val="FFFFFF">
              <a:alpha val="0"/>
            </a:srgbClr>
          </a:solidFill>
          <a:ln w="10160">
            <a:solidFill>
              <a:srgbClr val="FFFFFF"/>
            </a:solidFill>
            <a:prstDash val="solid"/>
          </a:ln>
        </p:spPr>
      </p:sp>
      <p:sp>
        <p:nvSpPr>
          <p:cNvPr id="37" name="Shape 34"/>
          <p:cNvSpPr/>
          <p:nvPr/>
        </p:nvSpPr>
        <p:spPr>
          <a:xfrm>
            <a:off x="8110728" y="5479085"/>
            <a:ext cx="299923" cy="0"/>
          </a:xfrm>
          <a:prstGeom prst="line">
            <a:avLst/>
          </a:prstGeom>
          <a:noFill/>
          <a:ln w="22860">
            <a:solidFill>
              <a:srgbClr val="FFFFFF"/>
            </a:solidFill>
            <a:prstDash val="solid"/>
          </a:ln>
        </p:spPr>
      </p:sp>
      <p:sp>
        <p:nvSpPr>
          <p:cNvPr id="38" name="Shape 35"/>
          <p:cNvSpPr/>
          <p:nvPr/>
        </p:nvSpPr>
        <p:spPr>
          <a:xfrm>
            <a:off x="8257032" y="5376672"/>
            <a:ext cx="0" cy="102413"/>
          </a:xfrm>
          <a:prstGeom prst="line">
            <a:avLst/>
          </a:prstGeom>
          <a:noFill/>
          <a:ln w="22860">
            <a:solidFill>
              <a:srgbClr val="FFFFFF"/>
            </a:solidFill>
            <a:prstDash val="solid"/>
          </a:ln>
        </p:spPr>
      </p:sp>
      <p:sp>
        <p:nvSpPr>
          <p:cNvPr id="39" name="Shape 36"/>
          <p:cNvSpPr/>
          <p:nvPr/>
        </p:nvSpPr>
        <p:spPr>
          <a:xfrm rot="5400000">
            <a:off x="8176565" y="5047488"/>
            <a:ext cx="168250" cy="182880"/>
          </a:xfrm>
          <a:prstGeom prst="triangle">
            <a:avLst/>
          </a:prstGeom>
          <a:solidFill>
            <a:srgbClr val="FFFFFF"/>
          </a:solidFill>
          <a:ln w="12700">
            <a:solidFill>
              <a:srgbClr val="FFFFFF">
                <a:alpha val="0"/>
              </a:srgbClr>
            </a:solidFill>
            <a:prstDash val="solid"/>
          </a:ln>
        </p:spPr>
      </p:sp>
      <p:sp>
        <p:nvSpPr>
          <p:cNvPr id="40" name="Text 37"/>
          <p:cNvSpPr/>
          <p:nvPr/>
        </p:nvSpPr>
        <p:spPr>
          <a:xfrm>
            <a:off x="7406640" y="5724144"/>
            <a:ext cx="1719072" cy="228600"/>
          </a:xfrm>
          <a:prstGeom prst="rect">
            <a:avLst/>
          </a:prstGeom>
          <a:noFill/>
          <a:ln/>
        </p:spPr>
        <p:txBody>
          <a:bodyPr wrap="square" lIns="0" tIns="0" rIns="0" bIns="0" rtlCol="0" anchor="t"/>
          <a:lstStyle/>
          <a:p>
            <a:pPr marL="0" indent="0" algn="ctr">
              <a:lnSpc>
                <a:spcPct val="100000"/>
              </a:lnSpc>
              <a:buNone/>
            </a:pPr>
            <a:r>
              <a:rPr lang="en-US" sz="1250" b="1" kern="0" spc="80" dirty="0">
                <a:solidFill>
                  <a:srgbClr val="FFFFFF"/>
                </a:solidFill>
                <a:latin typeface="Arial" pitchFamily="34" charset="0"/>
                <a:ea typeface="Arial" pitchFamily="34" charset="-122"/>
                <a:cs typeface="Arial" pitchFamily="34" charset="-120"/>
              </a:rPr>
              <a:t>TELEVIDENIYE</a:t>
            </a:r>
            <a:endParaRPr lang="en-US" sz="1250" dirty="0"/>
          </a:p>
        </p:txBody>
      </p:sp>
      <p:sp>
        <p:nvSpPr>
          <p:cNvPr id="41" name="Shape 38"/>
          <p:cNvSpPr/>
          <p:nvPr/>
        </p:nvSpPr>
        <p:spPr>
          <a:xfrm>
            <a:off x="9747504" y="4672584"/>
            <a:ext cx="1901952" cy="1444752"/>
          </a:xfrm>
          <a:prstGeom prst="roundRect">
            <a:avLst>
              <a:gd name="adj" fmla="val 12025"/>
            </a:avLst>
          </a:prstGeom>
          <a:solidFill>
            <a:srgbClr val="FFFFFF"/>
          </a:solidFill>
          <a:ln w="12700">
            <a:solidFill>
              <a:srgbClr val="FFFFFF">
                <a:alpha val="0"/>
              </a:srgbClr>
            </a:solidFill>
            <a:prstDash val="solid"/>
          </a:ln>
        </p:spPr>
      </p:sp>
      <p:sp>
        <p:nvSpPr>
          <p:cNvPr id="42" name="Shape 39"/>
          <p:cNvSpPr/>
          <p:nvPr/>
        </p:nvSpPr>
        <p:spPr>
          <a:xfrm>
            <a:off x="10360152" y="4915814"/>
            <a:ext cx="658368" cy="534010"/>
          </a:xfrm>
          <a:prstGeom prst="roundRect">
            <a:avLst>
              <a:gd name="adj" fmla="val 10274"/>
            </a:avLst>
          </a:prstGeom>
          <a:solidFill>
            <a:srgbClr val="FFFFFF">
              <a:alpha val="0"/>
            </a:srgbClr>
          </a:solidFill>
          <a:ln w="10160">
            <a:solidFill>
              <a:srgbClr val="087F83"/>
            </a:solidFill>
            <a:prstDash val="solid"/>
          </a:ln>
        </p:spPr>
      </p:sp>
      <p:sp>
        <p:nvSpPr>
          <p:cNvPr id="43" name="Shape 40"/>
          <p:cNvSpPr/>
          <p:nvPr/>
        </p:nvSpPr>
        <p:spPr>
          <a:xfrm>
            <a:off x="10360152" y="5040173"/>
            <a:ext cx="658368" cy="0"/>
          </a:xfrm>
          <a:prstGeom prst="line">
            <a:avLst/>
          </a:prstGeom>
          <a:noFill/>
          <a:ln w="22860">
            <a:solidFill>
              <a:srgbClr val="087F83"/>
            </a:solidFill>
            <a:prstDash val="solid"/>
          </a:ln>
        </p:spPr>
      </p:sp>
      <p:sp>
        <p:nvSpPr>
          <p:cNvPr id="44" name="Shape 41"/>
          <p:cNvSpPr/>
          <p:nvPr/>
        </p:nvSpPr>
        <p:spPr>
          <a:xfrm>
            <a:off x="10440619" y="4967021"/>
            <a:ext cx="25603" cy="25603"/>
          </a:xfrm>
          <a:prstGeom prst="ellipse">
            <a:avLst/>
          </a:prstGeom>
          <a:solidFill>
            <a:srgbClr val="087F83"/>
          </a:solidFill>
          <a:ln w="12700">
            <a:solidFill>
              <a:srgbClr val="087F83">
                <a:alpha val="0"/>
              </a:srgbClr>
            </a:solidFill>
            <a:prstDash val="solid"/>
          </a:ln>
        </p:spPr>
      </p:sp>
      <p:sp>
        <p:nvSpPr>
          <p:cNvPr id="45" name="Shape 42"/>
          <p:cNvSpPr/>
          <p:nvPr/>
        </p:nvSpPr>
        <p:spPr>
          <a:xfrm>
            <a:off x="10506456" y="4967021"/>
            <a:ext cx="25603" cy="25603"/>
          </a:xfrm>
          <a:prstGeom prst="ellipse">
            <a:avLst/>
          </a:prstGeom>
          <a:solidFill>
            <a:srgbClr val="087F83"/>
          </a:solidFill>
          <a:ln w="12700">
            <a:solidFill>
              <a:srgbClr val="087F83">
                <a:alpha val="0"/>
              </a:srgbClr>
            </a:solidFill>
            <a:prstDash val="solid"/>
          </a:ln>
        </p:spPr>
      </p:sp>
      <p:sp>
        <p:nvSpPr>
          <p:cNvPr id="46" name="Shape 43"/>
          <p:cNvSpPr/>
          <p:nvPr/>
        </p:nvSpPr>
        <p:spPr>
          <a:xfrm>
            <a:off x="10572293" y="4967021"/>
            <a:ext cx="25603" cy="25603"/>
          </a:xfrm>
          <a:prstGeom prst="ellipse">
            <a:avLst/>
          </a:prstGeom>
          <a:solidFill>
            <a:srgbClr val="087F83"/>
          </a:solidFill>
          <a:ln w="12700">
            <a:solidFill>
              <a:srgbClr val="087F83">
                <a:alpha val="0"/>
              </a:srgbClr>
            </a:solidFill>
            <a:prstDash val="solid"/>
          </a:ln>
        </p:spPr>
      </p:sp>
      <p:sp>
        <p:nvSpPr>
          <p:cNvPr id="47" name="Shape 44"/>
          <p:cNvSpPr/>
          <p:nvPr/>
        </p:nvSpPr>
        <p:spPr>
          <a:xfrm>
            <a:off x="10469880" y="5135270"/>
            <a:ext cx="431597" cy="0"/>
          </a:xfrm>
          <a:prstGeom prst="line">
            <a:avLst/>
          </a:prstGeom>
          <a:noFill/>
          <a:ln w="22860">
            <a:solidFill>
              <a:srgbClr val="087F83"/>
            </a:solidFill>
            <a:prstDash val="solid"/>
          </a:ln>
        </p:spPr>
      </p:sp>
      <p:sp>
        <p:nvSpPr>
          <p:cNvPr id="48" name="Shape 45"/>
          <p:cNvSpPr/>
          <p:nvPr/>
        </p:nvSpPr>
        <p:spPr>
          <a:xfrm>
            <a:off x="10469880" y="5230368"/>
            <a:ext cx="307238" cy="0"/>
          </a:xfrm>
          <a:prstGeom prst="line">
            <a:avLst/>
          </a:prstGeom>
          <a:noFill/>
          <a:ln w="22860">
            <a:solidFill>
              <a:srgbClr val="087F83"/>
            </a:solidFill>
            <a:prstDash val="solid"/>
          </a:ln>
        </p:spPr>
      </p:sp>
      <p:sp>
        <p:nvSpPr>
          <p:cNvPr id="49" name="Shape 46"/>
          <p:cNvSpPr/>
          <p:nvPr/>
        </p:nvSpPr>
        <p:spPr>
          <a:xfrm>
            <a:off x="10469880" y="5332781"/>
            <a:ext cx="380390" cy="0"/>
          </a:xfrm>
          <a:prstGeom prst="line">
            <a:avLst/>
          </a:prstGeom>
          <a:noFill/>
          <a:ln w="22860">
            <a:solidFill>
              <a:srgbClr val="087F83"/>
            </a:solidFill>
            <a:prstDash val="solid"/>
          </a:ln>
        </p:spPr>
      </p:sp>
      <p:sp>
        <p:nvSpPr>
          <p:cNvPr id="50" name="Text 47"/>
          <p:cNvSpPr/>
          <p:nvPr/>
        </p:nvSpPr>
        <p:spPr>
          <a:xfrm>
            <a:off x="9838944" y="5724144"/>
            <a:ext cx="1719072" cy="228600"/>
          </a:xfrm>
          <a:prstGeom prst="rect">
            <a:avLst/>
          </a:prstGeom>
          <a:noFill/>
          <a:ln/>
        </p:spPr>
        <p:txBody>
          <a:bodyPr wrap="square" lIns="0" tIns="0" rIns="0" bIns="0" rtlCol="0" anchor="t"/>
          <a:lstStyle/>
          <a:p>
            <a:pPr marL="0" indent="0" algn="ctr">
              <a:lnSpc>
                <a:spcPct val="100000"/>
              </a:lnSpc>
              <a:buNone/>
            </a:pPr>
            <a:r>
              <a:rPr lang="en-US" sz="1250" b="1" kern="0" spc="80" dirty="0">
                <a:solidFill>
                  <a:srgbClr val="087F83"/>
                </a:solidFill>
                <a:latin typeface="Arial" pitchFamily="34" charset="0"/>
                <a:ea typeface="Arial" pitchFamily="34" charset="-122"/>
                <a:cs typeface="Arial" pitchFamily="34" charset="-120"/>
              </a:rPr>
              <a:t>INTERNET</a:t>
            </a:r>
            <a:endParaRPr lang="en-US" sz="1250" dirty="0"/>
          </a:p>
        </p:txBody>
      </p:sp>
      <p:sp>
        <p:nvSpPr>
          <p:cNvPr id="51" name="Shape 48"/>
          <p:cNvSpPr/>
          <p:nvPr/>
        </p:nvSpPr>
        <p:spPr>
          <a:xfrm>
            <a:off x="530352" y="6419088"/>
            <a:ext cx="11131296" cy="0"/>
          </a:xfrm>
          <a:prstGeom prst="line">
            <a:avLst/>
          </a:prstGeom>
          <a:noFill/>
          <a:ln w="10160">
            <a:solidFill>
              <a:srgbClr val="365066"/>
            </a:solidFill>
            <a:prstDash val="solid"/>
          </a:ln>
        </p:spPr>
      </p:sp>
      <p:sp>
        <p:nvSpPr>
          <p:cNvPr id="52" name="Text 49"/>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A9BECE"/>
                </a:solidFill>
                <a:latin typeface="Arial" pitchFamily="34" charset="0"/>
                <a:ea typeface="Arial" pitchFamily="34" charset="-122"/>
                <a:cs typeface="Arial" pitchFamily="34" charset="-120"/>
              </a:rPr>
              <a:t>MEDIASAVODXONLIK VA AXBOROT MADANIYATI</a:t>
            </a:r>
            <a:endParaRPr lang="en-US" sz="950" dirty="0"/>
          </a:p>
        </p:txBody>
      </p:sp>
      <p:sp>
        <p:nvSpPr>
          <p:cNvPr id="53" name="Text 50"/>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A9BECE"/>
                </a:solidFill>
                <a:latin typeface="Arial" pitchFamily="34" charset="0"/>
                <a:ea typeface="Arial" pitchFamily="34" charset="-122"/>
                <a:cs typeface="Arial" pitchFamily="34" charset="-120"/>
              </a:rPr>
              <a:t>Asl material: Namangan, 2022</a:t>
            </a:r>
            <a:endParaRPr lang="en-US" sz="1000" dirty="0"/>
          </a:p>
        </p:txBody>
      </p:sp>
      <p:sp>
        <p:nvSpPr>
          <p:cNvPr id="54" name="Text 51"/>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FFFFFF"/>
                </a:solidFill>
                <a:latin typeface="Arial" pitchFamily="34" charset="0"/>
                <a:ea typeface="Arial" pitchFamily="34" charset="-122"/>
                <a:cs typeface="Arial" pitchFamily="34" charset="-120"/>
              </a:rPr>
              <a:t>01 / 31</a:t>
            </a:r>
            <a:endParaRPr lang="en-US" sz="1200" dirty="0"/>
          </a:p>
        </p:txBody>
      </p:sp>
      <p:sp>
        <p:nvSpPr>
          <p:cNvPr id="55" name="Shape 52"/>
          <p:cNvSpPr/>
          <p:nvPr/>
        </p:nvSpPr>
        <p:spPr>
          <a:xfrm>
            <a:off x="530352" y="6766560"/>
            <a:ext cx="359074" cy="22860"/>
          </a:xfrm>
          <a:prstGeom prst="rect">
            <a:avLst/>
          </a:prstGeom>
          <a:solidFill>
            <a:srgbClr val="0FA5A0"/>
          </a:solidFill>
          <a:ln w="12700">
            <a:solidFill>
              <a:srgbClr val="0FA5A0">
                <a:alpha val="0"/>
              </a:srgbClr>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3243A"/>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E5B65D"/>
          </a:solidFill>
          <a:ln w="12700">
            <a:solidFill>
              <a:srgbClr val="E5B65D">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E5B65D"/>
                </a:solidFill>
                <a:latin typeface="Arial" pitchFamily="34" charset="0"/>
                <a:ea typeface="Arial" pitchFamily="34" charset="-122"/>
                <a:cs typeface="Arial" pitchFamily="34" charset="-120"/>
              </a:rPr>
              <a:t>KIRISH / ASL TAQDIMOTDAGI IQTIBOS</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FFFFFF"/>
                </a:solidFill>
                <a:latin typeface="Arial" pitchFamily="34" charset="0"/>
                <a:ea typeface="Arial" pitchFamily="34" charset="-122"/>
                <a:cs typeface="Arial" pitchFamily="34" charset="-120"/>
              </a:rPr>
              <a:t>Axborot makonida xavfsizlik</a:t>
            </a:r>
            <a:endParaRPr lang="en-US" sz="2950" dirty="0"/>
          </a:p>
        </p:txBody>
      </p:sp>
      <p:sp>
        <p:nvSpPr>
          <p:cNvPr id="5" name="Shape 3"/>
          <p:cNvSpPr/>
          <p:nvPr/>
        </p:nvSpPr>
        <p:spPr>
          <a:xfrm>
            <a:off x="530352" y="6419088"/>
            <a:ext cx="11131296" cy="0"/>
          </a:xfrm>
          <a:prstGeom prst="line">
            <a:avLst/>
          </a:prstGeom>
          <a:noFill/>
          <a:ln w="10160">
            <a:solidFill>
              <a:srgbClr val="365066"/>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A9BECE"/>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A9BECE"/>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FFFFFF"/>
                </a:solidFill>
                <a:latin typeface="Arial" pitchFamily="34" charset="0"/>
                <a:ea typeface="Arial" pitchFamily="34" charset="-122"/>
                <a:cs typeface="Arial" pitchFamily="34" charset="-120"/>
              </a:rPr>
              <a:t>02 / 31</a:t>
            </a:r>
            <a:endParaRPr lang="en-US" sz="1200" dirty="0"/>
          </a:p>
        </p:txBody>
      </p:sp>
      <p:sp>
        <p:nvSpPr>
          <p:cNvPr id="9" name="Shape 7"/>
          <p:cNvSpPr/>
          <p:nvPr/>
        </p:nvSpPr>
        <p:spPr>
          <a:xfrm>
            <a:off x="530352" y="6766560"/>
            <a:ext cx="718148" cy="22860"/>
          </a:xfrm>
          <a:prstGeom prst="rect">
            <a:avLst/>
          </a:prstGeom>
          <a:solidFill>
            <a:srgbClr val="0FA5A0"/>
          </a:solidFill>
          <a:ln w="12700">
            <a:solidFill>
              <a:srgbClr val="0FA5A0">
                <a:alpha val="0"/>
              </a:srgbClr>
            </a:solidFill>
            <a:prstDash val="solid"/>
          </a:ln>
        </p:spPr>
      </p:sp>
      <p:sp>
        <p:nvSpPr>
          <p:cNvPr id="11" name="Text 8"/>
          <p:cNvSpPr/>
          <p:nvPr/>
        </p:nvSpPr>
        <p:spPr>
          <a:xfrm>
            <a:off x="502920" y="1545336"/>
            <a:ext cx="987552" cy="950976"/>
          </a:xfrm>
          <a:prstGeom prst="rect">
            <a:avLst/>
          </a:prstGeom>
          <a:noFill/>
          <a:ln/>
        </p:spPr>
        <p:txBody>
          <a:bodyPr wrap="square" lIns="0" tIns="0" rIns="0" bIns="0" rtlCol="0" anchor="t"/>
          <a:lstStyle/>
          <a:p>
            <a:pPr marL="0" indent="0" algn="l">
              <a:lnSpc>
                <a:spcPct val="100000"/>
              </a:lnSpc>
              <a:buNone/>
            </a:pPr>
            <a:r>
              <a:rPr lang="en-US" sz="9900" dirty="0">
                <a:solidFill>
                  <a:srgbClr val="E5B65D"/>
                </a:solidFill>
                <a:latin typeface="Georgia" pitchFamily="34" charset="0"/>
                <a:ea typeface="Georgia" pitchFamily="34" charset="-122"/>
                <a:cs typeface="Georgia" pitchFamily="34" charset="-120"/>
              </a:rPr>
              <a:t>“</a:t>
            </a:r>
            <a:endParaRPr lang="en-US" sz="9900" dirty="0"/>
          </a:p>
        </p:txBody>
      </p:sp>
      <p:sp>
        <p:nvSpPr>
          <p:cNvPr id="12" name="Text 9"/>
          <p:cNvSpPr/>
          <p:nvPr/>
        </p:nvSpPr>
        <p:spPr>
          <a:xfrm>
            <a:off x="731520" y="2258568"/>
            <a:ext cx="6199632" cy="2679192"/>
          </a:xfrm>
          <a:prstGeom prst="rect">
            <a:avLst/>
          </a:prstGeom>
          <a:noFill/>
          <a:ln/>
        </p:spPr>
        <p:txBody>
          <a:bodyPr wrap="square" lIns="0" tIns="0" rIns="0" bIns="0" rtlCol="0" anchor="t"/>
          <a:lstStyle/>
          <a:p>
            <a:pPr marL="0" indent="0" algn="l">
              <a:lnSpc>
                <a:spcPct val="100000"/>
              </a:lnSpc>
              <a:buNone/>
            </a:pPr>
            <a:r>
              <a:rPr lang="en-US" sz="2500" dirty="0">
                <a:solidFill>
                  <a:srgbClr val="FFFFFF"/>
                </a:solidFill>
                <a:latin typeface="Arial" pitchFamily="34" charset="0"/>
                <a:ea typeface="Arial" pitchFamily="34" charset="-122"/>
                <a:cs typeface="Arial" pitchFamily="34" charset="-120"/>
              </a:rPr>
              <a:t>Ахборот маконидаги ҳавфсизликни таъминлаш муҳим аҳамиятга эга. Чунки бугун кибермакон террористлар, бузғунчи кучлар учун катта имкониятга айланди. Бунга қарши қатъий чора кўрилиши лозим.</a:t>
            </a:r>
            <a:endParaRPr lang="en-US" sz="2500" dirty="0"/>
          </a:p>
        </p:txBody>
      </p:sp>
      <p:sp>
        <p:nvSpPr>
          <p:cNvPr id="13" name="Shape 10"/>
          <p:cNvSpPr/>
          <p:nvPr/>
        </p:nvSpPr>
        <p:spPr>
          <a:xfrm>
            <a:off x="768096" y="5294376"/>
            <a:ext cx="566928" cy="32004"/>
          </a:xfrm>
          <a:prstGeom prst="rect">
            <a:avLst/>
          </a:prstGeom>
          <a:solidFill>
            <a:srgbClr val="E5B65D"/>
          </a:solidFill>
          <a:ln w="12700">
            <a:solidFill>
              <a:srgbClr val="E5B65D">
                <a:alpha val="0"/>
              </a:srgbClr>
            </a:solidFill>
            <a:prstDash val="solid"/>
          </a:ln>
        </p:spPr>
      </p:sp>
      <p:sp>
        <p:nvSpPr>
          <p:cNvPr id="14" name="Text 11"/>
          <p:cNvSpPr/>
          <p:nvPr/>
        </p:nvSpPr>
        <p:spPr>
          <a:xfrm>
            <a:off x="1554480" y="5120640"/>
            <a:ext cx="4846320" cy="429768"/>
          </a:xfrm>
          <a:prstGeom prst="rect">
            <a:avLst/>
          </a:prstGeom>
          <a:noFill/>
          <a:ln/>
        </p:spPr>
        <p:txBody>
          <a:bodyPr wrap="square" lIns="0" tIns="0" rIns="0" bIns="0" rtlCol="0" anchor="t"/>
          <a:lstStyle/>
          <a:p>
            <a:pPr marL="0" indent="0" algn="l">
              <a:lnSpc>
                <a:spcPct val="100000"/>
              </a:lnSpc>
              <a:buNone/>
            </a:pPr>
            <a:r>
              <a:rPr lang="en-US" sz="2300" b="1" dirty="0">
                <a:solidFill>
                  <a:srgbClr val="C5D2DE"/>
                </a:solidFill>
                <a:latin typeface="Arial" pitchFamily="34" charset="0"/>
                <a:ea typeface="Arial" pitchFamily="34" charset="-122"/>
                <a:cs typeface="Arial" pitchFamily="34" charset="-120"/>
              </a:rPr>
              <a:t>Ш.М. Мирзиёв</a:t>
            </a:r>
            <a:endParaRPr lang="en-US" sz="2300" dirty="0"/>
          </a:p>
        </p:txBody>
      </p:sp>
      <p:sp>
        <p:nvSpPr>
          <p:cNvPr id="15" name="Shape 12"/>
          <p:cNvSpPr/>
          <p:nvPr/>
        </p:nvSpPr>
        <p:spPr>
          <a:xfrm>
            <a:off x="7443216" y="1627632"/>
            <a:ext cx="4224528" cy="4562856"/>
          </a:xfrm>
          <a:prstGeom prst="roundRect">
            <a:avLst>
              <a:gd name="adj" fmla="val 3896"/>
            </a:avLst>
          </a:prstGeom>
          <a:solidFill>
            <a:srgbClr val="1C344C"/>
          </a:solidFill>
          <a:ln w="12700">
            <a:solidFill>
              <a:srgbClr val="1C344C">
                <a:alpha val="0"/>
              </a:srgbClr>
            </a:solidFill>
            <a:prstDash val="solid"/>
          </a:ln>
        </p:spPr>
      </p:sp>
      <p:pic>
        <p:nvPicPr>
          <p:cNvPr id="16" name="Image 0" descr="/mnt/data/work/assets/portrait_frame.png"/>
          <p:cNvPicPr>
            <a:picLocks noChangeAspect="1"/>
          </p:cNvPicPr>
          <p:nvPr/>
        </p:nvPicPr>
        <p:blipFill>
          <a:blip r:embed="rId3"/>
          <a:stretch>
            <a:fillRect/>
          </a:stretch>
        </p:blipFill>
        <p:spPr>
          <a:xfrm>
            <a:off x="7534656" y="1728216"/>
            <a:ext cx="4041648" cy="436168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3-MAVZU / JAHON MEDIA VA AXBOROT MAKONIDA RAQOBAT MUHITI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Mavzu rejasi</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03 / 31</a:t>
            </a:r>
            <a:endParaRPr lang="en-US" sz="1200" dirty="0"/>
          </a:p>
        </p:txBody>
      </p:sp>
      <p:sp>
        <p:nvSpPr>
          <p:cNvPr id="9" name="Shape 7"/>
          <p:cNvSpPr/>
          <p:nvPr/>
        </p:nvSpPr>
        <p:spPr>
          <a:xfrm>
            <a:off x="530352" y="6766560"/>
            <a:ext cx="1077222"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91640"/>
            <a:ext cx="3557016" cy="4325112"/>
          </a:xfrm>
          <a:prstGeom prst="roundRect">
            <a:avLst>
              <a:gd name="adj" fmla="val 4627"/>
            </a:avLst>
          </a:prstGeom>
          <a:solidFill>
            <a:srgbClr val="FFFFFF"/>
          </a:solidFill>
          <a:ln w="12700">
            <a:solidFill>
              <a:srgbClr val="FFFFFF">
                <a:alpha val="0"/>
              </a:srgbClr>
            </a:solidFill>
            <a:prstDash val="solid"/>
          </a:ln>
        </p:spPr>
      </p:sp>
      <p:sp>
        <p:nvSpPr>
          <p:cNvPr id="12" name="Shape 9"/>
          <p:cNvSpPr/>
          <p:nvPr/>
        </p:nvSpPr>
        <p:spPr>
          <a:xfrm>
            <a:off x="777240" y="1947672"/>
            <a:ext cx="594360" cy="393192"/>
          </a:xfrm>
          <a:prstGeom prst="roundRect">
            <a:avLst>
              <a:gd name="adj" fmla="val 23256"/>
            </a:avLst>
          </a:prstGeom>
          <a:solidFill>
            <a:srgbClr val="E4F2EE"/>
          </a:solidFill>
          <a:ln w="12700">
            <a:solidFill>
              <a:srgbClr val="E4F2EE">
                <a:alpha val="0"/>
              </a:srgbClr>
            </a:solidFill>
            <a:prstDash val="solid"/>
          </a:ln>
        </p:spPr>
      </p:sp>
      <p:sp>
        <p:nvSpPr>
          <p:cNvPr id="13" name="Text 10"/>
          <p:cNvSpPr/>
          <p:nvPr/>
        </p:nvSpPr>
        <p:spPr>
          <a:xfrm>
            <a:off x="850392" y="1997964"/>
            <a:ext cx="448056" cy="310896"/>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Arial" pitchFamily="34" charset="0"/>
                <a:ea typeface="Arial" pitchFamily="34" charset="-122"/>
                <a:cs typeface="Arial" pitchFamily="34" charset="-120"/>
              </a:rPr>
              <a:t>01</a:t>
            </a:r>
            <a:endParaRPr lang="en-US" sz="1600" dirty="0"/>
          </a:p>
        </p:txBody>
      </p:sp>
      <p:sp>
        <p:nvSpPr>
          <p:cNvPr id="14" name="Shape 11"/>
          <p:cNvSpPr/>
          <p:nvPr/>
        </p:nvSpPr>
        <p:spPr>
          <a:xfrm>
            <a:off x="3052999" y="2001439"/>
            <a:ext cx="507492" cy="500725"/>
          </a:xfrm>
          <a:prstGeom prst="roundRect">
            <a:avLst>
              <a:gd name="adj" fmla="val 5478"/>
            </a:avLst>
          </a:prstGeom>
          <a:solidFill>
            <a:srgbClr val="FFFFFF">
              <a:alpha val="0"/>
            </a:srgbClr>
          </a:solidFill>
          <a:ln w="10160">
            <a:solidFill>
              <a:srgbClr val="087F83"/>
            </a:solidFill>
            <a:prstDash val="solid"/>
          </a:ln>
        </p:spPr>
      </p:sp>
      <p:sp>
        <p:nvSpPr>
          <p:cNvPr id="15" name="Shape 12"/>
          <p:cNvSpPr/>
          <p:nvPr/>
        </p:nvSpPr>
        <p:spPr>
          <a:xfrm>
            <a:off x="3120664" y="2089404"/>
            <a:ext cx="148864" cy="142098"/>
          </a:xfrm>
          <a:prstGeom prst="roundRect">
            <a:avLst>
              <a:gd name="adj" fmla="val 6435"/>
            </a:avLst>
          </a:prstGeom>
          <a:solidFill>
            <a:srgbClr val="FFFFFF">
              <a:alpha val="0"/>
            </a:srgbClr>
          </a:solidFill>
          <a:ln w="10160">
            <a:solidFill>
              <a:srgbClr val="087F83"/>
            </a:solidFill>
            <a:prstDash val="solid"/>
          </a:ln>
        </p:spPr>
      </p:sp>
      <p:sp>
        <p:nvSpPr>
          <p:cNvPr id="16" name="Shape 13"/>
          <p:cNvSpPr/>
          <p:nvPr/>
        </p:nvSpPr>
        <p:spPr>
          <a:xfrm>
            <a:off x="3330428" y="2102937"/>
            <a:ext cx="162397" cy="0"/>
          </a:xfrm>
          <a:prstGeom prst="line">
            <a:avLst/>
          </a:prstGeom>
          <a:noFill/>
          <a:ln w="22860">
            <a:solidFill>
              <a:srgbClr val="087F83"/>
            </a:solidFill>
            <a:prstDash val="solid"/>
          </a:ln>
        </p:spPr>
      </p:sp>
      <p:sp>
        <p:nvSpPr>
          <p:cNvPr id="17" name="Shape 14"/>
          <p:cNvSpPr/>
          <p:nvPr/>
        </p:nvSpPr>
        <p:spPr>
          <a:xfrm>
            <a:off x="3330428" y="2184136"/>
            <a:ext cx="162397" cy="0"/>
          </a:xfrm>
          <a:prstGeom prst="line">
            <a:avLst/>
          </a:prstGeom>
          <a:noFill/>
          <a:ln w="22860">
            <a:solidFill>
              <a:srgbClr val="087F83"/>
            </a:solidFill>
            <a:prstDash val="solid"/>
          </a:ln>
        </p:spPr>
      </p:sp>
      <p:sp>
        <p:nvSpPr>
          <p:cNvPr id="18" name="Shape 15"/>
          <p:cNvSpPr/>
          <p:nvPr/>
        </p:nvSpPr>
        <p:spPr>
          <a:xfrm>
            <a:off x="3120664" y="2305934"/>
            <a:ext cx="372161" cy="0"/>
          </a:xfrm>
          <a:prstGeom prst="line">
            <a:avLst/>
          </a:prstGeom>
          <a:noFill/>
          <a:ln w="22860">
            <a:solidFill>
              <a:srgbClr val="087F83"/>
            </a:solidFill>
            <a:prstDash val="solid"/>
          </a:ln>
        </p:spPr>
      </p:sp>
      <p:sp>
        <p:nvSpPr>
          <p:cNvPr id="19" name="Shape 16"/>
          <p:cNvSpPr/>
          <p:nvPr/>
        </p:nvSpPr>
        <p:spPr>
          <a:xfrm>
            <a:off x="3120664" y="2387133"/>
            <a:ext cx="372161" cy="0"/>
          </a:xfrm>
          <a:prstGeom prst="line">
            <a:avLst/>
          </a:prstGeom>
          <a:noFill/>
          <a:ln w="22860">
            <a:solidFill>
              <a:srgbClr val="087F83"/>
            </a:solidFill>
            <a:prstDash val="solid"/>
          </a:ln>
        </p:spPr>
      </p:sp>
      <p:sp>
        <p:nvSpPr>
          <p:cNvPr id="20" name="Text 17"/>
          <p:cNvSpPr/>
          <p:nvPr/>
        </p:nvSpPr>
        <p:spPr>
          <a:xfrm>
            <a:off x="786384" y="2980944"/>
            <a:ext cx="3044952" cy="1005840"/>
          </a:xfrm>
          <a:prstGeom prst="rect">
            <a:avLst/>
          </a:prstGeom>
          <a:noFill/>
          <a:ln/>
        </p:spPr>
        <p:txBody>
          <a:bodyPr wrap="square" lIns="0" tIns="0" rIns="0" bIns="0" rtlCol="0" anchor="t"/>
          <a:lstStyle/>
          <a:p>
            <a:pPr marL="0" indent="0" algn="l">
              <a:lnSpc>
                <a:spcPct val="100000"/>
              </a:lnSpc>
              <a:buNone/>
            </a:pPr>
            <a:r>
              <a:rPr lang="en-US" sz="2400" b="1" dirty="0">
                <a:solidFill>
                  <a:srgbClr val="13243A"/>
                </a:solidFill>
                <a:latin typeface="Arial" pitchFamily="34" charset="0"/>
                <a:ea typeface="Arial" pitchFamily="34" charset="-122"/>
                <a:cs typeface="Arial" pitchFamily="34" charset="-120"/>
              </a:rPr>
              <a:t>Bosma va ommaviy</a:t>
            </a:r>
            <a:endParaRPr lang="en-US" sz="2400" dirty="0"/>
          </a:p>
          <a:p>
            <a:pPr marL="0" indent="0" algn="l">
              <a:lnSpc>
                <a:spcPct val="100000"/>
              </a:lnSpc>
              <a:buNone/>
            </a:pPr>
            <a:r>
              <a:rPr lang="en-US" sz="2400" b="1" dirty="0">
                <a:solidFill>
                  <a:srgbClr val="13243A"/>
                </a:solidFill>
                <a:latin typeface="Arial" pitchFamily="34" charset="0"/>
                <a:ea typeface="Arial" pitchFamily="34" charset="-122"/>
                <a:cs typeface="Arial" pitchFamily="34" charset="-120"/>
              </a:rPr>
              <a:t>axborot vositalari</a:t>
            </a:r>
            <a:endParaRPr lang="en-US" sz="2400" dirty="0"/>
          </a:p>
        </p:txBody>
      </p:sp>
      <p:sp>
        <p:nvSpPr>
          <p:cNvPr id="21" name="Text 18"/>
          <p:cNvSpPr/>
          <p:nvPr/>
        </p:nvSpPr>
        <p:spPr>
          <a:xfrm>
            <a:off x="786384" y="4224528"/>
            <a:ext cx="3008376" cy="1435608"/>
          </a:xfrm>
          <a:prstGeom prst="rect">
            <a:avLst/>
          </a:prstGeom>
          <a:noFill/>
          <a:ln/>
        </p:spPr>
        <p:txBody>
          <a:bodyPr wrap="square" lIns="0" tIns="0" rIns="0" bIns="0" rtlCol="0" anchor="t"/>
          <a:lstStyle/>
          <a:p>
            <a:pPr marL="0" indent="0" algn="l">
              <a:lnSpc>
                <a:spcPct val="100000"/>
              </a:lnSpc>
              <a:buNone/>
            </a:pPr>
            <a:r>
              <a:rPr lang="en-US" sz="1830" dirty="0">
                <a:solidFill>
                  <a:srgbClr val="53677B"/>
                </a:solidFill>
                <a:latin typeface="Arial" pitchFamily="34" charset="0"/>
                <a:ea typeface="Arial" pitchFamily="34" charset="-122"/>
                <a:cs typeface="Arial" pitchFamily="34" charset="-120"/>
              </a:rPr>
              <a:t>Gazeta, jurnal, radio, televideniye va internet jurnalistikasida o‘zaro raqobat muhiti.</a:t>
            </a:r>
            <a:endParaRPr lang="en-US" sz="1830" dirty="0"/>
          </a:p>
        </p:txBody>
      </p:sp>
      <p:sp>
        <p:nvSpPr>
          <p:cNvPr id="22" name="Shape 19"/>
          <p:cNvSpPr/>
          <p:nvPr/>
        </p:nvSpPr>
        <p:spPr>
          <a:xfrm>
            <a:off x="786384" y="5696712"/>
            <a:ext cx="3044952" cy="32004"/>
          </a:xfrm>
          <a:prstGeom prst="rect">
            <a:avLst/>
          </a:prstGeom>
          <a:solidFill>
            <a:srgbClr val="FFFFFF"/>
          </a:solidFill>
          <a:ln w="12700">
            <a:solidFill>
              <a:srgbClr val="FFFFFF">
                <a:alpha val="0"/>
              </a:srgbClr>
            </a:solidFill>
            <a:prstDash val="solid"/>
          </a:ln>
        </p:spPr>
      </p:sp>
      <p:sp>
        <p:nvSpPr>
          <p:cNvPr id="23" name="Shape 20"/>
          <p:cNvSpPr/>
          <p:nvPr/>
        </p:nvSpPr>
        <p:spPr>
          <a:xfrm>
            <a:off x="4315968" y="1691640"/>
            <a:ext cx="3557016" cy="4325112"/>
          </a:xfrm>
          <a:prstGeom prst="roundRect">
            <a:avLst>
              <a:gd name="adj" fmla="val 4627"/>
            </a:avLst>
          </a:prstGeom>
          <a:solidFill>
            <a:srgbClr val="FFFFFF"/>
          </a:solidFill>
          <a:ln w="12700">
            <a:solidFill>
              <a:srgbClr val="FFFFFF">
                <a:alpha val="0"/>
              </a:srgbClr>
            </a:solidFill>
            <a:prstDash val="solid"/>
          </a:ln>
        </p:spPr>
      </p:sp>
      <p:sp>
        <p:nvSpPr>
          <p:cNvPr id="24" name="Shape 21"/>
          <p:cNvSpPr/>
          <p:nvPr/>
        </p:nvSpPr>
        <p:spPr>
          <a:xfrm>
            <a:off x="4562856" y="1947672"/>
            <a:ext cx="594360" cy="393192"/>
          </a:xfrm>
          <a:prstGeom prst="roundRect">
            <a:avLst>
              <a:gd name="adj" fmla="val 23256"/>
            </a:avLst>
          </a:prstGeom>
          <a:solidFill>
            <a:srgbClr val="E4F2EE"/>
          </a:solidFill>
          <a:ln w="12700">
            <a:solidFill>
              <a:srgbClr val="E4F2EE">
                <a:alpha val="0"/>
              </a:srgbClr>
            </a:solidFill>
            <a:prstDash val="solid"/>
          </a:ln>
        </p:spPr>
      </p:sp>
      <p:sp>
        <p:nvSpPr>
          <p:cNvPr id="25" name="Text 22"/>
          <p:cNvSpPr/>
          <p:nvPr/>
        </p:nvSpPr>
        <p:spPr>
          <a:xfrm>
            <a:off x="4636008" y="1997964"/>
            <a:ext cx="448056" cy="310896"/>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Arial" pitchFamily="34" charset="0"/>
                <a:ea typeface="Arial" pitchFamily="34" charset="-122"/>
                <a:cs typeface="Arial" pitchFamily="34" charset="-120"/>
              </a:rPr>
              <a:t>02</a:t>
            </a:r>
            <a:endParaRPr lang="en-US" sz="1600" dirty="0"/>
          </a:p>
        </p:txBody>
      </p:sp>
      <p:sp>
        <p:nvSpPr>
          <p:cNvPr id="26" name="Shape 23"/>
          <p:cNvSpPr/>
          <p:nvPr/>
        </p:nvSpPr>
        <p:spPr>
          <a:xfrm>
            <a:off x="7095744" y="2001439"/>
            <a:ext cx="0" cy="527792"/>
          </a:xfrm>
          <a:prstGeom prst="line">
            <a:avLst/>
          </a:prstGeom>
          <a:noFill/>
          <a:ln w="22860">
            <a:solidFill>
              <a:srgbClr val="087F83"/>
            </a:solidFill>
            <a:prstDash val="solid"/>
          </a:ln>
        </p:spPr>
      </p:sp>
      <p:sp>
        <p:nvSpPr>
          <p:cNvPr id="27" name="Shape 24"/>
          <p:cNvSpPr/>
          <p:nvPr/>
        </p:nvSpPr>
        <p:spPr>
          <a:xfrm>
            <a:off x="6879214" y="2123237"/>
            <a:ext cx="433060" cy="0"/>
          </a:xfrm>
          <a:prstGeom prst="line">
            <a:avLst/>
          </a:prstGeom>
          <a:noFill/>
          <a:ln w="22860">
            <a:solidFill>
              <a:srgbClr val="087F83"/>
            </a:solidFill>
            <a:prstDash val="solid"/>
          </a:ln>
        </p:spPr>
      </p:sp>
      <p:sp>
        <p:nvSpPr>
          <p:cNvPr id="28" name="Shape 25"/>
          <p:cNvSpPr/>
          <p:nvPr/>
        </p:nvSpPr>
        <p:spPr>
          <a:xfrm>
            <a:off x="6926580" y="2529230"/>
            <a:ext cx="338328" cy="0"/>
          </a:xfrm>
          <a:prstGeom prst="line">
            <a:avLst/>
          </a:prstGeom>
          <a:noFill/>
          <a:ln w="22860">
            <a:solidFill>
              <a:srgbClr val="087F83"/>
            </a:solidFill>
            <a:prstDash val="solid"/>
          </a:ln>
        </p:spPr>
      </p:sp>
      <p:sp>
        <p:nvSpPr>
          <p:cNvPr id="29" name="Shape 26"/>
          <p:cNvSpPr/>
          <p:nvPr/>
        </p:nvSpPr>
        <p:spPr>
          <a:xfrm flipV="1">
            <a:off x="6804782" y="2123237"/>
            <a:ext cx="81199" cy="202997"/>
          </a:xfrm>
          <a:prstGeom prst="line">
            <a:avLst/>
          </a:prstGeom>
          <a:noFill/>
          <a:ln w="22860">
            <a:solidFill>
              <a:srgbClr val="087F83"/>
            </a:solidFill>
            <a:prstDash val="solid"/>
          </a:ln>
        </p:spPr>
      </p:sp>
      <p:sp>
        <p:nvSpPr>
          <p:cNvPr id="30" name="Shape 27"/>
          <p:cNvSpPr/>
          <p:nvPr/>
        </p:nvSpPr>
        <p:spPr>
          <a:xfrm>
            <a:off x="6885981" y="2123237"/>
            <a:ext cx="81199" cy="202997"/>
          </a:xfrm>
          <a:prstGeom prst="line">
            <a:avLst/>
          </a:prstGeom>
          <a:noFill/>
          <a:ln w="22860">
            <a:solidFill>
              <a:srgbClr val="087F83"/>
            </a:solidFill>
            <a:prstDash val="solid"/>
          </a:ln>
        </p:spPr>
      </p:sp>
      <p:sp>
        <p:nvSpPr>
          <p:cNvPr id="31" name="Shape 28"/>
          <p:cNvSpPr/>
          <p:nvPr/>
        </p:nvSpPr>
        <p:spPr>
          <a:xfrm>
            <a:off x="6804782" y="2326234"/>
            <a:ext cx="162397" cy="0"/>
          </a:xfrm>
          <a:prstGeom prst="line">
            <a:avLst/>
          </a:prstGeom>
          <a:noFill/>
          <a:ln w="22860">
            <a:solidFill>
              <a:srgbClr val="087F83"/>
            </a:solidFill>
            <a:prstDash val="solid"/>
          </a:ln>
        </p:spPr>
      </p:sp>
      <p:sp>
        <p:nvSpPr>
          <p:cNvPr id="32" name="Shape 29"/>
          <p:cNvSpPr/>
          <p:nvPr/>
        </p:nvSpPr>
        <p:spPr>
          <a:xfrm flipV="1">
            <a:off x="7224309" y="2123237"/>
            <a:ext cx="81199" cy="202997"/>
          </a:xfrm>
          <a:prstGeom prst="line">
            <a:avLst/>
          </a:prstGeom>
          <a:noFill/>
          <a:ln w="22860">
            <a:solidFill>
              <a:srgbClr val="087F83"/>
            </a:solidFill>
            <a:prstDash val="solid"/>
          </a:ln>
        </p:spPr>
      </p:sp>
      <p:sp>
        <p:nvSpPr>
          <p:cNvPr id="33" name="Shape 30"/>
          <p:cNvSpPr/>
          <p:nvPr/>
        </p:nvSpPr>
        <p:spPr>
          <a:xfrm>
            <a:off x="7305507" y="2123237"/>
            <a:ext cx="81199" cy="202997"/>
          </a:xfrm>
          <a:prstGeom prst="line">
            <a:avLst/>
          </a:prstGeom>
          <a:noFill/>
          <a:ln w="22860">
            <a:solidFill>
              <a:srgbClr val="087F83"/>
            </a:solidFill>
            <a:prstDash val="solid"/>
          </a:ln>
        </p:spPr>
      </p:sp>
      <p:sp>
        <p:nvSpPr>
          <p:cNvPr id="34" name="Shape 31"/>
          <p:cNvSpPr/>
          <p:nvPr/>
        </p:nvSpPr>
        <p:spPr>
          <a:xfrm>
            <a:off x="7224309" y="2326234"/>
            <a:ext cx="162397" cy="0"/>
          </a:xfrm>
          <a:prstGeom prst="line">
            <a:avLst/>
          </a:prstGeom>
          <a:noFill/>
          <a:ln w="22860">
            <a:solidFill>
              <a:srgbClr val="087F83"/>
            </a:solidFill>
            <a:prstDash val="solid"/>
          </a:ln>
        </p:spPr>
      </p:sp>
      <p:sp>
        <p:nvSpPr>
          <p:cNvPr id="35" name="Text 32"/>
          <p:cNvSpPr/>
          <p:nvPr/>
        </p:nvSpPr>
        <p:spPr>
          <a:xfrm>
            <a:off x="4572000" y="2980944"/>
            <a:ext cx="3044952" cy="1005840"/>
          </a:xfrm>
          <a:prstGeom prst="rect">
            <a:avLst/>
          </a:prstGeom>
          <a:noFill/>
          <a:ln/>
        </p:spPr>
        <p:txBody>
          <a:bodyPr wrap="square" lIns="0" tIns="0" rIns="0" bIns="0" rtlCol="0" anchor="t"/>
          <a:lstStyle/>
          <a:p>
            <a:pPr marL="0" indent="0" algn="l">
              <a:lnSpc>
                <a:spcPct val="100000"/>
              </a:lnSpc>
              <a:buNone/>
            </a:pPr>
            <a:r>
              <a:rPr lang="en-US" sz="2400" b="1" dirty="0">
                <a:solidFill>
                  <a:srgbClr val="13243A"/>
                </a:solidFill>
                <a:latin typeface="Arial" pitchFamily="34" charset="0"/>
                <a:ea typeface="Arial" pitchFamily="34" charset="-122"/>
                <a:cs typeface="Arial" pitchFamily="34" charset="-120"/>
              </a:rPr>
              <a:t>Matbuotda so‘z va</a:t>
            </a:r>
            <a:endParaRPr lang="en-US" sz="2400" dirty="0"/>
          </a:p>
          <a:p>
            <a:pPr marL="0" indent="0" algn="l">
              <a:lnSpc>
                <a:spcPct val="100000"/>
              </a:lnSpc>
              <a:buNone/>
            </a:pPr>
            <a:r>
              <a:rPr lang="en-US" sz="2400" b="1" dirty="0">
                <a:solidFill>
                  <a:srgbClr val="13243A"/>
                </a:solidFill>
                <a:latin typeface="Arial" pitchFamily="34" charset="0"/>
                <a:ea typeface="Arial" pitchFamily="34" charset="-122"/>
                <a:cs typeface="Arial" pitchFamily="34" charset="-120"/>
              </a:rPr>
              <a:t>axborot olish erkinligi</a:t>
            </a:r>
            <a:endParaRPr lang="en-US" sz="2400" dirty="0"/>
          </a:p>
        </p:txBody>
      </p:sp>
      <p:sp>
        <p:nvSpPr>
          <p:cNvPr id="36" name="Text 33"/>
          <p:cNvSpPr/>
          <p:nvPr/>
        </p:nvSpPr>
        <p:spPr>
          <a:xfrm>
            <a:off x="4572000" y="4224528"/>
            <a:ext cx="3008376" cy="1435608"/>
          </a:xfrm>
          <a:prstGeom prst="rect">
            <a:avLst/>
          </a:prstGeom>
          <a:noFill/>
          <a:ln/>
        </p:spPr>
        <p:txBody>
          <a:bodyPr wrap="square" lIns="0" tIns="0" rIns="0" bIns="0" rtlCol="0" anchor="t"/>
          <a:lstStyle/>
          <a:p>
            <a:pPr marL="0" indent="0" algn="l">
              <a:lnSpc>
                <a:spcPct val="100000"/>
              </a:lnSpc>
              <a:buNone/>
            </a:pPr>
            <a:r>
              <a:rPr lang="en-US" sz="2200" dirty="0">
                <a:solidFill>
                  <a:srgbClr val="53677B"/>
                </a:solidFill>
                <a:latin typeface="Arial" pitchFamily="34" charset="0"/>
                <a:ea typeface="Arial" pitchFamily="34" charset="-122"/>
                <a:cs typeface="Arial" pitchFamily="34" charset="-120"/>
              </a:rPr>
              <a:t>So‘z erkinligi, axborot olish va matbuot erkinligi masalalari.</a:t>
            </a:r>
            <a:endParaRPr lang="en-US" sz="2200" dirty="0"/>
          </a:p>
        </p:txBody>
      </p:sp>
      <p:sp>
        <p:nvSpPr>
          <p:cNvPr id="37" name="Shape 34"/>
          <p:cNvSpPr/>
          <p:nvPr/>
        </p:nvSpPr>
        <p:spPr>
          <a:xfrm>
            <a:off x="4572000" y="5696712"/>
            <a:ext cx="3044952" cy="32004"/>
          </a:xfrm>
          <a:prstGeom prst="rect">
            <a:avLst/>
          </a:prstGeom>
          <a:solidFill>
            <a:srgbClr val="FFFFFF"/>
          </a:solidFill>
          <a:ln w="12700">
            <a:solidFill>
              <a:srgbClr val="FFFFFF">
                <a:alpha val="0"/>
              </a:srgbClr>
            </a:solidFill>
            <a:prstDash val="solid"/>
          </a:ln>
        </p:spPr>
      </p:sp>
      <p:sp>
        <p:nvSpPr>
          <p:cNvPr id="38" name="Shape 35"/>
          <p:cNvSpPr/>
          <p:nvPr/>
        </p:nvSpPr>
        <p:spPr>
          <a:xfrm>
            <a:off x="8101584" y="1691640"/>
            <a:ext cx="3557016" cy="4325112"/>
          </a:xfrm>
          <a:prstGeom prst="roundRect">
            <a:avLst>
              <a:gd name="adj" fmla="val 4627"/>
            </a:avLst>
          </a:prstGeom>
          <a:solidFill>
            <a:srgbClr val="FFFFFF"/>
          </a:solidFill>
          <a:ln w="12700">
            <a:solidFill>
              <a:srgbClr val="FFFFFF">
                <a:alpha val="0"/>
              </a:srgbClr>
            </a:solidFill>
            <a:prstDash val="solid"/>
          </a:ln>
        </p:spPr>
      </p:sp>
      <p:sp>
        <p:nvSpPr>
          <p:cNvPr id="39" name="Shape 36"/>
          <p:cNvSpPr/>
          <p:nvPr/>
        </p:nvSpPr>
        <p:spPr>
          <a:xfrm>
            <a:off x="8348472" y="1947672"/>
            <a:ext cx="594360" cy="393192"/>
          </a:xfrm>
          <a:prstGeom prst="roundRect">
            <a:avLst>
              <a:gd name="adj" fmla="val 23256"/>
            </a:avLst>
          </a:prstGeom>
          <a:solidFill>
            <a:srgbClr val="E4F2EE"/>
          </a:solidFill>
          <a:ln w="12700">
            <a:solidFill>
              <a:srgbClr val="E4F2EE">
                <a:alpha val="0"/>
              </a:srgbClr>
            </a:solidFill>
            <a:prstDash val="solid"/>
          </a:ln>
        </p:spPr>
      </p:sp>
      <p:sp>
        <p:nvSpPr>
          <p:cNvPr id="40" name="Text 37"/>
          <p:cNvSpPr/>
          <p:nvPr/>
        </p:nvSpPr>
        <p:spPr>
          <a:xfrm>
            <a:off x="8421624" y="1997964"/>
            <a:ext cx="448056" cy="310896"/>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Arial" pitchFamily="34" charset="0"/>
                <a:ea typeface="Arial" pitchFamily="34" charset="-122"/>
                <a:cs typeface="Arial" pitchFamily="34" charset="-120"/>
              </a:rPr>
              <a:t>03</a:t>
            </a:r>
            <a:endParaRPr lang="en-US" sz="1600" dirty="0"/>
          </a:p>
        </p:txBody>
      </p:sp>
      <p:sp>
        <p:nvSpPr>
          <p:cNvPr id="41" name="Shape 38"/>
          <p:cNvSpPr/>
          <p:nvPr/>
        </p:nvSpPr>
        <p:spPr>
          <a:xfrm>
            <a:off x="10576865" y="2001439"/>
            <a:ext cx="608990" cy="493959"/>
          </a:xfrm>
          <a:prstGeom prst="roundRect">
            <a:avLst>
              <a:gd name="adj" fmla="val 11107"/>
            </a:avLst>
          </a:prstGeom>
          <a:solidFill>
            <a:srgbClr val="FFFFFF">
              <a:alpha val="0"/>
            </a:srgbClr>
          </a:solidFill>
          <a:ln w="10160">
            <a:solidFill>
              <a:srgbClr val="087F83"/>
            </a:solidFill>
            <a:prstDash val="solid"/>
          </a:ln>
        </p:spPr>
      </p:sp>
      <p:sp>
        <p:nvSpPr>
          <p:cNvPr id="42" name="Shape 39"/>
          <p:cNvSpPr/>
          <p:nvPr/>
        </p:nvSpPr>
        <p:spPr>
          <a:xfrm>
            <a:off x="10576865" y="2116470"/>
            <a:ext cx="608990" cy="0"/>
          </a:xfrm>
          <a:prstGeom prst="line">
            <a:avLst/>
          </a:prstGeom>
          <a:noFill/>
          <a:ln w="22860">
            <a:solidFill>
              <a:srgbClr val="087F83"/>
            </a:solidFill>
            <a:prstDash val="solid"/>
          </a:ln>
        </p:spPr>
      </p:sp>
      <p:sp>
        <p:nvSpPr>
          <p:cNvPr id="43" name="Shape 40"/>
          <p:cNvSpPr/>
          <p:nvPr/>
        </p:nvSpPr>
        <p:spPr>
          <a:xfrm>
            <a:off x="10651297" y="2048805"/>
            <a:ext cx="23683" cy="23683"/>
          </a:xfrm>
          <a:prstGeom prst="ellipse">
            <a:avLst/>
          </a:prstGeom>
          <a:solidFill>
            <a:srgbClr val="087F83"/>
          </a:solidFill>
          <a:ln w="12700">
            <a:solidFill>
              <a:srgbClr val="087F83">
                <a:alpha val="0"/>
              </a:srgbClr>
            </a:solidFill>
            <a:prstDash val="solid"/>
          </a:ln>
        </p:spPr>
      </p:sp>
      <p:sp>
        <p:nvSpPr>
          <p:cNvPr id="44" name="Shape 41"/>
          <p:cNvSpPr/>
          <p:nvPr/>
        </p:nvSpPr>
        <p:spPr>
          <a:xfrm>
            <a:off x="10712196" y="2048805"/>
            <a:ext cx="23683" cy="23683"/>
          </a:xfrm>
          <a:prstGeom prst="ellipse">
            <a:avLst/>
          </a:prstGeom>
          <a:solidFill>
            <a:srgbClr val="087F83"/>
          </a:solidFill>
          <a:ln w="12700">
            <a:solidFill>
              <a:srgbClr val="087F83">
                <a:alpha val="0"/>
              </a:srgbClr>
            </a:solidFill>
            <a:prstDash val="solid"/>
          </a:ln>
        </p:spPr>
      </p:sp>
      <p:sp>
        <p:nvSpPr>
          <p:cNvPr id="45" name="Shape 42"/>
          <p:cNvSpPr/>
          <p:nvPr/>
        </p:nvSpPr>
        <p:spPr>
          <a:xfrm>
            <a:off x="10773095" y="2048805"/>
            <a:ext cx="23683" cy="23683"/>
          </a:xfrm>
          <a:prstGeom prst="ellipse">
            <a:avLst/>
          </a:prstGeom>
          <a:solidFill>
            <a:srgbClr val="087F83"/>
          </a:solidFill>
          <a:ln w="12700">
            <a:solidFill>
              <a:srgbClr val="087F83">
                <a:alpha val="0"/>
              </a:srgbClr>
            </a:solidFill>
            <a:prstDash val="solid"/>
          </a:ln>
        </p:spPr>
      </p:sp>
      <p:sp>
        <p:nvSpPr>
          <p:cNvPr id="46" name="Shape 43"/>
          <p:cNvSpPr/>
          <p:nvPr/>
        </p:nvSpPr>
        <p:spPr>
          <a:xfrm>
            <a:off x="10678363" y="2204436"/>
            <a:ext cx="399227" cy="0"/>
          </a:xfrm>
          <a:prstGeom prst="line">
            <a:avLst/>
          </a:prstGeom>
          <a:noFill/>
          <a:ln w="22860">
            <a:solidFill>
              <a:srgbClr val="087F83"/>
            </a:solidFill>
            <a:prstDash val="solid"/>
          </a:ln>
        </p:spPr>
      </p:sp>
      <p:sp>
        <p:nvSpPr>
          <p:cNvPr id="47" name="Shape 44"/>
          <p:cNvSpPr/>
          <p:nvPr/>
        </p:nvSpPr>
        <p:spPr>
          <a:xfrm>
            <a:off x="10678363" y="2292401"/>
            <a:ext cx="284196" cy="0"/>
          </a:xfrm>
          <a:prstGeom prst="line">
            <a:avLst/>
          </a:prstGeom>
          <a:noFill/>
          <a:ln w="22860">
            <a:solidFill>
              <a:srgbClr val="087F83"/>
            </a:solidFill>
            <a:prstDash val="solid"/>
          </a:ln>
        </p:spPr>
      </p:sp>
      <p:sp>
        <p:nvSpPr>
          <p:cNvPr id="48" name="Shape 45"/>
          <p:cNvSpPr/>
          <p:nvPr/>
        </p:nvSpPr>
        <p:spPr>
          <a:xfrm>
            <a:off x="10678363" y="2387133"/>
            <a:ext cx="351861" cy="0"/>
          </a:xfrm>
          <a:prstGeom prst="line">
            <a:avLst/>
          </a:prstGeom>
          <a:noFill/>
          <a:ln w="22860">
            <a:solidFill>
              <a:srgbClr val="087F83"/>
            </a:solidFill>
            <a:prstDash val="solid"/>
          </a:ln>
        </p:spPr>
      </p:sp>
      <p:sp>
        <p:nvSpPr>
          <p:cNvPr id="49" name="Text 46"/>
          <p:cNvSpPr/>
          <p:nvPr/>
        </p:nvSpPr>
        <p:spPr>
          <a:xfrm>
            <a:off x="8357616" y="2980944"/>
            <a:ext cx="3044952" cy="1005840"/>
          </a:xfrm>
          <a:prstGeom prst="rect">
            <a:avLst/>
          </a:prstGeom>
          <a:noFill/>
          <a:ln/>
        </p:spPr>
        <p:txBody>
          <a:bodyPr wrap="square" lIns="0" tIns="0" rIns="0" bIns="0" rtlCol="0" anchor="t"/>
          <a:lstStyle/>
          <a:p>
            <a:pPr marL="0" indent="0" algn="l">
              <a:lnSpc>
                <a:spcPct val="100000"/>
              </a:lnSpc>
              <a:buNone/>
            </a:pPr>
            <a:r>
              <a:rPr lang="en-US" sz="2500" b="1" dirty="0">
                <a:solidFill>
                  <a:srgbClr val="13243A"/>
                </a:solidFill>
                <a:latin typeface="Arial" pitchFamily="34" charset="0"/>
                <a:ea typeface="Arial" pitchFamily="34" charset="-122"/>
                <a:cs typeface="Arial" pitchFamily="34" charset="-120"/>
              </a:rPr>
              <a:t>Bloger va vayner</a:t>
            </a:r>
            <a:endParaRPr lang="en-US" sz="2500" dirty="0"/>
          </a:p>
        </p:txBody>
      </p:sp>
      <p:sp>
        <p:nvSpPr>
          <p:cNvPr id="50" name="Text 47"/>
          <p:cNvSpPr/>
          <p:nvPr/>
        </p:nvSpPr>
        <p:spPr>
          <a:xfrm>
            <a:off x="8357616" y="4224528"/>
            <a:ext cx="3008376" cy="1435608"/>
          </a:xfrm>
          <a:prstGeom prst="rect">
            <a:avLst/>
          </a:prstGeom>
          <a:noFill/>
          <a:ln/>
        </p:spPr>
        <p:txBody>
          <a:bodyPr wrap="square" lIns="0" tIns="0" rIns="0" bIns="0" rtlCol="0" anchor="t"/>
          <a:lstStyle/>
          <a:p>
            <a:pPr marL="0" indent="0" algn="l">
              <a:lnSpc>
                <a:spcPct val="100000"/>
              </a:lnSpc>
              <a:buNone/>
            </a:pPr>
            <a:r>
              <a:rPr lang="en-US" sz="2200" dirty="0">
                <a:solidFill>
                  <a:srgbClr val="53677B"/>
                </a:solidFill>
                <a:latin typeface="Arial" pitchFamily="34" charset="0"/>
                <a:ea typeface="Arial" pitchFamily="34" charset="-122"/>
                <a:cs typeface="Arial" pitchFamily="34" charset="-120"/>
              </a:rPr>
              <a:t>Kasbiy etiket.</a:t>
            </a:r>
            <a:endParaRPr lang="en-US" sz="2200" dirty="0"/>
          </a:p>
        </p:txBody>
      </p:sp>
      <p:sp>
        <p:nvSpPr>
          <p:cNvPr id="51" name="Shape 48"/>
          <p:cNvSpPr/>
          <p:nvPr/>
        </p:nvSpPr>
        <p:spPr>
          <a:xfrm>
            <a:off x="8357616" y="5696712"/>
            <a:ext cx="3044952" cy="32004"/>
          </a:xfrm>
          <a:prstGeom prst="rect">
            <a:avLst/>
          </a:prstGeom>
          <a:solidFill>
            <a:srgbClr val="FFFFFF"/>
          </a:solidFill>
          <a:ln w="12700">
            <a:solidFill>
              <a:srgbClr val="FFFFFF">
                <a:alpha val="0"/>
              </a:srgbClr>
            </a:solidFill>
            <a:prstDash val="solid"/>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Gazeta va uning asosiy vazifasi</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04 / 31</a:t>
            </a:r>
            <a:endParaRPr lang="en-US" sz="1200" dirty="0"/>
          </a:p>
        </p:txBody>
      </p:sp>
      <p:sp>
        <p:nvSpPr>
          <p:cNvPr id="9" name="Shape 7"/>
          <p:cNvSpPr/>
          <p:nvPr/>
        </p:nvSpPr>
        <p:spPr>
          <a:xfrm>
            <a:off x="530352" y="6766560"/>
            <a:ext cx="1436296"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64208"/>
            <a:ext cx="4654296" cy="4480560"/>
          </a:xfrm>
          <a:prstGeom prst="roundRect">
            <a:avLst>
              <a:gd name="adj" fmla="val 3673"/>
            </a:avLst>
          </a:prstGeom>
          <a:solidFill>
            <a:srgbClr val="13243A"/>
          </a:solidFill>
          <a:ln w="12700">
            <a:solidFill>
              <a:srgbClr val="13243A">
                <a:alpha val="0"/>
              </a:srgbClr>
            </a:solidFill>
            <a:prstDash val="solid"/>
          </a:ln>
        </p:spPr>
      </p:sp>
      <p:sp>
        <p:nvSpPr>
          <p:cNvPr id="12" name="Shape 9"/>
          <p:cNvSpPr/>
          <p:nvPr/>
        </p:nvSpPr>
        <p:spPr>
          <a:xfrm>
            <a:off x="926836" y="2005828"/>
            <a:ext cx="534924" cy="527792"/>
          </a:xfrm>
          <a:prstGeom prst="roundRect">
            <a:avLst>
              <a:gd name="adj" fmla="val 5198"/>
            </a:avLst>
          </a:prstGeom>
          <a:solidFill>
            <a:srgbClr val="FFFFFF">
              <a:alpha val="0"/>
            </a:srgbClr>
          </a:solidFill>
          <a:ln w="10160">
            <a:solidFill>
              <a:srgbClr val="E5B65D"/>
            </a:solidFill>
            <a:prstDash val="solid"/>
          </a:ln>
        </p:spPr>
      </p:sp>
      <p:sp>
        <p:nvSpPr>
          <p:cNvPr id="13" name="Shape 10"/>
          <p:cNvSpPr/>
          <p:nvPr/>
        </p:nvSpPr>
        <p:spPr>
          <a:xfrm>
            <a:off x="998159" y="2098548"/>
            <a:ext cx="156911" cy="149779"/>
          </a:xfrm>
          <a:prstGeom prst="roundRect">
            <a:avLst>
              <a:gd name="adj" fmla="val 6105"/>
            </a:avLst>
          </a:prstGeom>
          <a:solidFill>
            <a:srgbClr val="FFFFFF">
              <a:alpha val="0"/>
            </a:srgbClr>
          </a:solidFill>
          <a:ln w="10160">
            <a:solidFill>
              <a:srgbClr val="E5B65D"/>
            </a:solidFill>
            <a:prstDash val="solid"/>
          </a:ln>
        </p:spPr>
      </p:sp>
      <p:sp>
        <p:nvSpPr>
          <p:cNvPr id="14" name="Shape 11"/>
          <p:cNvSpPr/>
          <p:nvPr/>
        </p:nvSpPr>
        <p:spPr>
          <a:xfrm>
            <a:off x="1219261" y="2112813"/>
            <a:ext cx="171176" cy="0"/>
          </a:xfrm>
          <a:prstGeom prst="line">
            <a:avLst/>
          </a:prstGeom>
          <a:noFill/>
          <a:ln w="22860">
            <a:solidFill>
              <a:srgbClr val="E5B65D"/>
            </a:solidFill>
            <a:prstDash val="solid"/>
          </a:ln>
        </p:spPr>
      </p:sp>
      <p:sp>
        <p:nvSpPr>
          <p:cNvPr id="15" name="Shape 12"/>
          <p:cNvSpPr/>
          <p:nvPr/>
        </p:nvSpPr>
        <p:spPr>
          <a:xfrm>
            <a:off x="1219261" y="2198400"/>
            <a:ext cx="171176" cy="0"/>
          </a:xfrm>
          <a:prstGeom prst="line">
            <a:avLst/>
          </a:prstGeom>
          <a:noFill/>
          <a:ln w="22860">
            <a:solidFill>
              <a:srgbClr val="E5B65D"/>
            </a:solidFill>
            <a:prstDash val="solid"/>
          </a:ln>
        </p:spPr>
      </p:sp>
      <p:sp>
        <p:nvSpPr>
          <p:cNvPr id="16" name="Shape 13"/>
          <p:cNvSpPr/>
          <p:nvPr/>
        </p:nvSpPr>
        <p:spPr>
          <a:xfrm>
            <a:off x="998159" y="2326782"/>
            <a:ext cx="392278" cy="0"/>
          </a:xfrm>
          <a:prstGeom prst="line">
            <a:avLst/>
          </a:prstGeom>
          <a:noFill/>
          <a:ln w="22860">
            <a:solidFill>
              <a:srgbClr val="E5B65D"/>
            </a:solidFill>
            <a:prstDash val="solid"/>
          </a:ln>
        </p:spPr>
      </p:sp>
      <p:sp>
        <p:nvSpPr>
          <p:cNvPr id="17" name="Shape 14"/>
          <p:cNvSpPr/>
          <p:nvPr/>
        </p:nvSpPr>
        <p:spPr>
          <a:xfrm>
            <a:off x="998159" y="2412370"/>
            <a:ext cx="392278" cy="0"/>
          </a:xfrm>
          <a:prstGeom prst="line">
            <a:avLst/>
          </a:prstGeom>
          <a:noFill/>
          <a:ln w="22860">
            <a:solidFill>
              <a:srgbClr val="E5B65D"/>
            </a:solidFill>
            <a:prstDash val="solid"/>
          </a:ln>
        </p:spPr>
      </p:sp>
      <p:sp>
        <p:nvSpPr>
          <p:cNvPr id="18" name="Text 15"/>
          <p:cNvSpPr/>
          <p:nvPr/>
        </p:nvSpPr>
        <p:spPr>
          <a:xfrm>
            <a:off x="1783080" y="2084832"/>
            <a:ext cx="2999232" cy="512064"/>
          </a:xfrm>
          <a:prstGeom prst="rect">
            <a:avLst/>
          </a:prstGeom>
          <a:noFill/>
          <a:ln/>
        </p:spPr>
        <p:txBody>
          <a:bodyPr wrap="square" lIns="0" tIns="0" rIns="0" bIns="0" rtlCol="0" anchor="t"/>
          <a:lstStyle/>
          <a:p>
            <a:pPr marL="0" indent="0" algn="l">
              <a:lnSpc>
                <a:spcPct val="100000"/>
              </a:lnSpc>
              <a:buNone/>
            </a:pPr>
            <a:r>
              <a:rPr lang="en-US" sz="2800" b="1" dirty="0">
                <a:solidFill>
                  <a:srgbClr val="FFFFFF"/>
                </a:solidFill>
                <a:latin typeface="Arial" pitchFamily="34" charset="0"/>
                <a:ea typeface="Arial" pitchFamily="34" charset="-122"/>
                <a:cs typeface="Arial" pitchFamily="34" charset="-120"/>
              </a:rPr>
              <a:t>GAZETA</a:t>
            </a:r>
            <a:endParaRPr lang="en-US" sz="2800" dirty="0"/>
          </a:p>
        </p:txBody>
      </p:sp>
      <p:sp>
        <p:nvSpPr>
          <p:cNvPr id="19" name="Text 16"/>
          <p:cNvSpPr/>
          <p:nvPr/>
        </p:nvSpPr>
        <p:spPr>
          <a:xfrm>
            <a:off x="850392" y="3026664"/>
            <a:ext cx="4023360" cy="2615184"/>
          </a:xfrm>
          <a:prstGeom prst="rect">
            <a:avLst/>
          </a:prstGeom>
          <a:noFill/>
          <a:ln/>
        </p:spPr>
        <p:txBody>
          <a:bodyPr wrap="square" lIns="0" tIns="0" rIns="0" bIns="0" rtlCol="0" anchor="t"/>
          <a:lstStyle/>
          <a:p>
            <a:pPr marL="0" indent="0" algn="l">
              <a:lnSpc>
                <a:spcPct val="100000"/>
              </a:lnSpc>
              <a:buNone/>
            </a:pPr>
            <a:r>
              <a:rPr lang="en-US" sz="2330" dirty="0">
                <a:solidFill>
                  <a:srgbClr val="FFFFFF"/>
                </a:solidFill>
                <a:latin typeface="Arial" pitchFamily="34" charset="0"/>
                <a:ea typeface="Arial" pitchFamily="34" charset="-122"/>
                <a:cs typeface="Arial" pitchFamily="34" charset="-120"/>
              </a:rPr>
              <a:t>Jamiyatning shu kundagi, ayni zamondagi ijtimoiy-siyosiy, iqtisodiy-ishlab chiqarish va madaniy-ma’naviy hayotini aks ettiruvchi ommaviy axborot turi.</a:t>
            </a:r>
            <a:endParaRPr lang="en-US" sz="2330" dirty="0"/>
          </a:p>
        </p:txBody>
      </p:sp>
      <p:sp>
        <p:nvSpPr>
          <p:cNvPr id="20" name="Shape 17"/>
          <p:cNvSpPr/>
          <p:nvPr/>
        </p:nvSpPr>
        <p:spPr>
          <a:xfrm>
            <a:off x="5431536" y="1664208"/>
            <a:ext cx="6217920" cy="2514600"/>
          </a:xfrm>
          <a:prstGeom prst="roundRect">
            <a:avLst>
              <a:gd name="adj" fmla="val 5818"/>
            </a:avLst>
          </a:prstGeom>
          <a:solidFill>
            <a:srgbClr val="FFFFFF"/>
          </a:solidFill>
          <a:ln w="12700">
            <a:solidFill>
              <a:srgbClr val="FFFFFF">
                <a:alpha val="0"/>
              </a:srgbClr>
            </a:solidFill>
            <a:prstDash val="solid"/>
          </a:ln>
        </p:spPr>
      </p:sp>
      <p:sp>
        <p:nvSpPr>
          <p:cNvPr id="21" name="Shape 18"/>
          <p:cNvSpPr/>
          <p:nvPr/>
        </p:nvSpPr>
        <p:spPr>
          <a:xfrm>
            <a:off x="5431536" y="1883664"/>
            <a:ext cx="41148" cy="2075688"/>
          </a:xfrm>
          <a:prstGeom prst="rect">
            <a:avLst/>
          </a:prstGeom>
          <a:solidFill>
            <a:srgbClr val="087F83"/>
          </a:solidFill>
          <a:ln w="12700">
            <a:solidFill>
              <a:srgbClr val="087F83">
                <a:alpha val="0"/>
              </a:srgbClr>
            </a:solidFill>
            <a:prstDash val="solid"/>
          </a:ln>
        </p:spPr>
      </p:sp>
      <p:sp>
        <p:nvSpPr>
          <p:cNvPr id="22" name="Text 19"/>
          <p:cNvSpPr/>
          <p:nvPr/>
        </p:nvSpPr>
        <p:spPr>
          <a:xfrm>
            <a:off x="5650992" y="1874520"/>
            <a:ext cx="5779008" cy="530352"/>
          </a:xfrm>
          <a:prstGeom prst="rect">
            <a:avLst/>
          </a:prstGeom>
          <a:noFill/>
          <a:ln/>
        </p:spPr>
        <p:txBody>
          <a:bodyPr wrap="square" lIns="0" tIns="0" rIns="0" bIns="0" rtlCol="0" anchor="t"/>
          <a:lstStyle/>
          <a:p>
            <a:pPr marL="0" indent="0" algn="l">
              <a:lnSpc>
                <a:spcPct val="100000"/>
              </a:lnSpc>
              <a:buNone/>
            </a:pPr>
            <a:r>
              <a:rPr lang="en-US" sz="2500" b="1" dirty="0">
                <a:solidFill>
                  <a:srgbClr val="172D43"/>
                </a:solidFill>
                <a:latin typeface="Arial" pitchFamily="34" charset="0"/>
                <a:ea typeface="Arial" pitchFamily="34" charset="-122"/>
                <a:cs typeface="Arial" pitchFamily="34" charset="-120"/>
              </a:rPr>
              <a:t>Asosiy vazifa</a:t>
            </a:r>
            <a:endParaRPr lang="en-US" sz="2500" dirty="0"/>
          </a:p>
        </p:txBody>
      </p:sp>
      <p:sp>
        <p:nvSpPr>
          <p:cNvPr id="23" name="Text 20"/>
          <p:cNvSpPr/>
          <p:nvPr/>
        </p:nvSpPr>
        <p:spPr>
          <a:xfrm>
            <a:off x="5650992" y="2496312"/>
            <a:ext cx="5779008" cy="1481328"/>
          </a:xfrm>
          <a:prstGeom prst="rect">
            <a:avLst/>
          </a:prstGeom>
          <a:noFill/>
          <a:ln/>
        </p:spPr>
        <p:txBody>
          <a:bodyPr wrap="square" lIns="0" tIns="0" rIns="0" bIns="0" rtlCol="0" anchor="t"/>
          <a:lstStyle/>
          <a:p>
            <a:pPr marL="0" indent="0" algn="l">
              <a:lnSpc>
                <a:spcPct val="100000"/>
              </a:lnSpc>
              <a:buNone/>
            </a:pPr>
            <a:r>
              <a:rPr lang="en-US" sz="2300" dirty="0">
                <a:solidFill>
                  <a:srgbClr val="172D43"/>
                </a:solidFill>
                <a:latin typeface="Arial" pitchFamily="34" charset="0"/>
                <a:ea typeface="Arial" pitchFamily="34" charset="-122"/>
                <a:cs typeface="Arial" pitchFamily="34" charset="-120"/>
              </a:rPr>
              <a:t>O‘quvchiga jamiyatning shu kundagi hayoti haqida axborot berish, bo‘layotgan voqea va hodisalardan xabardor qilish.</a:t>
            </a:r>
            <a:endParaRPr lang="en-US" sz="2300" dirty="0"/>
          </a:p>
        </p:txBody>
      </p:sp>
      <p:sp>
        <p:nvSpPr>
          <p:cNvPr id="24" name="Text 21"/>
          <p:cNvSpPr/>
          <p:nvPr/>
        </p:nvSpPr>
        <p:spPr>
          <a:xfrm>
            <a:off x="5486400" y="4471416"/>
            <a:ext cx="5852160" cy="347472"/>
          </a:xfrm>
          <a:prstGeom prst="rect">
            <a:avLst/>
          </a:prstGeom>
          <a:noFill/>
          <a:ln/>
        </p:spPr>
        <p:txBody>
          <a:bodyPr wrap="square" lIns="0" tIns="0" rIns="0" bIns="0" rtlCol="0" anchor="t"/>
          <a:lstStyle/>
          <a:p>
            <a:pPr marL="0" indent="0" algn="l">
              <a:lnSpc>
                <a:spcPct val="100000"/>
              </a:lnSpc>
              <a:buNone/>
            </a:pPr>
            <a:r>
              <a:rPr lang="en-US" sz="2000" b="1" dirty="0">
                <a:solidFill>
                  <a:srgbClr val="53677B"/>
                </a:solidFill>
                <a:latin typeface="Arial" pitchFamily="34" charset="0"/>
                <a:ea typeface="Arial" pitchFamily="34" charset="-122"/>
                <a:cs typeface="Arial" pitchFamily="34" charset="-120"/>
              </a:rPr>
              <a:t>Aks ettiriladigan sohalar</a:t>
            </a:r>
            <a:endParaRPr lang="en-US" sz="2000" dirty="0"/>
          </a:p>
        </p:txBody>
      </p:sp>
      <p:sp>
        <p:nvSpPr>
          <p:cNvPr id="25" name="Shape 22"/>
          <p:cNvSpPr/>
          <p:nvPr/>
        </p:nvSpPr>
        <p:spPr>
          <a:xfrm>
            <a:off x="5431536" y="5001768"/>
            <a:ext cx="1938528" cy="1143000"/>
          </a:xfrm>
          <a:prstGeom prst="roundRect">
            <a:avLst>
              <a:gd name="adj" fmla="val 10400"/>
            </a:avLst>
          </a:prstGeom>
          <a:solidFill>
            <a:srgbClr val="E4F2EE"/>
          </a:solidFill>
          <a:ln w="12700">
            <a:solidFill>
              <a:srgbClr val="E4F2EE">
                <a:alpha val="0"/>
              </a:srgbClr>
            </a:solidFill>
            <a:prstDash val="solid"/>
          </a:ln>
        </p:spPr>
      </p:sp>
      <p:sp>
        <p:nvSpPr>
          <p:cNvPr id="26" name="Text 23"/>
          <p:cNvSpPr/>
          <p:nvPr/>
        </p:nvSpPr>
        <p:spPr>
          <a:xfrm>
            <a:off x="5541264" y="5239512"/>
            <a:ext cx="1719072" cy="603504"/>
          </a:xfrm>
          <a:prstGeom prst="rect">
            <a:avLst/>
          </a:prstGeom>
          <a:noFill/>
          <a:ln/>
        </p:spPr>
        <p:txBody>
          <a:bodyPr wrap="square" lIns="0" tIns="0" rIns="0" bIns="0" rtlCol="0" anchor="ctr"/>
          <a:lstStyle/>
          <a:p>
            <a:pPr marL="0" indent="0" algn="ctr">
              <a:lnSpc>
                <a:spcPct val="100000"/>
              </a:lnSpc>
              <a:buNone/>
            </a:pPr>
            <a:r>
              <a:rPr lang="en-US" sz="1850" b="1" dirty="0">
                <a:solidFill>
                  <a:srgbClr val="172D43"/>
                </a:solidFill>
                <a:latin typeface="Arial" pitchFamily="34" charset="0"/>
                <a:ea typeface="Arial" pitchFamily="34" charset="-122"/>
                <a:cs typeface="Arial" pitchFamily="34" charset="-120"/>
              </a:rPr>
              <a:t>Ijtimoiy-</a:t>
            </a:r>
            <a:endParaRPr lang="en-US" sz="1850" dirty="0"/>
          </a:p>
          <a:p>
            <a:pPr marL="0" indent="0" algn="ctr">
              <a:lnSpc>
                <a:spcPct val="100000"/>
              </a:lnSpc>
              <a:buNone/>
            </a:pPr>
            <a:r>
              <a:rPr lang="en-US" sz="1850" b="1" dirty="0">
                <a:solidFill>
                  <a:srgbClr val="172D43"/>
                </a:solidFill>
                <a:latin typeface="Arial" pitchFamily="34" charset="0"/>
                <a:ea typeface="Arial" pitchFamily="34" charset="-122"/>
                <a:cs typeface="Arial" pitchFamily="34" charset="-120"/>
              </a:rPr>
              <a:t>siyosiy</a:t>
            </a:r>
            <a:endParaRPr lang="en-US" sz="1850" dirty="0"/>
          </a:p>
        </p:txBody>
      </p:sp>
      <p:sp>
        <p:nvSpPr>
          <p:cNvPr id="27" name="Shape 24"/>
          <p:cNvSpPr/>
          <p:nvPr/>
        </p:nvSpPr>
        <p:spPr>
          <a:xfrm>
            <a:off x="7571232" y="5001768"/>
            <a:ext cx="1938528" cy="1143000"/>
          </a:xfrm>
          <a:prstGeom prst="roundRect">
            <a:avLst>
              <a:gd name="adj" fmla="val 10400"/>
            </a:avLst>
          </a:prstGeom>
          <a:solidFill>
            <a:srgbClr val="E9F0F9"/>
          </a:solidFill>
          <a:ln w="12700">
            <a:solidFill>
              <a:srgbClr val="E9F0F9">
                <a:alpha val="0"/>
              </a:srgbClr>
            </a:solidFill>
            <a:prstDash val="solid"/>
          </a:ln>
        </p:spPr>
      </p:sp>
      <p:sp>
        <p:nvSpPr>
          <p:cNvPr id="28" name="Text 25"/>
          <p:cNvSpPr/>
          <p:nvPr/>
        </p:nvSpPr>
        <p:spPr>
          <a:xfrm>
            <a:off x="7680960" y="5239512"/>
            <a:ext cx="1719072" cy="603504"/>
          </a:xfrm>
          <a:prstGeom prst="rect">
            <a:avLst/>
          </a:prstGeom>
          <a:noFill/>
          <a:ln/>
        </p:spPr>
        <p:txBody>
          <a:bodyPr wrap="square" lIns="0" tIns="0" rIns="0" bIns="0" rtlCol="0" anchor="ctr"/>
          <a:lstStyle/>
          <a:p>
            <a:pPr marL="0" indent="0" algn="ctr">
              <a:lnSpc>
                <a:spcPct val="100000"/>
              </a:lnSpc>
              <a:buNone/>
            </a:pPr>
            <a:r>
              <a:rPr lang="en-US" sz="1850" b="1" dirty="0">
                <a:solidFill>
                  <a:srgbClr val="172D43"/>
                </a:solidFill>
                <a:latin typeface="Arial" pitchFamily="34" charset="0"/>
                <a:ea typeface="Arial" pitchFamily="34" charset="-122"/>
                <a:cs typeface="Arial" pitchFamily="34" charset="-120"/>
              </a:rPr>
              <a:t>Iqtisodiy-ishlab</a:t>
            </a:r>
            <a:endParaRPr lang="en-US" sz="1850" dirty="0"/>
          </a:p>
          <a:p>
            <a:pPr marL="0" indent="0" algn="ctr">
              <a:lnSpc>
                <a:spcPct val="100000"/>
              </a:lnSpc>
              <a:buNone/>
            </a:pPr>
            <a:r>
              <a:rPr lang="en-US" sz="1850" b="1" dirty="0">
                <a:solidFill>
                  <a:srgbClr val="172D43"/>
                </a:solidFill>
                <a:latin typeface="Arial" pitchFamily="34" charset="0"/>
                <a:ea typeface="Arial" pitchFamily="34" charset="-122"/>
                <a:cs typeface="Arial" pitchFamily="34" charset="-120"/>
              </a:rPr>
              <a:t>chiqarish</a:t>
            </a:r>
            <a:endParaRPr lang="en-US" sz="1850" dirty="0"/>
          </a:p>
        </p:txBody>
      </p:sp>
      <p:sp>
        <p:nvSpPr>
          <p:cNvPr id="29" name="Shape 26"/>
          <p:cNvSpPr/>
          <p:nvPr/>
        </p:nvSpPr>
        <p:spPr>
          <a:xfrm>
            <a:off x="9710928" y="5001768"/>
            <a:ext cx="1938528" cy="1143000"/>
          </a:xfrm>
          <a:prstGeom prst="roundRect">
            <a:avLst>
              <a:gd name="adj" fmla="val 10400"/>
            </a:avLst>
          </a:prstGeom>
          <a:solidFill>
            <a:srgbClr val="FAF1DF"/>
          </a:solidFill>
          <a:ln w="12700">
            <a:solidFill>
              <a:srgbClr val="FAF1DF">
                <a:alpha val="0"/>
              </a:srgbClr>
            </a:solidFill>
            <a:prstDash val="solid"/>
          </a:ln>
        </p:spPr>
      </p:sp>
      <p:sp>
        <p:nvSpPr>
          <p:cNvPr id="30" name="Text 27"/>
          <p:cNvSpPr/>
          <p:nvPr/>
        </p:nvSpPr>
        <p:spPr>
          <a:xfrm>
            <a:off x="9820656" y="5239512"/>
            <a:ext cx="1719072" cy="603504"/>
          </a:xfrm>
          <a:prstGeom prst="rect">
            <a:avLst/>
          </a:prstGeom>
          <a:noFill/>
          <a:ln/>
        </p:spPr>
        <p:txBody>
          <a:bodyPr wrap="square" lIns="0" tIns="0" rIns="0" bIns="0" rtlCol="0" anchor="ctr"/>
          <a:lstStyle/>
          <a:p>
            <a:pPr marL="0" indent="0" algn="ctr">
              <a:lnSpc>
                <a:spcPct val="100000"/>
              </a:lnSpc>
              <a:buNone/>
            </a:pPr>
            <a:r>
              <a:rPr lang="en-US" sz="1850" b="1" dirty="0">
                <a:solidFill>
                  <a:srgbClr val="172D43"/>
                </a:solidFill>
                <a:latin typeface="Arial" pitchFamily="34" charset="0"/>
                <a:ea typeface="Arial" pitchFamily="34" charset="-122"/>
                <a:cs typeface="Arial" pitchFamily="34" charset="-120"/>
              </a:rPr>
              <a:t>Madaniy-</a:t>
            </a:r>
            <a:endParaRPr lang="en-US" sz="1850" dirty="0"/>
          </a:p>
          <a:p>
            <a:pPr marL="0" indent="0" algn="ctr">
              <a:lnSpc>
                <a:spcPct val="100000"/>
              </a:lnSpc>
              <a:buNone/>
            </a:pPr>
            <a:r>
              <a:rPr lang="en-US" sz="1850" b="1" dirty="0">
                <a:solidFill>
                  <a:srgbClr val="172D43"/>
                </a:solidFill>
                <a:latin typeface="Arial" pitchFamily="34" charset="0"/>
                <a:ea typeface="Arial" pitchFamily="34" charset="-122"/>
                <a:cs typeface="Arial" pitchFamily="34" charset="-120"/>
              </a:rPr>
              <a:t>ma’naviy</a:t>
            </a:r>
            <a:endParaRPr lang="en-US" sz="1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Axborot asri va globallashuv</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05 / 31</a:t>
            </a:r>
            <a:endParaRPr lang="en-US" sz="1200" dirty="0"/>
          </a:p>
        </p:txBody>
      </p:sp>
      <p:sp>
        <p:nvSpPr>
          <p:cNvPr id="9" name="Shape 7"/>
          <p:cNvSpPr/>
          <p:nvPr/>
        </p:nvSpPr>
        <p:spPr>
          <a:xfrm>
            <a:off x="530352" y="6766560"/>
            <a:ext cx="1795370"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572768"/>
            <a:ext cx="11128248" cy="594360"/>
          </a:xfrm>
          <a:prstGeom prst="roundRect">
            <a:avLst>
              <a:gd name="adj" fmla="val 18462"/>
            </a:avLst>
          </a:prstGeom>
          <a:solidFill>
            <a:srgbClr val="E4F2EE"/>
          </a:solidFill>
          <a:ln w="12700">
            <a:solidFill>
              <a:srgbClr val="E4F2EE">
                <a:alpha val="0"/>
              </a:srgbClr>
            </a:solidFill>
            <a:prstDash val="solid"/>
          </a:ln>
        </p:spPr>
      </p:sp>
      <p:sp>
        <p:nvSpPr>
          <p:cNvPr id="12" name="Text 9"/>
          <p:cNvSpPr/>
          <p:nvPr/>
        </p:nvSpPr>
        <p:spPr>
          <a:xfrm>
            <a:off x="749808" y="1719072"/>
            <a:ext cx="10689336" cy="301752"/>
          </a:xfrm>
          <a:prstGeom prst="rect">
            <a:avLst/>
          </a:prstGeom>
          <a:noFill/>
          <a:ln/>
        </p:spPr>
        <p:txBody>
          <a:bodyPr wrap="square" lIns="0" tIns="0" rIns="0" bIns="0" rtlCol="0" anchor="t"/>
          <a:lstStyle/>
          <a:p>
            <a:pPr marL="0" indent="0" algn="l">
              <a:lnSpc>
                <a:spcPct val="100000"/>
              </a:lnSpc>
              <a:buNone/>
            </a:pPr>
            <a:r>
              <a:rPr lang="en-US" sz="2200" b="1" dirty="0">
                <a:solidFill>
                  <a:srgbClr val="087F83"/>
                </a:solidFill>
                <a:latin typeface="Arial" pitchFamily="34" charset="0"/>
                <a:ea typeface="Arial" pitchFamily="34" charset="-122"/>
                <a:cs typeface="Arial" pitchFamily="34" charset="-120"/>
              </a:rPr>
              <a:t>Axborot asri bevosita globallashuv bilan bog‘liq.</a:t>
            </a:r>
            <a:endParaRPr lang="en-US" sz="2200" dirty="0"/>
          </a:p>
        </p:txBody>
      </p:sp>
      <p:sp>
        <p:nvSpPr>
          <p:cNvPr id="13" name="Shape 10"/>
          <p:cNvSpPr/>
          <p:nvPr/>
        </p:nvSpPr>
        <p:spPr>
          <a:xfrm>
            <a:off x="530352" y="2432304"/>
            <a:ext cx="3557016" cy="3611880"/>
          </a:xfrm>
          <a:prstGeom prst="roundRect">
            <a:avLst>
              <a:gd name="adj" fmla="val 4113"/>
            </a:avLst>
          </a:prstGeom>
          <a:solidFill>
            <a:srgbClr val="FFFFFF"/>
          </a:solidFill>
          <a:ln w="12700">
            <a:solidFill>
              <a:srgbClr val="FFFFFF">
                <a:alpha val="0"/>
              </a:srgbClr>
            </a:solidFill>
            <a:prstDash val="solid"/>
          </a:ln>
        </p:spPr>
      </p:sp>
      <p:sp>
        <p:nvSpPr>
          <p:cNvPr id="14" name="Shape 11"/>
          <p:cNvSpPr/>
          <p:nvPr/>
        </p:nvSpPr>
        <p:spPr>
          <a:xfrm>
            <a:off x="795528" y="2688336"/>
            <a:ext cx="438912" cy="438912"/>
          </a:xfrm>
          <a:prstGeom prst="ellipse">
            <a:avLst/>
          </a:prstGeom>
          <a:solidFill>
            <a:srgbClr val="FFFFFF">
              <a:alpha val="0"/>
            </a:srgbClr>
          </a:solidFill>
          <a:ln w="22860">
            <a:solidFill>
              <a:srgbClr val="087F83"/>
            </a:solidFill>
            <a:prstDash val="solid"/>
          </a:ln>
        </p:spPr>
      </p:sp>
      <p:sp>
        <p:nvSpPr>
          <p:cNvPr id="15" name="Shape 12"/>
          <p:cNvSpPr/>
          <p:nvPr/>
        </p:nvSpPr>
        <p:spPr>
          <a:xfrm>
            <a:off x="905256" y="2688336"/>
            <a:ext cx="219456" cy="438912"/>
          </a:xfrm>
          <a:prstGeom prst="ellipse">
            <a:avLst/>
          </a:prstGeom>
          <a:solidFill>
            <a:srgbClr val="FFFFFF">
              <a:alpha val="0"/>
            </a:srgbClr>
          </a:solidFill>
          <a:ln w="22860">
            <a:solidFill>
              <a:srgbClr val="087F83"/>
            </a:solidFill>
            <a:prstDash val="solid"/>
          </a:ln>
        </p:spPr>
      </p:sp>
      <p:sp>
        <p:nvSpPr>
          <p:cNvPr id="16" name="Shape 13"/>
          <p:cNvSpPr/>
          <p:nvPr/>
        </p:nvSpPr>
        <p:spPr>
          <a:xfrm>
            <a:off x="811987" y="2836469"/>
            <a:ext cx="405994" cy="0"/>
          </a:xfrm>
          <a:prstGeom prst="line">
            <a:avLst/>
          </a:prstGeom>
          <a:noFill/>
          <a:ln w="22860">
            <a:solidFill>
              <a:srgbClr val="087F83"/>
            </a:solidFill>
            <a:prstDash val="solid"/>
          </a:ln>
        </p:spPr>
      </p:sp>
      <p:sp>
        <p:nvSpPr>
          <p:cNvPr id="17" name="Shape 14"/>
          <p:cNvSpPr/>
          <p:nvPr/>
        </p:nvSpPr>
        <p:spPr>
          <a:xfrm>
            <a:off x="811987" y="2984602"/>
            <a:ext cx="405994" cy="0"/>
          </a:xfrm>
          <a:prstGeom prst="line">
            <a:avLst/>
          </a:prstGeom>
          <a:noFill/>
          <a:ln w="22860">
            <a:solidFill>
              <a:srgbClr val="087F83"/>
            </a:solidFill>
            <a:prstDash val="solid"/>
          </a:ln>
        </p:spPr>
      </p:sp>
      <p:sp>
        <p:nvSpPr>
          <p:cNvPr id="18" name="Shape 15"/>
          <p:cNvSpPr/>
          <p:nvPr/>
        </p:nvSpPr>
        <p:spPr>
          <a:xfrm>
            <a:off x="1014984" y="2688336"/>
            <a:ext cx="0" cy="438912"/>
          </a:xfrm>
          <a:prstGeom prst="line">
            <a:avLst/>
          </a:prstGeom>
          <a:noFill/>
          <a:ln w="22860">
            <a:solidFill>
              <a:srgbClr val="087F83"/>
            </a:solidFill>
            <a:prstDash val="solid"/>
          </a:ln>
        </p:spPr>
      </p:sp>
      <p:sp>
        <p:nvSpPr>
          <p:cNvPr id="19" name="Text 16"/>
          <p:cNvSpPr/>
          <p:nvPr/>
        </p:nvSpPr>
        <p:spPr>
          <a:xfrm>
            <a:off x="1453896" y="2734056"/>
            <a:ext cx="2414016" cy="384048"/>
          </a:xfrm>
          <a:prstGeom prst="rect">
            <a:avLst/>
          </a:prstGeom>
          <a:noFill/>
          <a:ln/>
        </p:spPr>
        <p:txBody>
          <a:bodyPr wrap="square" lIns="0" tIns="0" rIns="0" bIns="0" rtlCol="0" anchor="t"/>
          <a:lstStyle/>
          <a:p>
            <a:pPr marL="0" indent="0" algn="l">
              <a:lnSpc>
                <a:spcPct val="100000"/>
              </a:lnSpc>
              <a:buNone/>
            </a:pPr>
            <a:r>
              <a:rPr lang="en-US" sz="2250" b="1" dirty="0">
                <a:solidFill>
                  <a:srgbClr val="172D43"/>
                </a:solidFill>
                <a:latin typeface="Arial" pitchFamily="34" charset="0"/>
                <a:ea typeface="Arial" pitchFamily="34" charset="-122"/>
                <a:cs typeface="Arial" pitchFamily="34" charset="-120"/>
              </a:rPr>
              <a:t>Lug‘at talqini</a:t>
            </a:r>
            <a:endParaRPr lang="en-US" sz="2250" dirty="0"/>
          </a:p>
        </p:txBody>
      </p:sp>
      <p:sp>
        <p:nvSpPr>
          <p:cNvPr id="20" name="Text 17"/>
          <p:cNvSpPr/>
          <p:nvPr/>
        </p:nvSpPr>
        <p:spPr>
          <a:xfrm>
            <a:off x="768096" y="3264408"/>
            <a:ext cx="3081528" cy="429768"/>
          </a:xfrm>
          <a:prstGeom prst="rect">
            <a:avLst/>
          </a:prstGeom>
          <a:noFill/>
          <a:ln/>
        </p:spPr>
        <p:txBody>
          <a:bodyPr wrap="square" lIns="0" tIns="0" rIns="0" bIns="0" rtlCol="0" anchor="t"/>
          <a:lstStyle/>
          <a:p>
            <a:pPr marL="0" indent="0" algn="l">
              <a:lnSpc>
                <a:spcPct val="100000"/>
              </a:lnSpc>
              <a:buNone/>
            </a:pPr>
            <a:r>
              <a:rPr lang="en-US" sz="1350" dirty="0">
                <a:solidFill>
                  <a:srgbClr val="53677B"/>
                </a:solidFill>
                <a:latin typeface="Arial" pitchFamily="34" charset="0"/>
                <a:ea typeface="Arial" pitchFamily="34" charset="-122"/>
                <a:cs typeface="Arial" pitchFamily="34" charset="-120"/>
              </a:rPr>
              <a:t>Eng yangi sotsiologik lug‘at</a:t>
            </a:r>
            <a:endParaRPr lang="en-US" sz="1350" dirty="0"/>
          </a:p>
        </p:txBody>
      </p:sp>
      <p:sp>
        <p:nvSpPr>
          <p:cNvPr id="21" name="Text 18"/>
          <p:cNvSpPr/>
          <p:nvPr/>
        </p:nvSpPr>
        <p:spPr>
          <a:xfrm>
            <a:off x="768096" y="3822192"/>
            <a:ext cx="3054096" cy="1719072"/>
          </a:xfrm>
          <a:prstGeom prst="rect">
            <a:avLst/>
          </a:prstGeom>
          <a:noFill/>
          <a:ln/>
        </p:spPr>
        <p:txBody>
          <a:bodyPr wrap="square" lIns="0" tIns="0" rIns="0" bIns="0" rtlCol="0" anchor="t"/>
          <a:lstStyle/>
          <a:p>
            <a:pPr marL="0" indent="0" algn="l">
              <a:lnSpc>
                <a:spcPct val="100000"/>
              </a:lnSpc>
              <a:buNone/>
            </a:pPr>
            <a:r>
              <a:rPr lang="en-US" sz="1830" dirty="0">
                <a:solidFill>
                  <a:srgbClr val="172D43"/>
                </a:solidFill>
                <a:latin typeface="Arial" pitchFamily="34" charset="0"/>
                <a:ea typeface="Arial" pitchFamily="34" charset="-122"/>
                <a:cs typeface="Arial" pitchFamily="34" charset="-120"/>
              </a:rPr>
              <a:t>Jamiyat hayotining barcha qirralari umumjahon miqyosidagi o‘zaro ta’sir va ochiqlik tamoyili asosida rivojlanadigan holat.</a:t>
            </a:r>
            <a:endParaRPr lang="en-US" sz="1830" dirty="0"/>
          </a:p>
        </p:txBody>
      </p:sp>
      <p:sp>
        <p:nvSpPr>
          <p:cNvPr id="22" name="Shape 19"/>
          <p:cNvSpPr/>
          <p:nvPr/>
        </p:nvSpPr>
        <p:spPr>
          <a:xfrm>
            <a:off x="749808" y="5596128"/>
            <a:ext cx="3118104" cy="274320"/>
          </a:xfrm>
          <a:prstGeom prst="roundRect">
            <a:avLst>
              <a:gd name="adj" fmla="val 33333"/>
            </a:avLst>
          </a:prstGeom>
          <a:solidFill>
            <a:srgbClr val="E4F2EE"/>
          </a:solidFill>
          <a:ln w="12700">
            <a:solidFill>
              <a:srgbClr val="E4F2EE">
                <a:alpha val="0"/>
              </a:srgbClr>
            </a:solidFill>
            <a:prstDash val="solid"/>
          </a:ln>
        </p:spPr>
      </p:sp>
      <p:sp>
        <p:nvSpPr>
          <p:cNvPr id="23" name="Text 20"/>
          <p:cNvSpPr/>
          <p:nvPr/>
        </p:nvSpPr>
        <p:spPr>
          <a:xfrm>
            <a:off x="822960" y="5646420"/>
            <a:ext cx="2971800" cy="192024"/>
          </a:xfrm>
          <a:prstGeom prst="rect">
            <a:avLst/>
          </a:prstGeom>
          <a:noFill/>
          <a:ln/>
        </p:spPr>
        <p:txBody>
          <a:bodyPr wrap="square" lIns="0" tIns="0" rIns="0" bIns="0" rtlCol="0" anchor="ctr"/>
          <a:lstStyle/>
          <a:p>
            <a:pPr marL="0" indent="0" algn="ctr">
              <a:lnSpc>
                <a:spcPct val="100000"/>
              </a:lnSpc>
              <a:buNone/>
            </a:pPr>
            <a:r>
              <a:rPr lang="en-US" sz="1090" b="1" dirty="0">
                <a:solidFill>
                  <a:srgbClr val="087F83"/>
                </a:solidFill>
                <a:latin typeface="Arial" pitchFamily="34" charset="0"/>
                <a:ea typeface="Arial" pitchFamily="34" charset="-122"/>
                <a:cs typeface="Arial" pitchFamily="34" charset="-120"/>
              </a:rPr>
              <a:t>O‘ZARO TA’SIR VA OCHIQLIK</a:t>
            </a:r>
            <a:endParaRPr lang="en-US" sz="1090" dirty="0"/>
          </a:p>
        </p:txBody>
      </p:sp>
      <p:sp>
        <p:nvSpPr>
          <p:cNvPr id="24" name="Shape 21"/>
          <p:cNvSpPr/>
          <p:nvPr/>
        </p:nvSpPr>
        <p:spPr>
          <a:xfrm>
            <a:off x="4315968" y="2432304"/>
            <a:ext cx="3557016" cy="3611880"/>
          </a:xfrm>
          <a:prstGeom prst="roundRect">
            <a:avLst>
              <a:gd name="adj" fmla="val 4113"/>
            </a:avLst>
          </a:prstGeom>
          <a:solidFill>
            <a:srgbClr val="FFFFFF"/>
          </a:solidFill>
          <a:ln w="12700">
            <a:solidFill>
              <a:srgbClr val="FFFFFF">
                <a:alpha val="0"/>
              </a:srgbClr>
            </a:solidFill>
            <a:prstDash val="solid"/>
          </a:ln>
        </p:spPr>
      </p:sp>
      <p:sp>
        <p:nvSpPr>
          <p:cNvPr id="25" name="Shape 22"/>
          <p:cNvSpPr/>
          <p:nvPr/>
        </p:nvSpPr>
        <p:spPr>
          <a:xfrm>
            <a:off x="4581144" y="2688336"/>
            <a:ext cx="438912" cy="438912"/>
          </a:xfrm>
          <a:prstGeom prst="ellipse">
            <a:avLst/>
          </a:prstGeom>
          <a:solidFill>
            <a:srgbClr val="FFFFFF">
              <a:alpha val="0"/>
            </a:srgbClr>
          </a:solidFill>
          <a:ln w="22860">
            <a:solidFill>
              <a:srgbClr val="087F83"/>
            </a:solidFill>
            <a:prstDash val="solid"/>
          </a:ln>
        </p:spPr>
      </p:sp>
      <p:sp>
        <p:nvSpPr>
          <p:cNvPr id="26" name="Shape 23"/>
          <p:cNvSpPr/>
          <p:nvPr/>
        </p:nvSpPr>
        <p:spPr>
          <a:xfrm>
            <a:off x="4690872" y="2688336"/>
            <a:ext cx="219456" cy="438912"/>
          </a:xfrm>
          <a:prstGeom prst="ellipse">
            <a:avLst/>
          </a:prstGeom>
          <a:solidFill>
            <a:srgbClr val="FFFFFF">
              <a:alpha val="0"/>
            </a:srgbClr>
          </a:solidFill>
          <a:ln w="22860">
            <a:solidFill>
              <a:srgbClr val="087F83"/>
            </a:solidFill>
            <a:prstDash val="solid"/>
          </a:ln>
        </p:spPr>
      </p:sp>
      <p:sp>
        <p:nvSpPr>
          <p:cNvPr id="27" name="Shape 24"/>
          <p:cNvSpPr/>
          <p:nvPr/>
        </p:nvSpPr>
        <p:spPr>
          <a:xfrm>
            <a:off x="4597603" y="2836469"/>
            <a:ext cx="405994" cy="0"/>
          </a:xfrm>
          <a:prstGeom prst="line">
            <a:avLst/>
          </a:prstGeom>
          <a:noFill/>
          <a:ln w="22860">
            <a:solidFill>
              <a:srgbClr val="087F83"/>
            </a:solidFill>
            <a:prstDash val="solid"/>
          </a:ln>
        </p:spPr>
      </p:sp>
      <p:sp>
        <p:nvSpPr>
          <p:cNvPr id="28" name="Shape 25"/>
          <p:cNvSpPr/>
          <p:nvPr/>
        </p:nvSpPr>
        <p:spPr>
          <a:xfrm>
            <a:off x="4597603" y="2984602"/>
            <a:ext cx="405994" cy="0"/>
          </a:xfrm>
          <a:prstGeom prst="line">
            <a:avLst/>
          </a:prstGeom>
          <a:noFill/>
          <a:ln w="22860">
            <a:solidFill>
              <a:srgbClr val="087F83"/>
            </a:solidFill>
            <a:prstDash val="solid"/>
          </a:ln>
        </p:spPr>
      </p:sp>
      <p:sp>
        <p:nvSpPr>
          <p:cNvPr id="29" name="Shape 26"/>
          <p:cNvSpPr/>
          <p:nvPr/>
        </p:nvSpPr>
        <p:spPr>
          <a:xfrm>
            <a:off x="4800600" y="2688336"/>
            <a:ext cx="0" cy="438912"/>
          </a:xfrm>
          <a:prstGeom prst="line">
            <a:avLst/>
          </a:prstGeom>
          <a:noFill/>
          <a:ln w="22860">
            <a:solidFill>
              <a:srgbClr val="087F83"/>
            </a:solidFill>
            <a:prstDash val="solid"/>
          </a:ln>
        </p:spPr>
      </p:sp>
      <p:sp>
        <p:nvSpPr>
          <p:cNvPr id="30" name="Text 27"/>
          <p:cNvSpPr/>
          <p:nvPr/>
        </p:nvSpPr>
        <p:spPr>
          <a:xfrm>
            <a:off x="5239512" y="2734056"/>
            <a:ext cx="2414016" cy="384048"/>
          </a:xfrm>
          <a:prstGeom prst="rect">
            <a:avLst/>
          </a:prstGeom>
          <a:noFill/>
          <a:ln/>
        </p:spPr>
        <p:txBody>
          <a:bodyPr wrap="square" lIns="0" tIns="0" rIns="0" bIns="0" rtlCol="0" anchor="t"/>
          <a:lstStyle/>
          <a:p>
            <a:pPr marL="0" indent="0" algn="l">
              <a:lnSpc>
                <a:spcPct val="100000"/>
              </a:lnSpc>
              <a:buNone/>
            </a:pPr>
            <a:r>
              <a:rPr lang="en-US" sz="2250" b="1" dirty="0">
                <a:solidFill>
                  <a:srgbClr val="172D43"/>
                </a:solidFill>
                <a:latin typeface="Arial" pitchFamily="34" charset="0"/>
                <a:ea typeface="Arial" pitchFamily="34" charset="-122"/>
                <a:cs typeface="Arial" pitchFamily="34" charset="-120"/>
              </a:rPr>
              <a:t>R. Robertson</a:t>
            </a:r>
            <a:endParaRPr lang="en-US" sz="2250" dirty="0"/>
          </a:p>
        </p:txBody>
      </p:sp>
      <p:sp>
        <p:nvSpPr>
          <p:cNvPr id="31" name="Text 28"/>
          <p:cNvSpPr/>
          <p:nvPr/>
        </p:nvSpPr>
        <p:spPr>
          <a:xfrm>
            <a:off x="4553712" y="3264408"/>
            <a:ext cx="3081528" cy="429768"/>
          </a:xfrm>
          <a:prstGeom prst="rect">
            <a:avLst/>
          </a:prstGeom>
          <a:noFill/>
          <a:ln/>
        </p:spPr>
        <p:txBody>
          <a:bodyPr wrap="square" lIns="0" tIns="0" rIns="0" bIns="0" rtlCol="0" anchor="t"/>
          <a:lstStyle/>
          <a:p>
            <a:pPr marL="0" indent="0" algn="l">
              <a:lnSpc>
                <a:spcPct val="100000"/>
              </a:lnSpc>
              <a:buNone/>
            </a:pPr>
            <a:r>
              <a:rPr lang="en-US" sz="1350" dirty="0">
                <a:solidFill>
                  <a:srgbClr val="53677B"/>
                </a:solidFill>
                <a:latin typeface="Arial" pitchFamily="34" charset="0"/>
                <a:ea typeface="Arial" pitchFamily="34" charset="-122"/>
                <a:cs typeface="Arial" pitchFamily="34" charset="-120"/>
              </a:rPr>
              <a:t>Globallashuv • London, 1992</a:t>
            </a:r>
            <a:endParaRPr lang="en-US" sz="1350" dirty="0"/>
          </a:p>
        </p:txBody>
      </p:sp>
      <p:sp>
        <p:nvSpPr>
          <p:cNvPr id="32" name="Text 29"/>
          <p:cNvSpPr/>
          <p:nvPr/>
        </p:nvSpPr>
        <p:spPr>
          <a:xfrm>
            <a:off x="4553712" y="3822192"/>
            <a:ext cx="3054096" cy="1719072"/>
          </a:xfrm>
          <a:prstGeom prst="rect">
            <a:avLst/>
          </a:prstGeom>
          <a:noFill/>
          <a:ln/>
        </p:spPr>
        <p:txBody>
          <a:bodyPr wrap="square" lIns="0" tIns="0" rIns="0" bIns="0" rtlCol="0" anchor="t"/>
          <a:lstStyle/>
          <a:p>
            <a:pPr marL="0" indent="0" algn="l">
              <a:lnSpc>
                <a:spcPct val="100000"/>
              </a:lnSpc>
              <a:buNone/>
            </a:pPr>
            <a:r>
              <a:rPr lang="en-US" sz="2050" dirty="0">
                <a:solidFill>
                  <a:srgbClr val="172D43"/>
                </a:solidFill>
                <a:latin typeface="Arial" pitchFamily="34" charset="0"/>
                <a:ea typeface="Arial" pitchFamily="34" charset="-122"/>
                <a:cs typeface="Arial" pitchFamily="34" charset="-120"/>
              </a:rPr>
              <a:t>Globallashuv jarayonida dunyo butun bir yaxlitlik sifatida birlashadi.</a:t>
            </a:r>
            <a:endParaRPr lang="en-US" sz="2050" dirty="0"/>
          </a:p>
        </p:txBody>
      </p:sp>
      <p:sp>
        <p:nvSpPr>
          <p:cNvPr id="33" name="Shape 30"/>
          <p:cNvSpPr/>
          <p:nvPr/>
        </p:nvSpPr>
        <p:spPr>
          <a:xfrm>
            <a:off x="4535424" y="5596128"/>
            <a:ext cx="3118104" cy="274320"/>
          </a:xfrm>
          <a:prstGeom prst="roundRect">
            <a:avLst>
              <a:gd name="adj" fmla="val 33333"/>
            </a:avLst>
          </a:prstGeom>
          <a:solidFill>
            <a:srgbClr val="E4F2EE"/>
          </a:solidFill>
          <a:ln w="12700">
            <a:solidFill>
              <a:srgbClr val="E4F2EE">
                <a:alpha val="0"/>
              </a:srgbClr>
            </a:solidFill>
            <a:prstDash val="solid"/>
          </a:ln>
        </p:spPr>
      </p:sp>
      <p:sp>
        <p:nvSpPr>
          <p:cNvPr id="34" name="Text 31"/>
          <p:cNvSpPr/>
          <p:nvPr/>
        </p:nvSpPr>
        <p:spPr>
          <a:xfrm>
            <a:off x="4608576" y="5646420"/>
            <a:ext cx="2971800" cy="192024"/>
          </a:xfrm>
          <a:prstGeom prst="rect">
            <a:avLst/>
          </a:prstGeom>
          <a:noFill/>
          <a:ln/>
        </p:spPr>
        <p:txBody>
          <a:bodyPr wrap="square" lIns="0" tIns="0" rIns="0" bIns="0" rtlCol="0" anchor="ctr"/>
          <a:lstStyle/>
          <a:p>
            <a:pPr marL="0" indent="0" algn="ctr">
              <a:lnSpc>
                <a:spcPct val="100000"/>
              </a:lnSpc>
              <a:buNone/>
            </a:pPr>
            <a:r>
              <a:rPr lang="en-US" sz="1090" b="1" dirty="0">
                <a:solidFill>
                  <a:srgbClr val="087F83"/>
                </a:solidFill>
                <a:latin typeface="Arial" pitchFamily="34" charset="0"/>
                <a:ea typeface="Arial" pitchFamily="34" charset="-122"/>
                <a:cs typeface="Arial" pitchFamily="34" charset="-120"/>
              </a:rPr>
              <a:t>DUNYONING YAXLITLIGI</a:t>
            </a:r>
            <a:endParaRPr lang="en-US" sz="1090" dirty="0"/>
          </a:p>
        </p:txBody>
      </p:sp>
      <p:sp>
        <p:nvSpPr>
          <p:cNvPr id="35" name="Shape 32"/>
          <p:cNvSpPr/>
          <p:nvPr/>
        </p:nvSpPr>
        <p:spPr>
          <a:xfrm>
            <a:off x="8101584" y="2432304"/>
            <a:ext cx="3557016" cy="3611880"/>
          </a:xfrm>
          <a:prstGeom prst="roundRect">
            <a:avLst>
              <a:gd name="adj" fmla="val 4113"/>
            </a:avLst>
          </a:prstGeom>
          <a:solidFill>
            <a:srgbClr val="FFFFFF"/>
          </a:solidFill>
          <a:ln w="12700">
            <a:solidFill>
              <a:srgbClr val="FFFFFF">
                <a:alpha val="0"/>
              </a:srgbClr>
            </a:solidFill>
            <a:prstDash val="solid"/>
          </a:ln>
        </p:spPr>
      </p:sp>
      <p:sp>
        <p:nvSpPr>
          <p:cNvPr id="36" name="Shape 33"/>
          <p:cNvSpPr/>
          <p:nvPr/>
        </p:nvSpPr>
        <p:spPr>
          <a:xfrm>
            <a:off x="8366760" y="2688336"/>
            <a:ext cx="438912" cy="438912"/>
          </a:xfrm>
          <a:prstGeom prst="ellipse">
            <a:avLst/>
          </a:prstGeom>
          <a:solidFill>
            <a:srgbClr val="FFFFFF">
              <a:alpha val="0"/>
            </a:srgbClr>
          </a:solidFill>
          <a:ln w="22860">
            <a:solidFill>
              <a:srgbClr val="087F83"/>
            </a:solidFill>
            <a:prstDash val="solid"/>
          </a:ln>
        </p:spPr>
      </p:sp>
      <p:sp>
        <p:nvSpPr>
          <p:cNvPr id="37" name="Shape 34"/>
          <p:cNvSpPr/>
          <p:nvPr/>
        </p:nvSpPr>
        <p:spPr>
          <a:xfrm>
            <a:off x="8476488" y="2688336"/>
            <a:ext cx="219456" cy="438912"/>
          </a:xfrm>
          <a:prstGeom prst="ellipse">
            <a:avLst/>
          </a:prstGeom>
          <a:solidFill>
            <a:srgbClr val="FFFFFF">
              <a:alpha val="0"/>
            </a:srgbClr>
          </a:solidFill>
          <a:ln w="22860">
            <a:solidFill>
              <a:srgbClr val="087F83"/>
            </a:solidFill>
            <a:prstDash val="solid"/>
          </a:ln>
        </p:spPr>
      </p:sp>
      <p:sp>
        <p:nvSpPr>
          <p:cNvPr id="38" name="Shape 35"/>
          <p:cNvSpPr/>
          <p:nvPr/>
        </p:nvSpPr>
        <p:spPr>
          <a:xfrm>
            <a:off x="8383219" y="2836469"/>
            <a:ext cx="405994" cy="0"/>
          </a:xfrm>
          <a:prstGeom prst="line">
            <a:avLst/>
          </a:prstGeom>
          <a:noFill/>
          <a:ln w="22860">
            <a:solidFill>
              <a:srgbClr val="087F83"/>
            </a:solidFill>
            <a:prstDash val="solid"/>
          </a:ln>
        </p:spPr>
      </p:sp>
      <p:sp>
        <p:nvSpPr>
          <p:cNvPr id="39" name="Shape 36"/>
          <p:cNvSpPr/>
          <p:nvPr/>
        </p:nvSpPr>
        <p:spPr>
          <a:xfrm>
            <a:off x="8383219" y="2984602"/>
            <a:ext cx="405994" cy="0"/>
          </a:xfrm>
          <a:prstGeom prst="line">
            <a:avLst/>
          </a:prstGeom>
          <a:noFill/>
          <a:ln w="22860">
            <a:solidFill>
              <a:srgbClr val="087F83"/>
            </a:solidFill>
            <a:prstDash val="solid"/>
          </a:ln>
        </p:spPr>
      </p:sp>
      <p:sp>
        <p:nvSpPr>
          <p:cNvPr id="40" name="Shape 37"/>
          <p:cNvSpPr/>
          <p:nvPr/>
        </p:nvSpPr>
        <p:spPr>
          <a:xfrm>
            <a:off x="8586216" y="2688336"/>
            <a:ext cx="0" cy="438912"/>
          </a:xfrm>
          <a:prstGeom prst="line">
            <a:avLst/>
          </a:prstGeom>
          <a:noFill/>
          <a:ln w="22860">
            <a:solidFill>
              <a:srgbClr val="087F83"/>
            </a:solidFill>
            <a:prstDash val="solid"/>
          </a:ln>
        </p:spPr>
      </p:sp>
      <p:sp>
        <p:nvSpPr>
          <p:cNvPr id="41" name="Text 38"/>
          <p:cNvSpPr/>
          <p:nvPr/>
        </p:nvSpPr>
        <p:spPr>
          <a:xfrm>
            <a:off x="9025128" y="2734056"/>
            <a:ext cx="2414016" cy="384048"/>
          </a:xfrm>
          <a:prstGeom prst="rect">
            <a:avLst/>
          </a:prstGeom>
          <a:noFill/>
          <a:ln/>
        </p:spPr>
        <p:txBody>
          <a:bodyPr wrap="square" lIns="0" tIns="0" rIns="0" bIns="0" rtlCol="0" anchor="t"/>
          <a:lstStyle/>
          <a:p>
            <a:pPr marL="0" indent="0" algn="l">
              <a:lnSpc>
                <a:spcPct val="100000"/>
              </a:lnSpc>
              <a:buNone/>
            </a:pPr>
            <a:r>
              <a:rPr lang="en-US" sz="2250" b="1" dirty="0">
                <a:solidFill>
                  <a:srgbClr val="172D43"/>
                </a:solidFill>
                <a:latin typeface="Arial" pitchFamily="34" charset="0"/>
                <a:ea typeface="Arial" pitchFamily="34" charset="-122"/>
                <a:cs typeface="Arial" pitchFamily="34" charset="-120"/>
              </a:rPr>
              <a:t>M. Uorters</a:t>
            </a:r>
            <a:endParaRPr lang="en-US" sz="2250" dirty="0"/>
          </a:p>
        </p:txBody>
      </p:sp>
      <p:sp>
        <p:nvSpPr>
          <p:cNvPr id="42" name="Text 39"/>
          <p:cNvSpPr/>
          <p:nvPr/>
        </p:nvSpPr>
        <p:spPr>
          <a:xfrm>
            <a:off x="8339328" y="3264408"/>
            <a:ext cx="3081528" cy="429768"/>
          </a:xfrm>
          <a:prstGeom prst="rect">
            <a:avLst/>
          </a:prstGeom>
          <a:noFill/>
          <a:ln/>
        </p:spPr>
        <p:txBody>
          <a:bodyPr wrap="square" lIns="0" tIns="0" rIns="0" bIns="0" rtlCol="0" anchor="t"/>
          <a:lstStyle/>
          <a:p>
            <a:pPr marL="0" indent="0" algn="l">
              <a:lnSpc>
                <a:spcPct val="100000"/>
              </a:lnSpc>
              <a:buNone/>
            </a:pPr>
            <a:r>
              <a:rPr lang="en-US" sz="1350" dirty="0">
                <a:solidFill>
                  <a:srgbClr val="53677B"/>
                </a:solidFill>
                <a:latin typeface="Arial" pitchFamily="34" charset="0"/>
                <a:ea typeface="Arial" pitchFamily="34" charset="-122"/>
                <a:cs typeface="Arial" pitchFamily="34" charset="-120"/>
              </a:rPr>
              <a:t>Globallashuv • London; Nyu-York, 1995</a:t>
            </a:r>
            <a:endParaRPr lang="en-US" sz="1350" dirty="0"/>
          </a:p>
        </p:txBody>
      </p:sp>
      <p:sp>
        <p:nvSpPr>
          <p:cNvPr id="43" name="Text 40"/>
          <p:cNvSpPr/>
          <p:nvPr/>
        </p:nvSpPr>
        <p:spPr>
          <a:xfrm>
            <a:off x="8339328" y="3822192"/>
            <a:ext cx="3054096" cy="1719072"/>
          </a:xfrm>
          <a:prstGeom prst="rect">
            <a:avLst/>
          </a:prstGeom>
          <a:noFill/>
          <a:ln/>
        </p:spPr>
        <p:txBody>
          <a:bodyPr wrap="square" lIns="0" tIns="0" rIns="0" bIns="0" rtlCol="0" anchor="t"/>
          <a:lstStyle/>
          <a:p>
            <a:pPr marL="0" indent="0" algn="l">
              <a:lnSpc>
                <a:spcPct val="100000"/>
              </a:lnSpc>
              <a:buNone/>
            </a:pPr>
            <a:r>
              <a:rPr lang="en-US" sz="1860" dirty="0">
                <a:solidFill>
                  <a:srgbClr val="172D43"/>
                </a:solidFill>
                <a:latin typeface="Arial" pitchFamily="34" charset="0"/>
                <a:ea typeface="Arial" pitchFamily="34" charset="-122"/>
                <a:cs typeface="Arial" pitchFamily="34" charset="-120"/>
              </a:rPr>
              <a:t>Jug‘rofiyaning xalqlar ijtimoiy va madaniy hayotiga ta’siri yo‘qolib borishi namoyon bo‘ladigan jarayon.</a:t>
            </a:r>
            <a:endParaRPr lang="en-US" sz="1860" dirty="0"/>
          </a:p>
        </p:txBody>
      </p:sp>
      <p:sp>
        <p:nvSpPr>
          <p:cNvPr id="44" name="Shape 41"/>
          <p:cNvSpPr/>
          <p:nvPr/>
        </p:nvSpPr>
        <p:spPr>
          <a:xfrm>
            <a:off x="8321040" y="5596128"/>
            <a:ext cx="3118104" cy="274320"/>
          </a:xfrm>
          <a:prstGeom prst="roundRect">
            <a:avLst>
              <a:gd name="adj" fmla="val 33333"/>
            </a:avLst>
          </a:prstGeom>
          <a:solidFill>
            <a:srgbClr val="E4F2EE"/>
          </a:solidFill>
          <a:ln w="12700">
            <a:solidFill>
              <a:srgbClr val="E4F2EE">
                <a:alpha val="0"/>
              </a:srgbClr>
            </a:solidFill>
            <a:prstDash val="solid"/>
          </a:ln>
        </p:spPr>
      </p:sp>
      <p:sp>
        <p:nvSpPr>
          <p:cNvPr id="45" name="Text 42"/>
          <p:cNvSpPr/>
          <p:nvPr/>
        </p:nvSpPr>
        <p:spPr>
          <a:xfrm>
            <a:off x="8394192" y="5646420"/>
            <a:ext cx="2971800" cy="192024"/>
          </a:xfrm>
          <a:prstGeom prst="rect">
            <a:avLst/>
          </a:prstGeom>
          <a:noFill/>
          <a:ln/>
        </p:spPr>
        <p:txBody>
          <a:bodyPr wrap="square" lIns="0" tIns="0" rIns="0" bIns="0" rtlCol="0" anchor="ctr"/>
          <a:lstStyle/>
          <a:p>
            <a:pPr marL="0" indent="0" algn="ctr">
              <a:lnSpc>
                <a:spcPct val="100000"/>
              </a:lnSpc>
              <a:buNone/>
            </a:pPr>
            <a:r>
              <a:rPr lang="en-US" sz="1090" b="1" dirty="0">
                <a:solidFill>
                  <a:srgbClr val="087F83"/>
                </a:solidFill>
                <a:latin typeface="Arial" pitchFamily="34" charset="0"/>
                <a:ea typeface="Arial" pitchFamily="34" charset="-122"/>
                <a:cs typeface="Arial" pitchFamily="34" charset="-120"/>
              </a:rPr>
              <a:t>HUDUDIY TA’SIRNING KAMAYISHI</a:t>
            </a:r>
            <a:endParaRPr lang="en-US" sz="109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Gazeta atamasining kelib chiqishi</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06 / 31</a:t>
            </a:r>
            <a:endParaRPr lang="en-US" sz="1200" dirty="0"/>
          </a:p>
        </p:txBody>
      </p:sp>
      <p:sp>
        <p:nvSpPr>
          <p:cNvPr id="9" name="Shape 7"/>
          <p:cNvSpPr/>
          <p:nvPr/>
        </p:nvSpPr>
        <p:spPr>
          <a:xfrm>
            <a:off x="530352" y="6766560"/>
            <a:ext cx="2154444"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883664"/>
            <a:ext cx="3502152" cy="3364992"/>
          </a:xfrm>
          <a:prstGeom prst="roundRect">
            <a:avLst>
              <a:gd name="adj" fmla="val 5435"/>
            </a:avLst>
          </a:prstGeom>
          <a:solidFill>
            <a:srgbClr val="FFFFFF"/>
          </a:solidFill>
          <a:ln w="12700">
            <a:solidFill>
              <a:srgbClr val="FFFFFF">
                <a:alpha val="0"/>
              </a:srgbClr>
            </a:solidFill>
            <a:prstDash val="solid"/>
          </a:ln>
        </p:spPr>
      </p:sp>
      <p:sp>
        <p:nvSpPr>
          <p:cNvPr id="12" name="Shape 9"/>
          <p:cNvSpPr/>
          <p:nvPr/>
        </p:nvSpPr>
        <p:spPr>
          <a:xfrm>
            <a:off x="1817461" y="2356957"/>
            <a:ext cx="843534" cy="832287"/>
          </a:xfrm>
          <a:prstGeom prst="roundRect">
            <a:avLst>
              <a:gd name="adj" fmla="val 3296"/>
            </a:avLst>
          </a:prstGeom>
          <a:solidFill>
            <a:srgbClr val="FFFFFF">
              <a:alpha val="0"/>
            </a:srgbClr>
          </a:solidFill>
          <a:ln w="10160">
            <a:solidFill>
              <a:srgbClr val="087F83"/>
            </a:solidFill>
            <a:prstDash val="solid"/>
          </a:ln>
        </p:spPr>
      </p:sp>
      <p:sp>
        <p:nvSpPr>
          <p:cNvPr id="13" name="Shape 10"/>
          <p:cNvSpPr/>
          <p:nvPr/>
        </p:nvSpPr>
        <p:spPr>
          <a:xfrm>
            <a:off x="1929933" y="2503170"/>
            <a:ext cx="247437" cy="236190"/>
          </a:xfrm>
          <a:prstGeom prst="roundRect">
            <a:avLst>
              <a:gd name="adj" fmla="val 3871"/>
            </a:avLst>
          </a:prstGeom>
          <a:solidFill>
            <a:srgbClr val="FFFFFF">
              <a:alpha val="0"/>
            </a:srgbClr>
          </a:solidFill>
          <a:ln w="10160">
            <a:solidFill>
              <a:srgbClr val="087F83"/>
            </a:solidFill>
            <a:prstDash val="solid"/>
          </a:ln>
        </p:spPr>
      </p:sp>
      <p:sp>
        <p:nvSpPr>
          <p:cNvPr id="14" name="Shape 11"/>
          <p:cNvSpPr/>
          <p:nvPr/>
        </p:nvSpPr>
        <p:spPr>
          <a:xfrm>
            <a:off x="2278593" y="2525664"/>
            <a:ext cx="269931" cy="0"/>
          </a:xfrm>
          <a:prstGeom prst="line">
            <a:avLst/>
          </a:prstGeom>
          <a:noFill/>
          <a:ln w="22860">
            <a:solidFill>
              <a:srgbClr val="087F83"/>
            </a:solidFill>
            <a:prstDash val="solid"/>
          </a:ln>
        </p:spPr>
      </p:sp>
      <p:sp>
        <p:nvSpPr>
          <p:cNvPr id="15" name="Shape 12"/>
          <p:cNvSpPr/>
          <p:nvPr/>
        </p:nvSpPr>
        <p:spPr>
          <a:xfrm>
            <a:off x="2278593" y="2660630"/>
            <a:ext cx="269931" cy="0"/>
          </a:xfrm>
          <a:prstGeom prst="line">
            <a:avLst/>
          </a:prstGeom>
          <a:noFill/>
          <a:ln w="22860">
            <a:solidFill>
              <a:srgbClr val="087F83"/>
            </a:solidFill>
            <a:prstDash val="solid"/>
          </a:ln>
        </p:spPr>
      </p:sp>
      <p:sp>
        <p:nvSpPr>
          <p:cNvPr id="16" name="Shape 13"/>
          <p:cNvSpPr/>
          <p:nvPr/>
        </p:nvSpPr>
        <p:spPr>
          <a:xfrm>
            <a:off x="1929933" y="2863078"/>
            <a:ext cx="618592" cy="0"/>
          </a:xfrm>
          <a:prstGeom prst="line">
            <a:avLst/>
          </a:prstGeom>
          <a:noFill/>
          <a:ln w="22860">
            <a:solidFill>
              <a:srgbClr val="087F83"/>
            </a:solidFill>
            <a:prstDash val="solid"/>
          </a:ln>
        </p:spPr>
      </p:sp>
      <p:sp>
        <p:nvSpPr>
          <p:cNvPr id="17" name="Shape 14"/>
          <p:cNvSpPr/>
          <p:nvPr/>
        </p:nvSpPr>
        <p:spPr>
          <a:xfrm>
            <a:off x="1929933" y="2998043"/>
            <a:ext cx="618592" cy="0"/>
          </a:xfrm>
          <a:prstGeom prst="line">
            <a:avLst/>
          </a:prstGeom>
          <a:noFill/>
          <a:ln w="22860">
            <a:solidFill>
              <a:srgbClr val="087F83"/>
            </a:solidFill>
            <a:prstDash val="solid"/>
          </a:ln>
        </p:spPr>
      </p:sp>
      <p:sp>
        <p:nvSpPr>
          <p:cNvPr id="18" name="Text 15"/>
          <p:cNvSpPr/>
          <p:nvPr/>
        </p:nvSpPr>
        <p:spPr>
          <a:xfrm>
            <a:off x="722376" y="3767328"/>
            <a:ext cx="3108960" cy="384048"/>
          </a:xfrm>
          <a:prstGeom prst="rect">
            <a:avLst/>
          </a:prstGeom>
          <a:noFill/>
          <a:ln/>
        </p:spPr>
        <p:txBody>
          <a:bodyPr wrap="square" lIns="0" tIns="0" rIns="0" bIns="0" rtlCol="0" anchor="t"/>
          <a:lstStyle/>
          <a:p>
            <a:pPr marL="0" indent="0" algn="ctr">
              <a:lnSpc>
                <a:spcPct val="100000"/>
              </a:lnSpc>
              <a:buNone/>
            </a:pPr>
            <a:r>
              <a:rPr lang="en-US" sz="2700" b="1" dirty="0">
                <a:solidFill>
                  <a:srgbClr val="172D43"/>
                </a:solidFill>
                <a:latin typeface="Arial" pitchFamily="34" charset="0"/>
                <a:ea typeface="Arial" pitchFamily="34" charset="-122"/>
                <a:cs typeface="Arial" pitchFamily="34" charset="-120"/>
              </a:rPr>
              <a:t>VENETSIYA</a:t>
            </a:r>
            <a:endParaRPr lang="en-US" sz="2700" dirty="0"/>
          </a:p>
        </p:txBody>
      </p:sp>
      <p:sp>
        <p:nvSpPr>
          <p:cNvPr id="19" name="Text 16"/>
          <p:cNvSpPr/>
          <p:nvPr/>
        </p:nvSpPr>
        <p:spPr>
          <a:xfrm>
            <a:off x="804672" y="4389120"/>
            <a:ext cx="2953512" cy="557784"/>
          </a:xfrm>
          <a:prstGeom prst="rect">
            <a:avLst/>
          </a:prstGeom>
          <a:noFill/>
          <a:ln/>
        </p:spPr>
        <p:txBody>
          <a:bodyPr wrap="square" lIns="0" tIns="0" rIns="0" bIns="0" rtlCol="0" anchor="t"/>
          <a:lstStyle/>
          <a:p>
            <a:pPr marL="0" indent="0" algn="ctr">
              <a:lnSpc>
                <a:spcPct val="100000"/>
              </a:lnSpc>
              <a:buNone/>
            </a:pPr>
            <a:r>
              <a:rPr lang="en-US" sz="2100" dirty="0">
                <a:solidFill>
                  <a:srgbClr val="53677B"/>
                </a:solidFill>
                <a:latin typeface="Arial" pitchFamily="34" charset="0"/>
                <a:ea typeface="Arial" pitchFamily="34" charset="-122"/>
                <a:cs typeface="Arial" pitchFamily="34" charset="-120"/>
              </a:rPr>
              <a:t>Qo‘lyozma varaqalar</a:t>
            </a:r>
            <a:endParaRPr lang="en-US" sz="2100" dirty="0"/>
          </a:p>
        </p:txBody>
      </p:sp>
      <p:sp>
        <p:nvSpPr>
          <p:cNvPr id="20" name="Shape 17"/>
          <p:cNvSpPr/>
          <p:nvPr/>
        </p:nvSpPr>
        <p:spPr>
          <a:xfrm>
            <a:off x="4123944" y="3364992"/>
            <a:ext cx="210312" cy="310896"/>
          </a:xfrm>
          <a:prstGeom prst="chevron">
            <a:avLst/>
          </a:prstGeom>
          <a:solidFill>
            <a:srgbClr val="087F83"/>
          </a:solidFill>
          <a:ln w="12700">
            <a:solidFill>
              <a:srgbClr val="087F83">
                <a:alpha val="0"/>
              </a:srgbClr>
            </a:solidFill>
            <a:prstDash val="solid"/>
          </a:ln>
        </p:spPr>
      </p:sp>
      <p:sp>
        <p:nvSpPr>
          <p:cNvPr id="21" name="Shape 18"/>
          <p:cNvSpPr/>
          <p:nvPr/>
        </p:nvSpPr>
        <p:spPr>
          <a:xfrm>
            <a:off x="4334256" y="1883664"/>
            <a:ext cx="3502152" cy="3364992"/>
          </a:xfrm>
          <a:prstGeom prst="roundRect">
            <a:avLst>
              <a:gd name="adj" fmla="val 5435"/>
            </a:avLst>
          </a:prstGeom>
          <a:solidFill>
            <a:srgbClr val="13243A"/>
          </a:solidFill>
          <a:ln w="12700">
            <a:solidFill>
              <a:srgbClr val="13243A">
                <a:alpha val="0"/>
              </a:srgbClr>
            </a:solidFill>
            <a:prstDash val="solid"/>
          </a:ln>
        </p:spPr>
      </p:sp>
      <p:sp>
        <p:nvSpPr>
          <p:cNvPr id="22" name="Shape 19"/>
          <p:cNvSpPr/>
          <p:nvPr/>
        </p:nvSpPr>
        <p:spPr>
          <a:xfrm>
            <a:off x="5542636" y="2446934"/>
            <a:ext cx="1012241" cy="629839"/>
          </a:xfrm>
          <a:prstGeom prst="roundRect">
            <a:avLst>
              <a:gd name="adj" fmla="val 4355"/>
            </a:avLst>
          </a:prstGeom>
          <a:solidFill>
            <a:srgbClr val="FFFFFF">
              <a:alpha val="0"/>
            </a:srgbClr>
          </a:solidFill>
          <a:ln w="10160">
            <a:solidFill>
              <a:srgbClr val="E5B65D"/>
            </a:solidFill>
            <a:prstDash val="solid"/>
          </a:ln>
        </p:spPr>
      </p:sp>
      <p:sp>
        <p:nvSpPr>
          <p:cNvPr id="23" name="Shape 20"/>
          <p:cNvSpPr/>
          <p:nvPr/>
        </p:nvSpPr>
        <p:spPr>
          <a:xfrm>
            <a:off x="5891296" y="2559406"/>
            <a:ext cx="314919" cy="371155"/>
          </a:xfrm>
          <a:prstGeom prst="ellipse">
            <a:avLst/>
          </a:prstGeom>
          <a:solidFill>
            <a:srgbClr val="FFFFFF">
              <a:alpha val="0"/>
            </a:srgbClr>
          </a:solidFill>
          <a:ln w="22860">
            <a:solidFill>
              <a:srgbClr val="E5B65D"/>
            </a:solidFill>
            <a:prstDash val="solid"/>
          </a:ln>
        </p:spPr>
      </p:sp>
      <p:sp>
        <p:nvSpPr>
          <p:cNvPr id="24" name="Shape 21"/>
          <p:cNvSpPr/>
          <p:nvPr/>
        </p:nvSpPr>
        <p:spPr>
          <a:xfrm>
            <a:off x="5655107" y="2615641"/>
            <a:ext cx="89977" cy="0"/>
          </a:xfrm>
          <a:prstGeom prst="line">
            <a:avLst/>
          </a:prstGeom>
          <a:noFill/>
          <a:ln w="22860">
            <a:solidFill>
              <a:srgbClr val="E5B65D"/>
            </a:solidFill>
            <a:prstDash val="solid"/>
          </a:ln>
        </p:spPr>
      </p:sp>
      <p:sp>
        <p:nvSpPr>
          <p:cNvPr id="25" name="Shape 22"/>
          <p:cNvSpPr/>
          <p:nvPr/>
        </p:nvSpPr>
        <p:spPr>
          <a:xfrm>
            <a:off x="6352428" y="2908066"/>
            <a:ext cx="89977" cy="0"/>
          </a:xfrm>
          <a:prstGeom prst="line">
            <a:avLst/>
          </a:prstGeom>
          <a:noFill/>
          <a:ln w="22860">
            <a:solidFill>
              <a:srgbClr val="E5B65D"/>
            </a:solidFill>
            <a:prstDash val="solid"/>
          </a:ln>
        </p:spPr>
      </p:sp>
      <p:sp>
        <p:nvSpPr>
          <p:cNvPr id="26" name="Text 23"/>
          <p:cNvSpPr/>
          <p:nvPr/>
        </p:nvSpPr>
        <p:spPr>
          <a:xfrm>
            <a:off x="4526280" y="3767328"/>
            <a:ext cx="3108960" cy="384048"/>
          </a:xfrm>
          <a:prstGeom prst="rect">
            <a:avLst/>
          </a:prstGeom>
          <a:noFill/>
          <a:ln/>
        </p:spPr>
        <p:txBody>
          <a:bodyPr wrap="square" lIns="0" tIns="0" rIns="0" bIns="0" rtlCol="0" anchor="t"/>
          <a:lstStyle/>
          <a:p>
            <a:pPr marL="0" indent="0" algn="ctr">
              <a:lnSpc>
                <a:spcPct val="100000"/>
              </a:lnSpc>
              <a:buNone/>
            </a:pPr>
            <a:r>
              <a:rPr lang="en-US" sz="2700" b="1" dirty="0">
                <a:solidFill>
                  <a:srgbClr val="FFFFFF"/>
                </a:solidFill>
                <a:latin typeface="Arial" pitchFamily="34" charset="0"/>
                <a:ea typeface="Arial" pitchFamily="34" charset="-122"/>
                <a:cs typeface="Arial" pitchFamily="34" charset="-120"/>
              </a:rPr>
              <a:t>GATSETTA</a:t>
            </a:r>
            <a:endParaRPr lang="en-US" sz="2700" dirty="0"/>
          </a:p>
        </p:txBody>
      </p:sp>
      <p:sp>
        <p:nvSpPr>
          <p:cNvPr id="27" name="Text 24"/>
          <p:cNvSpPr/>
          <p:nvPr/>
        </p:nvSpPr>
        <p:spPr>
          <a:xfrm>
            <a:off x="4608576" y="4389120"/>
            <a:ext cx="2953512" cy="557784"/>
          </a:xfrm>
          <a:prstGeom prst="rect">
            <a:avLst/>
          </a:prstGeom>
          <a:noFill/>
          <a:ln/>
        </p:spPr>
        <p:txBody>
          <a:bodyPr wrap="square" lIns="0" tIns="0" rIns="0" bIns="0" rtlCol="0" anchor="t"/>
          <a:lstStyle/>
          <a:p>
            <a:pPr marL="0" indent="0" algn="ctr">
              <a:lnSpc>
                <a:spcPct val="100000"/>
              </a:lnSpc>
              <a:buNone/>
            </a:pPr>
            <a:r>
              <a:rPr lang="en-US" sz="2100" dirty="0">
                <a:solidFill>
                  <a:srgbClr val="C5D2DE"/>
                </a:solidFill>
                <a:latin typeface="Arial" pitchFamily="34" charset="0"/>
                <a:ea typeface="Arial" pitchFamily="34" charset="-122"/>
                <a:cs typeface="Arial" pitchFamily="34" charset="-120"/>
              </a:rPr>
              <a:t>Varaqalar sotilgan tanga</a:t>
            </a:r>
            <a:endParaRPr lang="en-US" sz="2100" dirty="0"/>
          </a:p>
        </p:txBody>
      </p:sp>
      <p:sp>
        <p:nvSpPr>
          <p:cNvPr id="28" name="Shape 25"/>
          <p:cNvSpPr/>
          <p:nvPr/>
        </p:nvSpPr>
        <p:spPr>
          <a:xfrm>
            <a:off x="7927848" y="3364992"/>
            <a:ext cx="210312" cy="310896"/>
          </a:xfrm>
          <a:prstGeom prst="chevron">
            <a:avLst/>
          </a:prstGeom>
          <a:solidFill>
            <a:srgbClr val="087F83"/>
          </a:solidFill>
          <a:ln w="12700">
            <a:solidFill>
              <a:srgbClr val="087F83">
                <a:alpha val="0"/>
              </a:srgbClr>
            </a:solidFill>
            <a:prstDash val="solid"/>
          </a:ln>
        </p:spPr>
      </p:sp>
      <p:sp>
        <p:nvSpPr>
          <p:cNvPr id="29" name="Shape 26"/>
          <p:cNvSpPr/>
          <p:nvPr/>
        </p:nvSpPr>
        <p:spPr>
          <a:xfrm>
            <a:off x="8138160" y="1883664"/>
            <a:ext cx="3502152" cy="3364992"/>
          </a:xfrm>
          <a:prstGeom prst="roundRect">
            <a:avLst>
              <a:gd name="adj" fmla="val 5435"/>
            </a:avLst>
          </a:prstGeom>
          <a:solidFill>
            <a:srgbClr val="FFFFFF"/>
          </a:solidFill>
          <a:ln w="12700">
            <a:solidFill>
              <a:srgbClr val="FFFFFF">
                <a:alpha val="0"/>
              </a:srgbClr>
            </a:solidFill>
            <a:prstDash val="solid"/>
          </a:ln>
        </p:spPr>
      </p:sp>
      <p:sp>
        <p:nvSpPr>
          <p:cNvPr id="30" name="Shape 27"/>
          <p:cNvSpPr/>
          <p:nvPr/>
        </p:nvSpPr>
        <p:spPr>
          <a:xfrm>
            <a:off x="9425269" y="2356957"/>
            <a:ext cx="843534" cy="832287"/>
          </a:xfrm>
          <a:prstGeom prst="roundRect">
            <a:avLst>
              <a:gd name="adj" fmla="val 3296"/>
            </a:avLst>
          </a:prstGeom>
          <a:solidFill>
            <a:srgbClr val="FFFFFF">
              <a:alpha val="0"/>
            </a:srgbClr>
          </a:solidFill>
          <a:ln w="10160">
            <a:solidFill>
              <a:srgbClr val="087F83"/>
            </a:solidFill>
            <a:prstDash val="solid"/>
          </a:ln>
        </p:spPr>
      </p:sp>
      <p:sp>
        <p:nvSpPr>
          <p:cNvPr id="31" name="Shape 28"/>
          <p:cNvSpPr/>
          <p:nvPr/>
        </p:nvSpPr>
        <p:spPr>
          <a:xfrm>
            <a:off x="9537741" y="2503170"/>
            <a:ext cx="247437" cy="236190"/>
          </a:xfrm>
          <a:prstGeom prst="roundRect">
            <a:avLst>
              <a:gd name="adj" fmla="val 3871"/>
            </a:avLst>
          </a:prstGeom>
          <a:solidFill>
            <a:srgbClr val="FFFFFF">
              <a:alpha val="0"/>
            </a:srgbClr>
          </a:solidFill>
          <a:ln w="10160">
            <a:solidFill>
              <a:srgbClr val="087F83"/>
            </a:solidFill>
            <a:prstDash val="solid"/>
          </a:ln>
        </p:spPr>
      </p:sp>
      <p:sp>
        <p:nvSpPr>
          <p:cNvPr id="32" name="Shape 29"/>
          <p:cNvSpPr/>
          <p:nvPr/>
        </p:nvSpPr>
        <p:spPr>
          <a:xfrm>
            <a:off x="9886401" y="2525664"/>
            <a:ext cx="269931" cy="0"/>
          </a:xfrm>
          <a:prstGeom prst="line">
            <a:avLst/>
          </a:prstGeom>
          <a:noFill/>
          <a:ln w="22860">
            <a:solidFill>
              <a:srgbClr val="087F83"/>
            </a:solidFill>
            <a:prstDash val="solid"/>
          </a:ln>
        </p:spPr>
      </p:sp>
      <p:sp>
        <p:nvSpPr>
          <p:cNvPr id="33" name="Shape 30"/>
          <p:cNvSpPr/>
          <p:nvPr/>
        </p:nvSpPr>
        <p:spPr>
          <a:xfrm>
            <a:off x="9886401" y="2660630"/>
            <a:ext cx="269931" cy="0"/>
          </a:xfrm>
          <a:prstGeom prst="line">
            <a:avLst/>
          </a:prstGeom>
          <a:noFill/>
          <a:ln w="22860">
            <a:solidFill>
              <a:srgbClr val="087F83"/>
            </a:solidFill>
            <a:prstDash val="solid"/>
          </a:ln>
        </p:spPr>
      </p:sp>
      <p:sp>
        <p:nvSpPr>
          <p:cNvPr id="34" name="Shape 31"/>
          <p:cNvSpPr/>
          <p:nvPr/>
        </p:nvSpPr>
        <p:spPr>
          <a:xfrm>
            <a:off x="9537741" y="2863078"/>
            <a:ext cx="618592" cy="0"/>
          </a:xfrm>
          <a:prstGeom prst="line">
            <a:avLst/>
          </a:prstGeom>
          <a:noFill/>
          <a:ln w="22860">
            <a:solidFill>
              <a:srgbClr val="087F83"/>
            </a:solidFill>
            <a:prstDash val="solid"/>
          </a:ln>
        </p:spPr>
      </p:sp>
      <p:sp>
        <p:nvSpPr>
          <p:cNvPr id="35" name="Shape 32"/>
          <p:cNvSpPr/>
          <p:nvPr/>
        </p:nvSpPr>
        <p:spPr>
          <a:xfrm>
            <a:off x="9537741" y="2998043"/>
            <a:ext cx="618592" cy="0"/>
          </a:xfrm>
          <a:prstGeom prst="line">
            <a:avLst/>
          </a:prstGeom>
          <a:noFill/>
          <a:ln w="22860">
            <a:solidFill>
              <a:srgbClr val="087F83"/>
            </a:solidFill>
            <a:prstDash val="solid"/>
          </a:ln>
        </p:spPr>
      </p:sp>
      <p:sp>
        <p:nvSpPr>
          <p:cNvPr id="36" name="Text 33"/>
          <p:cNvSpPr/>
          <p:nvPr/>
        </p:nvSpPr>
        <p:spPr>
          <a:xfrm>
            <a:off x="8330184" y="3767328"/>
            <a:ext cx="3108960" cy="384048"/>
          </a:xfrm>
          <a:prstGeom prst="rect">
            <a:avLst/>
          </a:prstGeom>
          <a:noFill/>
          <a:ln/>
        </p:spPr>
        <p:txBody>
          <a:bodyPr wrap="square" lIns="0" tIns="0" rIns="0" bIns="0" rtlCol="0" anchor="t"/>
          <a:lstStyle/>
          <a:p>
            <a:pPr marL="0" indent="0" algn="ctr">
              <a:lnSpc>
                <a:spcPct val="100000"/>
              </a:lnSpc>
              <a:buNone/>
            </a:pPr>
            <a:r>
              <a:rPr lang="en-US" sz="2700" b="1" dirty="0">
                <a:solidFill>
                  <a:srgbClr val="172D43"/>
                </a:solidFill>
                <a:latin typeface="Arial" pitchFamily="34" charset="0"/>
                <a:ea typeface="Arial" pitchFamily="34" charset="-122"/>
                <a:cs typeface="Arial" pitchFamily="34" charset="-120"/>
              </a:rPr>
              <a:t>GAZETA</a:t>
            </a:r>
            <a:endParaRPr lang="en-US" sz="2700" dirty="0"/>
          </a:p>
        </p:txBody>
      </p:sp>
      <p:sp>
        <p:nvSpPr>
          <p:cNvPr id="37" name="Text 34"/>
          <p:cNvSpPr/>
          <p:nvPr/>
        </p:nvSpPr>
        <p:spPr>
          <a:xfrm>
            <a:off x="8412480" y="4389120"/>
            <a:ext cx="2953512" cy="557784"/>
          </a:xfrm>
          <a:prstGeom prst="rect">
            <a:avLst/>
          </a:prstGeom>
          <a:noFill/>
          <a:ln/>
        </p:spPr>
        <p:txBody>
          <a:bodyPr wrap="square" lIns="0" tIns="0" rIns="0" bIns="0" rtlCol="0" anchor="t"/>
          <a:lstStyle/>
          <a:p>
            <a:pPr marL="0" indent="0" algn="ctr">
              <a:lnSpc>
                <a:spcPct val="100000"/>
              </a:lnSpc>
              <a:buNone/>
            </a:pPr>
            <a:r>
              <a:rPr lang="en-US" sz="2100" dirty="0">
                <a:solidFill>
                  <a:srgbClr val="53677B"/>
                </a:solidFill>
                <a:latin typeface="Arial" pitchFamily="34" charset="0"/>
                <a:ea typeface="Arial" pitchFamily="34" charset="-122"/>
                <a:cs typeface="Arial" pitchFamily="34" charset="-120"/>
              </a:rPr>
              <a:t>Tanga nomidan olingan atama</a:t>
            </a:r>
            <a:endParaRPr lang="en-US" sz="2100" dirty="0"/>
          </a:p>
        </p:txBody>
      </p:sp>
      <p:sp>
        <p:nvSpPr>
          <p:cNvPr id="38" name="Shape 35"/>
          <p:cNvSpPr/>
          <p:nvPr/>
        </p:nvSpPr>
        <p:spPr>
          <a:xfrm>
            <a:off x="530352" y="5513832"/>
            <a:ext cx="11109960" cy="585216"/>
          </a:xfrm>
          <a:prstGeom prst="roundRect">
            <a:avLst>
              <a:gd name="adj" fmla="val 15625"/>
            </a:avLst>
          </a:prstGeom>
          <a:solidFill>
            <a:srgbClr val="E4F2EE"/>
          </a:solidFill>
          <a:ln w="12700">
            <a:solidFill>
              <a:srgbClr val="E4F2EE">
                <a:alpha val="0"/>
              </a:srgbClr>
            </a:solidFill>
            <a:prstDash val="solid"/>
          </a:ln>
        </p:spPr>
      </p:sp>
      <p:sp>
        <p:nvSpPr>
          <p:cNvPr id="39" name="Text 36"/>
          <p:cNvSpPr/>
          <p:nvPr/>
        </p:nvSpPr>
        <p:spPr>
          <a:xfrm>
            <a:off x="758952" y="5650992"/>
            <a:ext cx="10652760" cy="301752"/>
          </a:xfrm>
          <a:prstGeom prst="rect">
            <a:avLst/>
          </a:prstGeom>
          <a:noFill/>
          <a:ln/>
        </p:spPr>
        <p:txBody>
          <a:bodyPr wrap="square" lIns="0" tIns="0" rIns="0" bIns="0" rtlCol="0" anchor="t"/>
          <a:lstStyle/>
          <a:p>
            <a:pPr marL="0" indent="0" algn="l">
              <a:lnSpc>
                <a:spcPct val="100000"/>
              </a:lnSpc>
              <a:buNone/>
            </a:pPr>
            <a:r>
              <a:rPr lang="en-US" sz="1800" dirty="0">
                <a:solidFill>
                  <a:srgbClr val="087F83"/>
                </a:solidFill>
                <a:latin typeface="Arial" pitchFamily="34" charset="0"/>
                <a:ea typeface="Arial" pitchFamily="34" charset="-122"/>
                <a:cs typeface="Arial" pitchFamily="34" charset="-120"/>
              </a:rPr>
              <a:t>Venetsiyadagi qo‘lyozma varaqalar gatsetta tangasiga sotilgani uchun gazeta nomini olgan.</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Birinchi bosma gazetalar</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07 / 31</a:t>
            </a:r>
            <a:endParaRPr lang="en-US" sz="1200" dirty="0"/>
          </a:p>
        </p:txBody>
      </p:sp>
      <p:sp>
        <p:nvSpPr>
          <p:cNvPr id="9" name="Shape 7"/>
          <p:cNvSpPr/>
          <p:nvPr/>
        </p:nvSpPr>
        <p:spPr>
          <a:xfrm>
            <a:off x="530352" y="6766560"/>
            <a:ext cx="2513518"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55064"/>
            <a:ext cx="3557016" cy="2066544"/>
          </a:xfrm>
          <a:prstGeom prst="roundRect">
            <a:avLst>
              <a:gd name="adj" fmla="val 7080"/>
            </a:avLst>
          </a:prstGeom>
          <a:solidFill>
            <a:srgbClr val="FFFFFF"/>
          </a:solidFill>
          <a:ln w="12700">
            <a:solidFill>
              <a:srgbClr val="FFFFFF">
                <a:alpha val="0"/>
              </a:srgbClr>
            </a:solidFill>
            <a:prstDash val="solid"/>
          </a:ln>
        </p:spPr>
      </p:sp>
      <p:sp>
        <p:nvSpPr>
          <p:cNvPr id="12" name="Text 9"/>
          <p:cNvSpPr/>
          <p:nvPr/>
        </p:nvSpPr>
        <p:spPr>
          <a:xfrm>
            <a:off x="749808" y="1856232"/>
            <a:ext cx="3108960" cy="448056"/>
          </a:xfrm>
          <a:prstGeom prst="rect">
            <a:avLst/>
          </a:prstGeom>
          <a:noFill/>
          <a:ln/>
        </p:spPr>
        <p:txBody>
          <a:bodyPr wrap="square" lIns="0" tIns="0" rIns="0" bIns="0" rtlCol="0" anchor="t"/>
          <a:lstStyle/>
          <a:p>
            <a:pPr marL="0" indent="0" algn="l">
              <a:lnSpc>
                <a:spcPct val="100000"/>
              </a:lnSpc>
              <a:buNone/>
            </a:pPr>
            <a:r>
              <a:rPr lang="en-US" sz="3500" b="1" dirty="0">
                <a:solidFill>
                  <a:srgbClr val="087F83"/>
                </a:solidFill>
                <a:latin typeface="Arial" pitchFamily="34" charset="0"/>
                <a:ea typeface="Arial" pitchFamily="34" charset="-122"/>
                <a:cs typeface="Arial" pitchFamily="34" charset="-120"/>
              </a:rPr>
              <a:t>1609</a:t>
            </a:r>
            <a:endParaRPr lang="en-US" sz="3500" dirty="0"/>
          </a:p>
        </p:txBody>
      </p:sp>
      <p:sp>
        <p:nvSpPr>
          <p:cNvPr id="13" name="Text 10"/>
          <p:cNvSpPr/>
          <p:nvPr/>
        </p:nvSpPr>
        <p:spPr>
          <a:xfrm>
            <a:off x="758952" y="2386584"/>
            <a:ext cx="3054096" cy="228600"/>
          </a:xfrm>
          <a:prstGeom prst="rect">
            <a:avLst/>
          </a:prstGeom>
          <a:noFill/>
          <a:ln/>
        </p:spPr>
        <p:txBody>
          <a:bodyPr wrap="square" lIns="0" tIns="0" rIns="0" bIns="0" rtlCol="0" anchor="t"/>
          <a:lstStyle/>
          <a:p>
            <a:pPr marL="0" indent="0" algn="l">
              <a:lnSpc>
                <a:spcPct val="100000"/>
              </a:lnSpc>
              <a:buNone/>
            </a:pPr>
            <a:r>
              <a:rPr lang="en-US" sz="1250" b="1" kern="0" spc="100" dirty="0">
                <a:solidFill>
                  <a:srgbClr val="53677B"/>
                </a:solidFill>
                <a:latin typeface="Arial" pitchFamily="34" charset="0"/>
                <a:ea typeface="Arial" pitchFamily="34" charset="-122"/>
                <a:cs typeface="Arial" pitchFamily="34" charset="-120"/>
              </a:rPr>
              <a:t>GERMANIYA</a:t>
            </a:r>
            <a:endParaRPr lang="en-US" sz="1250" dirty="0"/>
          </a:p>
        </p:txBody>
      </p:sp>
      <p:sp>
        <p:nvSpPr>
          <p:cNvPr id="14" name="Text 11"/>
          <p:cNvSpPr/>
          <p:nvPr/>
        </p:nvSpPr>
        <p:spPr>
          <a:xfrm>
            <a:off x="758952" y="2697480"/>
            <a:ext cx="3044952" cy="969264"/>
          </a:xfrm>
          <a:prstGeom prst="rect">
            <a:avLst/>
          </a:prstGeom>
          <a:noFill/>
          <a:ln/>
        </p:spPr>
        <p:txBody>
          <a:bodyPr wrap="square" lIns="0" tIns="0" rIns="0" bIns="0" rtlCol="0" anchor="t"/>
          <a:lstStyle/>
          <a:p>
            <a:pPr marL="0" indent="0" algn="l">
              <a:lnSpc>
                <a:spcPct val="100000"/>
              </a:lnSpc>
              <a:buNone/>
            </a:pPr>
            <a:r>
              <a:rPr lang="en-US" sz="1950" dirty="0">
                <a:solidFill>
                  <a:srgbClr val="172D43"/>
                </a:solidFill>
                <a:latin typeface="Arial" pitchFamily="34" charset="0"/>
                <a:ea typeface="Arial" pitchFamily="34" charset="-122"/>
                <a:cs typeface="Arial" pitchFamily="34" charset="-120"/>
              </a:rPr>
              <a:t>«Aviso» va «Oder Zeitung» gazetalari.</a:t>
            </a:r>
            <a:endParaRPr lang="en-US" sz="1950" dirty="0"/>
          </a:p>
        </p:txBody>
      </p:sp>
      <p:sp>
        <p:nvSpPr>
          <p:cNvPr id="15" name="Shape 12"/>
          <p:cNvSpPr/>
          <p:nvPr/>
        </p:nvSpPr>
        <p:spPr>
          <a:xfrm>
            <a:off x="4315968" y="1655064"/>
            <a:ext cx="3557016" cy="2066544"/>
          </a:xfrm>
          <a:prstGeom prst="roundRect">
            <a:avLst>
              <a:gd name="adj" fmla="val 7080"/>
            </a:avLst>
          </a:prstGeom>
          <a:solidFill>
            <a:srgbClr val="FFFFFF"/>
          </a:solidFill>
          <a:ln w="12700">
            <a:solidFill>
              <a:srgbClr val="FFFFFF">
                <a:alpha val="0"/>
              </a:srgbClr>
            </a:solidFill>
            <a:prstDash val="solid"/>
          </a:ln>
        </p:spPr>
      </p:sp>
      <p:sp>
        <p:nvSpPr>
          <p:cNvPr id="16" name="Text 13"/>
          <p:cNvSpPr/>
          <p:nvPr/>
        </p:nvSpPr>
        <p:spPr>
          <a:xfrm>
            <a:off x="4535424" y="1856232"/>
            <a:ext cx="3108960" cy="448056"/>
          </a:xfrm>
          <a:prstGeom prst="rect">
            <a:avLst/>
          </a:prstGeom>
          <a:noFill/>
          <a:ln/>
        </p:spPr>
        <p:txBody>
          <a:bodyPr wrap="square" lIns="0" tIns="0" rIns="0" bIns="0" rtlCol="0" anchor="t"/>
          <a:lstStyle/>
          <a:p>
            <a:pPr marL="0" indent="0" algn="l">
              <a:lnSpc>
                <a:spcPct val="100000"/>
              </a:lnSpc>
              <a:buNone/>
            </a:pPr>
            <a:r>
              <a:rPr lang="en-US" sz="3500" b="1" dirty="0">
                <a:solidFill>
                  <a:srgbClr val="087F83"/>
                </a:solidFill>
                <a:latin typeface="Arial" pitchFamily="34" charset="0"/>
                <a:ea typeface="Arial" pitchFamily="34" charset="-122"/>
                <a:cs typeface="Arial" pitchFamily="34" charset="-120"/>
              </a:rPr>
              <a:t>1622</a:t>
            </a:r>
            <a:endParaRPr lang="en-US" sz="3500" dirty="0"/>
          </a:p>
        </p:txBody>
      </p:sp>
      <p:sp>
        <p:nvSpPr>
          <p:cNvPr id="17" name="Text 14"/>
          <p:cNvSpPr/>
          <p:nvPr/>
        </p:nvSpPr>
        <p:spPr>
          <a:xfrm>
            <a:off x="4544568" y="2386584"/>
            <a:ext cx="3054096" cy="228600"/>
          </a:xfrm>
          <a:prstGeom prst="rect">
            <a:avLst/>
          </a:prstGeom>
          <a:noFill/>
          <a:ln/>
        </p:spPr>
        <p:txBody>
          <a:bodyPr wrap="square" lIns="0" tIns="0" rIns="0" bIns="0" rtlCol="0" anchor="t"/>
          <a:lstStyle/>
          <a:p>
            <a:pPr marL="0" indent="0" algn="l">
              <a:lnSpc>
                <a:spcPct val="100000"/>
              </a:lnSpc>
              <a:buNone/>
            </a:pPr>
            <a:r>
              <a:rPr lang="en-US" sz="1250" b="1" kern="0" spc="100" dirty="0">
                <a:solidFill>
                  <a:srgbClr val="53677B"/>
                </a:solidFill>
                <a:latin typeface="Arial" pitchFamily="34" charset="0"/>
                <a:ea typeface="Arial" pitchFamily="34" charset="-122"/>
                <a:cs typeface="Arial" pitchFamily="34" charset="-120"/>
              </a:rPr>
              <a:t>ANGLIYA</a:t>
            </a:r>
            <a:endParaRPr lang="en-US" sz="1250" dirty="0"/>
          </a:p>
        </p:txBody>
      </p:sp>
      <p:sp>
        <p:nvSpPr>
          <p:cNvPr id="18" name="Text 15"/>
          <p:cNvSpPr/>
          <p:nvPr/>
        </p:nvSpPr>
        <p:spPr>
          <a:xfrm>
            <a:off x="4544568" y="2697480"/>
            <a:ext cx="3044952" cy="969264"/>
          </a:xfrm>
          <a:prstGeom prst="rect">
            <a:avLst/>
          </a:prstGeom>
          <a:noFill/>
          <a:ln/>
        </p:spPr>
        <p:txBody>
          <a:bodyPr wrap="square" lIns="0" tIns="0" rIns="0" bIns="0" rtlCol="0" anchor="t"/>
          <a:lstStyle/>
          <a:p>
            <a:pPr marL="0" indent="0" algn="l">
              <a:lnSpc>
                <a:spcPct val="100000"/>
              </a:lnSpc>
              <a:buNone/>
            </a:pPr>
            <a:r>
              <a:rPr lang="en-US" sz="1950" dirty="0">
                <a:solidFill>
                  <a:srgbClr val="172D43"/>
                </a:solidFill>
                <a:latin typeface="Arial" pitchFamily="34" charset="0"/>
                <a:ea typeface="Arial" pitchFamily="34" charset="-122"/>
                <a:cs typeface="Arial" pitchFamily="34" charset="-120"/>
              </a:rPr>
              <a:t>«Weekly News from» gazetasi.</a:t>
            </a:r>
            <a:endParaRPr lang="en-US" sz="1950" dirty="0"/>
          </a:p>
        </p:txBody>
      </p:sp>
      <p:sp>
        <p:nvSpPr>
          <p:cNvPr id="19" name="Shape 16"/>
          <p:cNvSpPr/>
          <p:nvPr/>
        </p:nvSpPr>
        <p:spPr>
          <a:xfrm>
            <a:off x="8101584" y="1655064"/>
            <a:ext cx="3557016" cy="2066544"/>
          </a:xfrm>
          <a:prstGeom prst="roundRect">
            <a:avLst>
              <a:gd name="adj" fmla="val 7080"/>
            </a:avLst>
          </a:prstGeom>
          <a:solidFill>
            <a:srgbClr val="FFFFFF"/>
          </a:solidFill>
          <a:ln w="12700">
            <a:solidFill>
              <a:srgbClr val="FFFFFF">
                <a:alpha val="0"/>
              </a:srgbClr>
            </a:solidFill>
            <a:prstDash val="solid"/>
          </a:ln>
        </p:spPr>
      </p:sp>
      <p:sp>
        <p:nvSpPr>
          <p:cNvPr id="20" name="Text 17"/>
          <p:cNvSpPr/>
          <p:nvPr/>
        </p:nvSpPr>
        <p:spPr>
          <a:xfrm>
            <a:off x="8321040" y="1856232"/>
            <a:ext cx="3108960" cy="448056"/>
          </a:xfrm>
          <a:prstGeom prst="rect">
            <a:avLst/>
          </a:prstGeom>
          <a:noFill/>
          <a:ln/>
        </p:spPr>
        <p:txBody>
          <a:bodyPr wrap="square" lIns="0" tIns="0" rIns="0" bIns="0" rtlCol="0" anchor="t"/>
          <a:lstStyle/>
          <a:p>
            <a:pPr marL="0" indent="0" algn="l">
              <a:lnSpc>
                <a:spcPct val="100000"/>
              </a:lnSpc>
              <a:buNone/>
            </a:pPr>
            <a:r>
              <a:rPr lang="en-US" sz="3500" b="1" dirty="0">
                <a:solidFill>
                  <a:srgbClr val="087F83"/>
                </a:solidFill>
                <a:latin typeface="Arial" pitchFamily="34" charset="0"/>
                <a:ea typeface="Arial" pitchFamily="34" charset="-122"/>
                <a:cs typeface="Arial" pitchFamily="34" charset="-120"/>
              </a:rPr>
              <a:t>1631</a:t>
            </a:r>
            <a:endParaRPr lang="en-US" sz="3500" dirty="0"/>
          </a:p>
        </p:txBody>
      </p:sp>
      <p:sp>
        <p:nvSpPr>
          <p:cNvPr id="21" name="Text 18"/>
          <p:cNvSpPr/>
          <p:nvPr/>
        </p:nvSpPr>
        <p:spPr>
          <a:xfrm>
            <a:off x="8330184" y="2386584"/>
            <a:ext cx="3054096" cy="228600"/>
          </a:xfrm>
          <a:prstGeom prst="rect">
            <a:avLst/>
          </a:prstGeom>
          <a:noFill/>
          <a:ln/>
        </p:spPr>
        <p:txBody>
          <a:bodyPr wrap="square" lIns="0" tIns="0" rIns="0" bIns="0" rtlCol="0" anchor="t"/>
          <a:lstStyle/>
          <a:p>
            <a:pPr marL="0" indent="0" algn="l">
              <a:lnSpc>
                <a:spcPct val="100000"/>
              </a:lnSpc>
              <a:buNone/>
            </a:pPr>
            <a:r>
              <a:rPr lang="en-US" sz="1250" b="1" kern="0" spc="100" dirty="0">
                <a:solidFill>
                  <a:srgbClr val="53677B"/>
                </a:solidFill>
                <a:latin typeface="Arial" pitchFamily="34" charset="0"/>
                <a:ea typeface="Arial" pitchFamily="34" charset="-122"/>
                <a:cs typeface="Arial" pitchFamily="34" charset="-120"/>
              </a:rPr>
              <a:t>PARIJ</a:t>
            </a:r>
            <a:endParaRPr lang="en-US" sz="1250" dirty="0"/>
          </a:p>
        </p:txBody>
      </p:sp>
      <p:sp>
        <p:nvSpPr>
          <p:cNvPr id="22" name="Text 19"/>
          <p:cNvSpPr/>
          <p:nvPr/>
        </p:nvSpPr>
        <p:spPr>
          <a:xfrm>
            <a:off x="8330184" y="2697480"/>
            <a:ext cx="3044952" cy="969264"/>
          </a:xfrm>
          <a:prstGeom prst="rect">
            <a:avLst/>
          </a:prstGeom>
          <a:noFill/>
          <a:ln/>
        </p:spPr>
        <p:txBody>
          <a:bodyPr wrap="square" lIns="0" tIns="0" rIns="0" bIns="0" rtlCol="0" anchor="t"/>
          <a:lstStyle/>
          <a:p>
            <a:pPr marL="0" indent="0" algn="l">
              <a:lnSpc>
                <a:spcPct val="100000"/>
              </a:lnSpc>
              <a:buNone/>
            </a:pPr>
            <a:r>
              <a:rPr lang="en-US" sz="1950" dirty="0">
                <a:solidFill>
                  <a:srgbClr val="172D43"/>
                </a:solidFill>
                <a:latin typeface="Arial" pitchFamily="34" charset="0"/>
                <a:ea typeface="Arial" pitchFamily="34" charset="-122"/>
                <a:cs typeface="Arial" pitchFamily="34" charset="-120"/>
              </a:rPr>
              <a:t>«La gazette» gazetasi.</a:t>
            </a:r>
            <a:endParaRPr lang="en-US" sz="1950" dirty="0"/>
          </a:p>
        </p:txBody>
      </p:sp>
      <p:sp>
        <p:nvSpPr>
          <p:cNvPr id="23" name="Shape 20"/>
          <p:cNvSpPr/>
          <p:nvPr/>
        </p:nvSpPr>
        <p:spPr>
          <a:xfrm>
            <a:off x="530352" y="3922776"/>
            <a:ext cx="3557016" cy="2066544"/>
          </a:xfrm>
          <a:prstGeom prst="roundRect">
            <a:avLst>
              <a:gd name="adj" fmla="val 7080"/>
            </a:avLst>
          </a:prstGeom>
          <a:solidFill>
            <a:srgbClr val="FFFFFF"/>
          </a:solidFill>
          <a:ln w="12700">
            <a:solidFill>
              <a:srgbClr val="FFFFFF">
                <a:alpha val="0"/>
              </a:srgbClr>
            </a:solidFill>
            <a:prstDash val="solid"/>
          </a:ln>
        </p:spPr>
      </p:sp>
      <p:sp>
        <p:nvSpPr>
          <p:cNvPr id="24" name="Text 21"/>
          <p:cNvSpPr/>
          <p:nvPr/>
        </p:nvSpPr>
        <p:spPr>
          <a:xfrm>
            <a:off x="749808" y="4123944"/>
            <a:ext cx="3108960" cy="448056"/>
          </a:xfrm>
          <a:prstGeom prst="rect">
            <a:avLst/>
          </a:prstGeom>
          <a:noFill/>
          <a:ln/>
        </p:spPr>
        <p:txBody>
          <a:bodyPr wrap="square" lIns="0" tIns="0" rIns="0" bIns="0" rtlCol="0" anchor="t"/>
          <a:lstStyle/>
          <a:p>
            <a:pPr marL="0" indent="0" algn="l">
              <a:lnSpc>
                <a:spcPct val="100000"/>
              </a:lnSpc>
              <a:buNone/>
            </a:pPr>
            <a:r>
              <a:rPr lang="en-US" sz="3500" b="1" dirty="0">
                <a:solidFill>
                  <a:srgbClr val="087F83"/>
                </a:solidFill>
                <a:latin typeface="Arial" pitchFamily="34" charset="0"/>
                <a:ea typeface="Arial" pitchFamily="34" charset="-122"/>
                <a:cs typeface="Arial" pitchFamily="34" charset="-120"/>
              </a:rPr>
              <a:t>1690</a:t>
            </a:r>
            <a:endParaRPr lang="en-US" sz="3500" dirty="0"/>
          </a:p>
        </p:txBody>
      </p:sp>
      <p:sp>
        <p:nvSpPr>
          <p:cNvPr id="25" name="Text 22"/>
          <p:cNvSpPr/>
          <p:nvPr/>
        </p:nvSpPr>
        <p:spPr>
          <a:xfrm>
            <a:off x="758952" y="4654296"/>
            <a:ext cx="3054096" cy="228600"/>
          </a:xfrm>
          <a:prstGeom prst="rect">
            <a:avLst/>
          </a:prstGeom>
          <a:noFill/>
          <a:ln/>
        </p:spPr>
        <p:txBody>
          <a:bodyPr wrap="square" lIns="0" tIns="0" rIns="0" bIns="0" rtlCol="0" anchor="t"/>
          <a:lstStyle/>
          <a:p>
            <a:pPr marL="0" indent="0" algn="l">
              <a:lnSpc>
                <a:spcPct val="100000"/>
              </a:lnSpc>
              <a:buNone/>
            </a:pPr>
            <a:r>
              <a:rPr lang="en-US" sz="1250" b="1" kern="0" spc="100" dirty="0">
                <a:solidFill>
                  <a:srgbClr val="53677B"/>
                </a:solidFill>
                <a:latin typeface="Arial" pitchFamily="34" charset="0"/>
                <a:ea typeface="Arial" pitchFamily="34" charset="-122"/>
                <a:cs typeface="Arial" pitchFamily="34" charset="-120"/>
              </a:rPr>
              <a:t>AQSH</a:t>
            </a:r>
            <a:endParaRPr lang="en-US" sz="1250" dirty="0"/>
          </a:p>
        </p:txBody>
      </p:sp>
      <p:sp>
        <p:nvSpPr>
          <p:cNvPr id="26" name="Text 23"/>
          <p:cNvSpPr/>
          <p:nvPr/>
        </p:nvSpPr>
        <p:spPr>
          <a:xfrm>
            <a:off x="758952" y="4965192"/>
            <a:ext cx="3044952" cy="969264"/>
          </a:xfrm>
          <a:prstGeom prst="rect">
            <a:avLst/>
          </a:prstGeom>
          <a:noFill/>
          <a:ln/>
        </p:spPr>
        <p:txBody>
          <a:bodyPr wrap="square" lIns="0" tIns="0" rIns="0" bIns="0" rtlCol="0" anchor="t"/>
          <a:lstStyle/>
          <a:p>
            <a:pPr marL="0" indent="0" algn="l">
              <a:lnSpc>
                <a:spcPct val="100000"/>
              </a:lnSpc>
              <a:buNone/>
            </a:pPr>
            <a:r>
              <a:rPr lang="en-US" sz="1950" dirty="0">
                <a:solidFill>
                  <a:srgbClr val="172D43"/>
                </a:solidFill>
                <a:latin typeface="Arial" pitchFamily="34" charset="0"/>
                <a:ea typeface="Arial" pitchFamily="34" charset="-122"/>
                <a:cs typeface="Arial" pitchFamily="34" charset="-120"/>
              </a:rPr>
              <a:t>Birinchi bosma gazeta nashr etilgan.</a:t>
            </a:r>
            <a:endParaRPr lang="en-US" sz="1950" dirty="0"/>
          </a:p>
        </p:txBody>
      </p:sp>
      <p:sp>
        <p:nvSpPr>
          <p:cNvPr id="27" name="Shape 24"/>
          <p:cNvSpPr/>
          <p:nvPr/>
        </p:nvSpPr>
        <p:spPr>
          <a:xfrm>
            <a:off x="4315968" y="3922776"/>
            <a:ext cx="3557016" cy="2066544"/>
          </a:xfrm>
          <a:prstGeom prst="roundRect">
            <a:avLst>
              <a:gd name="adj" fmla="val 7080"/>
            </a:avLst>
          </a:prstGeom>
          <a:solidFill>
            <a:srgbClr val="FFFFFF"/>
          </a:solidFill>
          <a:ln w="12700">
            <a:solidFill>
              <a:srgbClr val="FFFFFF">
                <a:alpha val="0"/>
              </a:srgbClr>
            </a:solidFill>
            <a:prstDash val="solid"/>
          </a:ln>
        </p:spPr>
      </p:sp>
      <p:sp>
        <p:nvSpPr>
          <p:cNvPr id="28" name="Text 25"/>
          <p:cNvSpPr/>
          <p:nvPr/>
        </p:nvSpPr>
        <p:spPr>
          <a:xfrm>
            <a:off x="4535424" y="4123944"/>
            <a:ext cx="3108960" cy="448056"/>
          </a:xfrm>
          <a:prstGeom prst="rect">
            <a:avLst/>
          </a:prstGeom>
          <a:noFill/>
          <a:ln/>
        </p:spPr>
        <p:txBody>
          <a:bodyPr wrap="square" lIns="0" tIns="0" rIns="0" bIns="0" rtlCol="0" anchor="t"/>
          <a:lstStyle/>
          <a:p>
            <a:pPr marL="0" indent="0" algn="l">
              <a:lnSpc>
                <a:spcPct val="100000"/>
              </a:lnSpc>
              <a:buNone/>
            </a:pPr>
            <a:r>
              <a:rPr lang="en-US" sz="2500" b="1" dirty="0">
                <a:solidFill>
                  <a:srgbClr val="087F83"/>
                </a:solidFill>
                <a:latin typeface="Arial" pitchFamily="34" charset="0"/>
                <a:ea typeface="Arial" pitchFamily="34" charset="-122"/>
                <a:cs typeface="Arial" pitchFamily="34" charset="-120"/>
              </a:rPr>
              <a:t>Petr I davri</a:t>
            </a:r>
            <a:endParaRPr lang="en-US" sz="2500" dirty="0"/>
          </a:p>
        </p:txBody>
      </p:sp>
      <p:sp>
        <p:nvSpPr>
          <p:cNvPr id="29" name="Text 26"/>
          <p:cNvSpPr/>
          <p:nvPr/>
        </p:nvSpPr>
        <p:spPr>
          <a:xfrm>
            <a:off x="4544568" y="4654296"/>
            <a:ext cx="3054096" cy="228600"/>
          </a:xfrm>
          <a:prstGeom prst="rect">
            <a:avLst/>
          </a:prstGeom>
          <a:noFill/>
          <a:ln/>
        </p:spPr>
        <p:txBody>
          <a:bodyPr wrap="square" lIns="0" tIns="0" rIns="0" bIns="0" rtlCol="0" anchor="t"/>
          <a:lstStyle/>
          <a:p>
            <a:pPr marL="0" indent="0" algn="l">
              <a:lnSpc>
                <a:spcPct val="100000"/>
              </a:lnSpc>
              <a:buNone/>
            </a:pPr>
            <a:r>
              <a:rPr lang="en-US" sz="1250" b="1" kern="0" spc="100" dirty="0">
                <a:solidFill>
                  <a:srgbClr val="53677B"/>
                </a:solidFill>
                <a:latin typeface="Arial" pitchFamily="34" charset="0"/>
                <a:ea typeface="Arial" pitchFamily="34" charset="-122"/>
                <a:cs typeface="Arial" pitchFamily="34" charset="-120"/>
              </a:rPr>
              <a:t>ROSSIYA</a:t>
            </a:r>
            <a:endParaRPr lang="en-US" sz="1250" dirty="0"/>
          </a:p>
        </p:txBody>
      </p:sp>
      <p:sp>
        <p:nvSpPr>
          <p:cNvPr id="30" name="Text 27"/>
          <p:cNvSpPr/>
          <p:nvPr/>
        </p:nvSpPr>
        <p:spPr>
          <a:xfrm>
            <a:off x="4544568" y="4965192"/>
            <a:ext cx="3044952" cy="969264"/>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Petr I tomonidan chiqarilgan «Ведомости» — birinchi bosma gazeta.</a:t>
            </a:r>
            <a:endParaRPr lang="en-US" sz="1800" dirty="0"/>
          </a:p>
        </p:txBody>
      </p:sp>
      <p:sp>
        <p:nvSpPr>
          <p:cNvPr id="31" name="Shape 28"/>
          <p:cNvSpPr/>
          <p:nvPr/>
        </p:nvSpPr>
        <p:spPr>
          <a:xfrm>
            <a:off x="8101584" y="3922776"/>
            <a:ext cx="3557016" cy="2066544"/>
          </a:xfrm>
          <a:prstGeom prst="roundRect">
            <a:avLst>
              <a:gd name="adj" fmla="val 7080"/>
            </a:avLst>
          </a:prstGeom>
          <a:solidFill>
            <a:srgbClr val="FFFFFF"/>
          </a:solidFill>
          <a:ln w="12700">
            <a:solidFill>
              <a:srgbClr val="FFFFFF">
                <a:alpha val="0"/>
              </a:srgbClr>
            </a:solidFill>
            <a:prstDash val="solid"/>
          </a:ln>
        </p:spPr>
      </p:sp>
      <p:sp>
        <p:nvSpPr>
          <p:cNvPr id="32" name="Text 29"/>
          <p:cNvSpPr/>
          <p:nvPr/>
        </p:nvSpPr>
        <p:spPr>
          <a:xfrm>
            <a:off x="8321040" y="4123944"/>
            <a:ext cx="3108960" cy="448056"/>
          </a:xfrm>
          <a:prstGeom prst="rect">
            <a:avLst/>
          </a:prstGeom>
          <a:noFill/>
          <a:ln/>
        </p:spPr>
        <p:txBody>
          <a:bodyPr wrap="square" lIns="0" tIns="0" rIns="0" bIns="0" rtlCol="0" anchor="t"/>
          <a:lstStyle/>
          <a:p>
            <a:pPr marL="0" indent="0" algn="l">
              <a:lnSpc>
                <a:spcPct val="100000"/>
              </a:lnSpc>
              <a:buNone/>
            </a:pPr>
            <a:r>
              <a:rPr lang="en-US" sz="3500" b="1" dirty="0">
                <a:solidFill>
                  <a:srgbClr val="087F83"/>
                </a:solidFill>
                <a:latin typeface="Arial" pitchFamily="34" charset="0"/>
                <a:ea typeface="Arial" pitchFamily="34" charset="-122"/>
                <a:cs typeface="Arial" pitchFamily="34" charset="-120"/>
              </a:rPr>
              <a:t>1870</a:t>
            </a:r>
            <a:endParaRPr lang="en-US" sz="3500" dirty="0"/>
          </a:p>
        </p:txBody>
      </p:sp>
      <p:sp>
        <p:nvSpPr>
          <p:cNvPr id="33" name="Text 30"/>
          <p:cNvSpPr/>
          <p:nvPr/>
        </p:nvSpPr>
        <p:spPr>
          <a:xfrm>
            <a:off x="8330184" y="4654296"/>
            <a:ext cx="3054096" cy="228600"/>
          </a:xfrm>
          <a:prstGeom prst="rect">
            <a:avLst/>
          </a:prstGeom>
          <a:noFill/>
          <a:ln/>
        </p:spPr>
        <p:txBody>
          <a:bodyPr wrap="square" lIns="0" tIns="0" rIns="0" bIns="0" rtlCol="0" anchor="t"/>
          <a:lstStyle/>
          <a:p>
            <a:pPr marL="0" indent="0" algn="l">
              <a:lnSpc>
                <a:spcPct val="100000"/>
              </a:lnSpc>
              <a:buNone/>
            </a:pPr>
            <a:r>
              <a:rPr lang="en-US" sz="1250" b="1" kern="0" spc="100" dirty="0">
                <a:solidFill>
                  <a:srgbClr val="53677B"/>
                </a:solidFill>
                <a:latin typeface="Arial" pitchFamily="34" charset="0"/>
                <a:ea typeface="Arial" pitchFamily="34" charset="-122"/>
                <a:cs typeface="Arial" pitchFamily="34" charset="-120"/>
              </a:rPr>
              <a:t>TURKISTON</a:t>
            </a:r>
            <a:endParaRPr lang="en-US" sz="1250" dirty="0"/>
          </a:p>
        </p:txBody>
      </p:sp>
      <p:sp>
        <p:nvSpPr>
          <p:cNvPr id="34" name="Text 31"/>
          <p:cNvSpPr/>
          <p:nvPr/>
        </p:nvSpPr>
        <p:spPr>
          <a:xfrm>
            <a:off x="8284464" y="4965192"/>
            <a:ext cx="3191256" cy="969264"/>
          </a:xfrm>
          <a:prstGeom prst="rect">
            <a:avLst/>
          </a:prstGeom>
          <a:noFill/>
          <a:ln/>
        </p:spPr>
        <p:txBody>
          <a:bodyPr wrap="square" lIns="0" tIns="0" rIns="0" bIns="0" rtlCol="0" anchor="t"/>
          <a:lstStyle/>
          <a:p>
            <a:pPr marL="0" indent="0" algn="l">
              <a:lnSpc>
                <a:spcPct val="100000"/>
              </a:lnSpc>
              <a:buNone/>
            </a:pPr>
            <a:r>
              <a:rPr lang="en-US" sz="1720" dirty="0">
                <a:solidFill>
                  <a:srgbClr val="172D43"/>
                </a:solidFill>
                <a:latin typeface="Arial" pitchFamily="34" charset="0"/>
                <a:ea typeface="Arial" pitchFamily="34" charset="-122"/>
                <a:cs typeface="Arial" pitchFamily="34" charset="-120"/>
              </a:rPr>
              <a:t>«Туркестанские ведомости»;</a:t>
            </a:r>
            <a:endParaRPr lang="en-US" sz="1720" dirty="0"/>
          </a:p>
          <a:p>
            <a:pPr marL="0" indent="0" algn="l">
              <a:lnSpc>
                <a:spcPct val="100000"/>
              </a:lnSpc>
              <a:buNone/>
            </a:pPr>
            <a:r>
              <a:rPr lang="en-US" sz="1720" dirty="0">
                <a:solidFill>
                  <a:srgbClr val="172D43"/>
                </a:solidFill>
                <a:latin typeface="Arial" pitchFamily="34" charset="0"/>
                <a:ea typeface="Arial" pitchFamily="34" charset="-122"/>
                <a:cs typeface="Arial" pitchFamily="34" charset="-120"/>
              </a:rPr>
              <a:t>o‘zbekcha ilovasi —</a:t>
            </a:r>
            <a:endParaRPr lang="en-US" sz="1720" dirty="0"/>
          </a:p>
          <a:p>
            <a:pPr marL="0" indent="0" algn="l">
              <a:lnSpc>
                <a:spcPct val="100000"/>
              </a:lnSpc>
              <a:buNone/>
            </a:pPr>
            <a:r>
              <a:rPr lang="en-US" sz="1720" dirty="0">
                <a:solidFill>
                  <a:srgbClr val="172D43"/>
                </a:solidFill>
                <a:latin typeface="Arial" pitchFamily="34" charset="0"/>
                <a:ea typeface="Arial" pitchFamily="34" charset="-122"/>
                <a:cs typeface="Arial" pitchFamily="34" charset="-120"/>
              </a:rPr>
              <a:t>«Turkiston viloyatining gazeti».</a:t>
            </a:r>
            <a:endParaRPr lang="en-US" sz="1720" dirty="0"/>
          </a:p>
        </p:txBody>
      </p:sp>
      <p:sp>
        <p:nvSpPr>
          <p:cNvPr id="35" name="Text 32"/>
          <p:cNvSpPr/>
          <p:nvPr/>
        </p:nvSpPr>
        <p:spPr>
          <a:xfrm>
            <a:off x="530352" y="6117336"/>
            <a:ext cx="11064240" cy="173736"/>
          </a:xfrm>
          <a:prstGeom prst="rect">
            <a:avLst/>
          </a:prstGeom>
          <a:noFill/>
          <a:ln/>
        </p:spPr>
        <p:txBody>
          <a:bodyPr wrap="square" lIns="0" tIns="0" rIns="0" bIns="0" rtlCol="0" anchor="t"/>
          <a:lstStyle/>
          <a:p>
            <a:pPr marL="0" indent="0" algn="l">
              <a:lnSpc>
                <a:spcPct val="100000"/>
              </a:lnSpc>
              <a:buNone/>
            </a:pPr>
            <a:r>
              <a:rPr lang="en-US" sz="1150" dirty="0">
                <a:solidFill>
                  <a:srgbClr val="53677B"/>
                </a:solidFill>
                <a:latin typeface="Arial" pitchFamily="34" charset="0"/>
                <a:ea typeface="Arial" pitchFamily="34" charset="-122"/>
                <a:cs typeface="Arial" pitchFamily="34" charset="-120"/>
              </a:rPr>
              <a:t>Asl materialda birinchi bosma gazetalar XVII asr boshlarida Yevropada paydo bo‘lgani qayd etilgan.</a:t>
            </a:r>
            <a:endParaRPr lang="en-US" sz="11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Jurnal: davriylik va mazmun</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08 / 31</a:t>
            </a:r>
            <a:endParaRPr lang="en-US" sz="1200" dirty="0"/>
          </a:p>
        </p:txBody>
      </p:sp>
      <p:sp>
        <p:nvSpPr>
          <p:cNvPr id="9" name="Shape 7"/>
          <p:cNvSpPr/>
          <p:nvPr/>
        </p:nvSpPr>
        <p:spPr>
          <a:xfrm>
            <a:off x="530352" y="6766560"/>
            <a:ext cx="2872592"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700784"/>
            <a:ext cx="3813048" cy="4379976"/>
          </a:xfrm>
          <a:prstGeom prst="roundRect">
            <a:avLst>
              <a:gd name="adj" fmla="val 4317"/>
            </a:avLst>
          </a:prstGeom>
          <a:solidFill>
            <a:srgbClr val="087F83"/>
          </a:solidFill>
          <a:ln w="12700">
            <a:solidFill>
              <a:srgbClr val="087F83">
                <a:alpha val="0"/>
              </a:srgbClr>
            </a:solidFill>
            <a:prstDash val="solid"/>
          </a:ln>
        </p:spPr>
      </p:sp>
      <p:sp>
        <p:nvSpPr>
          <p:cNvPr id="12" name="Shape 9"/>
          <p:cNvSpPr/>
          <p:nvPr/>
        </p:nvSpPr>
        <p:spPr>
          <a:xfrm>
            <a:off x="1869034" y="2145182"/>
            <a:ext cx="870509" cy="969996"/>
          </a:xfrm>
          <a:prstGeom prst="roundRect">
            <a:avLst>
              <a:gd name="adj" fmla="val 3151"/>
            </a:avLst>
          </a:prstGeom>
          <a:solidFill>
            <a:srgbClr val="FFFFFF">
              <a:alpha val="0"/>
            </a:srgbClr>
          </a:solidFill>
          <a:ln w="10160">
            <a:solidFill>
              <a:srgbClr val="FFFFFF"/>
            </a:solidFill>
            <a:prstDash val="solid"/>
          </a:ln>
        </p:spPr>
      </p:sp>
      <p:sp>
        <p:nvSpPr>
          <p:cNvPr id="13" name="Shape 10"/>
          <p:cNvSpPr/>
          <p:nvPr/>
        </p:nvSpPr>
        <p:spPr>
          <a:xfrm>
            <a:off x="1993392" y="2145182"/>
            <a:ext cx="0" cy="969996"/>
          </a:xfrm>
          <a:prstGeom prst="line">
            <a:avLst/>
          </a:prstGeom>
          <a:noFill/>
          <a:ln w="22860">
            <a:solidFill>
              <a:srgbClr val="FFFFFF"/>
            </a:solidFill>
            <a:prstDash val="solid"/>
          </a:ln>
        </p:spPr>
      </p:sp>
      <p:sp>
        <p:nvSpPr>
          <p:cNvPr id="14" name="Shape 11"/>
          <p:cNvSpPr/>
          <p:nvPr/>
        </p:nvSpPr>
        <p:spPr>
          <a:xfrm>
            <a:off x="2117750" y="2381463"/>
            <a:ext cx="472562" cy="0"/>
          </a:xfrm>
          <a:prstGeom prst="line">
            <a:avLst/>
          </a:prstGeom>
          <a:noFill/>
          <a:ln w="22860">
            <a:solidFill>
              <a:srgbClr val="FFFFFF"/>
            </a:solidFill>
            <a:prstDash val="solid"/>
          </a:ln>
        </p:spPr>
      </p:sp>
      <p:sp>
        <p:nvSpPr>
          <p:cNvPr id="15" name="Shape 12"/>
          <p:cNvSpPr/>
          <p:nvPr/>
        </p:nvSpPr>
        <p:spPr>
          <a:xfrm>
            <a:off x="2117750" y="2543129"/>
            <a:ext cx="472562" cy="0"/>
          </a:xfrm>
          <a:prstGeom prst="line">
            <a:avLst/>
          </a:prstGeom>
          <a:noFill/>
          <a:ln w="22860">
            <a:solidFill>
              <a:srgbClr val="FFFFFF"/>
            </a:solidFill>
            <a:prstDash val="solid"/>
          </a:ln>
        </p:spPr>
      </p:sp>
      <p:sp>
        <p:nvSpPr>
          <p:cNvPr id="16" name="Shape 13"/>
          <p:cNvSpPr/>
          <p:nvPr/>
        </p:nvSpPr>
        <p:spPr>
          <a:xfrm>
            <a:off x="2117750" y="2854025"/>
            <a:ext cx="410383" cy="0"/>
          </a:xfrm>
          <a:prstGeom prst="line">
            <a:avLst/>
          </a:prstGeom>
          <a:noFill/>
          <a:ln w="22860">
            <a:solidFill>
              <a:srgbClr val="FFFFFF"/>
            </a:solidFill>
            <a:prstDash val="solid"/>
          </a:ln>
        </p:spPr>
      </p:sp>
      <p:sp>
        <p:nvSpPr>
          <p:cNvPr id="17" name="Text 14"/>
          <p:cNvSpPr/>
          <p:nvPr/>
        </p:nvSpPr>
        <p:spPr>
          <a:xfrm>
            <a:off x="804672" y="3767328"/>
            <a:ext cx="3264408" cy="457200"/>
          </a:xfrm>
          <a:prstGeom prst="rect">
            <a:avLst/>
          </a:prstGeom>
          <a:noFill/>
          <a:ln/>
        </p:spPr>
        <p:txBody>
          <a:bodyPr wrap="square" lIns="0" tIns="0" rIns="0" bIns="0" rtlCol="0" anchor="t"/>
          <a:lstStyle/>
          <a:p>
            <a:pPr marL="0" indent="0" algn="ctr">
              <a:lnSpc>
                <a:spcPct val="100000"/>
              </a:lnSpc>
              <a:buNone/>
            </a:pPr>
            <a:r>
              <a:rPr lang="en-US" sz="3100" b="1" dirty="0">
                <a:solidFill>
                  <a:srgbClr val="FFFFFF"/>
                </a:solidFill>
                <a:latin typeface="Arial" pitchFamily="34" charset="0"/>
                <a:ea typeface="Arial" pitchFamily="34" charset="-122"/>
                <a:cs typeface="Arial" pitchFamily="34" charset="-120"/>
              </a:rPr>
              <a:t>JURNAL</a:t>
            </a:r>
            <a:endParaRPr lang="en-US" sz="3100" dirty="0"/>
          </a:p>
        </p:txBody>
      </p:sp>
      <p:sp>
        <p:nvSpPr>
          <p:cNvPr id="18" name="Text 15"/>
          <p:cNvSpPr/>
          <p:nvPr/>
        </p:nvSpPr>
        <p:spPr>
          <a:xfrm>
            <a:off x="804672" y="4526280"/>
            <a:ext cx="3264408" cy="274320"/>
          </a:xfrm>
          <a:prstGeom prst="rect">
            <a:avLst/>
          </a:prstGeom>
          <a:noFill/>
          <a:ln/>
        </p:spPr>
        <p:txBody>
          <a:bodyPr wrap="square" lIns="0" tIns="0" rIns="0" bIns="0" rtlCol="0" anchor="t"/>
          <a:lstStyle/>
          <a:p>
            <a:pPr marL="0" indent="0" algn="ctr">
              <a:lnSpc>
                <a:spcPct val="100000"/>
              </a:lnSpc>
              <a:buNone/>
            </a:pPr>
            <a:r>
              <a:rPr lang="en-US" sz="1850" dirty="0">
                <a:solidFill>
                  <a:srgbClr val="D8EEEE"/>
                </a:solidFill>
                <a:latin typeface="Arial" pitchFamily="34" charset="0"/>
                <a:ea typeface="Arial" pitchFamily="34" charset="-122"/>
                <a:cs typeface="Arial" pitchFamily="34" charset="-120"/>
              </a:rPr>
              <a:t>Fransuzcha ma’nosi</a:t>
            </a:r>
            <a:endParaRPr lang="en-US" sz="1850" dirty="0"/>
          </a:p>
        </p:txBody>
      </p:sp>
      <p:sp>
        <p:nvSpPr>
          <p:cNvPr id="19" name="Text 16"/>
          <p:cNvSpPr/>
          <p:nvPr/>
        </p:nvSpPr>
        <p:spPr>
          <a:xfrm>
            <a:off x="804672" y="4983480"/>
            <a:ext cx="3264408" cy="576072"/>
          </a:xfrm>
          <a:prstGeom prst="rect">
            <a:avLst/>
          </a:prstGeom>
          <a:noFill/>
          <a:ln/>
        </p:spPr>
        <p:txBody>
          <a:bodyPr wrap="square" lIns="0" tIns="0" rIns="0" bIns="0" rtlCol="0" anchor="t"/>
          <a:lstStyle/>
          <a:p>
            <a:pPr marL="0" indent="0" algn="ctr">
              <a:lnSpc>
                <a:spcPct val="100000"/>
              </a:lnSpc>
              <a:buNone/>
            </a:pPr>
            <a:r>
              <a:rPr lang="en-US" sz="3000" b="1" dirty="0">
                <a:solidFill>
                  <a:srgbClr val="FFFFFF"/>
                </a:solidFill>
                <a:latin typeface="Arial" pitchFamily="34" charset="0"/>
                <a:ea typeface="Arial" pitchFamily="34" charset="-122"/>
                <a:cs typeface="Arial" pitchFamily="34" charset="-120"/>
              </a:rPr>
              <a:t>KUNDALIK</a:t>
            </a:r>
            <a:endParaRPr lang="en-US" sz="3000" dirty="0"/>
          </a:p>
        </p:txBody>
      </p:sp>
      <p:sp>
        <p:nvSpPr>
          <p:cNvPr id="20" name="Shape 17"/>
          <p:cNvSpPr/>
          <p:nvPr/>
        </p:nvSpPr>
        <p:spPr>
          <a:xfrm>
            <a:off x="4608576" y="1700784"/>
            <a:ext cx="7040880" cy="1920240"/>
          </a:xfrm>
          <a:prstGeom prst="roundRect">
            <a:avLst>
              <a:gd name="adj" fmla="val 7619"/>
            </a:avLst>
          </a:prstGeom>
          <a:solidFill>
            <a:srgbClr val="FFFFFF"/>
          </a:solidFill>
          <a:ln w="12700">
            <a:solidFill>
              <a:srgbClr val="FFFFFF">
                <a:alpha val="0"/>
              </a:srgbClr>
            </a:solidFill>
            <a:prstDash val="solid"/>
          </a:ln>
        </p:spPr>
      </p:sp>
      <p:sp>
        <p:nvSpPr>
          <p:cNvPr id="21" name="Shape 18"/>
          <p:cNvSpPr/>
          <p:nvPr/>
        </p:nvSpPr>
        <p:spPr>
          <a:xfrm>
            <a:off x="4608576" y="1920240"/>
            <a:ext cx="41148" cy="1481328"/>
          </a:xfrm>
          <a:prstGeom prst="rect">
            <a:avLst/>
          </a:prstGeom>
          <a:solidFill>
            <a:srgbClr val="087F83"/>
          </a:solidFill>
          <a:ln w="12700">
            <a:solidFill>
              <a:srgbClr val="087F83">
                <a:alpha val="0"/>
              </a:srgbClr>
            </a:solidFill>
            <a:prstDash val="solid"/>
          </a:ln>
        </p:spPr>
      </p:sp>
      <p:sp>
        <p:nvSpPr>
          <p:cNvPr id="22" name="Text 19"/>
          <p:cNvSpPr/>
          <p:nvPr/>
        </p:nvSpPr>
        <p:spPr>
          <a:xfrm>
            <a:off x="4828032" y="1911096"/>
            <a:ext cx="6601968" cy="530352"/>
          </a:xfrm>
          <a:prstGeom prst="rect">
            <a:avLst/>
          </a:prstGeom>
          <a:noFill/>
          <a:ln/>
        </p:spPr>
        <p:txBody>
          <a:bodyPr wrap="square" lIns="0" tIns="0" rIns="0" bIns="0" rtlCol="0" anchor="t"/>
          <a:lstStyle/>
          <a:p>
            <a:pPr marL="0" indent="0" algn="l">
              <a:lnSpc>
                <a:spcPct val="100000"/>
              </a:lnSpc>
              <a:buNone/>
            </a:pPr>
            <a:r>
              <a:rPr lang="en-US" sz="2500" b="1" dirty="0">
                <a:solidFill>
                  <a:srgbClr val="172D43"/>
                </a:solidFill>
                <a:latin typeface="Arial" pitchFamily="34" charset="0"/>
                <a:ea typeface="Arial" pitchFamily="34" charset="-122"/>
                <a:cs typeface="Arial" pitchFamily="34" charset="-120"/>
              </a:rPr>
              <a:t>Davriylik</a:t>
            </a:r>
            <a:endParaRPr lang="en-US" sz="2500" dirty="0"/>
          </a:p>
        </p:txBody>
      </p:sp>
      <p:sp>
        <p:nvSpPr>
          <p:cNvPr id="23" name="Text 20"/>
          <p:cNvSpPr/>
          <p:nvPr/>
        </p:nvSpPr>
        <p:spPr>
          <a:xfrm>
            <a:off x="4828032" y="2414016"/>
            <a:ext cx="6601968" cy="1005840"/>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Atama kundalik ma’nosidan uzoqlashgan: jurnal gazetaga qaraganda uzoqroq muddatlarda, asosan oyda bir marta chiqadi.</a:t>
            </a:r>
            <a:endParaRPr lang="en-US" sz="1800" dirty="0"/>
          </a:p>
        </p:txBody>
      </p:sp>
      <p:sp>
        <p:nvSpPr>
          <p:cNvPr id="24" name="Shape 21"/>
          <p:cNvSpPr/>
          <p:nvPr/>
        </p:nvSpPr>
        <p:spPr>
          <a:xfrm>
            <a:off x="4608576" y="3886200"/>
            <a:ext cx="7040880" cy="2194560"/>
          </a:xfrm>
          <a:prstGeom prst="roundRect">
            <a:avLst>
              <a:gd name="adj" fmla="val 6667"/>
            </a:avLst>
          </a:prstGeom>
          <a:solidFill>
            <a:srgbClr val="FFFFFF"/>
          </a:solidFill>
          <a:ln w="12700">
            <a:solidFill>
              <a:srgbClr val="FFFFFF">
                <a:alpha val="0"/>
              </a:srgbClr>
            </a:solidFill>
            <a:prstDash val="solid"/>
          </a:ln>
        </p:spPr>
      </p:sp>
      <p:sp>
        <p:nvSpPr>
          <p:cNvPr id="25" name="Shape 22"/>
          <p:cNvSpPr/>
          <p:nvPr/>
        </p:nvSpPr>
        <p:spPr>
          <a:xfrm>
            <a:off x="4608576" y="4105656"/>
            <a:ext cx="41148" cy="1755648"/>
          </a:xfrm>
          <a:prstGeom prst="rect">
            <a:avLst/>
          </a:prstGeom>
          <a:solidFill>
            <a:srgbClr val="E5B65D"/>
          </a:solidFill>
          <a:ln w="12700">
            <a:solidFill>
              <a:srgbClr val="E5B65D">
                <a:alpha val="0"/>
              </a:srgbClr>
            </a:solidFill>
            <a:prstDash val="solid"/>
          </a:ln>
        </p:spPr>
      </p:sp>
      <p:sp>
        <p:nvSpPr>
          <p:cNvPr id="26" name="Text 23"/>
          <p:cNvSpPr/>
          <p:nvPr/>
        </p:nvSpPr>
        <p:spPr>
          <a:xfrm>
            <a:off x="4828032" y="4096512"/>
            <a:ext cx="6601968" cy="530352"/>
          </a:xfrm>
          <a:prstGeom prst="rect">
            <a:avLst/>
          </a:prstGeom>
          <a:noFill/>
          <a:ln/>
        </p:spPr>
        <p:txBody>
          <a:bodyPr wrap="square" lIns="0" tIns="0" rIns="0" bIns="0" rtlCol="0" anchor="t"/>
          <a:lstStyle/>
          <a:p>
            <a:pPr marL="0" indent="0" algn="l">
              <a:lnSpc>
                <a:spcPct val="100000"/>
              </a:lnSpc>
              <a:buNone/>
            </a:pPr>
            <a:r>
              <a:rPr lang="en-US" sz="2500" b="1" dirty="0">
                <a:solidFill>
                  <a:srgbClr val="172D43"/>
                </a:solidFill>
                <a:latin typeface="Arial" pitchFamily="34" charset="0"/>
                <a:ea typeface="Arial" pitchFamily="34" charset="-122"/>
                <a:cs typeface="Arial" pitchFamily="34" charset="-120"/>
              </a:rPr>
              <a:t>Mazmun chuqurligi</a:t>
            </a:r>
            <a:endParaRPr lang="en-US" sz="2500" dirty="0"/>
          </a:p>
        </p:txBody>
      </p:sp>
      <p:sp>
        <p:nvSpPr>
          <p:cNvPr id="27" name="Text 24"/>
          <p:cNvSpPr/>
          <p:nvPr/>
        </p:nvSpPr>
        <p:spPr>
          <a:xfrm>
            <a:off x="4828032" y="4645152"/>
            <a:ext cx="6601968" cy="1234440"/>
          </a:xfrm>
          <a:prstGeom prst="rect">
            <a:avLst/>
          </a:prstGeom>
          <a:noFill/>
          <a:ln/>
        </p:spPr>
        <p:txBody>
          <a:bodyPr wrap="square" lIns="0" tIns="0" rIns="0" bIns="0" rtlCol="0" anchor="t"/>
          <a:lstStyle/>
          <a:p>
            <a:pPr marL="0" indent="0" algn="l">
              <a:lnSpc>
                <a:spcPct val="100000"/>
              </a:lnSpc>
              <a:buNone/>
            </a:pPr>
            <a:r>
              <a:rPr lang="en-US" sz="2020" dirty="0">
                <a:solidFill>
                  <a:srgbClr val="172D43"/>
                </a:solidFill>
                <a:latin typeface="Arial" pitchFamily="34" charset="0"/>
                <a:ea typeface="Arial" pitchFamily="34" charset="-122"/>
                <a:cs typeface="Arial" pitchFamily="34" charset="-120"/>
              </a:rPr>
              <a:t>Vaqtli jurnalistikaning asosiy turlaridan biri. Jamiyatning ijtimoiy-siyosiy, iqtisodiy-ishlab chiqarish va madaniy-ma’naviy hayotining chuqur qatlamlarini aks ettiradi.</a:t>
            </a:r>
            <a:endParaRPr lang="en-US" sz="202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Ilk jurnallar: nashrlar geografiyasi</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09 / 31</a:t>
            </a:r>
            <a:endParaRPr lang="en-US" sz="1200" dirty="0"/>
          </a:p>
        </p:txBody>
      </p:sp>
      <p:sp>
        <p:nvSpPr>
          <p:cNvPr id="9" name="Shape 7"/>
          <p:cNvSpPr/>
          <p:nvPr/>
        </p:nvSpPr>
        <p:spPr>
          <a:xfrm>
            <a:off x="530352" y="6766560"/>
            <a:ext cx="3231666"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64208"/>
            <a:ext cx="3557016" cy="2322576"/>
          </a:xfrm>
          <a:prstGeom prst="roundRect">
            <a:avLst>
              <a:gd name="adj" fmla="val 5906"/>
            </a:avLst>
          </a:prstGeom>
          <a:solidFill>
            <a:srgbClr val="FFFFFF"/>
          </a:solidFill>
          <a:ln w="12700">
            <a:solidFill>
              <a:srgbClr val="FFFFFF">
                <a:alpha val="0"/>
              </a:srgbClr>
            </a:solidFill>
            <a:prstDash val="solid"/>
          </a:ln>
        </p:spPr>
      </p:sp>
      <p:sp>
        <p:nvSpPr>
          <p:cNvPr id="12" name="Shape 9"/>
          <p:cNvSpPr/>
          <p:nvPr/>
        </p:nvSpPr>
        <p:spPr>
          <a:xfrm>
            <a:off x="731520" y="1874520"/>
            <a:ext cx="3154680" cy="365760"/>
          </a:xfrm>
          <a:prstGeom prst="roundRect">
            <a:avLst>
              <a:gd name="adj" fmla="val 25000"/>
            </a:avLst>
          </a:prstGeom>
          <a:solidFill>
            <a:srgbClr val="E4F2EE"/>
          </a:solidFill>
          <a:ln w="12700">
            <a:solidFill>
              <a:srgbClr val="E4F2EE">
                <a:alpha val="0"/>
              </a:srgbClr>
            </a:solidFill>
            <a:prstDash val="solid"/>
          </a:ln>
        </p:spPr>
      </p:sp>
      <p:sp>
        <p:nvSpPr>
          <p:cNvPr id="13" name="Text 10"/>
          <p:cNvSpPr/>
          <p:nvPr/>
        </p:nvSpPr>
        <p:spPr>
          <a:xfrm>
            <a:off x="804672" y="1924812"/>
            <a:ext cx="3008376" cy="283464"/>
          </a:xfrm>
          <a:prstGeom prst="rect">
            <a:avLst/>
          </a:prstGeom>
          <a:noFill/>
          <a:ln/>
        </p:spPr>
        <p:txBody>
          <a:bodyPr wrap="square" lIns="0" tIns="0" rIns="0" bIns="0" rtlCol="0" anchor="ctr"/>
          <a:lstStyle/>
          <a:p>
            <a:pPr marL="0" indent="0" algn="ctr">
              <a:lnSpc>
                <a:spcPct val="100000"/>
              </a:lnSpc>
              <a:buNone/>
            </a:pPr>
            <a:r>
              <a:rPr lang="en-US" sz="1500" b="1" dirty="0">
                <a:solidFill>
                  <a:srgbClr val="087F83"/>
                </a:solidFill>
                <a:latin typeface="Arial" pitchFamily="34" charset="0"/>
                <a:ea typeface="Arial" pitchFamily="34" charset="-122"/>
                <a:cs typeface="Arial" pitchFamily="34" charset="-120"/>
              </a:rPr>
              <a:t>1655 · PARIJ</a:t>
            </a:r>
            <a:endParaRPr lang="en-US" sz="1500" dirty="0"/>
          </a:p>
        </p:txBody>
      </p:sp>
      <p:sp>
        <p:nvSpPr>
          <p:cNvPr id="14" name="Text 11"/>
          <p:cNvSpPr/>
          <p:nvPr/>
        </p:nvSpPr>
        <p:spPr>
          <a:xfrm>
            <a:off x="749808" y="2404872"/>
            <a:ext cx="3108960" cy="594360"/>
          </a:xfrm>
          <a:prstGeom prst="rect">
            <a:avLst/>
          </a:prstGeom>
          <a:noFill/>
          <a:ln/>
        </p:spPr>
        <p:txBody>
          <a:bodyPr wrap="square" lIns="0" tIns="0" rIns="0" bIns="0" rtlCol="0" anchor="t"/>
          <a:lstStyle/>
          <a:p>
            <a:pPr marL="0" indent="0" algn="l">
              <a:lnSpc>
                <a:spcPct val="100000"/>
              </a:lnSpc>
              <a:buNone/>
            </a:pPr>
            <a:r>
              <a:rPr lang="en-US" sz="2100" b="1" dirty="0">
                <a:solidFill>
                  <a:srgbClr val="172D43"/>
                </a:solidFill>
                <a:latin typeface="Arial" pitchFamily="34" charset="0"/>
                <a:ea typeface="Arial" pitchFamily="34" charset="-122"/>
                <a:cs typeface="Arial" pitchFamily="34" charset="-120"/>
              </a:rPr>
              <a:t>«Journal des Savans»</a:t>
            </a:r>
            <a:endParaRPr lang="en-US" sz="2100" dirty="0"/>
          </a:p>
        </p:txBody>
      </p:sp>
      <p:sp>
        <p:nvSpPr>
          <p:cNvPr id="15" name="Text 12"/>
          <p:cNvSpPr/>
          <p:nvPr/>
        </p:nvSpPr>
        <p:spPr>
          <a:xfrm>
            <a:off x="749808" y="3090672"/>
            <a:ext cx="3108960" cy="704088"/>
          </a:xfrm>
          <a:prstGeom prst="rect">
            <a:avLst/>
          </a:prstGeom>
          <a:noFill/>
          <a:ln/>
        </p:spPr>
        <p:txBody>
          <a:bodyPr wrap="square" lIns="0" tIns="0" rIns="0" bIns="0" rtlCol="0" anchor="t"/>
          <a:lstStyle/>
          <a:p>
            <a:pPr marL="0" indent="0" algn="l">
              <a:lnSpc>
                <a:spcPct val="100000"/>
              </a:lnSpc>
              <a:buNone/>
            </a:pPr>
            <a:r>
              <a:rPr lang="en-US" sz="1780" dirty="0">
                <a:solidFill>
                  <a:srgbClr val="172D43"/>
                </a:solidFill>
                <a:latin typeface="Arial" pitchFamily="34" charset="0"/>
                <a:ea typeface="Arial" pitchFamily="34" charset="-122"/>
                <a:cs typeface="Arial" pitchFamily="34" charset="-120"/>
              </a:rPr>
              <a:t>Adabiyot, san’at, falsafa va tabiiy fanlar bo‘yicha kitoblarga sharhlar.</a:t>
            </a:r>
            <a:endParaRPr lang="en-US" sz="1780" dirty="0"/>
          </a:p>
        </p:txBody>
      </p:sp>
      <p:sp>
        <p:nvSpPr>
          <p:cNvPr id="16" name="Shape 13"/>
          <p:cNvSpPr/>
          <p:nvPr/>
        </p:nvSpPr>
        <p:spPr>
          <a:xfrm>
            <a:off x="4315968" y="1664208"/>
            <a:ext cx="3557016" cy="2322576"/>
          </a:xfrm>
          <a:prstGeom prst="roundRect">
            <a:avLst>
              <a:gd name="adj" fmla="val 5906"/>
            </a:avLst>
          </a:prstGeom>
          <a:solidFill>
            <a:srgbClr val="FFFFFF"/>
          </a:solidFill>
          <a:ln w="12700">
            <a:solidFill>
              <a:srgbClr val="FFFFFF">
                <a:alpha val="0"/>
              </a:srgbClr>
            </a:solidFill>
            <a:prstDash val="solid"/>
          </a:ln>
        </p:spPr>
      </p:sp>
      <p:sp>
        <p:nvSpPr>
          <p:cNvPr id="17" name="Shape 14"/>
          <p:cNvSpPr/>
          <p:nvPr/>
        </p:nvSpPr>
        <p:spPr>
          <a:xfrm>
            <a:off x="4517136" y="1874520"/>
            <a:ext cx="3154680" cy="365760"/>
          </a:xfrm>
          <a:prstGeom prst="roundRect">
            <a:avLst>
              <a:gd name="adj" fmla="val 25000"/>
            </a:avLst>
          </a:prstGeom>
          <a:solidFill>
            <a:srgbClr val="E4F2EE"/>
          </a:solidFill>
          <a:ln w="12700">
            <a:solidFill>
              <a:srgbClr val="E4F2EE">
                <a:alpha val="0"/>
              </a:srgbClr>
            </a:solidFill>
            <a:prstDash val="solid"/>
          </a:ln>
        </p:spPr>
      </p:sp>
      <p:sp>
        <p:nvSpPr>
          <p:cNvPr id="18" name="Text 15"/>
          <p:cNvSpPr/>
          <p:nvPr/>
        </p:nvSpPr>
        <p:spPr>
          <a:xfrm>
            <a:off x="4590288" y="1924812"/>
            <a:ext cx="3008376" cy="283464"/>
          </a:xfrm>
          <a:prstGeom prst="rect">
            <a:avLst/>
          </a:prstGeom>
          <a:noFill/>
          <a:ln/>
        </p:spPr>
        <p:txBody>
          <a:bodyPr wrap="square" lIns="0" tIns="0" rIns="0" bIns="0" rtlCol="0" anchor="ctr"/>
          <a:lstStyle/>
          <a:p>
            <a:pPr marL="0" indent="0" algn="ctr">
              <a:lnSpc>
                <a:spcPct val="100000"/>
              </a:lnSpc>
              <a:buNone/>
            </a:pPr>
            <a:r>
              <a:rPr lang="en-US" sz="1500" b="1" dirty="0">
                <a:solidFill>
                  <a:srgbClr val="087F83"/>
                </a:solidFill>
                <a:latin typeface="Arial" pitchFamily="34" charset="0"/>
                <a:ea typeface="Arial" pitchFamily="34" charset="-122"/>
                <a:cs typeface="Arial" pitchFamily="34" charset="-120"/>
              </a:rPr>
              <a:t>1655 · LONDON</a:t>
            </a:r>
            <a:endParaRPr lang="en-US" sz="1500" dirty="0"/>
          </a:p>
        </p:txBody>
      </p:sp>
      <p:sp>
        <p:nvSpPr>
          <p:cNvPr id="19" name="Text 16"/>
          <p:cNvSpPr/>
          <p:nvPr/>
        </p:nvSpPr>
        <p:spPr>
          <a:xfrm>
            <a:off x="4535424" y="2404872"/>
            <a:ext cx="3108960" cy="594360"/>
          </a:xfrm>
          <a:prstGeom prst="rect">
            <a:avLst/>
          </a:prstGeom>
          <a:noFill/>
          <a:ln/>
        </p:spPr>
        <p:txBody>
          <a:bodyPr wrap="square" lIns="0" tIns="0" rIns="0" bIns="0" rtlCol="0" anchor="t"/>
          <a:lstStyle/>
          <a:p>
            <a:pPr marL="0" indent="0" algn="l">
              <a:lnSpc>
                <a:spcPct val="100000"/>
              </a:lnSpc>
              <a:buNone/>
            </a:pPr>
            <a:r>
              <a:rPr lang="en-US" sz="2100" b="1" dirty="0">
                <a:solidFill>
                  <a:srgbClr val="172D43"/>
                </a:solidFill>
                <a:latin typeface="Arial" pitchFamily="34" charset="0"/>
                <a:ea typeface="Arial" pitchFamily="34" charset="-122"/>
                <a:cs typeface="Arial" pitchFamily="34" charset="-120"/>
              </a:rPr>
              <a:t>«Filosofikal tranzekshne</a:t>
            </a:r>
            <a:endParaRPr lang="en-US" sz="2100" dirty="0"/>
          </a:p>
          <a:p>
            <a:pPr marL="0" indent="0" algn="l">
              <a:lnSpc>
                <a:spcPct val="100000"/>
              </a:lnSpc>
              <a:buNone/>
            </a:pPr>
            <a:r>
              <a:rPr lang="en-US" sz="2100" b="1" dirty="0">
                <a:solidFill>
                  <a:srgbClr val="172D43"/>
                </a:solidFill>
                <a:latin typeface="Arial" pitchFamily="34" charset="0"/>
                <a:ea typeface="Arial" pitchFamily="34" charset="-122"/>
                <a:cs typeface="Arial" pitchFamily="34" charset="-120"/>
              </a:rPr>
              <a:t>of royyal sosyate»</a:t>
            </a:r>
            <a:endParaRPr lang="en-US" sz="2100" dirty="0"/>
          </a:p>
        </p:txBody>
      </p:sp>
      <p:sp>
        <p:nvSpPr>
          <p:cNvPr id="20" name="Text 17"/>
          <p:cNvSpPr/>
          <p:nvPr/>
        </p:nvSpPr>
        <p:spPr>
          <a:xfrm>
            <a:off x="4535424" y="3090672"/>
            <a:ext cx="3108960" cy="704088"/>
          </a:xfrm>
          <a:prstGeom prst="rect">
            <a:avLst/>
          </a:prstGeom>
          <a:noFill/>
          <a:ln/>
        </p:spPr>
        <p:txBody>
          <a:bodyPr wrap="square" lIns="0" tIns="0" rIns="0" bIns="0" rtlCol="0" anchor="t"/>
          <a:lstStyle/>
          <a:p>
            <a:pPr marL="0" indent="0" algn="l">
              <a:lnSpc>
                <a:spcPct val="100000"/>
              </a:lnSpc>
              <a:buNone/>
            </a:pPr>
            <a:r>
              <a:rPr lang="en-US" sz="1850" dirty="0">
                <a:solidFill>
                  <a:srgbClr val="172D43"/>
                </a:solidFill>
                <a:latin typeface="Arial" pitchFamily="34" charset="0"/>
                <a:ea typeface="Arial" pitchFamily="34" charset="-122"/>
                <a:cs typeface="Arial" pitchFamily="34" charset="-120"/>
              </a:rPr>
              <a:t>Ilmiy jurnal.</a:t>
            </a:r>
            <a:endParaRPr lang="en-US" sz="1850" dirty="0"/>
          </a:p>
        </p:txBody>
      </p:sp>
      <p:sp>
        <p:nvSpPr>
          <p:cNvPr id="21" name="Shape 18"/>
          <p:cNvSpPr/>
          <p:nvPr/>
        </p:nvSpPr>
        <p:spPr>
          <a:xfrm>
            <a:off x="8101584" y="1664208"/>
            <a:ext cx="3557016" cy="2322576"/>
          </a:xfrm>
          <a:prstGeom prst="roundRect">
            <a:avLst>
              <a:gd name="adj" fmla="val 5906"/>
            </a:avLst>
          </a:prstGeom>
          <a:solidFill>
            <a:srgbClr val="FFFFFF"/>
          </a:solidFill>
          <a:ln w="12700">
            <a:solidFill>
              <a:srgbClr val="FFFFFF">
                <a:alpha val="0"/>
              </a:srgbClr>
            </a:solidFill>
            <a:prstDash val="solid"/>
          </a:ln>
        </p:spPr>
      </p:sp>
      <p:sp>
        <p:nvSpPr>
          <p:cNvPr id="22" name="Shape 19"/>
          <p:cNvSpPr/>
          <p:nvPr/>
        </p:nvSpPr>
        <p:spPr>
          <a:xfrm>
            <a:off x="8302752" y="1874520"/>
            <a:ext cx="3154680" cy="365760"/>
          </a:xfrm>
          <a:prstGeom prst="roundRect">
            <a:avLst>
              <a:gd name="adj" fmla="val 25000"/>
            </a:avLst>
          </a:prstGeom>
          <a:solidFill>
            <a:srgbClr val="E4F2EE"/>
          </a:solidFill>
          <a:ln w="12700">
            <a:solidFill>
              <a:srgbClr val="E4F2EE">
                <a:alpha val="0"/>
              </a:srgbClr>
            </a:solidFill>
            <a:prstDash val="solid"/>
          </a:ln>
        </p:spPr>
      </p:sp>
      <p:sp>
        <p:nvSpPr>
          <p:cNvPr id="23" name="Text 20"/>
          <p:cNvSpPr/>
          <p:nvPr/>
        </p:nvSpPr>
        <p:spPr>
          <a:xfrm>
            <a:off x="8375904" y="1924812"/>
            <a:ext cx="3008376" cy="283464"/>
          </a:xfrm>
          <a:prstGeom prst="rect">
            <a:avLst/>
          </a:prstGeom>
          <a:noFill/>
          <a:ln/>
        </p:spPr>
        <p:txBody>
          <a:bodyPr wrap="square" lIns="0" tIns="0" rIns="0" bIns="0" rtlCol="0" anchor="ctr"/>
          <a:lstStyle/>
          <a:p>
            <a:pPr marL="0" indent="0" algn="ctr">
              <a:lnSpc>
                <a:spcPct val="100000"/>
              </a:lnSpc>
              <a:buNone/>
            </a:pPr>
            <a:r>
              <a:rPr lang="en-US" sz="1500" b="1" dirty="0">
                <a:solidFill>
                  <a:srgbClr val="087F83"/>
                </a:solidFill>
                <a:latin typeface="Arial" pitchFamily="34" charset="0"/>
                <a:ea typeface="Arial" pitchFamily="34" charset="-122"/>
                <a:cs typeface="Arial" pitchFamily="34" charset="-120"/>
              </a:rPr>
              <a:t>1688 · ITALIYA</a:t>
            </a:r>
            <a:endParaRPr lang="en-US" sz="1500" dirty="0"/>
          </a:p>
        </p:txBody>
      </p:sp>
      <p:sp>
        <p:nvSpPr>
          <p:cNvPr id="24" name="Text 21"/>
          <p:cNvSpPr/>
          <p:nvPr/>
        </p:nvSpPr>
        <p:spPr>
          <a:xfrm>
            <a:off x="8321040" y="2404872"/>
            <a:ext cx="3108960" cy="594360"/>
          </a:xfrm>
          <a:prstGeom prst="rect">
            <a:avLst/>
          </a:prstGeom>
          <a:noFill/>
          <a:ln/>
        </p:spPr>
        <p:txBody>
          <a:bodyPr wrap="square" lIns="0" tIns="0" rIns="0" bIns="0" rtlCol="0" anchor="t"/>
          <a:lstStyle/>
          <a:p>
            <a:pPr marL="0" indent="0" algn="l">
              <a:lnSpc>
                <a:spcPct val="100000"/>
              </a:lnSpc>
              <a:buNone/>
            </a:pPr>
            <a:r>
              <a:rPr lang="en-US" sz="2100" b="1" dirty="0">
                <a:solidFill>
                  <a:srgbClr val="172D43"/>
                </a:solidFill>
                <a:latin typeface="Arial" pitchFamily="34" charset="0"/>
                <a:ea typeface="Arial" pitchFamily="34" charset="-122"/>
                <a:cs typeface="Arial" pitchFamily="34" charset="-120"/>
              </a:rPr>
              <a:t>«Djornal de lettarati»</a:t>
            </a:r>
            <a:endParaRPr lang="en-US" sz="2100" dirty="0"/>
          </a:p>
        </p:txBody>
      </p:sp>
      <p:sp>
        <p:nvSpPr>
          <p:cNvPr id="25" name="Text 22"/>
          <p:cNvSpPr/>
          <p:nvPr/>
        </p:nvSpPr>
        <p:spPr>
          <a:xfrm>
            <a:off x="8321040" y="3090672"/>
            <a:ext cx="3108960" cy="704088"/>
          </a:xfrm>
          <a:prstGeom prst="rect">
            <a:avLst/>
          </a:prstGeom>
          <a:noFill/>
          <a:ln/>
        </p:spPr>
        <p:txBody>
          <a:bodyPr wrap="square" lIns="0" tIns="0" rIns="0" bIns="0" rtlCol="0" anchor="t"/>
          <a:lstStyle/>
          <a:p>
            <a:pPr marL="0" indent="0" algn="l">
              <a:lnSpc>
                <a:spcPct val="100000"/>
              </a:lnSpc>
              <a:buNone/>
            </a:pPr>
            <a:r>
              <a:rPr lang="en-US" sz="1850" dirty="0">
                <a:solidFill>
                  <a:srgbClr val="172D43"/>
                </a:solidFill>
                <a:latin typeface="Arial" pitchFamily="34" charset="0"/>
                <a:ea typeface="Arial" pitchFamily="34" charset="-122"/>
                <a:cs typeface="Arial" pitchFamily="34" charset="-120"/>
              </a:rPr>
              <a:t>Adabiy jurnal.</a:t>
            </a:r>
            <a:endParaRPr lang="en-US" sz="1850" dirty="0"/>
          </a:p>
        </p:txBody>
      </p:sp>
      <p:sp>
        <p:nvSpPr>
          <p:cNvPr id="26" name="Shape 23"/>
          <p:cNvSpPr/>
          <p:nvPr/>
        </p:nvSpPr>
        <p:spPr>
          <a:xfrm>
            <a:off x="530352" y="4096512"/>
            <a:ext cx="3557016" cy="1920240"/>
          </a:xfrm>
          <a:prstGeom prst="roundRect">
            <a:avLst>
              <a:gd name="adj" fmla="val 7619"/>
            </a:avLst>
          </a:prstGeom>
          <a:solidFill>
            <a:srgbClr val="FFFFFF"/>
          </a:solidFill>
          <a:ln w="12700">
            <a:solidFill>
              <a:srgbClr val="FFFFFF">
                <a:alpha val="0"/>
              </a:srgbClr>
            </a:solidFill>
            <a:prstDash val="solid"/>
          </a:ln>
        </p:spPr>
      </p:sp>
      <p:sp>
        <p:nvSpPr>
          <p:cNvPr id="27" name="Shape 24"/>
          <p:cNvSpPr/>
          <p:nvPr/>
        </p:nvSpPr>
        <p:spPr>
          <a:xfrm>
            <a:off x="530352" y="4315968"/>
            <a:ext cx="41148" cy="1481328"/>
          </a:xfrm>
          <a:prstGeom prst="rect">
            <a:avLst/>
          </a:prstGeom>
          <a:solidFill>
            <a:srgbClr val="087F83"/>
          </a:solidFill>
          <a:ln w="12700">
            <a:solidFill>
              <a:srgbClr val="087F83">
                <a:alpha val="0"/>
              </a:srgbClr>
            </a:solidFill>
            <a:prstDash val="solid"/>
          </a:ln>
        </p:spPr>
      </p:sp>
      <p:sp>
        <p:nvSpPr>
          <p:cNvPr id="28" name="Text 25"/>
          <p:cNvSpPr/>
          <p:nvPr/>
        </p:nvSpPr>
        <p:spPr>
          <a:xfrm>
            <a:off x="749808" y="4306824"/>
            <a:ext cx="3118104" cy="530352"/>
          </a:xfrm>
          <a:prstGeom prst="rect">
            <a:avLst/>
          </a:prstGeom>
          <a:noFill/>
          <a:ln/>
        </p:spPr>
        <p:txBody>
          <a:bodyPr wrap="square" lIns="0" tIns="0" rIns="0" bIns="0" rtlCol="0" anchor="t"/>
          <a:lstStyle/>
          <a:p>
            <a:pPr marL="0" indent="0" algn="l">
              <a:lnSpc>
                <a:spcPct val="100000"/>
              </a:lnSpc>
              <a:buNone/>
            </a:pPr>
            <a:r>
              <a:rPr lang="en-US" sz="2200" b="1" dirty="0">
                <a:solidFill>
                  <a:srgbClr val="172D43"/>
                </a:solidFill>
                <a:latin typeface="Arial" pitchFamily="34" charset="0"/>
                <a:ea typeface="Arial" pitchFamily="34" charset="-122"/>
                <a:cs typeface="Arial" pitchFamily="34" charset="-120"/>
              </a:rPr>
              <a:t>1682 · GERMANIYA</a:t>
            </a:r>
            <a:endParaRPr lang="en-US" sz="2200" dirty="0"/>
          </a:p>
        </p:txBody>
      </p:sp>
      <p:sp>
        <p:nvSpPr>
          <p:cNvPr id="29" name="Text 26"/>
          <p:cNvSpPr/>
          <p:nvPr/>
        </p:nvSpPr>
        <p:spPr>
          <a:xfrm>
            <a:off x="749808" y="4882896"/>
            <a:ext cx="3118104" cy="932688"/>
          </a:xfrm>
          <a:prstGeom prst="rect">
            <a:avLst/>
          </a:prstGeom>
          <a:noFill/>
          <a:ln/>
        </p:spPr>
        <p:txBody>
          <a:bodyPr wrap="square" lIns="0" tIns="0" rIns="0" bIns="0" rtlCol="0" anchor="t"/>
          <a:lstStyle/>
          <a:p>
            <a:pPr marL="0" indent="0" algn="l">
              <a:lnSpc>
                <a:spcPct val="100000"/>
              </a:lnSpc>
              <a:buNone/>
            </a:pPr>
            <a:r>
              <a:rPr lang="en-US" sz="2070" dirty="0">
                <a:solidFill>
                  <a:srgbClr val="172D43"/>
                </a:solidFill>
                <a:latin typeface="Arial" pitchFamily="34" charset="0"/>
                <a:ea typeface="Arial" pitchFamily="34" charset="-122"/>
                <a:cs typeface="Arial" pitchFamily="34" charset="-120"/>
              </a:rPr>
              <a:t>«Aktum eruditorum»</a:t>
            </a:r>
            <a:endParaRPr lang="en-US" sz="2070" dirty="0"/>
          </a:p>
          <a:p>
            <a:pPr marL="0" indent="0" algn="l">
              <a:lnSpc>
                <a:spcPct val="100000"/>
              </a:lnSpc>
              <a:buNone/>
            </a:pPr>
            <a:r>
              <a:rPr lang="en-US" sz="2070" dirty="0">
                <a:solidFill>
                  <a:srgbClr val="172D43"/>
                </a:solidFill>
                <a:latin typeface="Arial" pitchFamily="34" charset="0"/>
                <a:ea typeface="Arial" pitchFamily="34" charset="-122"/>
                <a:cs typeface="Arial" pitchFamily="34" charset="-120"/>
              </a:rPr>
              <a:t>Ilmiy-ommabop jurnal.</a:t>
            </a:r>
            <a:endParaRPr lang="en-US" sz="2070" dirty="0"/>
          </a:p>
        </p:txBody>
      </p:sp>
      <p:sp>
        <p:nvSpPr>
          <p:cNvPr id="30" name="Shape 27"/>
          <p:cNvSpPr/>
          <p:nvPr/>
        </p:nvSpPr>
        <p:spPr>
          <a:xfrm>
            <a:off x="4315968" y="4096512"/>
            <a:ext cx="7342632" cy="1920240"/>
          </a:xfrm>
          <a:prstGeom prst="roundRect">
            <a:avLst>
              <a:gd name="adj" fmla="val 7143"/>
            </a:avLst>
          </a:prstGeom>
          <a:solidFill>
            <a:srgbClr val="13243A"/>
          </a:solidFill>
          <a:ln w="12700">
            <a:solidFill>
              <a:srgbClr val="13243A">
                <a:alpha val="0"/>
              </a:srgbClr>
            </a:solidFill>
            <a:prstDash val="solid"/>
          </a:ln>
        </p:spPr>
      </p:sp>
      <p:sp>
        <p:nvSpPr>
          <p:cNvPr id="31" name="Text 28"/>
          <p:cNvSpPr/>
          <p:nvPr/>
        </p:nvSpPr>
        <p:spPr>
          <a:xfrm>
            <a:off x="4553712" y="4306824"/>
            <a:ext cx="6858000" cy="329184"/>
          </a:xfrm>
          <a:prstGeom prst="rect">
            <a:avLst/>
          </a:prstGeom>
          <a:noFill/>
          <a:ln/>
        </p:spPr>
        <p:txBody>
          <a:bodyPr wrap="square" lIns="0" tIns="0" rIns="0" bIns="0" rtlCol="0" anchor="t"/>
          <a:lstStyle/>
          <a:p>
            <a:pPr marL="0" indent="0" algn="l">
              <a:lnSpc>
                <a:spcPct val="100000"/>
              </a:lnSpc>
              <a:buNone/>
            </a:pPr>
            <a:r>
              <a:rPr lang="en-US" sz="2200" b="1" dirty="0">
                <a:solidFill>
                  <a:srgbClr val="E5B65D"/>
                </a:solidFill>
                <a:latin typeface="Arial" pitchFamily="34" charset="0"/>
                <a:ea typeface="Arial" pitchFamily="34" charset="-122"/>
                <a:cs typeface="Arial" pitchFamily="34" charset="-120"/>
              </a:rPr>
              <a:t>1728 · ROSSIYA</a:t>
            </a:r>
            <a:endParaRPr lang="en-US" sz="2200" dirty="0"/>
          </a:p>
        </p:txBody>
      </p:sp>
      <p:sp>
        <p:nvSpPr>
          <p:cNvPr id="32" name="Text 29"/>
          <p:cNvSpPr/>
          <p:nvPr/>
        </p:nvSpPr>
        <p:spPr>
          <a:xfrm>
            <a:off x="4553712" y="4764024"/>
            <a:ext cx="6839712" cy="1042416"/>
          </a:xfrm>
          <a:prstGeom prst="rect">
            <a:avLst/>
          </a:prstGeom>
          <a:noFill/>
          <a:ln/>
        </p:spPr>
        <p:txBody>
          <a:bodyPr wrap="square" lIns="0" tIns="0" rIns="0" bIns="0" rtlCol="0" anchor="t"/>
          <a:lstStyle/>
          <a:p>
            <a:pPr marL="0" indent="0" algn="l">
              <a:lnSpc>
                <a:spcPct val="100000"/>
              </a:lnSpc>
              <a:buNone/>
            </a:pPr>
            <a:r>
              <a:rPr lang="en-US" sz="1800" dirty="0">
                <a:solidFill>
                  <a:srgbClr val="FFFFFF"/>
                </a:solidFill>
                <a:latin typeface="Arial" pitchFamily="34" charset="0"/>
                <a:ea typeface="Arial" pitchFamily="34" charset="-122"/>
                <a:cs typeface="Arial" pitchFamily="34" charset="-120"/>
              </a:rPr>
              <a:t>«Санкт-Петербург ведомости» gazetasining nashri — «Vedomostlarga oylik tarixiy, geografik va boshqa ilovalar». Ilmiy-adabiy jurnal faoliyatida M.V. Lomonosov asosiy o‘rin tutgan.</a:t>
            </a:r>
            <a:endParaRPr lang="en-US" sz="1800" dirty="0"/>
          </a:p>
        </p:txBody>
      </p:sp>
      <p:sp>
        <p:nvSpPr>
          <p:cNvPr id="33" name="Text 30"/>
          <p:cNvSpPr/>
          <p:nvPr/>
        </p:nvSpPr>
        <p:spPr>
          <a:xfrm>
            <a:off x="530352" y="6117336"/>
            <a:ext cx="11064240" cy="173736"/>
          </a:xfrm>
          <a:prstGeom prst="rect">
            <a:avLst/>
          </a:prstGeom>
          <a:noFill/>
          <a:ln/>
        </p:spPr>
        <p:txBody>
          <a:bodyPr wrap="square" lIns="0" tIns="0" rIns="0" bIns="0" rtlCol="0" anchor="t"/>
          <a:lstStyle/>
          <a:p>
            <a:pPr marL="0" indent="0" algn="l">
              <a:lnSpc>
                <a:spcPct val="100000"/>
              </a:lnSpc>
              <a:buNone/>
            </a:pPr>
            <a:r>
              <a:rPr lang="en-US" sz="1150" dirty="0">
                <a:solidFill>
                  <a:srgbClr val="53677B"/>
                </a:solidFill>
                <a:latin typeface="Arial" pitchFamily="34" charset="0"/>
                <a:ea typeface="Arial" pitchFamily="34" charset="-122"/>
                <a:cs typeface="Arial" pitchFamily="34" charset="-120"/>
              </a:rPr>
              <a:t>Tarixiy yillar va nashr nomlari asl taqdimotdagi shaklda saqlangan.</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Turkistonda ilk jurnallar</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10 / 31</a:t>
            </a:r>
            <a:endParaRPr lang="en-US" sz="1200" dirty="0"/>
          </a:p>
        </p:txBody>
      </p:sp>
      <p:sp>
        <p:nvSpPr>
          <p:cNvPr id="9" name="Shape 7"/>
          <p:cNvSpPr/>
          <p:nvPr/>
        </p:nvSpPr>
        <p:spPr>
          <a:xfrm>
            <a:off x="530352" y="6766560"/>
            <a:ext cx="3590741"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64208"/>
            <a:ext cx="3557016" cy="4425696"/>
          </a:xfrm>
          <a:prstGeom prst="roundRect">
            <a:avLst>
              <a:gd name="adj" fmla="val 4627"/>
            </a:avLst>
          </a:prstGeom>
          <a:solidFill>
            <a:srgbClr val="FFFFFF"/>
          </a:solidFill>
          <a:ln w="12700">
            <a:solidFill>
              <a:srgbClr val="FFFFFF">
                <a:alpha val="0"/>
              </a:srgbClr>
            </a:solidFill>
            <a:prstDash val="solid"/>
          </a:ln>
        </p:spPr>
      </p:sp>
      <p:sp>
        <p:nvSpPr>
          <p:cNvPr id="12" name="Shape 9"/>
          <p:cNvSpPr/>
          <p:nvPr/>
        </p:nvSpPr>
        <p:spPr>
          <a:xfrm>
            <a:off x="740664" y="1883664"/>
            <a:ext cx="45720" cy="612648"/>
          </a:xfrm>
          <a:prstGeom prst="rect">
            <a:avLst/>
          </a:prstGeom>
          <a:solidFill>
            <a:srgbClr val="087F83"/>
          </a:solidFill>
          <a:ln w="12700">
            <a:solidFill>
              <a:srgbClr val="087F83">
                <a:alpha val="0"/>
              </a:srgbClr>
            </a:solidFill>
            <a:prstDash val="solid"/>
          </a:ln>
        </p:spPr>
      </p:sp>
      <p:sp>
        <p:nvSpPr>
          <p:cNvPr id="13" name="Text 10"/>
          <p:cNvSpPr/>
          <p:nvPr/>
        </p:nvSpPr>
        <p:spPr>
          <a:xfrm>
            <a:off x="932688" y="1920240"/>
            <a:ext cx="2871216" cy="438912"/>
          </a:xfrm>
          <a:prstGeom prst="rect">
            <a:avLst/>
          </a:prstGeom>
          <a:noFill/>
          <a:ln/>
        </p:spPr>
        <p:txBody>
          <a:bodyPr wrap="square" lIns="0" tIns="0" rIns="0" bIns="0" rtlCol="0" anchor="t"/>
          <a:lstStyle/>
          <a:p>
            <a:pPr marL="0" indent="0" algn="l">
              <a:lnSpc>
                <a:spcPct val="100000"/>
              </a:lnSpc>
              <a:buNone/>
            </a:pPr>
            <a:r>
              <a:rPr lang="en-US" sz="3500" b="1" dirty="0">
                <a:solidFill>
                  <a:srgbClr val="087F83"/>
                </a:solidFill>
                <a:latin typeface="Arial" pitchFamily="34" charset="0"/>
                <a:ea typeface="Arial" pitchFamily="34" charset="-122"/>
                <a:cs typeface="Arial" pitchFamily="34" charset="-120"/>
              </a:rPr>
              <a:t>1913</a:t>
            </a:r>
            <a:endParaRPr lang="en-US" sz="3500" dirty="0"/>
          </a:p>
        </p:txBody>
      </p:sp>
      <p:sp>
        <p:nvSpPr>
          <p:cNvPr id="14" name="Text 11"/>
          <p:cNvSpPr/>
          <p:nvPr/>
        </p:nvSpPr>
        <p:spPr>
          <a:xfrm>
            <a:off x="768096" y="2542032"/>
            <a:ext cx="3044952" cy="246888"/>
          </a:xfrm>
          <a:prstGeom prst="rect">
            <a:avLst/>
          </a:prstGeom>
          <a:noFill/>
          <a:ln/>
        </p:spPr>
        <p:txBody>
          <a:bodyPr wrap="square" lIns="0" tIns="0" rIns="0" bIns="0" rtlCol="0" anchor="t"/>
          <a:lstStyle/>
          <a:p>
            <a:pPr marL="0" indent="0" algn="l">
              <a:lnSpc>
                <a:spcPct val="100000"/>
              </a:lnSpc>
              <a:buNone/>
            </a:pPr>
            <a:r>
              <a:rPr lang="en-US" sz="1650" dirty="0">
                <a:solidFill>
                  <a:srgbClr val="53677B"/>
                </a:solidFill>
                <a:latin typeface="Arial" pitchFamily="34" charset="0"/>
                <a:ea typeface="Arial" pitchFamily="34" charset="-122"/>
                <a:cs typeface="Arial" pitchFamily="34" charset="-120"/>
              </a:rPr>
              <a:t>Samarqand</a:t>
            </a:r>
            <a:endParaRPr lang="en-US" sz="1650" dirty="0"/>
          </a:p>
        </p:txBody>
      </p:sp>
      <p:sp>
        <p:nvSpPr>
          <p:cNvPr id="15" name="Text 12"/>
          <p:cNvSpPr/>
          <p:nvPr/>
        </p:nvSpPr>
        <p:spPr>
          <a:xfrm>
            <a:off x="768096" y="2898648"/>
            <a:ext cx="3044952" cy="512064"/>
          </a:xfrm>
          <a:prstGeom prst="rect">
            <a:avLst/>
          </a:prstGeom>
          <a:noFill/>
          <a:ln/>
        </p:spPr>
        <p:txBody>
          <a:bodyPr wrap="square" lIns="0" tIns="0" rIns="0" bIns="0" rtlCol="0" anchor="t"/>
          <a:lstStyle/>
          <a:p>
            <a:pPr marL="0" indent="0" algn="l">
              <a:lnSpc>
                <a:spcPct val="100000"/>
              </a:lnSpc>
              <a:buNone/>
            </a:pPr>
            <a:r>
              <a:rPr lang="en-US" sz="2900" b="1" dirty="0">
                <a:solidFill>
                  <a:srgbClr val="172D43"/>
                </a:solidFill>
                <a:latin typeface="Arial" pitchFamily="34" charset="0"/>
                <a:ea typeface="Arial" pitchFamily="34" charset="-122"/>
                <a:cs typeface="Arial" pitchFamily="34" charset="-120"/>
              </a:rPr>
              <a:t>Oyina</a:t>
            </a:r>
            <a:endParaRPr lang="en-US" sz="2900" dirty="0"/>
          </a:p>
        </p:txBody>
      </p:sp>
      <p:sp>
        <p:nvSpPr>
          <p:cNvPr id="16" name="Text 13"/>
          <p:cNvSpPr/>
          <p:nvPr/>
        </p:nvSpPr>
        <p:spPr>
          <a:xfrm>
            <a:off x="768096" y="3547872"/>
            <a:ext cx="3044952" cy="448056"/>
          </a:xfrm>
          <a:prstGeom prst="rect">
            <a:avLst/>
          </a:prstGeom>
          <a:noFill/>
          <a:ln/>
        </p:spPr>
        <p:txBody>
          <a:bodyPr wrap="square" lIns="0" tIns="0" rIns="0" bIns="0" rtlCol="0" anchor="t"/>
          <a:lstStyle/>
          <a:p>
            <a:pPr marL="0" indent="0" algn="l">
              <a:lnSpc>
                <a:spcPct val="100000"/>
              </a:lnSpc>
              <a:buNone/>
            </a:pPr>
            <a:r>
              <a:rPr lang="en-US" sz="1950" b="1" dirty="0">
                <a:solidFill>
                  <a:srgbClr val="087F83"/>
                </a:solidFill>
                <a:latin typeface="Arial" pitchFamily="34" charset="0"/>
                <a:ea typeface="Arial" pitchFamily="34" charset="-122"/>
                <a:cs typeface="Arial" pitchFamily="34" charset="-120"/>
              </a:rPr>
              <a:t>Mahmudxo‘ja Behbudiy</a:t>
            </a:r>
            <a:endParaRPr lang="en-US" sz="1950" dirty="0"/>
          </a:p>
        </p:txBody>
      </p:sp>
      <p:sp>
        <p:nvSpPr>
          <p:cNvPr id="17" name="Text 14"/>
          <p:cNvSpPr/>
          <p:nvPr/>
        </p:nvSpPr>
        <p:spPr>
          <a:xfrm>
            <a:off x="768096" y="4105656"/>
            <a:ext cx="3044952" cy="1773936"/>
          </a:xfrm>
          <a:prstGeom prst="rect">
            <a:avLst/>
          </a:prstGeom>
          <a:noFill/>
          <a:ln/>
        </p:spPr>
        <p:txBody>
          <a:bodyPr wrap="square" lIns="0" tIns="0" rIns="0" bIns="0" rtlCol="0" anchor="t"/>
          <a:lstStyle/>
          <a:p>
            <a:pPr marL="0" indent="0" algn="l">
              <a:lnSpc>
                <a:spcPct val="100000"/>
              </a:lnSpc>
              <a:buNone/>
            </a:pPr>
            <a:r>
              <a:rPr lang="en-US" sz="1820" dirty="0">
                <a:solidFill>
                  <a:srgbClr val="172D43"/>
                </a:solidFill>
                <a:latin typeface="Arial" pitchFamily="34" charset="0"/>
                <a:ea typeface="Arial" pitchFamily="34" charset="-122"/>
                <a:cs typeface="Arial" pitchFamily="34" charset="-120"/>
              </a:rPr>
              <a:t>Turkiy tildagi ilk ijtimoiy, ilmiy-adabiy nashr. Ilm-ma’rifat va taraqqiyot g‘oyalarini yoygan, qoloqlik va jaholatga qarshi kurashgan.</a:t>
            </a:r>
            <a:endParaRPr lang="en-US" sz="1820" dirty="0"/>
          </a:p>
        </p:txBody>
      </p:sp>
      <p:sp>
        <p:nvSpPr>
          <p:cNvPr id="18" name="Shape 15"/>
          <p:cNvSpPr/>
          <p:nvPr/>
        </p:nvSpPr>
        <p:spPr>
          <a:xfrm>
            <a:off x="4315968" y="1664208"/>
            <a:ext cx="3557016" cy="4425696"/>
          </a:xfrm>
          <a:prstGeom prst="roundRect">
            <a:avLst>
              <a:gd name="adj" fmla="val 4627"/>
            </a:avLst>
          </a:prstGeom>
          <a:solidFill>
            <a:srgbClr val="FFFFFF"/>
          </a:solidFill>
          <a:ln w="12700">
            <a:solidFill>
              <a:srgbClr val="FFFFFF">
                <a:alpha val="0"/>
              </a:srgbClr>
            </a:solidFill>
            <a:prstDash val="solid"/>
          </a:ln>
        </p:spPr>
      </p:sp>
      <p:sp>
        <p:nvSpPr>
          <p:cNvPr id="19" name="Shape 16"/>
          <p:cNvSpPr/>
          <p:nvPr/>
        </p:nvSpPr>
        <p:spPr>
          <a:xfrm>
            <a:off x="4526280" y="1883664"/>
            <a:ext cx="45720" cy="612648"/>
          </a:xfrm>
          <a:prstGeom prst="rect">
            <a:avLst/>
          </a:prstGeom>
          <a:solidFill>
            <a:srgbClr val="1C344C"/>
          </a:solidFill>
          <a:ln w="12700">
            <a:solidFill>
              <a:srgbClr val="1C344C">
                <a:alpha val="0"/>
              </a:srgbClr>
            </a:solidFill>
            <a:prstDash val="solid"/>
          </a:ln>
        </p:spPr>
      </p:sp>
      <p:sp>
        <p:nvSpPr>
          <p:cNvPr id="20" name="Text 17"/>
          <p:cNvSpPr/>
          <p:nvPr/>
        </p:nvSpPr>
        <p:spPr>
          <a:xfrm>
            <a:off x="4718304" y="1920240"/>
            <a:ext cx="2871216" cy="438912"/>
          </a:xfrm>
          <a:prstGeom prst="rect">
            <a:avLst/>
          </a:prstGeom>
          <a:noFill/>
          <a:ln/>
        </p:spPr>
        <p:txBody>
          <a:bodyPr wrap="square" lIns="0" tIns="0" rIns="0" bIns="0" rtlCol="0" anchor="t"/>
          <a:lstStyle/>
          <a:p>
            <a:pPr marL="0" indent="0" algn="l">
              <a:lnSpc>
                <a:spcPct val="100000"/>
              </a:lnSpc>
              <a:buNone/>
            </a:pPr>
            <a:r>
              <a:rPr lang="en-US" sz="3500" b="1" dirty="0">
                <a:solidFill>
                  <a:srgbClr val="1C344C"/>
                </a:solidFill>
                <a:latin typeface="Arial" pitchFamily="34" charset="0"/>
                <a:ea typeface="Arial" pitchFamily="34" charset="-122"/>
                <a:cs typeface="Arial" pitchFamily="34" charset="-120"/>
              </a:rPr>
              <a:t>1915</a:t>
            </a:r>
            <a:endParaRPr lang="en-US" sz="3500" dirty="0"/>
          </a:p>
        </p:txBody>
      </p:sp>
      <p:sp>
        <p:nvSpPr>
          <p:cNvPr id="21" name="Text 18"/>
          <p:cNvSpPr/>
          <p:nvPr/>
        </p:nvSpPr>
        <p:spPr>
          <a:xfrm>
            <a:off x="4553712" y="2542032"/>
            <a:ext cx="3044952" cy="246888"/>
          </a:xfrm>
          <a:prstGeom prst="rect">
            <a:avLst/>
          </a:prstGeom>
          <a:noFill/>
          <a:ln/>
        </p:spPr>
        <p:txBody>
          <a:bodyPr wrap="square" lIns="0" tIns="0" rIns="0" bIns="0" rtlCol="0" anchor="t"/>
          <a:lstStyle/>
          <a:p>
            <a:pPr marL="0" indent="0" algn="l">
              <a:lnSpc>
                <a:spcPct val="100000"/>
              </a:lnSpc>
              <a:buNone/>
            </a:pPr>
            <a:r>
              <a:rPr lang="en-US" sz="1650" dirty="0">
                <a:solidFill>
                  <a:srgbClr val="53677B"/>
                </a:solidFill>
                <a:latin typeface="Arial" pitchFamily="34" charset="0"/>
                <a:ea typeface="Arial" pitchFamily="34" charset="-122"/>
                <a:cs typeface="Arial" pitchFamily="34" charset="-120"/>
              </a:rPr>
              <a:t>Toshkent</a:t>
            </a:r>
            <a:endParaRPr lang="en-US" sz="1650" dirty="0"/>
          </a:p>
        </p:txBody>
      </p:sp>
      <p:sp>
        <p:nvSpPr>
          <p:cNvPr id="22" name="Text 19"/>
          <p:cNvSpPr/>
          <p:nvPr/>
        </p:nvSpPr>
        <p:spPr>
          <a:xfrm>
            <a:off x="4553712" y="2898648"/>
            <a:ext cx="3044952" cy="512064"/>
          </a:xfrm>
          <a:prstGeom prst="rect">
            <a:avLst/>
          </a:prstGeom>
          <a:noFill/>
          <a:ln/>
        </p:spPr>
        <p:txBody>
          <a:bodyPr wrap="square" lIns="0" tIns="0" rIns="0" bIns="0" rtlCol="0" anchor="t"/>
          <a:lstStyle/>
          <a:p>
            <a:pPr marL="0" indent="0" algn="l">
              <a:lnSpc>
                <a:spcPct val="100000"/>
              </a:lnSpc>
              <a:buNone/>
            </a:pPr>
            <a:r>
              <a:rPr lang="en-US" sz="2900" b="1" dirty="0">
                <a:solidFill>
                  <a:srgbClr val="172D43"/>
                </a:solidFill>
                <a:latin typeface="Arial" pitchFamily="34" charset="0"/>
                <a:ea typeface="Arial" pitchFamily="34" charset="-122"/>
                <a:cs typeface="Arial" pitchFamily="34" charset="-120"/>
              </a:rPr>
              <a:t>Al-Isloh</a:t>
            </a:r>
            <a:endParaRPr lang="en-US" sz="2900" dirty="0"/>
          </a:p>
        </p:txBody>
      </p:sp>
      <p:sp>
        <p:nvSpPr>
          <p:cNvPr id="23" name="Text 20"/>
          <p:cNvSpPr/>
          <p:nvPr/>
        </p:nvSpPr>
        <p:spPr>
          <a:xfrm>
            <a:off x="4553712" y="3547872"/>
            <a:ext cx="3044952" cy="448056"/>
          </a:xfrm>
          <a:prstGeom prst="rect">
            <a:avLst/>
          </a:prstGeom>
          <a:noFill/>
          <a:ln/>
        </p:spPr>
        <p:txBody>
          <a:bodyPr wrap="square" lIns="0" tIns="0" rIns="0" bIns="0" rtlCol="0" anchor="t"/>
          <a:lstStyle/>
          <a:p>
            <a:pPr marL="0" indent="0" algn="l">
              <a:lnSpc>
                <a:spcPct val="100000"/>
              </a:lnSpc>
              <a:buNone/>
            </a:pPr>
            <a:r>
              <a:rPr lang="en-US" sz="1950" b="1" dirty="0">
                <a:solidFill>
                  <a:srgbClr val="1C344C"/>
                </a:solidFill>
                <a:latin typeface="Arial" pitchFamily="34" charset="0"/>
                <a:ea typeface="Arial" pitchFamily="34" charset="-122"/>
                <a:cs typeface="Arial" pitchFamily="34" charset="-120"/>
              </a:rPr>
              <a:t>Diniy jurnal</a:t>
            </a:r>
            <a:endParaRPr lang="en-US" sz="1950" dirty="0"/>
          </a:p>
        </p:txBody>
      </p:sp>
      <p:sp>
        <p:nvSpPr>
          <p:cNvPr id="24" name="Text 21"/>
          <p:cNvSpPr/>
          <p:nvPr/>
        </p:nvSpPr>
        <p:spPr>
          <a:xfrm>
            <a:off x="4553712" y="4105656"/>
            <a:ext cx="3044952" cy="1773936"/>
          </a:xfrm>
          <a:prstGeom prst="rect">
            <a:avLst/>
          </a:prstGeom>
          <a:noFill/>
          <a:ln/>
        </p:spPr>
        <p:txBody>
          <a:bodyPr wrap="square" lIns="0" tIns="0" rIns="0" bIns="0" rtlCol="0" anchor="t"/>
          <a:lstStyle/>
          <a:p>
            <a:pPr marL="0" indent="0" algn="l">
              <a:lnSpc>
                <a:spcPct val="100000"/>
              </a:lnSpc>
              <a:buNone/>
            </a:pPr>
            <a:r>
              <a:rPr lang="en-US" sz="2050" dirty="0">
                <a:solidFill>
                  <a:srgbClr val="172D43"/>
                </a:solidFill>
                <a:latin typeface="Arial" pitchFamily="34" charset="0"/>
                <a:ea typeface="Arial" pitchFamily="34" charset="-122"/>
                <a:cs typeface="Arial" pitchFamily="34" charset="-120"/>
              </a:rPr>
              <a:t>Islom dinini isloh qilish yo‘li bilan ma’rifat va taraqqiyotga erishishni targ‘ib qilgan.</a:t>
            </a:r>
            <a:endParaRPr lang="en-US" sz="2050" dirty="0"/>
          </a:p>
        </p:txBody>
      </p:sp>
      <p:sp>
        <p:nvSpPr>
          <p:cNvPr id="25" name="Shape 22"/>
          <p:cNvSpPr/>
          <p:nvPr/>
        </p:nvSpPr>
        <p:spPr>
          <a:xfrm>
            <a:off x="8101584" y="1664208"/>
            <a:ext cx="3557016" cy="4425696"/>
          </a:xfrm>
          <a:prstGeom prst="roundRect">
            <a:avLst>
              <a:gd name="adj" fmla="val 4627"/>
            </a:avLst>
          </a:prstGeom>
          <a:solidFill>
            <a:srgbClr val="FFFFFF"/>
          </a:solidFill>
          <a:ln w="12700">
            <a:solidFill>
              <a:srgbClr val="FFFFFF">
                <a:alpha val="0"/>
              </a:srgbClr>
            </a:solidFill>
            <a:prstDash val="solid"/>
          </a:ln>
        </p:spPr>
      </p:sp>
      <p:sp>
        <p:nvSpPr>
          <p:cNvPr id="26" name="Shape 23"/>
          <p:cNvSpPr/>
          <p:nvPr/>
        </p:nvSpPr>
        <p:spPr>
          <a:xfrm>
            <a:off x="8311896" y="1883664"/>
            <a:ext cx="45720" cy="612648"/>
          </a:xfrm>
          <a:prstGeom prst="rect">
            <a:avLst/>
          </a:prstGeom>
          <a:solidFill>
            <a:srgbClr val="B75D43"/>
          </a:solidFill>
          <a:ln w="12700">
            <a:solidFill>
              <a:srgbClr val="B75D43">
                <a:alpha val="0"/>
              </a:srgbClr>
            </a:solidFill>
            <a:prstDash val="solid"/>
          </a:ln>
        </p:spPr>
      </p:sp>
      <p:sp>
        <p:nvSpPr>
          <p:cNvPr id="27" name="Text 24"/>
          <p:cNvSpPr/>
          <p:nvPr/>
        </p:nvSpPr>
        <p:spPr>
          <a:xfrm>
            <a:off x="8503920" y="1920240"/>
            <a:ext cx="2871216" cy="438912"/>
          </a:xfrm>
          <a:prstGeom prst="rect">
            <a:avLst/>
          </a:prstGeom>
          <a:noFill/>
          <a:ln/>
        </p:spPr>
        <p:txBody>
          <a:bodyPr wrap="square" lIns="0" tIns="0" rIns="0" bIns="0" rtlCol="0" anchor="t"/>
          <a:lstStyle/>
          <a:p>
            <a:pPr marL="0" indent="0" algn="l">
              <a:lnSpc>
                <a:spcPct val="100000"/>
              </a:lnSpc>
              <a:buNone/>
            </a:pPr>
            <a:r>
              <a:rPr lang="en-US" sz="2500" b="1" dirty="0">
                <a:solidFill>
                  <a:srgbClr val="B75D43"/>
                </a:solidFill>
                <a:latin typeface="Arial" pitchFamily="34" charset="0"/>
                <a:ea typeface="Arial" pitchFamily="34" charset="-122"/>
                <a:cs typeface="Arial" pitchFamily="34" charset="-120"/>
              </a:rPr>
              <a:t>1917 · fevral</a:t>
            </a:r>
            <a:endParaRPr lang="en-US" sz="2500" dirty="0"/>
          </a:p>
        </p:txBody>
      </p:sp>
      <p:sp>
        <p:nvSpPr>
          <p:cNvPr id="28" name="Text 25"/>
          <p:cNvSpPr/>
          <p:nvPr/>
        </p:nvSpPr>
        <p:spPr>
          <a:xfrm>
            <a:off x="8339328" y="2542032"/>
            <a:ext cx="3044952" cy="246888"/>
          </a:xfrm>
          <a:prstGeom prst="rect">
            <a:avLst/>
          </a:prstGeom>
          <a:noFill/>
          <a:ln/>
        </p:spPr>
        <p:txBody>
          <a:bodyPr wrap="square" lIns="0" tIns="0" rIns="0" bIns="0" rtlCol="0" anchor="t"/>
          <a:lstStyle/>
          <a:p>
            <a:pPr marL="0" indent="0" algn="l">
              <a:lnSpc>
                <a:spcPct val="100000"/>
              </a:lnSpc>
              <a:buNone/>
            </a:pPr>
            <a:r>
              <a:rPr lang="en-US" sz="1650" dirty="0">
                <a:solidFill>
                  <a:srgbClr val="53677B"/>
                </a:solidFill>
                <a:latin typeface="Arial" pitchFamily="34" charset="0"/>
                <a:ea typeface="Arial" pitchFamily="34" charset="-122"/>
                <a:cs typeface="Arial" pitchFamily="34" charset="-120"/>
              </a:rPr>
              <a:t>Qo‘qon</a:t>
            </a:r>
            <a:endParaRPr lang="en-US" sz="1650" dirty="0"/>
          </a:p>
        </p:txBody>
      </p:sp>
      <p:sp>
        <p:nvSpPr>
          <p:cNvPr id="29" name="Text 26"/>
          <p:cNvSpPr/>
          <p:nvPr/>
        </p:nvSpPr>
        <p:spPr>
          <a:xfrm>
            <a:off x="8339328" y="2898648"/>
            <a:ext cx="3044952" cy="512064"/>
          </a:xfrm>
          <a:prstGeom prst="rect">
            <a:avLst/>
          </a:prstGeom>
          <a:noFill/>
          <a:ln/>
        </p:spPr>
        <p:txBody>
          <a:bodyPr wrap="square" lIns="0" tIns="0" rIns="0" bIns="0" rtlCol="0" anchor="t"/>
          <a:lstStyle/>
          <a:p>
            <a:pPr marL="0" indent="0" algn="l">
              <a:lnSpc>
                <a:spcPct val="100000"/>
              </a:lnSpc>
              <a:buNone/>
            </a:pPr>
            <a:r>
              <a:rPr lang="en-US" sz="2900" b="1" dirty="0">
                <a:solidFill>
                  <a:srgbClr val="172D43"/>
                </a:solidFill>
                <a:latin typeface="Arial" pitchFamily="34" charset="0"/>
                <a:ea typeface="Arial" pitchFamily="34" charset="-122"/>
                <a:cs typeface="Arial" pitchFamily="34" charset="-120"/>
              </a:rPr>
              <a:t>Hurriyat</a:t>
            </a:r>
            <a:endParaRPr lang="en-US" sz="2900" dirty="0"/>
          </a:p>
        </p:txBody>
      </p:sp>
      <p:sp>
        <p:nvSpPr>
          <p:cNvPr id="30" name="Text 27"/>
          <p:cNvSpPr/>
          <p:nvPr/>
        </p:nvSpPr>
        <p:spPr>
          <a:xfrm>
            <a:off x="8339328" y="3547872"/>
            <a:ext cx="3044952" cy="448056"/>
          </a:xfrm>
          <a:prstGeom prst="rect">
            <a:avLst/>
          </a:prstGeom>
          <a:noFill/>
          <a:ln/>
        </p:spPr>
        <p:txBody>
          <a:bodyPr wrap="square" lIns="0" tIns="0" rIns="0" bIns="0" rtlCol="0" anchor="t"/>
          <a:lstStyle/>
          <a:p>
            <a:pPr marL="0" indent="0" algn="l">
              <a:lnSpc>
                <a:spcPct val="100000"/>
              </a:lnSpc>
              <a:buNone/>
            </a:pPr>
            <a:r>
              <a:rPr lang="en-US" sz="1950" b="1" dirty="0">
                <a:solidFill>
                  <a:srgbClr val="B75D43"/>
                </a:solidFill>
                <a:latin typeface="Arial" pitchFamily="34" charset="0"/>
                <a:ea typeface="Arial" pitchFamily="34" charset="-122"/>
                <a:cs typeface="Arial" pitchFamily="34" charset="-120"/>
              </a:rPr>
              <a:t>H.H. Niyoziy</a:t>
            </a:r>
            <a:endParaRPr lang="en-US" sz="1950" dirty="0"/>
          </a:p>
        </p:txBody>
      </p:sp>
      <p:sp>
        <p:nvSpPr>
          <p:cNvPr id="31" name="Text 28"/>
          <p:cNvSpPr/>
          <p:nvPr/>
        </p:nvSpPr>
        <p:spPr>
          <a:xfrm>
            <a:off x="8339328" y="4105656"/>
            <a:ext cx="3044952" cy="1773936"/>
          </a:xfrm>
          <a:prstGeom prst="rect">
            <a:avLst/>
          </a:prstGeom>
          <a:noFill/>
          <a:ln/>
        </p:spPr>
        <p:txBody>
          <a:bodyPr wrap="square" lIns="0" tIns="0" rIns="0" bIns="0" rtlCol="0" anchor="t"/>
          <a:lstStyle/>
          <a:p>
            <a:pPr marL="0" indent="0" algn="l">
              <a:lnSpc>
                <a:spcPct val="100000"/>
              </a:lnSpc>
              <a:buNone/>
            </a:pPr>
            <a:r>
              <a:rPr lang="en-US" sz="2050" dirty="0">
                <a:solidFill>
                  <a:srgbClr val="172D43"/>
                </a:solidFill>
                <a:latin typeface="Arial" pitchFamily="34" charset="0"/>
                <a:ea typeface="Arial" pitchFamily="34" charset="-122"/>
                <a:cs typeface="Arial" pitchFamily="34" charset="-120"/>
              </a:rPr>
              <a:t>Shoir H.H. Niyoziy rahbarligida nashr etilgan ijtimoiy-siyosiy jurnal.</a:t>
            </a:r>
            <a:endParaRPr lang="en-US" sz="2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Mustaqillik davrida jurnalchilik</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11 / 31</a:t>
            </a:r>
            <a:endParaRPr lang="en-US" sz="1200" dirty="0"/>
          </a:p>
        </p:txBody>
      </p:sp>
      <p:sp>
        <p:nvSpPr>
          <p:cNvPr id="9" name="Shape 7"/>
          <p:cNvSpPr/>
          <p:nvPr/>
        </p:nvSpPr>
        <p:spPr>
          <a:xfrm>
            <a:off x="530352" y="6766560"/>
            <a:ext cx="3949815" cy="22860"/>
          </a:xfrm>
          <a:prstGeom prst="rect">
            <a:avLst/>
          </a:prstGeom>
          <a:solidFill>
            <a:srgbClr val="087F83"/>
          </a:solidFill>
          <a:ln w="12700">
            <a:solidFill>
              <a:srgbClr val="087F83">
                <a:alpha val="0"/>
              </a:srgbClr>
            </a:solidFill>
            <a:prstDash val="solid"/>
          </a:ln>
        </p:spPr>
      </p:sp>
      <p:sp>
        <p:nvSpPr>
          <p:cNvPr id="11" name="Text 8"/>
          <p:cNvSpPr/>
          <p:nvPr/>
        </p:nvSpPr>
        <p:spPr>
          <a:xfrm>
            <a:off x="530352" y="1609344"/>
            <a:ext cx="8403336" cy="914400"/>
          </a:xfrm>
          <a:prstGeom prst="rect">
            <a:avLst/>
          </a:prstGeom>
          <a:noFill/>
          <a:ln/>
        </p:spPr>
        <p:txBody>
          <a:bodyPr wrap="square" lIns="0" tIns="0" rIns="0" bIns="0" rtlCol="0" anchor="t"/>
          <a:lstStyle/>
          <a:p>
            <a:pPr marL="0" indent="0" algn="l">
              <a:lnSpc>
                <a:spcPct val="100000"/>
              </a:lnSpc>
              <a:buNone/>
            </a:pPr>
            <a:r>
              <a:rPr lang="en-US" sz="2010" dirty="0">
                <a:solidFill>
                  <a:srgbClr val="53677B"/>
                </a:solidFill>
                <a:latin typeface="Arial" pitchFamily="34" charset="0"/>
                <a:ea typeface="Arial" pitchFamily="34" charset="-122"/>
                <a:cs typeface="Arial" pitchFamily="34" charset="-120"/>
              </a:rPr>
              <a:t>O‘zbekiston mustaqillikka erishgach, jurnalchilik sohasida ijobiy o‘zgarishlar yuz berib, ko‘plab yangi jurnallar chiqarila boshlandi.</a:t>
            </a:r>
            <a:endParaRPr lang="en-US" sz="2010" dirty="0"/>
          </a:p>
        </p:txBody>
      </p:sp>
      <p:sp>
        <p:nvSpPr>
          <p:cNvPr id="12" name="Shape 9"/>
          <p:cNvSpPr/>
          <p:nvPr/>
        </p:nvSpPr>
        <p:spPr>
          <a:xfrm>
            <a:off x="9208008" y="1591056"/>
            <a:ext cx="2441448" cy="950976"/>
          </a:xfrm>
          <a:prstGeom prst="roundRect">
            <a:avLst>
              <a:gd name="adj" fmla="val 15385"/>
            </a:avLst>
          </a:prstGeom>
          <a:solidFill>
            <a:srgbClr val="E4F2EE"/>
          </a:solidFill>
          <a:ln w="12700">
            <a:solidFill>
              <a:srgbClr val="E4F2EE">
                <a:alpha val="0"/>
              </a:srgbClr>
            </a:solidFill>
            <a:prstDash val="solid"/>
          </a:ln>
        </p:spPr>
      </p:sp>
      <p:sp>
        <p:nvSpPr>
          <p:cNvPr id="13" name="Text 10"/>
          <p:cNvSpPr/>
          <p:nvPr/>
        </p:nvSpPr>
        <p:spPr>
          <a:xfrm>
            <a:off x="9381744" y="1746504"/>
            <a:ext cx="1161288" cy="566928"/>
          </a:xfrm>
          <a:prstGeom prst="rect">
            <a:avLst/>
          </a:prstGeom>
          <a:noFill/>
          <a:ln/>
        </p:spPr>
        <p:txBody>
          <a:bodyPr wrap="square" lIns="0" tIns="0" rIns="0" bIns="0" rtlCol="0" anchor="t"/>
          <a:lstStyle/>
          <a:p>
            <a:pPr marL="0" indent="0" algn="l">
              <a:lnSpc>
                <a:spcPct val="100000"/>
              </a:lnSpc>
              <a:buNone/>
            </a:pPr>
            <a:r>
              <a:rPr lang="en-US" sz="3900" b="1" dirty="0">
                <a:solidFill>
                  <a:srgbClr val="087F83"/>
                </a:solidFill>
                <a:latin typeface="Arial" pitchFamily="34" charset="0"/>
                <a:ea typeface="Arial" pitchFamily="34" charset="-122"/>
                <a:cs typeface="Arial" pitchFamily="34" charset="-120"/>
              </a:rPr>
              <a:t>100+</a:t>
            </a:r>
            <a:endParaRPr lang="en-US" sz="3900" dirty="0"/>
          </a:p>
        </p:txBody>
      </p:sp>
      <p:sp>
        <p:nvSpPr>
          <p:cNvPr id="14" name="Text 11"/>
          <p:cNvSpPr/>
          <p:nvPr/>
        </p:nvSpPr>
        <p:spPr>
          <a:xfrm>
            <a:off x="10597896" y="1801368"/>
            <a:ext cx="868680" cy="502920"/>
          </a:xfrm>
          <a:prstGeom prst="rect">
            <a:avLst/>
          </a:prstGeom>
          <a:noFill/>
          <a:ln/>
        </p:spPr>
        <p:txBody>
          <a:bodyPr wrap="square" lIns="0" tIns="0" rIns="0" bIns="0" rtlCol="0" anchor="t"/>
          <a:lstStyle/>
          <a:p>
            <a:pPr marL="0" indent="0" algn="l">
              <a:lnSpc>
                <a:spcPct val="100000"/>
              </a:lnSpc>
              <a:buNone/>
            </a:pPr>
            <a:r>
              <a:rPr lang="en-US" sz="1550" b="1" dirty="0">
                <a:solidFill>
                  <a:srgbClr val="087F83"/>
                </a:solidFill>
                <a:latin typeface="Arial" pitchFamily="34" charset="0"/>
                <a:ea typeface="Arial" pitchFamily="34" charset="-122"/>
                <a:cs typeface="Arial" pitchFamily="34" charset="-120"/>
              </a:rPr>
              <a:t>jurnal</a:t>
            </a:r>
            <a:endParaRPr lang="en-US" sz="1550" dirty="0"/>
          </a:p>
          <a:p>
            <a:pPr marL="0" indent="0" algn="l">
              <a:lnSpc>
                <a:spcPct val="100000"/>
              </a:lnSpc>
              <a:buNone/>
            </a:pPr>
            <a:r>
              <a:rPr lang="en-US" sz="1550" b="1" dirty="0">
                <a:solidFill>
                  <a:srgbClr val="087F83"/>
                </a:solidFill>
                <a:latin typeface="Arial" pitchFamily="34" charset="0"/>
                <a:ea typeface="Arial" pitchFamily="34" charset="-122"/>
                <a:cs typeface="Arial" pitchFamily="34" charset="-120"/>
              </a:rPr>
              <a:t>manbada</a:t>
            </a:r>
            <a:endParaRPr lang="en-US" sz="1550" dirty="0"/>
          </a:p>
        </p:txBody>
      </p:sp>
      <p:sp>
        <p:nvSpPr>
          <p:cNvPr id="15" name="Shape 12"/>
          <p:cNvSpPr/>
          <p:nvPr/>
        </p:nvSpPr>
        <p:spPr>
          <a:xfrm>
            <a:off x="594360" y="2953512"/>
            <a:ext cx="2578608" cy="3118104"/>
          </a:xfrm>
          <a:prstGeom prst="roundRect">
            <a:avLst>
              <a:gd name="adj" fmla="val 709"/>
            </a:avLst>
          </a:prstGeom>
          <a:solidFill>
            <a:srgbClr val="DCE4EB"/>
          </a:solidFill>
          <a:ln w="12700">
            <a:solidFill>
              <a:srgbClr val="DCE4EB">
                <a:alpha val="0"/>
              </a:srgbClr>
            </a:solidFill>
            <a:prstDash val="solid"/>
          </a:ln>
        </p:spPr>
      </p:sp>
      <p:sp>
        <p:nvSpPr>
          <p:cNvPr id="16" name="Shape 13"/>
          <p:cNvSpPr/>
          <p:nvPr/>
        </p:nvSpPr>
        <p:spPr>
          <a:xfrm>
            <a:off x="530352" y="2889504"/>
            <a:ext cx="2578608" cy="3118104"/>
          </a:xfrm>
          <a:prstGeom prst="roundRect">
            <a:avLst>
              <a:gd name="adj" fmla="val 709"/>
            </a:avLst>
          </a:prstGeom>
          <a:solidFill>
            <a:srgbClr val="13243A"/>
          </a:solidFill>
          <a:ln w="12700">
            <a:solidFill>
              <a:srgbClr val="13243A">
                <a:alpha val="0"/>
              </a:srgbClr>
            </a:solidFill>
            <a:prstDash val="solid"/>
          </a:ln>
        </p:spPr>
      </p:sp>
      <p:sp>
        <p:nvSpPr>
          <p:cNvPr id="17" name="Shape 14"/>
          <p:cNvSpPr/>
          <p:nvPr/>
        </p:nvSpPr>
        <p:spPr>
          <a:xfrm>
            <a:off x="667512" y="3108960"/>
            <a:ext cx="347472" cy="36576"/>
          </a:xfrm>
          <a:prstGeom prst="rect">
            <a:avLst/>
          </a:prstGeom>
          <a:solidFill>
            <a:srgbClr val="E5B65D"/>
          </a:solidFill>
          <a:ln w="12700">
            <a:solidFill>
              <a:srgbClr val="E5B65D">
                <a:alpha val="0"/>
              </a:srgbClr>
            </a:solidFill>
            <a:prstDash val="solid"/>
          </a:ln>
        </p:spPr>
      </p:sp>
      <p:sp>
        <p:nvSpPr>
          <p:cNvPr id="18" name="Text 15"/>
          <p:cNvSpPr/>
          <p:nvPr/>
        </p:nvSpPr>
        <p:spPr>
          <a:xfrm>
            <a:off x="740664" y="3429000"/>
            <a:ext cx="2103120" cy="182880"/>
          </a:xfrm>
          <a:prstGeom prst="rect">
            <a:avLst/>
          </a:prstGeom>
          <a:noFill/>
          <a:ln/>
        </p:spPr>
        <p:txBody>
          <a:bodyPr wrap="square" lIns="0" tIns="0" rIns="0" bIns="0" rtlCol="0" anchor="t"/>
          <a:lstStyle/>
          <a:p>
            <a:pPr marL="0" indent="0" algn="l">
              <a:lnSpc>
                <a:spcPct val="100000"/>
              </a:lnSpc>
              <a:buNone/>
            </a:pPr>
            <a:r>
              <a:rPr lang="en-US" sz="1050" b="1" kern="0" spc="200" dirty="0">
                <a:solidFill>
                  <a:srgbClr val="E5B65D"/>
                </a:solidFill>
                <a:latin typeface="Arial" pitchFamily="34" charset="0"/>
                <a:ea typeface="Arial" pitchFamily="34" charset="-122"/>
                <a:cs typeface="Arial" pitchFamily="34" charset="-120"/>
              </a:rPr>
              <a:t>JURNAL</a:t>
            </a:r>
            <a:endParaRPr lang="en-US" sz="1050" dirty="0"/>
          </a:p>
        </p:txBody>
      </p:sp>
      <p:sp>
        <p:nvSpPr>
          <p:cNvPr id="19" name="Text 16"/>
          <p:cNvSpPr/>
          <p:nvPr/>
        </p:nvSpPr>
        <p:spPr>
          <a:xfrm>
            <a:off x="740664" y="3840480"/>
            <a:ext cx="2157984" cy="923544"/>
          </a:xfrm>
          <a:prstGeom prst="rect">
            <a:avLst/>
          </a:prstGeom>
          <a:noFill/>
          <a:ln/>
        </p:spPr>
        <p:txBody>
          <a:bodyPr wrap="square" lIns="0" tIns="0" rIns="0" bIns="0" rtlCol="0" anchor="t"/>
          <a:lstStyle/>
          <a:p>
            <a:pPr marL="0" indent="0" algn="l">
              <a:lnSpc>
                <a:spcPct val="100000"/>
              </a:lnSpc>
              <a:buNone/>
            </a:pPr>
            <a:r>
              <a:rPr lang="en-US" sz="2800" b="1" dirty="0">
                <a:solidFill>
                  <a:srgbClr val="FFFFFF"/>
                </a:solidFill>
                <a:latin typeface="Arial" pitchFamily="34" charset="0"/>
                <a:ea typeface="Arial" pitchFamily="34" charset="-122"/>
                <a:cs typeface="Arial" pitchFamily="34" charset="-120"/>
              </a:rPr>
              <a:t>Tafakkur</a:t>
            </a:r>
            <a:endParaRPr lang="en-US" sz="2800" dirty="0"/>
          </a:p>
        </p:txBody>
      </p:sp>
      <p:sp>
        <p:nvSpPr>
          <p:cNvPr id="20" name="Shape 17"/>
          <p:cNvSpPr/>
          <p:nvPr/>
        </p:nvSpPr>
        <p:spPr>
          <a:xfrm>
            <a:off x="795162" y="5065410"/>
            <a:ext cx="397764" cy="392460"/>
          </a:xfrm>
          <a:prstGeom prst="roundRect">
            <a:avLst>
              <a:gd name="adj" fmla="val 6990"/>
            </a:avLst>
          </a:prstGeom>
          <a:solidFill>
            <a:srgbClr val="FFFFFF">
              <a:alpha val="0"/>
            </a:srgbClr>
          </a:solidFill>
          <a:ln w="10160">
            <a:solidFill>
              <a:srgbClr val="E5B65D"/>
            </a:solidFill>
            <a:prstDash val="solid"/>
          </a:ln>
        </p:spPr>
      </p:sp>
      <p:sp>
        <p:nvSpPr>
          <p:cNvPr id="21" name="Shape 18"/>
          <p:cNvSpPr/>
          <p:nvPr/>
        </p:nvSpPr>
        <p:spPr>
          <a:xfrm>
            <a:off x="848197" y="5134356"/>
            <a:ext cx="116677" cy="111374"/>
          </a:xfrm>
          <a:prstGeom prst="roundRect">
            <a:avLst>
              <a:gd name="adj" fmla="val 8210"/>
            </a:avLst>
          </a:prstGeom>
          <a:solidFill>
            <a:srgbClr val="FFFFFF">
              <a:alpha val="0"/>
            </a:srgbClr>
          </a:solidFill>
          <a:ln w="10160">
            <a:solidFill>
              <a:srgbClr val="E5B65D"/>
            </a:solidFill>
            <a:prstDash val="solid"/>
          </a:ln>
        </p:spPr>
      </p:sp>
      <p:sp>
        <p:nvSpPr>
          <p:cNvPr id="22" name="Shape 19"/>
          <p:cNvSpPr/>
          <p:nvPr/>
        </p:nvSpPr>
        <p:spPr>
          <a:xfrm>
            <a:off x="1012607" y="5144963"/>
            <a:ext cx="127284" cy="0"/>
          </a:xfrm>
          <a:prstGeom prst="line">
            <a:avLst/>
          </a:prstGeom>
          <a:noFill/>
          <a:ln w="22860">
            <a:solidFill>
              <a:srgbClr val="E5B65D"/>
            </a:solidFill>
            <a:prstDash val="solid"/>
          </a:ln>
        </p:spPr>
      </p:sp>
      <p:sp>
        <p:nvSpPr>
          <p:cNvPr id="23" name="Shape 20"/>
          <p:cNvSpPr/>
          <p:nvPr/>
        </p:nvSpPr>
        <p:spPr>
          <a:xfrm>
            <a:off x="1012607" y="5208605"/>
            <a:ext cx="127284" cy="0"/>
          </a:xfrm>
          <a:prstGeom prst="line">
            <a:avLst/>
          </a:prstGeom>
          <a:noFill/>
          <a:ln w="22860">
            <a:solidFill>
              <a:srgbClr val="E5B65D"/>
            </a:solidFill>
            <a:prstDash val="solid"/>
          </a:ln>
        </p:spPr>
      </p:sp>
      <p:sp>
        <p:nvSpPr>
          <p:cNvPr id="24" name="Shape 21"/>
          <p:cNvSpPr/>
          <p:nvPr/>
        </p:nvSpPr>
        <p:spPr>
          <a:xfrm>
            <a:off x="848197" y="5304069"/>
            <a:ext cx="291694" cy="0"/>
          </a:xfrm>
          <a:prstGeom prst="line">
            <a:avLst/>
          </a:prstGeom>
          <a:noFill/>
          <a:ln w="22860">
            <a:solidFill>
              <a:srgbClr val="E5B65D"/>
            </a:solidFill>
            <a:prstDash val="solid"/>
          </a:ln>
        </p:spPr>
      </p:sp>
      <p:sp>
        <p:nvSpPr>
          <p:cNvPr id="25" name="Shape 22"/>
          <p:cNvSpPr/>
          <p:nvPr/>
        </p:nvSpPr>
        <p:spPr>
          <a:xfrm>
            <a:off x="848197" y="5367711"/>
            <a:ext cx="291694" cy="0"/>
          </a:xfrm>
          <a:prstGeom prst="line">
            <a:avLst/>
          </a:prstGeom>
          <a:noFill/>
          <a:ln w="22860">
            <a:solidFill>
              <a:srgbClr val="E5B65D"/>
            </a:solidFill>
            <a:prstDash val="solid"/>
          </a:ln>
        </p:spPr>
      </p:sp>
      <p:sp>
        <p:nvSpPr>
          <p:cNvPr id="26" name="Text 23"/>
          <p:cNvSpPr/>
          <p:nvPr/>
        </p:nvSpPr>
        <p:spPr>
          <a:xfrm>
            <a:off x="1389888" y="5010912"/>
            <a:ext cx="1527048" cy="685800"/>
          </a:xfrm>
          <a:prstGeom prst="rect">
            <a:avLst/>
          </a:prstGeom>
          <a:noFill/>
          <a:ln/>
        </p:spPr>
        <p:txBody>
          <a:bodyPr wrap="square" lIns="0" tIns="0" rIns="0" bIns="0" rtlCol="0" anchor="t"/>
          <a:lstStyle/>
          <a:p>
            <a:pPr marL="0" indent="0" algn="l">
              <a:lnSpc>
                <a:spcPct val="100000"/>
              </a:lnSpc>
              <a:buNone/>
            </a:pPr>
            <a:r>
              <a:rPr lang="en-US" sz="1620" dirty="0">
                <a:solidFill>
                  <a:srgbClr val="FFFFFF"/>
                </a:solidFill>
                <a:latin typeface="Arial" pitchFamily="34" charset="0"/>
                <a:ea typeface="Arial" pitchFamily="34" charset="-122"/>
                <a:cs typeface="Arial" pitchFamily="34" charset="-120"/>
              </a:rPr>
              <a:t>Ijtimoiy-siyosiy</a:t>
            </a:r>
            <a:endParaRPr lang="en-US" sz="1620" dirty="0"/>
          </a:p>
        </p:txBody>
      </p:sp>
      <p:sp>
        <p:nvSpPr>
          <p:cNvPr id="27" name="Shape 24"/>
          <p:cNvSpPr/>
          <p:nvPr/>
        </p:nvSpPr>
        <p:spPr>
          <a:xfrm>
            <a:off x="3438144" y="2953512"/>
            <a:ext cx="2578608" cy="3118104"/>
          </a:xfrm>
          <a:prstGeom prst="roundRect">
            <a:avLst>
              <a:gd name="adj" fmla="val 709"/>
            </a:avLst>
          </a:prstGeom>
          <a:solidFill>
            <a:srgbClr val="DCE4EB"/>
          </a:solidFill>
          <a:ln w="12700">
            <a:solidFill>
              <a:srgbClr val="DCE4EB">
                <a:alpha val="0"/>
              </a:srgbClr>
            </a:solidFill>
            <a:prstDash val="solid"/>
          </a:ln>
        </p:spPr>
      </p:sp>
      <p:sp>
        <p:nvSpPr>
          <p:cNvPr id="28" name="Shape 25"/>
          <p:cNvSpPr/>
          <p:nvPr/>
        </p:nvSpPr>
        <p:spPr>
          <a:xfrm>
            <a:off x="3374136" y="2889504"/>
            <a:ext cx="2578608" cy="3118104"/>
          </a:xfrm>
          <a:prstGeom prst="roundRect">
            <a:avLst>
              <a:gd name="adj" fmla="val 709"/>
            </a:avLst>
          </a:prstGeom>
          <a:solidFill>
            <a:srgbClr val="087F83"/>
          </a:solidFill>
          <a:ln w="12700">
            <a:solidFill>
              <a:srgbClr val="087F83">
                <a:alpha val="0"/>
              </a:srgbClr>
            </a:solidFill>
            <a:prstDash val="solid"/>
          </a:ln>
        </p:spPr>
      </p:sp>
      <p:sp>
        <p:nvSpPr>
          <p:cNvPr id="29" name="Shape 26"/>
          <p:cNvSpPr/>
          <p:nvPr/>
        </p:nvSpPr>
        <p:spPr>
          <a:xfrm>
            <a:off x="3511296" y="3108960"/>
            <a:ext cx="347472" cy="36576"/>
          </a:xfrm>
          <a:prstGeom prst="rect">
            <a:avLst/>
          </a:prstGeom>
          <a:solidFill>
            <a:srgbClr val="FFFFFF"/>
          </a:solidFill>
          <a:ln w="12700">
            <a:solidFill>
              <a:srgbClr val="FFFFFF">
                <a:alpha val="0"/>
              </a:srgbClr>
            </a:solidFill>
            <a:prstDash val="solid"/>
          </a:ln>
        </p:spPr>
      </p:sp>
      <p:sp>
        <p:nvSpPr>
          <p:cNvPr id="30" name="Text 27"/>
          <p:cNvSpPr/>
          <p:nvPr/>
        </p:nvSpPr>
        <p:spPr>
          <a:xfrm>
            <a:off x="3584448" y="3429000"/>
            <a:ext cx="2103120" cy="182880"/>
          </a:xfrm>
          <a:prstGeom prst="rect">
            <a:avLst/>
          </a:prstGeom>
          <a:noFill/>
          <a:ln/>
        </p:spPr>
        <p:txBody>
          <a:bodyPr wrap="square" lIns="0" tIns="0" rIns="0" bIns="0" rtlCol="0" anchor="t"/>
          <a:lstStyle/>
          <a:p>
            <a:pPr marL="0" indent="0" algn="l">
              <a:lnSpc>
                <a:spcPct val="100000"/>
              </a:lnSpc>
              <a:buNone/>
            </a:pPr>
            <a:r>
              <a:rPr lang="en-US" sz="1050" b="1" kern="0" spc="200" dirty="0">
                <a:solidFill>
                  <a:srgbClr val="FFFFFF"/>
                </a:solidFill>
                <a:latin typeface="Arial" pitchFamily="34" charset="0"/>
                <a:ea typeface="Arial" pitchFamily="34" charset="-122"/>
                <a:cs typeface="Arial" pitchFamily="34" charset="-120"/>
              </a:rPr>
              <a:t>JURNAL</a:t>
            </a:r>
            <a:endParaRPr lang="en-US" sz="1050" dirty="0"/>
          </a:p>
        </p:txBody>
      </p:sp>
      <p:sp>
        <p:nvSpPr>
          <p:cNvPr id="31" name="Text 28"/>
          <p:cNvSpPr/>
          <p:nvPr/>
        </p:nvSpPr>
        <p:spPr>
          <a:xfrm>
            <a:off x="3584448" y="3840480"/>
            <a:ext cx="2157984" cy="923544"/>
          </a:xfrm>
          <a:prstGeom prst="rect">
            <a:avLst/>
          </a:prstGeom>
          <a:noFill/>
          <a:ln/>
        </p:spPr>
        <p:txBody>
          <a:bodyPr wrap="square" lIns="0" tIns="0" rIns="0" bIns="0" rtlCol="0" anchor="t"/>
          <a:lstStyle/>
          <a:p>
            <a:pPr marL="0" indent="0" algn="l">
              <a:lnSpc>
                <a:spcPct val="100000"/>
              </a:lnSpc>
              <a:buNone/>
            </a:pPr>
            <a:r>
              <a:rPr lang="en-US" sz="2800" b="1" dirty="0">
                <a:solidFill>
                  <a:srgbClr val="FFFFFF"/>
                </a:solidFill>
                <a:latin typeface="Arial" pitchFamily="34" charset="0"/>
                <a:ea typeface="Arial" pitchFamily="34" charset="-122"/>
                <a:cs typeface="Arial" pitchFamily="34" charset="-120"/>
              </a:rPr>
              <a:t>Muloqot</a:t>
            </a:r>
            <a:endParaRPr lang="en-US" sz="2800" dirty="0"/>
          </a:p>
        </p:txBody>
      </p:sp>
      <p:sp>
        <p:nvSpPr>
          <p:cNvPr id="32" name="Shape 29"/>
          <p:cNvSpPr/>
          <p:nvPr/>
        </p:nvSpPr>
        <p:spPr>
          <a:xfrm>
            <a:off x="3623036" y="5076017"/>
            <a:ext cx="434889" cy="307604"/>
          </a:xfrm>
          <a:prstGeom prst="roundRect">
            <a:avLst>
              <a:gd name="adj" fmla="val 29727"/>
            </a:avLst>
          </a:prstGeom>
          <a:solidFill>
            <a:srgbClr val="FFFFFF">
              <a:alpha val="0"/>
            </a:srgbClr>
          </a:solidFill>
          <a:ln w="10160">
            <a:solidFill>
              <a:srgbClr val="FFFFFF"/>
            </a:solidFill>
            <a:prstDash val="solid"/>
          </a:ln>
        </p:spPr>
      </p:sp>
      <p:sp>
        <p:nvSpPr>
          <p:cNvPr id="33" name="Shape 30"/>
          <p:cNvSpPr/>
          <p:nvPr/>
        </p:nvSpPr>
        <p:spPr>
          <a:xfrm flipV="1">
            <a:off x="3691981" y="5383621"/>
            <a:ext cx="31821" cy="95463"/>
          </a:xfrm>
          <a:prstGeom prst="line">
            <a:avLst/>
          </a:prstGeom>
          <a:noFill/>
          <a:ln w="22860">
            <a:solidFill>
              <a:srgbClr val="FFFFFF"/>
            </a:solidFill>
            <a:prstDash val="solid"/>
          </a:ln>
        </p:spPr>
      </p:sp>
      <p:sp>
        <p:nvSpPr>
          <p:cNvPr id="34" name="Shape 31"/>
          <p:cNvSpPr/>
          <p:nvPr/>
        </p:nvSpPr>
        <p:spPr>
          <a:xfrm flipV="1">
            <a:off x="3691981" y="5383621"/>
            <a:ext cx="148499" cy="95463"/>
          </a:xfrm>
          <a:prstGeom prst="line">
            <a:avLst/>
          </a:prstGeom>
          <a:noFill/>
          <a:ln w="22860">
            <a:solidFill>
              <a:srgbClr val="FFFFFF"/>
            </a:solidFill>
            <a:prstDash val="solid"/>
          </a:ln>
        </p:spPr>
      </p:sp>
      <p:sp>
        <p:nvSpPr>
          <p:cNvPr id="35" name="Shape 32"/>
          <p:cNvSpPr/>
          <p:nvPr/>
        </p:nvSpPr>
        <p:spPr>
          <a:xfrm>
            <a:off x="3707892" y="5171481"/>
            <a:ext cx="259872" cy="0"/>
          </a:xfrm>
          <a:prstGeom prst="line">
            <a:avLst/>
          </a:prstGeom>
          <a:noFill/>
          <a:ln w="22860">
            <a:solidFill>
              <a:srgbClr val="FFFFFF"/>
            </a:solidFill>
            <a:prstDash val="solid"/>
          </a:ln>
        </p:spPr>
      </p:sp>
      <p:sp>
        <p:nvSpPr>
          <p:cNvPr id="36" name="Shape 33"/>
          <p:cNvSpPr/>
          <p:nvPr/>
        </p:nvSpPr>
        <p:spPr>
          <a:xfrm>
            <a:off x="3707892" y="5251033"/>
            <a:ext cx="201534" cy="0"/>
          </a:xfrm>
          <a:prstGeom prst="line">
            <a:avLst/>
          </a:prstGeom>
          <a:noFill/>
          <a:ln w="22860">
            <a:solidFill>
              <a:srgbClr val="FFFFFF"/>
            </a:solidFill>
            <a:prstDash val="solid"/>
          </a:ln>
        </p:spPr>
      </p:sp>
      <p:sp>
        <p:nvSpPr>
          <p:cNvPr id="37" name="Text 34"/>
          <p:cNvSpPr/>
          <p:nvPr/>
        </p:nvSpPr>
        <p:spPr>
          <a:xfrm>
            <a:off x="4233672" y="5010912"/>
            <a:ext cx="1527048" cy="685800"/>
          </a:xfrm>
          <a:prstGeom prst="rect">
            <a:avLst/>
          </a:prstGeom>
          <a:noFill/>
          <a:ln/>
        </p:spPr>
        <p:txBody>
          <a:bodyPr wrap="square" lIns="0" tIns="0" rIns="0" bIns="0" rtlCol="0" anchor="t"/>
          <a:lstStyle/>
          <a:p>
            <a:pPr marL="0" indent="0" algn="l">
              <a:lnSpc>
                <a:spcPct val="100000"/>
              </a:lnSpc>
              <a:buNone/>
            </a:pPr>
            <a:r>
              <a:rPr lang="en-US" sz="1620" dirty="0">
                <a:solidFill>
                  <a:srgbClr val="FFFFFF"/>
                </a:solidFill>
                <a:latin typeface="Arial" pitchFamily="34" charset="0"/>
                <a:ea typeface="Arial" pitchFamily="34" charset="-122"/>
                <a:cs typeface="Arial" pitchFamily="34" charset="-120"/>
              </a:rPr>
              <a:t>Ijtimoiy-siyosiy</a:t>
            </a:r>
            <a:endParaRPr lang="en-US" sz="1620" dirty="0"/>
          </a:p>
        </p:txBody>
      </p:sp>
      <p:sp>
        <p:nvSpPr>
          <p:cNvPr id="38" name="Shape 35"/>
          <p:cNvSpPr/>
          <p:nvPr/>
        </p:nvSpPr>
        <p:spPr>
          <a:xfrm>
            <a:off x="6281928" y="2953512"/>
            <a:ext cx="2578608" cy="3118104"/>
          </a:xfrm>
          <a:prstGeom prst="roundRect">
            <a:avLst>
              <a:gd name="adj" fmla="val 709"/>
            </a:avLst>
          </a:prstGeom>
          <a:solidFill>
            <a:srgbClr val="DCE4EB"/>
          </a:solidFill>
          <a:ln w="12700">
            <a:solidFill>
              <a:srgbClr val="DCE4EB">
                <a:alpha val="0"/>
              </a:srgbClr>
            </a:solidFill>
            <a:prstDash val="solid"/>
          </a:ln>
        </p:spPr>
      </p:sp>
      <p:sp>
        <p:nvSpPr>
          <p:cNvPr id="39" name="Shape 36"/>
          <p:cNvSpPr/>
          <p:nvPr/>
        </p:nvSpPr>
        <p:spPr>
          <a:xfrm>
            <a:off x="6217920" y="2889504"/>
            <a:ext cx="2578608" cy="3118104"/>
          </a:xfrm>
          <a:prstGeom prst="roundRect">
            <a:avLst>
              <a:gd name="adj" fmla="val 709"/>
            </a:avLst>
          </a:prstGeom>
          <a:solidFill>
            <a:srgbClr val="1C344C"/>
          </a:solidFill>
          <a:ln w="12700">
            <a:solidFill>
              <a:srgbClr val="1C344C">
                <a:alpha val="0"/>
              </a:srgbClr>
            </a:solidFill>
            <a:prstDash val="solid"/>
          </a:ln>
        </p:spPr>
      </p:sp>
      <p:sp>
        <p:nvSpPr>
          <p:cNvPr id="40" name="Shape 37"/>
          <p:cNvSpPr/>
          <p:nvPr/>
        </p:nvSpPr>
        <p:spPr>
          <a:xfrm>
            <a:off x="6355080" y="3108960"/>
            <a:ext cx="347472" cy="36576"/>
          </a:xfrm>
          <a:prstGeom prst="rect">
            <a:avLst/>
          </a:prstGeom>
          <a:solidFill>
            <a:srgbClr val="FFFFFF"/>
          </a:solidFill>
          <a:ln w="12700">
            <a:solidFill>
              <a:srgbClr val="FFFFFF">
                <a:alpha val="0"/>
              </a:srgbClr>
            </a:solidFill>
            <a:prstDash val="solid"/>
          </a:ln>
        </p:spPr>
      </p:sp>
      <p:sp>
        <p:nvSpPr>
          <p:cNvPr id="41" name="Text 38"/>
          <p:cNvSpPr/>
          <p:nvPr/>
        </p:nvSpPr>
        <p:spPr>
          <a:xfrm>
            <a:off x="6428232" y="3429000"/>
            <a:ext cx="2103120" cy="182880"/>
          </a:xfrm>
          <a:prstGeom prst="rect">
            <a:avLst/>
          </a:prstGeom>
          <a:noFill/>
          <a:ln/>
        </p:spPr>
        <p:txBody>
          <a:bodyPr wrap="square" lIns="0" tIns="0" rIns="0" bIns="0" rtlCol="0" anchor="t"/>
          <a:lstStyle/>
          <a:p>
            <a:pPr marL="0" indent="0" algn="l">
              <a:lnSpc>
                <a:spcPct val="100000"/>
              </a:lnSpc>
              <a:buNone/>
            </a:pPr>
            <a:r>
              <a:rPr lang="en-US" sz="1050" b="1" kern="0" spc="200" dirty="0">
                <a:solidFill>
                  <a:srgbClr val="FFFFFF"/>
                </a:solidFill>
                <a:latin typeface="Arial" pitchFamily="34" charset="0"/>
                <a:ea typeface="Arial" pitchFamily="34" charset="-122"/>
                <a:cs typeface="Arial" pitchFamily="34" charset="-120"/>
              </a:rPr>
              <a:t>JURNAL</a:t>
            </a:r>
            <a:endParaRPr lang="en-US" sz="1050" dirty="0"/>
          </a:p>
        </p:txBody>
      </p:sp>
      <p:sp>
        <p:nvSpPr>
          <p:cNvPr id="42" name="Text 39"/>
          <p:cNvSpPr/>
          <p:nvPr/>
        </p:nvSpPr>
        <p:spPr>
          <a:xfrm>
            <a:off x="6428232" y="3840480"/>
            <a:ext cx="2157984" cy="923544"/>
          </a:xfrm>
          <a:prstGeom prst="rect">
            <a:avLst/>
          </a:prstGeom>
          <a:noFill/>
          <a:ln/>
        </p:spPr>
        <p:txBody>
          <a:bodyPr wrap="square" lIns="0" tIns="0" rIns="0" bIns="0" rtlCol="0" anchor="t"/>
          <a:lstStyle/>
          <a:p>
            <a:pPr marL="0" indent="0" algn="l">
              <a:lnSpc>
                <a:spcPct val="100000"/>
              </a:lnSpc>
              <a:buNone/>
            </a:pPr>
            <a:r>
              <a:rPr lang="en-US" sz="2700" b="1" dirty="0">
                <a:solidFill>
                  <a:srgbClr val="FFFFFF"/>
                </a:solidFill>
                <a:latin typeface="Arial" pitchFamily="34" charset="0"/>
                <a:ea typeface="Arial" pitchFamily="34" charset="-122"/>
                <a:cs typeface="Arial" pitchFamily="34" charset="-120"/>
              </a:rPr>
              <a:t>Jahon</a:t>
            </a:r>
            <a:endParaRPr lang="en-US" sz="2700" dirty="0"/>
          </a:p>
          <a:p>
            <a:pPr marL="0" indent="0" algn="l">
              <a:lnSpc>
                <a:spcPct val="100000"/>
              </a:lnSpc>
              <a:buNone/>
            </a:pPr>
            <a:r>
              <a:rPr lang="en-US" sz="2700" b="1" dirty="0">
                <a:solidFill>
                  <a:srgbClr val="FFFFFF"/>
                </a:solidFill>
                <a:latin typeface="Arial" pitchFamily="34" charset="0"/>
                <a:ea typeface="Arial" pitchFamily="34" charset="-122"/>
                <a:cs typeface="Arial" pitchFamily="34" charset="-120"/>
              </a:rPr>
              <a:t>adabiyoti</a:t>
            </a:r>
            <a:endParaRPr lang="en-US" sz="2700" dirty="0"/>
          </a:p>
        </p:txBody>
      </p:sp>
      <p:sp>
        <p:nvSpPr>
          <p:cNvPr id="43" name="Shape 40"/>
          <p:cNvSpPr/>
          <p:nvPr/>
        </p:nvSpPr>
        <p:spPr>
          <a:xfrm>
            <a:off x="6498641" y="5054803"/>
            <a:ext cx="371246" cy="413675"/>
          </a:xfrm>
          <a:prstGeom prst="roundRect">
            <a:avLst>
              <a:gd name="adj" fmla="val 7389"/>
            </a:avLst>
          </a:prstGeom>
          <a:solidFill>
            <a:srgbClr val="FFFFFF">
              <a:alpha val="0"/>
            </a:srgbClr>
          </a:solidFill>
          <a:ln w="10160">
            <a:solidFill>
              <a:srgbClr val="FFFFFF"/>
            </a:solidFill>
            <a:prstDash val="solid"/>
          </a:ln>
        </p:spPr>
      </p:sp>
      <p:sp>
        <p:nvSpPr>
          <p:cNvPr id="44" name="Shape 41"/>
          <p:cNvSpPr/>
          <p:nvPr/>
        </p:nvSpPr>
        <p:spPr>
          <a:xfrm>
            <a:off x="6551676" y="5054803"/>
            <a:ext cx="0" cy="413675"/>
          </a:xfrm>
          <a:prstGeom prst="line">
            <a:avLst/>
          </a:prstGeom>
          <a:noFill/>
          <a:ln w="22860">
            <a:solidFill>
              <a:srgbClr val="FFFFFF"/>
            </a:solidFill>
            <a:prstDash val="solid"/>
          </a:ln>
        </p:spPr>
      </p:sp>
      <p:sp>
        <p:nvSpPr>
          <p:cNvPr id="45" name="Shape 42"/>
          <p:cNvSpPr/>
          <p:nvPr/>
        </p:nvSpPr>
        <p:spPr>
          <a:xfrm>
            <a:off x="6604711" y="5155570"/>
            <a:ext cx="201534" cy="0"/>
          </a:xfrm>
          <a:prstGeom prst="line">
            <a:avLst/>
          </a:prstGeom>
          <a:noFill/>
          <a:ln w="22860">
            <a:solidFill>
              <a:srgbClr val="FFFFFF"/>
            </a:solidFill>
            <a:prstDash val="solid"/>
          </a:ln>
        </p:spPr>
      </p:sp>
      <p:sp>
        <p:nvSpPr>
          <p:cNvPr id="46" name="Shape 43"/>
          <p:cNvSpPr/>
          <p:nvPr/>
        </p:nvSpPr>
        <p:spPr>
          <a:xfrm>
            <a:off x="6604711" y="5224516"/>
            <a:ext cx="201534" cy="0"/>
          </a:xfrm>
          <a:prstGeom prst="line">
            <a:avLst/>
          </a:prstGeom>
          <a:noFill/>
          <a:ln w="22860">
            <a:solidFill>
              <a:srgbClr val="FFFFFF"/>
            </a:solidFill>
            <a:prstDash val="solid"/>
          </a:ln>
        </p:spPr>
      </p:sp>
      <p:sp>
        <p:nvSpPr>
          <p:cNvPr id="47" name="Shape 44"/>
          <p:cNvSpPr/>
          <p:nvPr/>
        </p:nvSpPr>
        <p:spPr>
          <a:xfrm>
            <a:off x="6604711" y="5357104"/>
            <a:ext cx="175016" cy="0"/>
          </a:xfrm>
          <a:prstGeom prst="line">
            <a:avLst/>
          </a:prstGeom>
          <a:noFill/>
          <a:ln w="22860">
            <a:solidFill>
              <a:srgbClr val="FFFFFF"/>
            </a:solidFill>
            <a:prstDash val="solid"/>
          </a:ln>
        </p:spPr>
      </p:sp>
      <p:sp>
        <p:nvSpPr>
          <p:cNvPr id="48" name="Text 45"/>
          <p:cNvSpPr/>
          <p:nvPr/>
        </p:nvSpPr>
        <p:spPr>
          <a:xfrm>
            <a:off x="7077456" y="5010912"/>
            <a:ext cx="1527048" cy="685800"/>
          </a:xfrm>
          <a:prstGeom prst="rect">
            <a:avLst/>
          </a:prstGeom>
          <a:noFill/>
          <a:ln/>
        </p:spPr>
        <p:txBody>
          <a:bodyPr wrap="square" lIns="0" tIns="0" rIns="0" bIns="0" rtlCol="0" anchor="t"/>
          <a:lstStyle/>
          <a:p>
            <a:pPr marL="0" indent="0" algn="l">
              <a:lnSpc>
                <a:spcPct val="100000"/>
              </a:lnSpc>
              <a:buNone/>
            </a:pPr>
            <a:r>
              <a:rPr lang="en-US" sz="1620" dirty="0">
                <a:solidFill>
                  <a:srgbClr val="FFFFFF"/>
                </a:solidFill>
                <a:latin typeface="Arial" pitchFamily="34" charset="0"/>
                <a:ea typeface="Arial" pitchFamily="34" charset="-122"/>
                <a:cs typeface="Arial" pitchFamily="34" charset="-120"/>
              </a:rPr>
              <a:t>Adabiy-badiiy</a:t>
            </a:r>
            <a:endParaRPr lang="en-US" sz="1620" dirty="0"/>
          </a:p>
        </p:txBody>
      </p:sp>
      <p:sp>
        <p:nvSpPr>
          <p:cNvPr id="49" name="Shape 46"/>
          <p:cNvSpPr/>
          <p:nvPr/>
        </p:nvSpPr>
        <p:spPr>
          <a:xfrm>
            <a:off x="9125712" y="2953512"/>
            <a:ext cx="2578608" cy="3118104"/>
          </a:xfrm>
          <a:prstGeom prst="roundRect">
            <a:avLst>
              <a:gd name="adj" fmla="val 709"/>
            </a:avLst>
          </a:prstGeom>
          <a:solidFill>
            <a:srgbClr val="DCE4EB"/>
          </a:solidFill>
          <a:ln w="12700">
            <a:solidFill>
              <a:srgbClr val="DCE4EB">
                <a:alpha val="0"/>
              </a:srgbClr>
            </a:solidFill>
            <a:prstDash val="solid"/>
          </a:ln>
        </p:spPr>
      </p:sp>
      <p:sp>
        <p:nvSpPr>
          <p:cNvPr id="50" name="Shape 47"/>
          <p:cNvSpPr/>
          <p:nvPr/>
        </p:nvSpPr>
        <p:spPr>
          <a:xfrm>
            <a:off x="9061704" y="2889504"/>
            <a:ext cx="2578608" cy="3118104"/>
          </a:xfrm>
          <a:prstGeom prst="roundRect">
            <a:avLst>
              <a:gd name="adj" fmla="val 709"/>
            </a:avLst>
          </a:prstGeom>
          <a:solidFill>
            <a:srgbClr val="B75D43"/>
          </a:solidFill>
          <a:ln w="12700">
            <a:solidFill>
              <a:srgbClr val="B75D43">
                <a:alpha val="0"/>
              </a:srgbClr>
            </a:solidFill>
            <a:prstDash val="solid"/>
          </a:ln>
        </p:spPr>
      </p:sp>
      <p:sp>
        <p:nvSpPr>
          <p:cNvPr id="51" name="Shape 48"/>
          <p:cNvSpPr/>
          <p:nvPr/>
        </p:nvSpPr>
        <p:spPr>
          <a:xfrm>
            <a:off x="9198864" y="3108960"/>
            <a:ext cx="347472" cy="36576"/>
          </a:xfrm>
          <a:prstGeom prst="rect">
            <a:avLst/>
          </a:prstGeom>
          <a:solidFill>
            <a:srgbClr val="FFFFFF"/>
          </a:solidFill>
          <a:ln w="12700">
            <a:solidFill>
              <a:srgbClr val="FFFFFF">
                <a:alpha val="0"/>
              </a:srgbClr>
            </a:solidFill>
            <a:prstDash val="solid"/>
          </a:ln>
        </p:spPr>
      </p:sp>
      <p:sp>
        <p:nvSpPr>
          <p:cNvPr id="52" name="Text 49"/>
          <p:cNvSpPr/>
          <p:nvPr/>
        </p:nvSpPr>
        <p:spPr>
          <a:xfrm>
            <a:off x="9272016" y="3429000"/>
            <a:ext cx="2103120" cy="182880"/>
          </a:xfrm>
          <a:prstGeom prst="rect">
            <a:avLst/>
          </a:prstGeom>
          <a:noFill/>
          <a:ln/>
        </p:spPr>
        <p:txBody>
          <a:bodyPr wrap="square" lIns="0" tIns="0" rIns="0" bIns="0" rtlCol="0" anchor="t"/>
          <a:lstStyle/>
          <a:p>
            <a:pPr marL="0" indent="0" algn="l">
              <a:lnSpc>
                <a:spcPct val="100000"/>
              </a:lnSpc>
              <a:buNone/>
            </a:pPr>
            <a:r>
              <a:rPr lang="en-US" sz="1050" b="1" kern="0" spc="200" dirty="0">
                <a:solidFill>
                  <a:srgbClr val="FFFFFF"/>
                </a:solidFill>
                <a:latin typeface="Arial" pitchFamily="34" charset="0"/>
                <a:ea typeface="Arial" pitchFamily="34" charset="-122"/>
                <a:cs typeface="Arial" pitchFamily="34" charset="-120"/>
              </a:rPr>
              <a:t>JURNAL</a:t>
            </a:r>
            <a:endParaRPr lang="en-US" sz="1050" dirty="0"/>
          </a:p>
        </p:txBody>
      </p:sp>
      <p:sp>
        <p:nvSpPr>
          <p:cNvPr id="53" name="Text 50"/>
          <p:cNvSpPr/>
          <p:nvPr/>
        </p:nvSpPr>
        <p:spPr>
          <a:xfrm>
            <a:off x="9272016" y="3840480"/>
            <a:ext cx="2157984" cy="923544"/>
          </a:xfrm>
          <a:prstGeom prst="rect">
            <a:avLst/>
          </a:prstGeom>
          <a:noFill/>
          <a:ln/>
        </p:spPr>
        <p:txBody>
          <a:bodyPr wrap="square" lIns="0" tIns="0" rIns="0" bIns="0" rtlCol="0" anchor="t"/>
          <a:lstStyle/>
          <a:p>
            <a:pPr marL="0" indent="0" algn="l">
              <a:lnSpc>
                <a:spcPct val="100000"/>
              </a:lnSpc>
              <a:buNone/>
            </a:pPr>
            <a:r>
              <a:rPr lang="en-US" sz="2800" b="1" dirty="0">
                <a:solidFill>
                  <a:srgbClr val="FFFFFF"/>
                </a:solidFill>
                <a:latin typeface="Arial" pitchFamily="34" charset="0"/>
                <a:ea typeface="Arial" pitchFamily="34" charset="-122"/>
                <a:cs typeface="Arial" pitchFamily="34" charset="-120"/>
              </a:rPr>
              <a:t>Teatr</a:t>
            </a:r>
            <a:endParaRPr lang="en-US" sz="2800" dirty="0"/>
          </a:p>
        </p:txBody>
      </p:sp>
      <p:sp>
        <p:nvSpPr>
          <p:cNvPr id="54" name="Shape 51"/>
          <p:cNvSpPr/>
          <p:nvPr/>
        </p:nvSpPr>
        <p:spPr>
          <a:xfrm>
            <a:off x="9294693" y="5033589"/>
            <a:ext cx="466710" cy="466710"/>
          </a:xfrm>
          <a:prstGeom prst="ellipse">
            <a:avLst/>
          </a:prstGeom>
          <a:solidFill>
            <a:srgbClr val="FFFFFF">
              <a:alpha val="0"/>
            </a:srgbClr>
          </a:solidFill>
          <a:ln w="25400">
            <a:solidFill>
              <a:srgbClr val="FFFFFF"/>
            </a:solidFill>
            <a:prstDash val="solid"/>
          </a:ln>
        </p:spPr>
      </p:sp>
      <p:sp>
        <p:nvSpPr>
          <p:cNvPr id="55" name="Shape 52"/>
          <p:cNvSpPr/>
          <p:nvPr/>
        </p:nvSpPr>
        <p:spPr>
          <a:xfrm rot="5400000">
            <a:off x="9453799" y="5150267"/>
            <a:ext cx="169713" cy="212141"/>
          </a:xfrm>
          <a:prstGeom prst="triangle">
            <a:avLst/>
          </a:prstGeom>
          <a:solidFill>
            <a:srgbClr val="FFFFFF"/>
          </a:solidFill>
          <a:ln w="12700">
            <a:solidFill>
              <a:srgbClr val="FFFFFF">
                <a:alpha val="0"/>
              </a:srgbClr>
            </a:solidFill>
            <a:prstDash val="solid"/>
          </a:ln>
        </p:spPr>
      </p:sp>
      <p:sp>
        <p:nvSpPr>
          <p:cNvPr id="56" name="Text 53"/>
          <p:cNvSpPr/>
          <p:nvPr/>
        </p:nvSpPr>
        <p:spPr>
          <a:xfrm>
            <a:off x="9921240" y="5010912"/>
            <a:ext cx="1527048" cy="685800"/>
          </a:xfrm>
          <a:prstGeom prst="rect">
            <a:avLst/>
          </a:prstGeom>
          <a:noFill/>
          <a:ln/>
        </p:spPr>
        <p:txBody>
          <a:bodyPr wrap="square" lIns="0" tIns="0" rIns="0" bIns="0" rtlCol="0" anchor="t"/>
          <a:lstStyle/>
          <a:p>
            <a:pPr marL="0" indent="0" algn="l">
              <a:lnSpc>
                <a:spcPct val="100000"/>
              </a:lnSpc>
              <a:buNone/>
            </a:pPr>
            <a:r>
              <a:rPr lang="en-US" sz="1580" dirty="0">
                <a:solidFill>
                  <a:srgbClr val="FFFFFF"/>
                </a:solidFill>
                <a:latin typeface="Arial" pitchFamily="34" charset="0"/>
                <a:ea typeface="Arial" pitchFamily="34" charset="-122"/>
                <a:cs typeface="Arial" pitchFamily="34" charset="-120"/>
              </a:rPr>
              <a:t>Adabiy-badiiy;</a:t>
            </a:r>
            <a:endParaRPr lang="en-US" sz="1580" dirty="0"/>
          </a:p>
          <a:p>
            <a:pPr marL="0" indent="0" algn="l">
              <a:lnSpc>
                <a:spcPct val="100000"/>
              </a:lnSpc>
              <a:buNone/>
            </a:pPr>
            <a:r>
              <a:rPr lang="en-US" sz="1580" dirty="0">
                <a:solidFill>
                  <a:srgbClr val="FFFFFF"/>
                </a:solidFill>
                <a:latin typeface="Arial" pitchFamily="34" charset="0"/>
                <a:ea typeface="Arial" pitchFamily="34" charset="-122"/>
                <a:cs typeface="Arial" pitchFamily="34" charset="-120"/>
              </a:rPr>
              <a:t>axborot-reklama</a:t>
            </a:r>
            <a:endParaRPr lang="en-US" sz="1580" dirty="0"/>
          </a:p>
        </p:txBody>
      </p:sp>
      <p:sp>
        <p:nvSpPr>
          <p:cNvPr id="57" name="Text 54"/>
          <p:cNvSpPr/>
          <p:nvPr/>
        </p:nvSpPr>
        <p:spPr>
          <a:xfrm>
            <a:off x="530352" y="6117336"/>
            <a:ext cx="11064240" cy="173736"/>
          </a:xfrm>
          <a:prstGeom prst="rect">
            <a:avLst/>
          </a:prstGeom>
          <a:noFill/>
          <a:ln/>
        </p:spPr>
        <p:txBody>
          <a:bodyPr wrap="square" lIns="0" tIns="0" rIns="0" bIns="0" rtlCol="0" anchor="t"/>
          <a:lstStyle/>
          <a:p>
            <a:pPr marL="0" indent="0" algn="l">
              <a:lnSpc>
                <a:spcPct val="100000"/>
              </a:lnSpc>
              <a:buNone/>
            </a:pPr>
            <a:r>
              <a:rPr lang="en-US" sz="1150" dirty="0">
                <a:solidFill>
                  <a:srgbClr val="53677B"/>
                </a:solidFill>
                <a:latin typeface="Arial" pitchFamily="34" charset="0"/>
                <a:ea typeface="Arial" pitchFamily="34" charset="-122"/>
                <a:cs typeface="Arial" pitchFamily="34" charset="-120"/>
              </a:rPr>
              <a:t>Yuzdan ortiq jurnal haqidagi ko‘rsatkich 2022-yilgi asl materialga tegishli.</a:t>
            </a:r>
            <a:endParaRPr lang="en-US" sz="11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Radio: ovoz orqali axborot yetkazish</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12 / 31</a:t>
            </a:r>
            <a:endParaRPr lang="en-US" sz="1200" dirty="0"/>
          </a:p>
        </p:txBody>
      </p:sp>
      <p:sp>
        <p:nvSpPr>
          <p:cNvPr id="9" name="Shape 7"/>
          <p:cNvSpPr/>
          <p:nvPr/>
        </p:nvSpPr>
        <p:spPr>
          <a:xfrm>
            <a:off x="530352" y="6766560"/>
            <a:ext cx="4308889"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27632"/>
            <a:ext cx="11119104" cy="987552"/>
          </a:xfrm>
          <a:prstGeom prst="roundRect">
            <a:avLst>
              <a:gd name="adj" fmla="val 12963"/>
            </a:avLst>
          </a:prstGeom>
          <a:solidFill>
            <a:srgbClr val="FFFFFF"/>
          </a:solidFill>
          <a:ln w="12700">
            <a:solidFill>
              <a:srgbClr val="FFFFFF">
                <a:alpha val="0"/>
              </a:srgbClr>
            </a:solidFill>
            <a:prstDash val="solid"/>
          </a:ln>
        </p:spPr>
      </p:sp>
      <p:sp>
        <p:nvSpPr>
          <p:cNvPr id="12" name="Text 9"/>
          <p:cNvSpPr/>
          <p:nvPr/>
        </p:nvSpPr>
        <p:spPr>
          <a:xfrm>
            <a:off x="777240" y="1828800"/>
            <a:ext cx="10625328" cy="594360"/>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Radio — elektron texnikaga asoslangan OAV turi. So‘zni bosma usulda emas, maxsus asboblar vositasida og‘zaki ko‘paytiradi.</a:t>
            </a:r>
            <a:endParaRPr lang="en-US" sz="1800" dirty="0"/>
          </a:p>
        </p:txBody>
      </p:sp>
      <p:sp>
        <p:nvSpPr>
          <p:cNvPr id="13" name="Shape 10"/>
          <p:cNvSpPr/>
          <p:nvPr/>
        </p:nvSpPr>
        <p:spPr>
          <a:xfrm>
            <a:off x="530352" y="2871216"/>
            <a:ext cx="5422392" cy="2505456"/>
          </a:xfrm>
          <a:prstGeom prst="roundRect">
            <a:avLst>
              <a:gd name="adj" fmla="val 6569"/>
            </a:avLst>
          </a:prstGeom>
          <a:solidFill>
            <a:srgbClr val="E9F0F9"/>
          </a:solidFill>
          <a:ln w="12700">
            <a:solidFill>
              <a:srgbClr val="E9F0F9">
                <a:alpha val="0"/>
              </a:srgbClr>
            </a:solidFill>
            <a:prstDash val="solid"/>
          </a:ln>
        </p:spPr>
      </p:sp>
      <p:sp>
        <p:nvSpPr>
          <p:cNvPr id="14" name="Shape 11"/>
          <p:cNvSpPr/>
          <p:nvPr/>
        </p:nvSpPr>
        <p:spPr>
          <a:xfrm>
            <a:off x="6208776" y="2871216"/>
            <a:ext cx="5440680" cy="2505456"/>
          </a:xfrm>
          <a:prstGeom prst="roundRect">
            <a:avLst>
              <a:gd name="adj" fmla="val 6569"/>
            </a:avLst>
          </a:prstGeom>
          <a:solidFill>
            <a:srgbClr val="13243A"/>
          </a:solidFill>
          <a:ln w="12700">
            <a:solidFill>
              <a:srgbClr val="13243A">
                <a:alpha val="0"/>
              </a:srgbClr>
            </a:solidFill>
            <a:prstDash val="solid"/>
          </a:ln>
        </p:spPr>
      </p:sp>
      <p:sp>
        <p:nvSpPr>
          <p:cNvPr id="15" name="Shape 12"/>
          <p:cNvSpPr/>
          <p:nvPr/>
        </p:nvSpPr>
        <p:spPr>
          <a:xfrm>
            <a:off x="881482" y="3213202"/>
            <a:ext cx="480060" cy="473659"/>
          </a:xfrm>
          <a:prstGeom prst="roundRect">
            <a:avLst>
              <a:gd name="adj" fmla="val 5792"/>
            </a:avLst>
          </a:prstGeom>
          <a:solidFill>
            <a:srgbClr val="FFFFFF">
              <a:alpha val="0"/>
            </a:srgbClr>
          </a:solidFill>
          <a:ln w="10160">
            <a:solidFill>
              <a:srgbClr val="172D43"/>
            </a:solidFill>
            <a:prstDash val="solid"/>
          </a:ln>
        </p:spPr>
      </p:sp>
      <p:sp>
        <p:nvSpPr>
          <p:cNvPr id="16" name="Shape 13"/>
          <p:cNvSpPr/>
          <p:nvPr/>
        </p:nvSpPr>
        <p:spPr>
          <a:xfrm>
            <a:off x="945490" y="3296412"/>
            <a:ext cx="140818" cy="134417"/>
          </a:xfrm>
          <a:prstGeom prst="roundRect">
            <a:avLst>
              <a:gd name="adj" fmla="val 6803"/>
            </a:avLst>
          </a:prstGeom>
          <a:solidFill>
            <a:srgbClr val="FFFFFF">
              <a:alpha val="0"/>
            </a:srgbClr>
          </a:solidFill>
          <a:ln w="10160">
            <a:solidFill>
              <a:srgbClr val="172D43"/>
            </a:solidFill>
            <a:prstDash val="solid"/>
          </a:ln>
        </p:spPr>
      </p:sp>
      <p:sp>
        <p:nvSpPr>
          <p:cNvPr id="17" name="Shape 14"/>
          <p:cNvSpPr/>
          <p:nvPr/>
        </p:nvSpPr>
        <p:spPr>
          <a:xfrm>
            <a:off x="1143914" y="3309214"/>
            <a:ext cx="153619" cy="0"/>
          </a:xfrm>
          <a:prstGeom prst="line">
            <a:avLst/>
          </a:prstGeom>
          <a:noFill/>
          <a:ln w="22860">
            <a:solidFill>
              <a:srgbClr val="172D43"/>
            </a:solidFill>
            <a:prstDash val="solid"/>
          </a:ln>
        </p:spPr>
      </p:sp>
      <p:sp>
        <p:nvSpPr>
          <p:cNvPr id="18" name="Shape 15"/>
          <p:cNvSpPr/>
          <p:nvPr/>
        </p:nvSpPr>
        <p:spPr>
          <a:xfrm>
            <a:off x="1143914" y="3386023"/>
            <a:ext cx="153619" cy="0"/>
          </a:xfrm>
          <a:prstGeom prst="line">
            <a:avLst/>
          </a:prstGeom>
          <a:noFill/>
          <a:ln w="22860">
            <a:solidFill>
              <a:srgbClr val="172D43"/>
            </a:solidFill>
            <a:prstDash val="solid"/>
          </a:ln>
        </p:spPr>
      </p:sp>
      <p:sp>
        <p:nvSpPr>
          <p:cNvPr id="19" name="Shape 16"/>
          <p:cNvSpPr/>
          <p:nvPr/>
        </p:nvSpPr>
        <p:spPr>
          <a:xfrm>
            <a:off x="945490" y="3501238"/>
            <a:ext cx="352044" cy="0"/>
          </a:xfrm>
          <a:prstGeom prst="line">
            <a:avLst/>
          </a:prstGeom>
          <a:noFill/>
          <a:ln w="22860">
            <a:solidFill>
              <a:srgbClr val="172D43"/>
            </a:solidFill>
            <a:prstDash val="solid"/>
          </a:ln>
        </p:spPr>
      </p:sp>
      <p:sp>
        <p:nvSpPr>
          <p:cNvPr id="20" name="Shape 17"/>
          <p:cNvSpPr/>
          <p:nvPr/>
        </p:nvSpPr>
        <p:spPr>
          <a:xfrm>
            <a:off x="945490" y="3578047"/>
            <a:ext cx="352044" cy="0"/>
          </a:xfrm>
          <a:prstGeom prst="line">
            <a:avLst/>
          </a:prstGeom>
          <a:noFill/>
          <a:ln w="22860">
            <a:solidFill>
              <a:srgbClr val="172D43"/>
            </a:solidFill>
            <a:prstDash val="solid"/>
          </a:ln>
        </p:spPr>
      </p:sp>
      <p:sp>
        <p:nvSpPr>
          <p:cNvPr id="21" name="Text 18"/>
          <p:cNvSpPr/>
          <p:nvPr/>
        </p:nvSpPr>
        <p:spPr>
          <a:xfrm>
            <a:off x="1664208" y="3310128"/>
            <a:ext cx="4014216" cy="320040"/>
          </a:xfrm>
          <a:prstGeom prst="rect">
            <a:avLst/>
          </a:prstGeom>
          <a:noFill/>
          <a:ln/>
        </p:spPr>
        <p:txBody>
          <a:bodyPr wrap="square" lIns="0" tIns="0" rIns="0" bIns="0" rtlCol="0" anchor="t"/>
          <a:lstStyle/>
          <a:p>
            <a:pPr marL="0" indent="0" algn="l">
              <a:lnSpc>
                <a:spcPct val="100000"/>
              </a:lnSpc>
              <a:buNone/>
            </a:pPr>
            <a:r>
              <a:rPr lang="en-US" sz="2300" b="1" dirty="0">
                <a:solidFill>
                  <a:srgbClr val="172D43"/>
                </a:solidFill>
                <a:latin typeface="Arial" pitchFamily="34" charset="0"/>
                <a:ea typeface="Arial" pitchFamily="34" charset="-122"/>
                <a:cs typeface="Arial" pitchFamily="34" charset="-120"/>
              </a:rPr>
              <a:t>GAZETA VA JURNAL</a:t>
            </a:r>
            <a:endParaRPr lang="en-US" sz="2300" dirty="0"/>
          </a:p>
        </p:txBody>
      </p:sp>
      <p:sp>
        <p:nvSpPr>
          <p:cNvPr id="22" name="Text 19"/>
          <p:cNvSpPr/>
          <p:nvPr/>
        </p:nvSpPr>
        <p:spPr>
          <a:xfrm>
            <a:off x="832104" y="4096512"/>
            <a:ext cx="4773168" cy="914400"/>
          </a:xfrm>
          <a:prstGeom prst="rect">
            <a:avLst/>
          </a:prstGeom>
          <a:noFill/>
          <a:ln/>
        </p:spPr>
        <p:txBody>
          <a:bodyPr wrap="square" lIns="0" tIns="0" rIns="0" bIns="0" rtlCol="0" anchor="t"/>
          <a:lstStyle/>
          <a:p>
            <a:pPr marL="0" indent="0" algn="l">
              <a:lnSpc>
                <a:spcPct val="100000"/>
              </a:lnSpc>
              <a:buNone/>
            </a:pPr>
            <a:r>
              <a:rPr lang="en-US" sz="2010" dirty="0">
                <a:solidFill>
                  <a:srgbClr val="172D43"/>
                </a:solidFill>
                <a:latin typeface="Arial" pitchFamily="34" charset="0"/>
                <a:ea typeface="Arial" pitchFamily="34" charset="-122"/>
                <a:cs typeface="Arial" pitchFamily="34" charset="-120"/>
              </a:rPr>
              <a:t>Ko‘rish va bosma so‘zlarni o‘qish orqali inson ongiga yetib boradi.</a:t>
            </a:r>
            <a:endParaRPr lang="en-US" sz="2010" dirty="0"/>
          </a:p>
        </p:txBody>
      </p:sp>
      <p:sp>
        <p:nvSpPr>
          <p:cNvPr id="23" name="Shape 20"/>
          <p:cNvSpPr/>
          <p:nvPr/>
        </p:nvSpPr>
        <p:spPr>
          <a:xfrm>
            <a:off x="6525158" y="3328416"/>
            <a:ext cx="537667" cy="326441"/>
          </a:xfrm>
          <a:prstGeom prst="roundRect">
            <a:avLst>
              <a:gd name="adj" fmla="val 22409"/>
            </a:avLst>
          </a:prstGeom>
          <a:solidFill>
            <a:srgbClr val="FFFFFF">
              <a:alpha val="0"/>
            </a:srgbClr>
          </a:solidFill>
          <a:ln w="10160">
            <a:solidFill>
              <a:srgbClr val="E5B65D"/>
            </a:solidFill>
            <a:prstDash val="solid"/>
          </a:ln>
        </p:spPr>
      </p:sp>
      <p:sp>
        <p:nvSpPr>
          <p:cNvPr id="24" name="Shape 21"/>
          <p:cNvSpPr/>
          <p:nvPr/>
        </p:nvSpPr>
        <p:spPr>
          <a:xfrm flipV="1">
            <a:off x="6640373" y="3187598"/>
            <a:ext cx="300838" cy="140818"/>
          </a:xfrm>
          <a:prstGeom prst="line">
            <a:avLst/>
          </a:prstGeom>
          <a:noFill/>
          <a:ln w="22860">
            <a:solidFill>
              <a:srgbClr val="E5B65D"/>
            </a:solidFill>
            <a:prstDash val="solid"/>
          </a:ln>
        </p:spPr>
      </p:sp>
      <p:sp>
        <p:nvSpPr>
          <p:cNvPr id="25" name="Shape 22"/>
          <p:cNvSpPr/>
          <p:nvPr/>
        </p:nvSpPr>
        <p:spPr>
          <a:xfrm>
            <a:off x="6601968" y="3405226"/>
            <a:ext cx="172822" cy="172822"/>
          </a:xfrm>
          <a:prstGeom prst="ellipse">
            <a:avLst/>
          </a:prstGeom>
          <a:solidFill>
            <a:srgbClr val="FFFFFF">
              <a:alpha val="0"/>
            </a:srgbClr>
          </a:solidFill>
          <a:ln w="22860">
            <a:solidFill>
              <a:srgbClr val="E5B65D"/>
            </a:solidFill>
            <a:prstDash val="solid"/>
          </a:ln>
        </p:spPr>
      </p:sp>
      <p:sp>
        <p:nvSpPr>
          <p:cNvPr id="26" name="Shape 23"/>
          <p:cNvSpPr/>
          <p:nvPr/>
        </p:nvSpPr>
        <p:spPr>
          <a:xfrm>
            <a:off x="6851599" y="3430829"/>
            <a:ext cx="134417" cy="0"/>
          </a:xfrm>
          <a:prstGeom prst="line">
            <a:avLst/>
          </a:prstGeom>
          <a:noFill/>
          <a:ln w="22860">
            <a:solidFill>
              <a:srgbClr val="E5B65D"/>
            </a:solidFill>
            <a:prstDash val="solid"/>
          </a:ln>
        </p:spPr>
      </p:sp>
      <p:sp>
        <p:nvSpPr>
          <p:cNvPr id="27" name="Shape 24"/>
          <p:cNvSpPr/>
          <p:nvPr/>
        </p:nvSpPr>
        <p:spPr>
          <a:xfrm>
            <a:off x="6851599" y="3507638"/>
            <a:ext cx="134417" cy="0"/>
          </a:xfrm>
          <a:prstGeom prst="line">
            <a:avLst/>
          </a:prstGeom>
          <a:noFill/>
          <a:ln w="22860">
            <a:solidFill>
              <a:srgbClr val="E5B65D"/>
            </a:solidFill>
            <a:prstDash val="solid"/>
          </a:ln>
        </p:spPr>
      </p:sp>
      <p:sp>
        <p:nvSpPr>
          <p:cNvPr id="28" name="Shape 25"/>
          <p:cNvSpPr/>
          <p:nvPr/>
        </p:nvSpPr>
        <p:spPr>
          <a:xfrm>
            <a:off x="6883603" y="3578047"/>
            <a:ext cx="44806" cy="44806"/>
          </a:xfrm>
          <a:prstGeom prst="ellipse">
            <a:avLst/>
          </a:prstGeom>
          <a:solidFill>
            <a:srgbClr val="FFFFFF">
              <a:alpha val="0"/>
            </a:srgbClr>
          </a:solidFill>
          <a:ln w="22860">
            <a:solidFill>
              <a:srgbClr val="E5B65D"/>
            </a:solidFill>
            <a:prstDash val="solid"/>
          </a:ln>
        </p:spPr>
      </p:sp>
      <p:sp>
        <p:nvSpPr>
          <p:cNvPr id="29" name="Shape 26"/>
          <p:cNvSpPr/>
          <p:nvPr/>
        </p:nvSpPr>
        <p:spPr>
          <a:xfrm>
            <a:off x="6966814" y="3578047"/>
            <a:ext cx="44806" cy="44806"/>
          </a:xfrm>
          <a:prstGeom prst="ellipse">
            <a:avLst/>
          </a:prstGeom>
          <a:solidFill>
            <a:srgbClr val="FFFFFF">
              <a:alpha val="0"/>
            </a:srgbClr>
          </a:solidFill>
          <a:ln w="22860">
            <a:solidFill>
              <a:srgbClr val="E5B65D"/>
            </a:solidFill>
            <a:prstDash val="solid"/>
          </a:ln>
        </p:spPr>
      </p:sp>
      <p:sp>
        <p:nvSpPr>
          <p:cNvPr id="30" name="Text 27"/>
          <p:cNvSpPr/>
          <p:nvPr/>
        </p:nvSpPr>
        <p:spPr>
          <a:xfrm>
            <a:off x="7342632" y="3310128"/>
            <a:ext cx="4005072" cy="320040"/>
          </a:xfrm>
          <a:prstGeom prst="rect">
            <a:avLst/>
          </a:prstGeom>
          <a:noFill/>
          <a:ln/>
        </p:spPr>
        <p:txBody>
          <a:bodyPr wrap="square" lIns="0" tIns="0" rIns="0" bIns="0" rtlCol="0" anchor="t"/>
          <a:lstStyle/>
          <a:p>
            <a:pPr marL="0" indent="0" algn="l">
              <a:lnSpc>
                <a:spcPct val="100000"/>
              </a:lnSpc>
              <a:buNone/>
            </a:pPr>
            <a:r>
              <a:rPr lang="en-US" sz="2300" b="1" dirty="0">
                <a:solidFill>
                  <a:srgbClr val="FFFFFF"/>
                </a:solidFill>
                <a:latin typeface="Arial" pitchFamily="34" charset="0"/>
                <a:ea typeface="Arial" pitchFamily="34" charset="-122"/>
                <a:cs typeface="Arial" pitchFamily="34" charset="-120"/>
              </a:rPr>
              <a:t>RADIO</a:t>
            </a:r>
            <a:endParaRPr lang="en-US" sz="2300" dirty="0"/>
          </a:p>
        </p:txBody>
      </p:sp>
      <p:sp>
        <p:nvSpPr>
          <p:cNvPr id="31" name="Text 28"/>
          <p:cNvSpPr/>
          <p:nvPr/>
        </p:nvSpPr>
        <p:spPr>
          <a:xfrm>
            <a:off x="6510528" y="4096512"/>
            <a:ext cx="4773168" cy="914400"/>
          </a:xfrm>
          <a:prstGeom prst="rect">
            <a:avLst/>
          </a:prstGeom>
          <a:noFill/>
          <a:ln/>
        </p:spPr>
        <p:txBody>
          <a:bodyPr wrap="square" lIns="0" tIns="0" rIns="0" bIns="0" rtlCol="0" anchor="t"/>
          <a:lstStyle/>
          <a:p>
            <a:pPr marL="0" indent="0" algn="l">
              <a:lnSpc>
                <a:spcPct val="100000"/>
              </a:lnSpc>
              <a:buNone/>
            </a:pPr>
            <a:r>
              <a:rPr lang="en-US" sz="2350" dirty="0">
                <a:solidFill>
                  <a:srgbClr val="FFFFFF"/>
                </a:solidFill>
                <a:latin typeface="Arial" pitchFamily="34" charset="0"/>
                <a:ea typeface="Arial" pitchFamily="34" charset="-122"/>
                <a:cs typeface="Arial" pitchFamily="34" charset="-120"/>
              </a:rPr>
              <a:t>Ovozni quloq bilan eshitish orqali ta’sir ko‘rsatadi.</a:t>
            </a:r>
            <a:endParaRPr lang="en-US" sz="2350" dirty="0"/>
          </a:p>
        </p:txBody>
      </p:sp>
      <p:sp>
        <p:nvSpPr>
          <p:cNvPr id="32" name="Shape 29"/>
          <p:cNvSpPr/>
          <p:nvPr/>
        </p:nvSpPr>
        <p:spPr>
          <a:xfrm>
            <a:off x="530352" y="5605272"/>
            <a:ext cx="11119104" cy="493776"/>
          </a:xfrm>
          <a:prstGeom prst="roundRect">
            <a:avLst>
              <a:gd name="adj" fmla="val 18519"/>
            </a:avLst>
          </a:prstGeom>
          <a:solidFill>
            <a:srgbClr val="E4F2EE"/>
          </a:solidFill>
          <a:ln w="12700">
            <a:solidFill>
              <a:srgbClr val="E4F2EE">
                <a:alpha val="0"/>
              </a:srgbClr>
            </a:solidFill>
            <a:prstDash val="solid"/>
          </a:ln>
        </p:spPr>
      </p:sp>
      <p:sp>
        <p:nvSpPr>
          <p:cNvPr id="33" name="Text 30"/>
          <p:cNvSpPr/>
          <p:nvPr/>
        </p:nvSpPr>
        <p:spPr>
          <a:xfrm>
            <a:off x="768096" y="5715000"/>
            <a:ext cx="10652760" cy="265176"/>
          </a:xfrm>
          <a:prstGeom prst="rect">
            <a:avLst/>
          </a:prstGeom>
          <a:noFill/>
          <a:ln/>
        </p:spPr>
        <p:txBody>
          <a:bodyPr wrap="square" lIns="0" tIns="0" rIns="0" bIns="0" rtlCol="0" anchor="t"/>
          <a:lstStyle/>
          <a:p>
            <a:pPr marL="0" indent="0" algn="l">
              <a:lnSpc>
                <a:spcPct val="100000"/>
              </a:lnSpc>
              <a:buNone/>
            </a:pPr>
            <a:r>
              <a:rPr lang="en-US" sz="1800" dirty="0">
                <a:solidFill>
                  <a:srgbClr val="087F83"/>
                </a:solidFill>
                <a:latin typeface="Arial" pitchFamily="34" charset="0"/>
                <a:ea typeface="Arial" pitchFamily="34" charset="-122"/>
                <a:cs typeface="Arial" pitchFamily="34" charset="-120"/>
              </a:rPr>
              <a:t>Quloq orqali axborot qabul qilish — insonning eng qadimiy va tabiiy imkoniyatlaridan biri.</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Radio tarixidagi tadqiqotlar</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13 / 31</a:t>
            </a:r>
            <a:endParaRPr lang="en-US" sz="1200" dirty="0"/>
          </a:p>
        </p:txBody>
      </p:sp>
      <p:sp>
        <p:nvSpPr>
          <p:cNvPr id="9" name="Shape 7"/>
          <p:cNvSpPr/>
          <p:nvPr/>
        </p:nvSpPr>
        <p:spPr>
          <a:xfrm>
            <a:off x="530352" y="6766560"/>
            <a:ext cx="4667963"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64208"/>
            <a:ext cx="3502152" cy="4379976"/>
          </a:xfrm>
          <a:prstGeom prst="roundRect">
            <a:avLst>
              <a:gd name="adj" fmla="val 4700"/>
            </a:avLst>
          </a:prstGeom>
          <a:solidFill>
            <a:srgbClr val="087F83"/>
          </a:solidFill>
          <a:ln w="12700">
            <a:solidFill>
              <a:srgbClr val="087F83">
                <a:alpha val="0"/>
              </a:srgbClr>
            </a:solidFill>
            <a:prstDash val="solid"/>
          </a:ln>
        </p:spPr>
      </p:sp>
      <p:sp>
        <p:nvSpPr>
          <p:cNvPr id="12" name="Shape 9"/>
          <p:cNvSpPr/>
          <p:nvPr/>
        </p:nvSpPr>
        <p:spPr>
          <a:xfrm>
            <a:off x="2286000" y="2770266"/>
            <a:ext cx="0" cy="825155"/>
          </a:xfrm>
          <a:prstGeom prst="line">
            <a:avLst/>
          </a:prstGeom>
          <a:noFill/>
          <a:ln w="22860">
            <a:solidFill>
              <a:srgbClr val="FFFFFF"/>
            </a:solidFill>
            <a:prstDash val="solid"/>
          </a:ln>
        </p:spPr>
      </p:sp>
      <p:sp>
        <p:nvSpPr>
          <p:cNvPr id="13" name="Shape 10"/>
          <p:cNvSpPr/>
          <p:nvPr/>
        </p:nvSpPr>
        <p:spPr>
          <a:xfrm>
            <a:off x="1839041" y="3595421"/>
            <a:ext cx="893917" cy="0"/>
          </a:xfrm>
          <a:prstGeom prst="line">
            <a:avLst/>
          </a:prstGeom>
          <a:noFill/>
          <a:ln w="22860">
            <a:solidFill>
              <a:srgbClr val="FFFFFF"/>
            </a:solidFill>
            <a:prstDash val="solid"/>
          </a:ln>
        </p:spPr>
      </p:sp>
      <p:sp>
        <p:nvSpPr>
          <p:cNvPr id="14" name="Shape 11"/>
          <p:cNvSpPr/>
          <p:nvPr/>
        </p:nvSpPr>
        <p:spPr>
          <a:xfrm flipV="1">
            <a:off x="1839041" y="2770266"/>
            <a:ext cx="446959" cy="825155"/>
          </a:xfrm>
          <a:prstGeom prst="line">
            <a:avLst/>
          </a:prstGeom>
          <a:noFill/>
          <a:ln w="22860">
            <a:solidFill>
              <a:srgbClr val="FFFFFF"/>
            </a:solidFill>
            <a:prstDash val="solid"/>
          </a:ln>
        </p:spPr>
      </p:sp>
      <p:sp>
        <p:nvSpPr>
          <p:cNvPr id="15" name="Shape 12"/>
          <p:cNvSpPr/>
          <p:nvPr/>
        </p:nvSpPr>
        <p:spPr>
          <a:xfrm>
            <a:off x="2286000" y="2770266"/>
            <a:ext cx="446959" cy="825155"/>
          </a:xfrm>
          <a:prstGeom prst="line">
            <a:avLst/>
          </a:prstGeom>
          <a:noFill/>
          <a:ln w="22860">
            <a:solidFill>
              <a:srgbClr val="FFFFFF"/>
            </a:solidFill>
            <a:prstDash val="solid"/>
          </a:ln>
        </p:spPr>
      </p:sp>
      <p:sp>
        <p:nvSpPr>
          <p:cNvPr id="16" name="Shape 13"/>
          <p:cNvSpPr/>
          <p:nvPr/>
        </p:nvSpPr>
        <p:spPr>
          <a:xfrm>
            <a:off x="2114093" y="2443643"/>
            <a:ext cx="343814" cy="343814"/>
          </a:xfrm>
          <a:prstGeom prst="ellipse">
            <a:avLst/>
          </a:prstGeom>
          <a:solidFill>
            <a:srgbClr val="FFFFFF">
              <a:alpha val="0"/>
            </a:srgbClr>
          </a:solidFill>
          <a:ln w="22860">
            <a:solidFill>
              <a:srgbClr val="FFFFFF"/>
            </a:solidFill>
            <a:prstDash val="solid"/>
          </a:ln>
        </p:spPr>
      </p:sp>
      <p:sp>
        <p:nvSpPr>
          <p:cNvPr id="17" name="Shape 14"/>
          <p:cNvSpPr/>
          <p:nvPr/>
        </p:nvSpPr>
        <p:spPr>
          <a:xfrm flipV="1">
            <a:off x="1563990" y="2323308"/>
            <a:ext cx="189098" cy="240670"/>
          </a:xfrm>
          <a:prstGeom prst="line">
            <a:avLst/>
          </a:prstGeom>
          <a:noFill/>
          <a:ln w="22860">
            <a:solidFill>
              <a:srgbClr val="FFFFFF"/>
            </a:solidFill>
            <a:prstDash val="solid"/>
          </a:ln>
        </p:spPr>
      </p:sp>
      <p:sp>
        <p:nvSpPr>
          <p:cNvPr id="18" name="Shape 15"/>
          <p:cNvSpPr/>
          <p:nvPr/>
        </p:nvSpPr>
        <p:spPr>
          <a:xfrm>
            <a:off x="1563990" y="2563978"/>
            <a:ext cx="189098" cy="275052"/>
          </a:xfrm>
          <a:prstGeom prst="line">
            <a:avLst/>
          </a:prstGeom>
          <a:noFill/>
          <a:ln w="22860">
            <a:solidFill>
              <a:srgbClr val="FFFFFF"/>
            </a:solidFill>
            <a:prstDash val="solid"/>
          </a:ln>
        </p:spPr>
      </p:sp>
      <p:sp>
        <p:nvSpPr>
          <p:cNvPr id="19" name="Shape 16"/>
          <p:cNvSpPr/>
          <p:nvPr/>
        </p:nvSpPr>
        <p:spPr>
          <a:xfrm>
            <a:off x="2818912" y="2323308"/>
            <a:ext cx="189098" cy="240670"/>
          </a:xfrm>
          <a:prstGeom prst="line">
            <a:avLst/>
          </a:prstGeom>
          <a:noFill/>
          <a:ln w="22860">
            <a:solidFill>
              <a:srgbClr val="FFFFFF"/>
            </a:solidFill>
            <a:prstDash val="solid"/>
          </a:ln>
        </p:spPr>
      </p:sp>
      <p:sp>
        <p:nvSpPr>
          <p:cNvPr id="20" name="Shape 17"/>
          <p:cNvSpPr/>
          <p:nvPr/>
        </p:nvSpPr>
        <p:spPr>
          <a:xfrm flipV="1">
            <a:off x="2818912" y="2563978"/>
            <a:ext cx="189098" cy="275052"/>
          </a:xfrm>
          <a:prstGeom prst="line">
            <a:avLst/>
          </a:prstGeom>
          <a:noFill/>
          <a:ln w="22860">
            <a:solidFill>
              <a:srgbClr val="FFFFFF"/>
            </a:solidFill>
            <a:prstDash val="solid"/>
          </a:ln>
        </p:spPr>
      </p:sp>
      <p:sp>
        <p:nvSpPr>
          <p:cNvPr id="21" name="Shape 18"/>
          <p:cNvSpPr/>
          <p:nvPr/>
        </p:nvSpPr>
        <p:spPr>
          <a:xfrm flipV="1">
            <a:off x="1856232" y="2443643"/>
            <a:ext cx="85954" cy="120335"/>
          </a:xfrm>
          <a:prstGeom prst="line">
            <a:avLst/>
          </a:prstGeom>
          <a:noFill/>
          <a:ln w="22860">
            <a:solidFill>
              <a:srgbClr val="FFFFFF"/>
            </a:solidFill>
            <a:prstDash val="solid"/>
          </a:ln>
        </p:spPr>
      </p:sp>
      <p:sp>
        <p:nvSpPr>
          <p:cNvPr id="22" name="Shape 19"/>
          <p:cNvSpPr/>
          <p:nvPr/>
        </p:nvSpPr>
        <p:spPr>
          <a:xfrm>
            <a:off x="1856232" y="2563978"/>
            <a:ext cx="85954" cy="137526"/>
          </a:xfrm>
          <a:prstGeom prst="line">
            <a:avLst/>
          </a:prstGeom>
          <a:noFill/>
          <a:ln w="22860">
            <a:solidFill>
              <a:srgbClr val="FFFFFF"/>
            </a:solidFill>
            <a:prstDash val="solid"/>
          </a:ln>
        </p:spPr>
      </p:sp>
      <p:sp>
        <p:nvSpPr>
          <p:cNvPr id="23" name="Shape 20"/>
          <p:cNvSpPr/>
          <p:nvPr/>
        </p:nvSpPr>
        <p:spPr>
          <a:xfrm>
            <a:off x="2629814" y="2443643"/>
            <a:ext cx="85954" cy="120335"/>
          </a:xfrm>
          <a:prstGeom prst="line">
            <a:avLst/>
          </a:prstGeom>
          <a:noFill/>
          <a:ln w="22860">
            <a:solidFill>
              <a:srgbClr val="FFFFFF"/>
            </a:solidFill>
            <a:prstDash val="solid"/>
          </a:ln>
        </p:spPr>
      </p:sp>
      <p:sp>
        <p:nvSpPr>
          <p:cNvPr id="24" name="Shape 21"/>
          <p:cNvSpPr/>
          <p:nvPr/>
        </p:nvSpPr>
        <p:spPr>
          <a:xfrm flipV="1">
            <a:off x="2629814" y="2563978"/>
            <a:ext cx="85954" cy="137526"/>
          </a:xfrm>
          <a:prstGeom prst="line">
            <a:avLst/>
          </a:prstGeom>
          <a:noFill/>
          <a:ln w="22860">
            <a:solidFill>
              <a:srgbClr val="FFFFFF"/>
            </a:solidFill>
            <a:prstDash val="solid"/>
          </a:ln>
        </p:spPr>
      </p:sp>
      <p:sp>
        <p:nvSpPr>
          <p:cNvPr id="25" name="Text 22"/>
          <p:cNvSpPr/>
          <p:nvPr/>
        </p:nvSpPr>
        <p:spPr>
          <a:xfrm>
            <a:off x="822960" y="4114800"/>
            <a:ext cx="2916936" cy="950976"/>
          </a:xfrm>
          <a:prstGeom prst="rect">
            <a:avLst/>
          </a:prstGeom>
          <a:noFill/>
          <a:ln/>
        </p:spPr>
        <p:txBody>
          <a:bodyPr wrap="square" lIns="0" tIns="0" rIns="0" bIns="0" rtlCol="0" anchor="t"/>
          <a:lstStyle/>
          <a:p>
            <a:pPr marL="0" indent="0" algn="ctr">
              <a:lnSpc>
                <a:spcPct val="100000"/>
              </a:lnSpc>
              <a:buNone/>
            </a:pPr>
            <a:r>
              <a:rPr lang="en-US" sz="2900" b="1" dirty="0">
                <a:solidFill>
                  <a:srgbClr val="FFFFFF"/>
                </a:solidFill>
                <a:latin typeface="Arial" pitchFamily="34" charset="0"/>
                <a:ea typeface="Arial" pitchFamily="34" charset="-122"/>
                <a:cs typeface="Arial" pitchFamily="34" charset="-120"/>
              </a:rPr>
              <a:t>KO‘PCHILIK</a:t>
            </a:r>
            <a:endParaRPr lang="en-US" sz="2900" dirty="0"/>
          </a:p>
          <a:p>
            <a:pPr marL="0" indent="0" algn="ctr">
              <a:lnSpc>
                <a:spcPct val="100000"/>
              </a:lnSpc>
              <a:buNone/>
            </a:pPr>
            <a:r>
              <a:rPr lang="en-US" sz="2900" b="1" dirty="0">
                <a:solidFill>
                  <a:srgbClr val="FFFFFF"/>
                </a:solidFill>
                <a:latin typeface="Arial" pitchFamily="34" charset="0"/>
                <a:ea typeface="Arial" pitchFamily="34" charset="-122"/>
                <a:cs typeface="Arial" pitchFamily="34" charset="-120"/>
              </a:rPr>
              <a:t>IJODI</a:t>
            </a:r>
            <a:endParaRPr lang="en-US" sz="2900" dirty="0"/>
          </a:p>
        </p:txBody>
      </p:sp>
      <p:sp>
        <p:nvSpPr>
          <p:cNvPr id="26" name="Text 23"/>
          <p:cNvSpPr/>
          <p:nvPr/>
        </p:nvSpPr>
        <p:spPr>
          <a:xfrm>
            <a:off x="841248" y="5193792"/>
            <a:ext cx="2898648" cy="676656"/>
          </a:xfrm>
          <a:prstGeom prst="rect">
            <a:avLst/>
          </a:prstGeom>
          <a:noFill/>
          <a:ln/>
        </p:spPr>
        <p:txBody>
          <a:bodyPr wrap="square" lIns="0" tIns="0" rIns="0" bIns="0" rtlCol="0" anchor="t"/>
          <a:lstStyle/>
          <a:p>
            <a:pPr marL="0" indent="0" algn="ctr">
              <a:lnSpc>
                <a:spcPct val="100000"/>
              </a:lnSpc>
              <a:buNone/>
            </a:pPr>
            <a:r>
              <a:rPr lang="en-US" sz="1720" dirty="0">
                <a:solidFill>
                  <a:srgbClr val="DCF1EF"/>
                </a:solidFill>
                <a:latin typeface="Arial" pitchFamily="34" charset="0"/>
                <a:ea typeface="Arial" pitchFamily="34" charset="-122"/>
                <a:cs typeface="Arial" pitchFamily="34" charset="-120"/>
              </a:rPr>
              <a:t>Jahon olimlari va rus ixtirochilari radio rivojiga hissa qo‘shgan.</a:t>
            </a:r>
            <a:endParaRPr lang="en-US" sz="1720" dirty="0"/>
          </a:p>
        </p:txBody>
      </p:sp>
      <p:sp>
        <p:nvSpPr>
          <p:cNvPr id="27" name="Shape 24"/>
          <p:cNvSpPr/>
          <p:nvPr/>
        </p:nvSpPr>
        <p:spPr>
          <a:xfrm>
            <a:off x="4297680" y="1664208"/>
            <a:ext cx="7351776" cy="1261872"/>
          </a:xfrm>
          <a:prstGeom prst="roundRect">
            <a:avLst>
              <a:gd name="adj" fmla="val 10145"/>
            </a:avLst>
          </a:prstGeom>
          <a:solidFill>
            <a:srgbClr val="FFFFFF"/>
          </a:solidFill>
          <a:ln w="12700">
            <a:solidFill>
              <a:srgbClr val="FFFFFF">
                <a:alpha val="0"/>
              </a:srgbClr>
            </a:solidFill>
            <a:prstDash val="solid"/>
          </a:ln>
        </p:spPr>
      </p:sp>
      <p:sp>
        <p:nvSpPr>
          <p:cNvPr id="28" name="Shape 25"/>
          <p:cNvSpPr/>
          <p:nvPr/>
        </p:nvSpPr>
        <p:spPr>
          <a:xfrm>
            <a:off x="4517136" y="1847088"/>
            <a:ext cx="2048256" cy="310896"/>
          </a:xfrm>
          <a:prstGeom prst="roundRect">
            <a:avLst>
              <a:gd name="adj" fmla="val 29412"/>
            </a:avLst>
          </a:prstGeom>
          <a:solidFill>
            <a:srgbClr val="E4F2EE"/>
          </a:solidFill>
          <a:ln w="12700">
            <a:solidFill>
              <a:srgbClr val="E4F2EE">
                <a:alpha val="0"/>
              </a:srgbClr>
            </a:solidFill>
            <a:prstDash val="solid"/>
          </a:ln>
        </p:spPr>
      </p:sp>
      <p:sp>
        <p:nvSpPr>
          <p:cNvPr id="29" name="Text 26"/>
          <p:cNvSpPr/>
          <p:nvPr/>
        </p:nvSpPr>
        <p:spPr>
          <a:xfrm>
            <a:off x="4590288" y="1897380"/>
            <a:ext cx="1901952" cy="228600"/>
          </a:xfrm>
          <a:prstGeom prst="rect">
            <a:avLst/>
          </a:prstGeom>
          <a:noFill/>
          <a:ln/>
        </p:spPr>
        <p:txBody>
          <a:bodyPr wrap="square" lIns="0" tIns="0" rIns="0" bIns="0" rtlCol="0" anchor="ctr"/>
          <a:lstStyle/>
          <a:p>
            <a:pPr marL="0" indent="0" algn="ctr">
              <a:lnSpc>
                <a:spcPct val="100000"/>
              </a:lnSpc>
              <a:buNone/>
            </a:pPr>
            <a:r>
              <a:rPr lang="en-US" sz="1260" b="1" dirty="0">
                <a:solidFill>
                  <a:srgbClr val="087F83"/>
                </a:solidFill>
                <a:latin typeface="Arial" pitchFamily="34" charset="0"/>
                <a:ea typeface="Arial" pitchFamily="34" charset="-122"/>
                <a:cs typeface="Arial" pitchFamily="34" charset="-120"/>
              </a:rPr>
              <a:t>XIX ASR O‘RTALARI</a:t>
            </a:r>
            <a:endParaRPr lang="en-US" sz="1260" dirty="0"/>
          </a:p>
        </p:txBody>
      </p:sp>
      <p:sp>
        <p:nvSpPr>
          <p:cNvPr id="30" name="Text 27"/>
          <p:cNvSpPr/>
          <p:nvPr/>
        </p:nvSpPr>
        <p:spPr>
          <a:xfrm>
            <a:off x="6830568" y="1801368"/>
            <a:ext cx="4507992" cy="347472"/>
          </a:xfrm>
          <a:prstGeom prst="rect">
            <a:avLst/>
          </a:prstGeom>
          <a:noFill/>
          <a:ln/>
        </p:spPr>
        <p:txBody>
          <a:bodyPr wrap="square" lIns="0" tIns="0" rIns="0" bIns="0" rtlCol="0" anchor="t"/>
          <a:lstStyle/>
          <a:p>
            <a:pPr marL="0" indent="0" algn="l">
              <a:lnSpc>
                <a:spcPct val="100000"/>
              </a:lnSpc>
              <a:buNone/>
            </a:pPr>
            <a:r>
              <a:rPr lang="en-US" sz="2400" b="1" dirty="0">
                <a:solidFill>
                  <a:srgbClr val="172D43"/>
                </a:solidFill>
                <a:latin typeface="Arial" pitchFamily="34" charset="0"/>
                <a:ea typeface="Arial" pitchFamily="34" charset="-122"/>
                <a:cs typeface="Arial" pitchFamily="34" charset="-120"/>
              </a:rPr>
              <a:t>K. Markoni</a:t>
            </a:r>
            <a:endParaRPr lang="en-US" sz="2400" dirty="0"/>
          </a:p>
        </p:txBody>
      </p:sp>
      <p:sp>
        <p:nvSpPr>
          <p:cNvPr id="31" name="Text 28"/>
          <p:cNvSpPr/>
          <p:nvPr/>
        </p:nvSpPr>
        <p:spPr>
          <a:xfrm>
            <a:off x="4517136" y="2368296"/>
            <a:ext cx="6912864" cy="320040"/>
          </a:xfrm>
          <a:prstGeom prst="rect">
            <a:avLst/>
          </a:prstGeom>
          <a:noFill/>
          <a:ln/>
        </p:spPr>
        <p:txBody>
          <a:bodyPr wrap="square" lIns="0" tIns="0" rIns="0" bIns="0" rtlCol="0" anchor="t"/>
          <a:lstStyle/>
          <a:p>
            <a:pPr marL="0" indent="0" algn="l">
              <a:lnSpc>
                <a:spcPct val="100000"/>
              </a:lnSpc>
              <a:buNone/>
            </a:pPr>
            <a:r>
              <a:rPr lang="en-US" sz="2100" dirty="0">
                <a:solidFill>
                  <a:srgbClr val="172D43"/>
                </a:solidFill>
                <a:latin typeface="Arial" pitchFamily="34" charset="0"/>
                <a:ea typeface="Arial" pitchFamily="34" charset="-122"/>
                <a:cs typeface="Arial" pitchFamily="34" charset="-120"/>
              </a:rPr>
              <a:t>Italyan olimi radio bo‘yicha jiddiy tadqiqotlar olib borgan.</a:t>
            </a:r>
            <a:endParaRPr lang="en-US" sz="2100" dirty="0"/>
          </a:p>
        </p:txBody>
      </p:sp>
      <p:sp>
        <p:nvSpPr>
          <p:cNvPr id="32" name="Shape 29"/>
          <p:cNvSpPr/>
          <p:nvPr/>
        </p:nvSpPr>
        <p:spPr>
          <a:xfrm>
            <a:off x="4297680" y="3136392"/>
            <a:ext cx="7351776" cy="1463040"/>
          </a:xfrm>
          <a:prstGeom prst="roundRect">
            <a:avLst>
              <a:gd name="adj" fmla="val 8750"/>
            </a:avLst>
          </a:prstGeom>
          <a:solidFill>
            <a:srgbClr val="FFFFFF"/>
          </a:solidFill>
          <a:ln w="12700">
            <a:solidFill>
              <a:srgbClr val="FFFFFF">
                <a:alpha val="0"/>
              </a:srgbClr>
            </a:solidFill>
            <a:prstDash val="solid"/>
          </a:ln>
        </p:spPr>
      </p:sp>
      <p:sp>
        <p:nvSpPr>
          <p:cNvPr id="33" name="Shape 30"/>
          <p:cNvSpPr/>
          <p:nvPr/>
        </p:nvSpPr>
        <p:spPr>
          <a:xfrm>
            <a:off x="4517136" y="3319272"/>
            <a:ext cx="2048256" cy="310896"/>
          </a:xfrm>
          <a:prstGeom prst="roundRect">
            <a:avLst>
              <a:gd name="adj" fmla="val 29412"/>
            </a:avLst>
          </a:prstGeom>
          <a:solidFill>
            <a:srgbClr val="FAF1DF"/>
          </a:solidFill>
          <a:ln w="12700">
            <a:solidFill>
              <a:srgbClr val="FAF1DF">
                <a:alpha val="0"/>
              </a:srgbClr>
            </a:solidFill>
            <a:prstDash val="solid"/>
          </a:ln>
        </p:spPr>
      </p:sp>
      <p:sp>
        <p:nvSpPr>
          <p:cNvPr id="34" name="Text 31"/>
          <p:cNvSpPr/>
          <p:nvPr/>
        </p:nvSpPr>
        <p:spPr>
          <a:xfrm>
            <a:off x="4590288" y="3369564"/>
            <a:ext cx="1901952" cy="228600"/>
          </a:xfrm>
          <a:prstGeom prst="rect">
            <a:avLst/>
          </a:prstGeom>
          <a:noFill/>
          <a:ln/>
        </p:spPr>
        <p:txBody>
          <a:bodyPr wrap="square" lIns="0" tIns="0" rIns="0" bIns="0" rtlCol="0" anchor="ctr"/>
          <a:lstStyle/>
          <a:p>
            <a:pPr marL="0" indent="0" algn="ctr">
              <a:lnSpc>
                <a:spcPct val="100000"/>
              </a:lnSpc>
              <a:buNone/>
            </a:pPr>
            <a:r>
              <a:rPr lang="en-US" sz="1260" b="1" dirty="0">
                <a:solidFill>
                  <a:srgbClr val="B75D43"/>
                </a:solidFill>
                <a:latin typeface="Arial" pitchFamily="34" charset="0"/>
                <a:ea typeface="Arial" pitchFamily="34" charset="-122"/>
                <a:cs typeface="Arial" pitchFamily="34" charset="-120"/>
              </a:rPr>
              <a:t>7-MAY, 1895</a:t>
            </a:r>
            <a:endParaRPr lang="en-US" sz="1260" dirty="0"/>
          </a:p>
        </p:txBody>
      </p:sp>
      <p:sp>
        <p:nvSpPr>
          <p:cNvPr id="35" name="Text 32"/>
          <p:cNvSpPr/>
          <p:nvPr/>
        </p:nvSpPr>
        <p:spPr>
          <a:xfrm>
            <a:off x="6830568" y="3273552"/>
            <a:ext cx="4507992" cy="347472"/>
          </a:xfrm>
          <a:prstGeom prst="rect">
            <a:avLst/>
          </a:prstGeom>
          <a:noFill/>
          <a:ln/>
        </p:spPr>
        <p:txBody>
          <a:bodyPr wrap="square" lIns="0" tIns="0" rIns="0" bIns="0" rtlCol="0" anchor="t"/>
          <a:lstStyle/>
          <a:p>
            <a:pPr marL="0" indent="0" algn="l">
              <a:lnSpc>
                <a:spcPct val="100000"/>
              </a:lnSpc>
              <a:buNone/>
            </a:pPr>
            <a:r>
              <a:rPr lang="en-US" sz="2400" b="1" dirty="0">
                <a:solidFill>
                  <a:srgbClr val="172D43"/>
                </a:solidFill>
                <a:latin typeface="Arial" pitchFamily="34" charset="0"/>
                <a:ea typeface="Arial" pitchFamily="34" charset="-122"/>
                <a:cs typeface="Arial" pitchFamily="34" charset="-120"/>
              </a:rPr>
              <a:t>A.S. Popov</a:t>
            </a:r>
            <a:endParaRPr lang="en-US" sz="2400" dirty="0"/>
          </a:p>
        </p:txBody>
      </p:sp>
      <p:sp>
        <p:nvSpPr>
          <p:cNvPr id="36" name="Text 33"/>
          <p:cNvSpPr/>
          <p:nvPr/>
        </p:nvSpPr>
        <p:spPr>
          <a:xfrm>
            <a:off x="4517136" y="3831336"/>
            <a:ext cx="6912864" cy="548640"/>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Radio ilk bor Peterburgdagi rus fizika-ximiya jamiyati yig‘ilishida sinab ko‘rilgan.</a:t>
            </a:r>
            <a:endParaRPr lang="en-US" sz="1800" dirty="0"/>
          </a:p>
        </p:txBody>
      </p:sp>
      <p:sp>
        <p:nvSpPr>
          <p:cNvPr id="37" name="Shape 34"/>
          <p:cNvSpPr/>
          <p:nvPr/>
        </p:nvSpPr>
        <p:spPr>
          <a:xfrm>
            <a:off x="4297680" y="4809744"/>
            <a:ext cx="7351776" cy="1234440"/>
          </a:xfrm>
          <a:prstGeom prst="roundRect">
            <a:avLst>
              <a:gd name="adj" fmla="val 10370"/>
            </a:avLst>
          </a:prstGeom>
          <a:solidFill>
            <a:srgbClr val="13243A"/>
          </a:solidFill>
          <a:ln w="12700">
            <a:solidFill>
              <a:srgbClr val="13243A">
                <a:alpha val="0"/>
              </a:srgbClr>
            </a:solidFill>
            <a:prstDash val="solid"/>
          </a:ln>
        </p:spPr>
      </p:sp>
      <p:sp>
        <p:nvSpPr>
          <p:cNvPr id="38" name="Text 35"/>
          <p:cNvSpPr/>
          <p:nvPr/>
        </p:nvSpPr>
        <p:spPr>
          <a:xfrm>
            <a:off x="4535424" y="4992624"/>
            <a:ext cx="6876288" cy="347472"/>
          </a:xfrm>
          <a:prstGeom prst="rect">
            <a:avLst/>
          </a:prstGeom>
          <a:noFill/>
          <a:ln/>
        </p:spPr>
        <p:txBody>
          <a:bodyPr wrap="square" lIns="0" tIns="0" rIns="0" bIns="0" rtlCol="0" anchor="t"/>
          <a:lstStyle/>
          <a:p>
            <a:pPr marL="0" indent="0" algn="l">
              <a:lnSpc>
                <a:spcPct val="100000"/>
              </a:lnSpc>
              <a:buNone/>
            </a:pPr>
            <a:r>
              <a:rPr lang="en-US" sz="2300" b="1" dirty="0">
                <a:solidFill>
                  <a:srgbClr val="E5B65D"/>
                </a:solidFill>
                <a:latin typeface="Arial" pitchFamily="34" charset="0"/>
                <a:ea typeface="Arial" pitchFamily="34" charset="-122"/>
                <a:cs typeface="Arial" pitchFamily="34" charset="-120"/>
              </a:rPr>
              <a:t>Radiotelegrafning dastlabki vazifasi</a:t>
            </a:r>
            <a:endParaRPr lang="en-US" sz="2300" dirty="0"/>
          </a:p>
        </p:txBody>
      </p:sp>
      <p:sp>
        <p:nvSpPr>
          <p:cNvPr id="39" name="Text 36"/>
          <p:cNvSpPr/>
          <p:nvPr/>
        </p:nvSpPr>
        <p:spPr>
          <a:xfrm>
            <a:off x="4535424" y="5404104"/>
            <a:ext cx="6876288" cy="530352"/>
          </a:xfrm>
          <a:prstGeom prst="rect">
            <a:avLst/>
          </a:prstGeom>
          <a:noFill/>
          <a:ln/>
        </p:spPr>
        <p:txBody>
          <a:bodyPr wrap="square" lIns="0" tIns="0" rIns="0" bIns="0" rtlCol="0" anchor="t"/>
          <a:lstStyle/>
          <a:p>
            <a:pPr marL="0" indent="0" algn="l">
              <a:lnSpc>
                <a:spcPct val="100000"/>
              </a:lnSpc>
              <a:buNone/>
            </a:pPr>
            <a:r>
              <a:rPr lang="en-US" sz="1800" dirty="0">
                <a:solidFill>
                  <a:srgbClr val="FFFFFF"/>
                </a:solidFill>
                <a:latin typeface="Arial" pitchFamily="34" charset="0"/>
                <a:ea typeface="Arial" pitchFamily="34" charset="-122"/>
                <a:cs typeface="Arial" pitchFamily="34" charset="-120"/>
              </a:rPr>
              <a:t>Elektr signallarini uzoq masofaga simsiz uzatish; asosan aloqa vositasi sifatida qo‘llash.</a:t>
            </a:r>
            <a:endParaRPr lang="en-US" sz="1800" dirty="0"/>
          </a:p>
        </p:txBody>
      </p:sp>
      <p:sp>
        <p:nvSpPr>
          <p:cNvPr id="40" name="Text 37"/>
          <p:cNvSpPr/>
          <p:nvPr/>
        </p:nvSpPr>
        <p:spPr>
          <a:xfrm>
            <a:off x="530352" y="6117336"/>
            <a:ext cx="11064240" cy="173736"/>
          </a:xfrm>
          <a:prstGeom prst="rect">
            <a:avLst/>
          </a:prstGeom>
          <a:noFill/>
          <a:ln/>
        </p:spPr>
        <p:txBody>
          <a:bodyPr wrap="square" lIns="0" tIns="0" rIns="0" bIns="0" rtlCol="0" anchor="t"/>
          <a:lstStyle/>
          <a:p>
            <a:pPr marL="0" indent="0" algn="l">
              <a:lnSpc>
                <a:spcPct val="100000"/>
              </a:lnSpc>
              <a:buNone/>
            </a:pPr>
            <a:r>
              <a:rPr lang="en-US" sz="1150" dirty="0">
                <a:solidFill>
                  <a:srgbClr val="53677B"/>
                </a:solidFill>
                <a:latin typeface="Arial" pitchFamily="34" charset="0"/>
                <a:ea typeface="Arial" pitchFamily="34" charset="-122"/>
                <a:cs typeface="Arial" pitchFamily="34" charset="-120"/>
              </a:rPr>
              <a:t>Tadqiqotchilar va tarixiy davr haqidagi bayon asl taqdimot bo‘yicha saqlangan.</a:t>
            </a:r>
            <a:endParaRPr lang="en-US" sz="11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Muntazam radioeshittirishlarning boshlanishi</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14 / 31</a:t>
            </a:r>
            <a:endParaRPr lang="en-US" sz="1200" dirty="0"/>
          </a:p>
        </p:txBody>
      </p:sp>
      <p:sp>
        <p:nvSpPr>
          <p:cNvPr id="9" name="Shape 7"/>
          <p:cNvSpPr/>
          <p:nvPr/>
        </p:nvSpPr>
        <p:spPr>
          <a:xfrm>
            <a:off x="530352" y="6766560"/>
            <a:ext cx="5027037" cy="22860"/>
          </a:xfrm>
          <a:prstGeom prst="rect">
            <a:avLst/>
          </a:prstGeom>
          <a:solidFill>
            <a:srgbClr val="087F83"/>
          </a:solidFill>
          <a:ln w="12700">
            <a:solidFill>
              <a:srgbClr val="087F83">
                <a:alpha val="0"/>
              </a:srgbClr>
            </a:solidFill>
            <a:prstDash val="solid"/>
          </a:ln>
        </p:spPr>
      </p:sp>
      <p:sp>
        <p:nvSpPr>
          <p:cNvPr id="11" name="Shape 8"/>
          <p:cNvSpPr/>
          <p:nvPr/>
        </p:nvSpPr>
        <p:spPr>
          <a:xfrm>
            <a:off x="941832" y="2523744"/>
            <a:ext cx="10232136" cy="0"/>
          </a:xfrm>
          <a:prstGeom prst="line">
            <a:avLst/>
          </a:prstGeom>
          <a:noFill/>
          <a:ln w="38100">
            <a:solidFill>
              <a:srgbClr val="DCE4EB"/>
            </a:solidFill>
            <a:prstDash val="solid"/>
          </a:ln>
        </p:spPr>
      </p:sp>
      <p:sp>
        <p:nvSpPr>
          <p:cNvPr id="12" name="Text 9"/>
          <p:cNvSpPr/>
          <p:nvPr/>
        </p:nvSpPr>
        <p:spPr>
          <a:xfrm>
            <a:off x="722376" y="1709928"/>
            <a:ext cx="3182112" cy="557784"/>
          </a:xfrm>
          <a:prstGeom prst="rect">
            <a:avLst/>
          </a:prstGeom>
          <a:noFill/>
          <a:ln/>
        </p:spPr>
        <p:txBody>
          <a:bodyPr wrap="square" lIns="0" tIns="0" rIns="0" bIns="0" rtlCol="0" anchor="t"/>
          <a:lstStyle/>
          <a:p>
            <a:pPr marL="0" indent="0" algn="l">
              <a:lnSpc>
                <a:spcPct val="100000"/>
              </a:lnSpc>
              <a:buNone/>
            </a:pPr>
            <a:r>
              <a:rPr lang="en-US" sz="3800" b="1" dirty="0">
                <a:solidFill>
                  <a:srgbClr val="087F83"/>
                </a:solidFill>
                <a:latin typeface="Arial" pitchFamily="34" charset="0"/>
                <a:ea typeface="Arial" pitchFamily="34" charset="-122"/>
                <a:cs typeface="Arial" pitchFamily="34" charset="-120"/>
              </a:rPr>
              <a:t>1920</a:t>
            </a:r>
            <a:endParaRPr lang="en-US" sz="3800" dirty="0"/>
          </a:p>
        </p:txBody>
      </p:sp>
      <p:sp>
        <p:nvSpPr>
          <p:cNvPr id="13" name="Shape 10"/>
          <p:cNvSpPr/>
          <p:nvPr/>
        </p:nvSpPr>
        <p:spPr>
          <a:xfrm>
            <a:off x="822960" y="2432304"/>
            <a:ext cx="182880" cy="182880"/>
          </a:xfrm>
          <a:prstGeom prst="ellipse">
            <a:avLst/>
          </a:prstGeom>
          <a:solidFill>
            <a:srgbClr val="087F83"/>
          </a:solidFill>
          <a:ln w="12700">
            <a:solidFill>
              <a:srgbClr val="087F83">
                <a:alpha val="0"/>
              </a:srgbClr>
            </a:solidFill>
            <a:prstDash val="solid"/>
          </a:ln>
        </p:spPr>
      </p:sp>
      <p:sp>
        <p:nvSpPr>
          <p:cNvPr id="14" name="Shape 11"/>
          <p:cNvSpPr/>
          <p:nvPr/>
        </p:nvSpPr>
        <p:spPr>
          <a:xfrm>
            <a:off x="530352" y="2834640"/>
            <a:ext cx="3557016" cy="3209544"/>
          </a:xfrm>
          <a:prstGeom prst="roundRect">
            <a:avLst>
              <a:gd name="adj" fmla="val 5128"/>
            </a:avLst>
          </a:prstGeom>
          <a:solidFill>
            <a:srgbClr val="FFFFFF"/>
          </a:solidFill>
          <a:ln w="12700">
            <a:solidFill>
              <a:srgbClr val="FFFFFF">
                <a:alpha val="0"/>
              </a:srgbClr>
            </a:solidFill>
            <a:prstDash val="solid"/>
          </a:ln>
        </p:spPr>
      </p:sp>
      <p:sp>
        <p:nvSpPr>
          <p:cNvPr id="15" name="Text 12"/>
          <p:cNvSpPr/>
          <p:nvPr/>
        </p:nvSpPr>
        <p:spPr>
          <a:xfrm>
            <a:off x="768096" y="3081528"/>
            <a:ext cx="3063240" cy="201168"/>
          </a:xfrm>
          <a:prstGeom prst="rect">
            <a:avLst/>
          </a:prstGeom>
          <a:noFill/>
          <a:ln/>
        </p:spPr>
        <p:txBody>
          <a:bodyPr wrap="square" lIns="0" tIns="0" rIns="0" bIns="0" rtlCol="0" anchor="t"/>
          <a:lstStyle/>
          <a:p>
            <a:pPr marL="0" indent="0" algn="l">
              <a:lnSpc>
                <a:spcPct val="100000"/>
              </a:lnSpc>
              <a:buNone/>
            </a:pPr>
            <a:r>
              <a:rPr lang="en-US" sz="1250" b="1" kern="0" spc="120" dirty="0">
                <a:solidFill>
                  <a:srgbClr val="087F83"/>
                </a:solidFill>
                <a:latin typeface="Arial" pitchFamily="34" charset="0"/>
                <a:ea typeface="Arial" pitchFamily="34" charset="-122"/>
                <a:cs typeface="Arial" pitchFamily="34" charset="-120"/>
              </a:rPr>
              <a:t>AQSH</a:t>
            </a:r>
            <a:endParaRPr lang="en-US" sz="1250" dirty="0"/>
          </a:p>
        </p:txBody>
      </p:sp>
      <p:sp>
        <p:nvSpPr>
          <p:cNvPr id="16" name="Text 13"/>
          <p:cNvSpPr/>
          <p:nvPr/>
        </p:nvSpPr>
        <p:spPr>
          <a:xfrm>
            <a:off x="768096" y="3520440"/>
            <a:ext cx="3063240" cy="475488"/>
          </a:xfrm>
          <a:prstGeom prst="rect">
            <a:avLst/>
          </a:prstGeom>
          <a:noFill/>
          <a:ln/>
        </p:spPr>
        <p:txBody>
          <a:bodyPr wrap="square" lIns="0" tIns="0" rIns="0" bIns="0" rtlCol="0" anchor="t"/>
          <a:lstStyle/>
          <a:p>
            <a:pPr marL="0" indent="0" algn="l">
              <a:lnSpc>
                <a:spcPct val="100000"/>
              </a:lnSpc>
              <a:buNone/>
            </a:pPr>
            <a:r>
              <a:rPr lang="en-US" sz="2400" b="1" dirty="0">
                <a:solidFill>
                  <a:srgbClr val="172D43"/>
                </a:solidFill>
                <a:latin typeface="Arial" pitchFamily="34" charset="0"/>
                <a:ea typeface="Arial" pitchFamily="34" charset="-122"/>
                <a:cs typeface="Arial" pitchFamily="34" charset="-120"/>
              </a:rPr>
              <a:t>«Key Di Key Ey»</a:t>
            </a:r>
            <a:endParaRPr lang="en-US" sz="2400" dirty="0"/>
          </a:p>
        </p:txBody>
      </p:sp>
      <p:sp>
        <p:nvSpPr>
          <p:cNvPr id="17" name="Text 14"/>
          <p:cNvSpPr/>
          <p:nvPr/>
        </p:nvSpPr>
        <p:spPr>
          <a:xfrm>
            <a:off x="768096" y="4105656"/>
            <a:ext cx="3054096" cy="1700784"/>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Prezidentlik saylovlari haqidagi reportajning efirga uzatilishi bilan muntazam radioeshittirishlar boshlangan.</a:t>
            </a:r>
            <a:endParaRPr lang="en-US" sz="1800" dirty="0"/>
          </a:p>
        </p:txBody>
      </p:sp>
      <p:sp>
        <p:nvSpPr>
          <p:cNvPr id="18" name="Text 15"/>
          <p:cNvSpPr/>
          <p:nvPr/>
        </p:nvSpPr>
        <p:spPr>
          <a:xfrm>
            <a:off x="4507992" y="1709928"/>
            <a:ext cx="3182112" cy="557784"/>
          </a:xfrm>
          <a:prstGeom prst="rect">
            <a:avLst/>
          </a:prstGeom>
          <a:noFill/>
          <a:ln/>
        </p:spPr>
        <p:txBody>
          <a:bodyPr wrap="square" lIns="0" tIns="0" rIns="0" bIns="0" rtlCol="0" anchor="t"/>
          <a:lstStyle/>
          <a:p>
            <a:pPr marL="0" indent="0" algn="l">
              <a:lnSpc>
                <a:spcPct val="100000"/>
              </a:lnSpc>
              <a:buNone/>
            </a:pPr>
            <a:r>
              <a:rPr lang="en-US" sz="3800" b="1" dirty="0">
                <a:solidFill>
                  <a:srgbClr val="1C344C"/>
                </a:solidFill>
                <a:latin typeface="Arial" pitchFamily="34" charset="0"/>
                <a:ea typeface="Arial" pitchFamily="34" charset="-122"/>
                <a:cs typeface="Arial" pitchFamily="34" charset="-120"/>
              </a:rPr>
              <a:t>1922</a:t>
            </a:r>
            <a:endParaRPr lang="en-US" sz="3800" dirty="0"/>
          </a:p>
        </p:txBody>
      </p:sp>
      <p:sp>
        <p:nvSpPr>
          <p:cNvPr id="19" name="Shape 16"/>
          <p:cNvSpPr/>
          <p:nvPr/>
        </p:nvSpPr>
        <p:spPr>
          <a:xfrm>
            <a:off x="4608576" y="2432304"/>
            <a:ext cx="182880" cy="182880"/>
          </a:xfrm>
          <a:prstGeom prst="ellipse">
            <a:avLst/>
          </a:prstGeom>
          <a:solidFill>
            <a:srgbClr val="1C344C"/>
          </a:solidFill>
          <a:ln w="12700">
            <a:solidFill>
              <a:srgbClr val="1C344C">
                <a:alpha val="0"/>
              </a:srgbClr>
            </a:solidFill>
            <a:prstDash val="solid"/>
          </a:ln>
        </p:spPr>
      </p:sp>
      <p:sp>
        <p:nvSpPr>
          <p:cNvPr id="20" name="Shape 17"/>
          <p:cNvSpPr/>
          <p:nvPr/>
        </p:nvSpPr>
        <p:spPr>
          <a:xfrm>
            <a:off x="4315968" y="2834640"/>
            <a:ext cx="3557016" cy="3209544"/>
          </a:xfrm>
          <a:prstGeom prst="roundRect">
            <a:avLst>
              <a:gd name="adj" fmla="val 5128"/>
            </a:avLst>
          </a:prstGeom>
          <a:solidFill>
            <a:srgbClr val="FFFFFF"/>
          </a:solidFill>
          <a:ln w="12700">
            <a:solidFill>
              <a:srgbClr val="FFFFFF">
                <a:alpha val="0"/>
              </a:srgbClr>
            </a:solidFill>
            <a:prstDash val="solid"/>
          </a:ln>
        </p:spPr>
      </p:sp>
      <p:sp>
        <p:nvSpPr>
          <p:cNvPr id="21" name="Text 18"/>
          <p:cNvSpPr/>
          <p:nvPr/>
        </p:nvSpPr>
        <p:spPr>
          <a:xfrm>
            <a:off x="4553712" y="3081528"/>
            <a:ext cx="3063240" cy="201168"/>
          </a:xfrm>
          <a:prstGeom prst="rect">
            <a:avLst/>
          </a:prstGeom>
          <a:noFill/>
          <a:ln/>
        </p:spPr>
        <p:txBody>
          <a:bodyPr wrap="square" lIns="0" tIns="0" rIns="0" bIns="0" rtlCol="0" anchor="t"/>
          <a:lstStyle/>
          <a:p>
            <a:pPr marL="0" indent="0" algn="l">
              <a:lnSpc>
                <a:spcPct val="100000"/>
              </a:lnSpc>
              <a:buNone/>
            </a:pPr>
            <a:r>
              <a:rPr lang="en-US" sz="1250" b="1" kern="0" spc="120" dirty="0">
                <a:solidFill>
                  <a:srgbClr val="1C344C"/>
                </a:solidFill>
                <a:latin typeface="Arial" pitchFamily="34" charset="0"/>
                <a:ea typeface="Arial" pitchFamily="34" charset="-122"/>
                <a:cs typeface="Arial" pitchFamily="34" charset="-120"/>
              </a:rPr>
              <a:t>MOSKVA</a:t>
            </a:r>
            <a:endParaRPr lang="en-US" sz="1250" dirty="0"/>
          </a:p>
        </p:txBody>
      </p:sp>
      <p:sp>
        <p:nvSpPr>
          <p:cNvPr id="22" name="Text 19"/>
          <p:cNvSpPr/>
          <p:nvPr/>
        </p:nvSpPr>
        <p:spPr>
          <a:xfrm>
            <a:off x="4553712" y="3520440"/>
            <a:ext cx="3063240" cy="475488"/>
          </a:xfrm>
          <a:prstGeom prst="rect">
            <a:avLst/>
          </a:prstGeom>
          <a:noFill/>
          <a:ln/>
        </p:spPr>
        <p:txBody>
          <a:bodyPr wrap="square" lIns="0" tIns="0" rIns="0" bIns="0" rtlCol="0" anchor="t"/>
          <a:lstStyle/>
          <a:p>
            <a:pPr marL="0" indent="0" algn="l">
              <a:lnSpc>
                <a:spcPct val="100000"/>
              </a:lnSpc>
              <a:buNone/>
            </a:pPr>
            <a:r>
              <a:rPr lang="en-US" sz="2400" b="1" dirty="0">
                <a:solidFill>
                  <a:srgbClr val="172D43"/>
                </a:solidFill>
                <a:latin typeface="Arial" pitchFamily="34" charset="0"/>
                <a:ea typeface="Arial" pitchFamily="34" charset="-122"/>
                <a:cs typeface="Arial" pitchFamily="34" charset="-120"/>
              </a:rPr>
              <a:t>Radiogazetalar</a:t>
            </a:r>
            <a:endParaRPr lang="en-US" sz="2400" dirty="0"/>
          </a:p>
        </p:txBody>
      </p:sp>
      <p:sp>
        <p:nvSpPr>
          <p:cNvPr id="23" name="Text 20"/>
          <p:cNvSpPr/>
          <p:nvPr/>
        </p:nvSpPr>
        <p:spPr>
          <a:xfrm>
            <a:off x="4553712" y="4105656"/>
            <a:ext cx="3054096" cy="1700784"/>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Dastlabki eshittirishlar boshlangan. Radiogazetalarda bolshevistik targ‘ibot va tashviqot asosiy o‘rin egallagan.</a:t>
            </a:r>
            <a:endParaRPr lang="en-US" sz="1800" dirty="0"/>
          </a:p>
        </p:txBody>
      </p:sp>
      <p:sp>
        <p:nvSpPr>
          <p:cNvPr id="24" name="Text 21"/>
          <p:cNvSpPr/>
          <p:nvPr/>
        </p:nvSpPr>
        <p:spPr>
          <a:xfrm>
            <a:off x="8293608" y="1709928"/>
            <a:ext cx="3182112" cy="557784"/>
          </a:xfrm>
          <a:prstGeom prst="rect">
            <a:avLst/>
          </a:prstGeom>
          <a:noFill/>
          <a:ln/>
        </p:spPr>
        <p:txBody>
          <a:bodyPr wrap="square" lIns="0" tIns="0" rIns="0" bIns="0" rtlCol="0" anchor="t"/>
          <a:lstStyle/>
          <a:p>
            <a:pPr marL="0" indent="0" algn="l">
              <a:lnSpc>
                <a:spcPct val="100000"/>
              </a:lnSpc>
              <a:buNone/>
            </a:pPr>
            <a:r>
              <a:rPr lang="en-US" sz="3800" b="1" dirty="0">
                <a:solidFill>
                  <a:srgbClr val="B75D43"/>
                </a:solidFill>
                <a:latin typeface="Arial" pitchFamily="34" charset="0"/>
                <a:ea typeface="Arial" pitchFamily="34" charset="-122"/>
                <a:cs typeface="Arial" pitchFamily="34" charset="-120"/>
              </a:rPr>
              <a:t>1922</a:t>
            </a:r>
            <a:endParaRPr lang="en-US" sz="3800" dirty="0"/>
          </a:p>
        </p:txBody>
      </p:sp>
      <p:sp>
        <p:nvSpPr>
          <p:cNvPr id="25" name="Shape 22"/>
          <p:cNvSpPr/>
          <p:nvPr/>
        </p:nvSpPr>
        <p:spPr>
          <a:xfrm>
            <a:off x="8394192" y="2432304"/>
            <a:ext cx="182880" cy="182880"/>
          </a:xfrm>
          <a:prstGeom prst="ellipse">
            <a:avLst/>
          </a:prstGeom>
          <a:solidFill>
            <a:srgbClr val="B75D43"/>
          </a:solidFill>
          <a:ln w="12700">
            <a:solidFill>
              <a:srgbClr val="B75D43">
                <a:alpha val="0"/>
              </a:srgbClr>
            </a:solidFill>
            <a:prstDash val="solid"/>
          </a:ln>
        </p:spPr>
      </p:sp>
      <p:sp>
        <p:nvSpPr>
          <p:cNvPr id="26" name="Shape 23"/>
          <p:cNvSpPr/>
          <p:nvPr/>
        </p:nvSpPr>
        <p:spPr>
          <a:xfrm>
            <a:off x="8101584" y="2834640"/>
            <a:ext cx="3557016" cy="3209544"/>
          </a:xfrm>
          <a:prstGeom prst="roundRect">
            <a:avLst>
              <a:gd name="adj" fmla="val 5128"/>
            </a:avLst>
          </a:prstGeom>
          <a:solidFill>
            <a:srgbClr val="FFFFFF"/>
          </a:solidFill>
          <a:ln w="12700">
            <a:solidFill>
              <a:srgbClr val="FFFFFF">
                <a:alpha val="0"/>
              </a:srgbClr>
            </a:solidFill>
            <a:prstDash val="solid"/>
          </a:ln>
        </p:spPr>
      </p:sp>
      <p:sp>
        <p:nvSpPr>
          <p:cNvPr id="27" name="Text 24"/>
          <p:cNvSpPr/>
          <p:nvPr/>
        </p:nvSpPr>
        <p:spPr>
          <a:xfrm>
            <a:off x="8339328" y="3081528"/>
            <a:ext cx="3063240" cy="201168"/>
          </a:xfrm>
          <a:prstGeom prst="rect">
            <a:avLst/>
          </a:prstGeom>
          <a:noFill/>
          <a:ln/>
        </p:spPr>
        <p:txBody>
          <a:bodyPr wrap="square" lIns="0" tIns="0" rIns="0" bIns="0" rtlCol="0" anchor="t"/>
          <a:lstStyle/>
          <a:p>
            <a:pPr marL="0" indent="0" algn="l">
              <a:lnSpc>
                <a:spcPct val="100000"/>
              </a:lnSpc>
              <a:buNone/>
            </a:pPr>
            <a:r>
              <a:rPr lang="en-US" sz="1250" b="1" kern="0" spc="120" dirty="0">
                <a:solidFill>
                  <a:srgbClr val="B75D43"/>
                </a:solidFill>
                <a:latin typeface="Arial" pitchFamily="34" charset="0"/>
                <a:ea typeface="Arial" pitchFamily="34" charset="-122"/>
                <a:cs typeface="Arial" pitchFamily="34" charset="-120"/>
              </a:rPr>
              <a:t>ANGLIYA</a:t>
            </a:r>
            <a:endParaRPr lang="en-US" sz="1250" dirty="0"/>
          </a:p>
        </p:txBody>
      </p:sp>
      <p:sp>
        <p:nvSpPr>
          <p:cNvPr id="28" name="Text 25"/>
          <p:cNvSpPr/>
          <p:nvPr/>
        </p:nvSpPr>
        <p:spPr>
          <a:xfrm>
            <a:off x="8339328" y="3520440"/>
            <a:ext cx="3063240" cy="475488"/>
          </a:xfrm>
          <a:prstGeom prst="rect">
            <a:avLst/>
          </a:prstGeom>
          <a:noFill/>
          <a:ln/>
        </p:spPr>
        <p:txBody>
          <a:bodyPr wrap="square" lIns="0" tIns="0" rIns="0" bIns="0" rtlCol="0" anchor="t"/>
          <a:lstStyle/>
          <a:p>
            <a:pPr marL="0" indent="0" algn="l">
              <a:lnSpc>
                <a:spcPct val="100000"/>
              </a:lnSpc>
              <a:buNone/>
            </a:pPr>
            <a:r>
              <a:rPr lang="en-US" sz="2400" b="1" dirty="0">
                <a:solidFill>
                  <a:srgbClr val="172D43"/>
                </a:solidFill>
                <a:latin typeface="Arial" pitchFamily="34" charset="0"/>
                <a:ea typeface="Arial" pitchFamily="34" charset="-122"/>
                <a:cs typeface="Arial" pitchFamily="34" charset="-120"/>
              </a:rPr>
              <a:t>«Bi-Bi-Si»</a:t>
            </a:r>
            <a:endParaRPr lang="en-US" sz="2400" dirty="0"/>
          </a:p>
        </p:txBody>
      </p:sp>
      <p:sp>
        <p:nvSpPr>
          <p:cNvPr id="29" name="Text 26"/>
          <p:cNvSpPr/>
          <p:nvPr/>
        </p:nvSpPr>
        <p:spPr>
          <a:xfrm>
            <a:off x="8339328" y="4105656"/>
            <a:ext cx="3054096" cy="1700784"/>
          </a:xfrm>
          <a:prstGeom prst="rect">
            <a:avLst/>
          </a:prstGeom>
          <a:noFill/>
          <a:ln/>
        </p:spPr>
        <p:txBody>
          <a:bodyPr wrap="square" lIns="0" tIns="0" rIns="0" bIns="0" rtlCol="0" anchor="t"/>
          <a:lstStyle/>
          <a:p>
            <a:pPr marL="0" indent="0" algn="l">
              <a:lnSpc>
                <a:spcPct val="100000"/>
              </a:lnSpc>
              <a:buNone/>
            </a:pPr>
            <a:r>
              <a:rPr lang="en-US" sz="1910" dirty="0">
                <a:solidFill>
                  <a:srgbClr val="172D43"/>
                </a:solidFill>
                <a:latin typeface="Arial" pitchFamily="34" charset="0"/>
                <a:ea typeface="Arial" pitchFamily="34" charset="-122"/>
                <a:cs typeface="Arial" pitchFamily="34" charset="-120"/>
              </a:rPr>
              <a:t>Ingliz radiosining muntazam eshittirishlari boshlangan. Radio keyinchalik «Bi-Bi-Si» deb nom olgan.</a:t>
            </a:r>
            <a:endParaRPr lang="en-US" sz="191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O‘zbekiston radiosi va xalqaro radiostansiyalar</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15 / 31</a:t>
            </a:r>
            <a:endParaRPr lang="en-US" sz="1200" dirty="0"/>
          </a:p>
        </p:txBody>
      </p:sp>
      <p:sp>
        <p:nvSpPr>
          <p:cNvPr id="9" name="Shape 7"/>
          <p:cNvSpPr/>
          <p:nvPr/>
        </p:nvSpPr>
        <p:spPr>
          <a:xfrm>
            <a:off x="530352" y="6766560"/>
            <a:ext cx="5386111"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709928"/>
            <a:ext cx="4700016" cy="4361688"/>
          </a:xfrm>
          <a:prstGeom prst="roundRect">
            <a:avLst>
              <a:gd name="adj" fmla="val 3774"/>
            </a:avLst>
          </a:prstGeom>
          <a:solidFill>
            <a:srgbClr val="13243A"/>
          </a:solidFill>
          <a:ln w="12700">
            <a:solidFill>
              <a:srgbClr val="13243A">
                <a:alpha val="0"/>
              </a:srgbClr>
            </a:solidFill>
            <a:prstDash val="solid"/>
          </a:ln>
        </p:spPr>
      </p:sp>
      <p:sp>
        <p:nvSpPr>
          <p:cNvPr id="12" name="Shape 9"/>
          <p:cNvSpPr/>
          <p:nvPr/>
        </p:nvSpPr>
        <p:spPr>
          <a:xfrm>
            <a:off x="919521" y="2209190"/>
            <a:ext cx="629839" cy="382402"/>
          </a:xfrm>
          <a:prstGeom prst="roundRect">
            <a:avLst>
              <a:gd name="adj" fmla="val 19130"/>
            </a:avLst>
          </a:prstGeom>
          <a:solidFill>
            <a:srgbClr val="FFFFFF">
              <a:alpha val="0"/>
            </a:srgbClr>
          </a:solidFill>
          <a:ln w="10160">
            <a:solidFill>
              <a:srgbClr val="E5B65D"/>
            </a:solidFill>
            <a:prstDash val="solid"/>
          </a:ln>
        </p:spPr>
      </p:sp>
      <p:sp>
        <p:nvSpPr>
          <p:cNvPr id="13" name="Shape 10"/>
          <p:cNvSpPr/>
          <p:nvPr/>
        </p:nvSpPr>
        <p:spPr>
          <a:xfrm flipV="1">
            <a:off x="1054486" y="2044233"/>
            <a:ext cx="352410" cy="164958"/>
          </a:xfrm>
          <a:prstGeom prst="line">
            <a:avLst/>
          </a:prstGeom>
          <a:noFill/>
          <a:ln w="22860">
            <a:solidFill>
              <a:srgbClr val="E5B65D"/>
            </a:solidFill>
            <a:prstDash val="solid"/>
          </a:ln>
        </p:spPr>
      </p:sp>
      <p:sp>
        <p:nvSpPr>
          <p:cNvPr id="14" name="Shape 11"/>
          <p:cNvSpPr/>
          <p:nvPr/>
        </p:nvSpPr>
        <p:spPr>
          <a:xfrm>
            <a:off x="1009498" y="2299167"/>
            <a:ext cx="202448" cy="202448"/>
          </a:xfrm>
          <a:prstGeom prst="ellipse">
            <a:avLst/>
          </a:prstGeom>
          <a:solidFill>
            <a:srgbClr val="FFFFFF">
              <a:alpha val="0"/>
            </a:srgbClr>
          </a:solidFill>
          <a:ln w="22860">
            <a:solidFill>
              <a:srgbClr val="E5B65D"/>
            </a:solidFill>
            <a:prstDash val="solid"/>
          </a:ln>
        </p:spPr>
      </p:sp>
      <p:sp>
        <p:nvSpPr>
          <p:cNvPr id="15" name="Shape 12"/>
          <p:cNvSpPr/>
          <p:nvPr/>
        </p:nvSpPr>
        <p:spPr>
          <a:xfrm>
            <a:off x="1301923" y="2329160"/>
            <a:ext cx="157460" cy="0"/>
          </a:xfrm>
          <a:prstGeom prst="line">
            <a:avLst/>
          </a:prstGeom>
          <a:noFill/>
          <a:ln w="22860">
            <a:solidFill>
              <a:srgbClr val="E5B65D"/>
            </a:solidFill>
            <a:prstDash val="solid"/>
          </a:ln>
        </p:spPr>
      </p:sp>
      <p:sp>
        <p:nvSpPr>
          <p:cNvPr id="16" name="Shape 13"/>
          <p:cNvSpPr/>
          <p:nvPr/>
        </p:nvSpPr>
        <p:spPr>
          <a:xfrm>
            <a:off x="1301923" y="2419137"/>
            <a:ext cx="157460" cy="0"/>
          </a:xfrm>
          <a:prstGeom prst="line">
            <a:avLst/>
          </a:prstGeom>
          <a:noFill/>
          <a:ln w="22860">
            <a:solidFill>
              <a:srgbClr val="E5B65D"/>
            </a:solidFill>
            <a:prstDash val="solid"/>
          </a:ln>
        </p:spPr>
      </p:sp>
      <p:sp>
        <p:nvSpPr>
          <p:cNvPr id="17" name="Shape 14"/>
          <p:cNvSpPr/>
          <p:nvPr/>
        </p:nvSpPr>
        <p:spPr>
          <a:xfrm>
            <a:off x="1339413" y="2501616"/>
            <a:ext cx="52487" cy="52487"/>
          </a:xfrm>
          <a:prstGeom prst="ellipse">
            <a:avLst/>
          </a:prstGeom>
          <a:solidFill>
            <a:srgbClr val="FFFFFF">
              <a:alpha val="0"/>
            </a:srgbClr>
          </a:solidFill>
          <a:ln w="22860">
            <a:solidFill>
              <a:srgbClr val="E5B65D"/>
            </a:solidFill>
            <a:prstDash val="solid"/>
          </a:ln>
        </p:spPr>
      </p:sp>
      <p:sp>
        <p:nvSpPr>
          <p:cNvPr id="18" name="Shape 15"/>
          <p:cNvSpPr/>
          <p:nvPr/>
        </p:nvSpPr>
        <p:spPr>
          <a:xfrm>
            <a:off x="1436888" y="2501616"/>
            <a:ext cx="52487" cy="52487"/>
          </a:xfrm>
          <a:prstGeom prst="ellipse">
            <a:avLst/>
          </a:prstGeom>
          <a:solidFill>
            <a:srgbClr val="FFFFFF">
              <a:alpha val="0"/>
            </a:srgbClr>
          </a:solidFill>
          <a:ln w="22860">
            <a:solidFill>
              <a:srgbClr val="E5B65D"/>
            </a:solidFill>
            <a:prstDash val="solid"/>
          </a:ln>
        </p:spPr>
      </p:sp>
      <p:sp>
        <p:nvSpPr>
          <p:cNvPr id="19" name="Text 16"/>
          <p:cNvSpPr/>
          <p:nvPr/>
        </p:nvSpPr>
        <p:spPr>
          <a:xfrm>
            <a:off x="859536" y="3063240"/>
            <a:ext cx="4005072" cy="832104"/>
          </a:xfrm>
          <a:prstGeom prst="rect">
            <a:avLst/>
          </a:prstGeom>
          <a:noFill/>
          <a:ln/>
        </p:spPr>
        <p:txBody>
          <a:bodyPr wrap="square" lIns="0" tIns="0" rIns="0" bIns="0" rtlCol="0" anchor="t"/>
          <a:lstStyle/>
          <a:p>
            <a:pPr marL="0" indent="0" algn="l">
              <a:lnSpc>
                <a:spcPct val="100000"/>
              </a:lnSpc>
              <a:buNone/>
            </a:pPr>
            <a:r>
              <a:rPr lang="en-US" sz="6300" b="1" dirty="0">
                <a:solidFill>
                  <a:srgbClr val="FFFFFF"/>
                </a:solidFill>
                <a:latin typeface="Arial" pitchFamily="34" charset="0"/>
                <a:ea typeface="Arial" pitchFamily="34" charset="-122"/>
                <a:cs typeface="Arial" pitchFamily="34" charset="-120"/>
              </a:rPr>
              <a:t>1927</a:t>
            </a:r>
            <a:endParaRPr lang="en-US" sz="6300" dirty="0"/>
          </a:p>
        </p:txBody>
      </p:sp>
      <p:sp>
        <p:nvSpPr>
          <p:cNvPr id="20" name="Text 17"/>
          <p:cNvSpPr/>
          <p:nvPr/>
        </p:nvSpPr>
        <p:spPr>
          <a:xfrm>
            <a:off x="877824" y="4014216"/>
            <a:ext cx="3959352" cy="393192"/>
          </a:xfrm>
          <a:prstGeom prst="rect">
            <a:avLst/>
          </a:prstGeom>
          <a:noFill/>
          <a:ln/>
        </p:spPr>
        <p:txBody>
          <a:bodyPr wrap="square" lIns="0" tIns="0" rIns="0" bIns="0" rtlCol="0" anchor="t"/>
          <a:lstStyle/>
          <a:p>
            <a:pPr marL="0" indent="0" algn="l">
              <a:lnSpc>
                <a:spcPct val="100000"/>
              </a:lnSpc>
              <a:buNone/>
            </a:pPr>
            <a:r>
              <a:rPr lang="en-US" sz="2600" b="1" kern="0" spc="100" dirty="0">
                <a:solidFill>
                  <a:srgbClr val="E5B65D"/>
                </a:solidFill>
                <a:latin typeface="Arial" pitchFamily="34" charset="0"/>
                <a:ea typeface="Arial" pitchFamily="34" charset="-122"/>
                <a:cs typeface="Arial" pitchFamily="34" charset="-120"/>
              </a:rPr>
              <a:t>11-FEVRAL</a:t>
            </a:r>
            <a:endParaRPr lang="en-US" sz="2600" dirty="0"/>
          </a:p>
        </p:txBody>
      </p:sp>
      <p:sp>
        <p:nvSpPr>
          <p:cNvPr id="21" name="Text 18"/>
          <p:cNvSpPr/>
          <p:nvPr/>
        </p:nvSpPr>
        <p:spPr>
          <a:xfrm>
            <a:off x="877824" y="4599432"/>
            <a:ext cx="3950208" cy="1234440"/>
          </a:xfrm>
          <a:prstGeom prst="rect">
            <a:avLst/>
          </a:prstGeom>
          <a:noFill/>
          <a:ln/>
        </p:spPr>
        <p:txBody>
          <a:bodyPr wrap="square" lIns="0" tIns="0" rIns="0" bIns="0" rtlCol="0" anchor="t"/>
          <a:lstStyle/>
          <a:p>
            <a:pPr marL="0" indent="0" algn="l">
              <a:lnSpc>
                <a:spcPct val="100000"/>
              </a:lnSpc>
              <a:buNone/>
            </a:pPr>
            <a:r>
              <a:rPr lang="en-US" sz="1840" dirty="0">
                <a:solidFill>
                  <a:srgbClr val="FFFFFF"/>
                </a:solidFill>
                <a:latin typeface="Arial" pitchFamily="34" charset="0"/>
                <a:ea typeface="Arial" pitchFamily="34" charset="-122"/>
                <a:cs typeface="Arial" pitchFamily="34" charset="-120"/>
              </a:rPr>
              <a:t>Toshkentda birinchi radioeshittirishlar boshlandi. Bu xalqimiz tarixidagi muhim ijobiy-ma’naviy voqea bo‘lgan.</a:t>
            </a:r>
            <a:endParaRPr lang="en-US" sz="184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3243A"/>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E5B65D"/>
          </a:solidFill>
          <a:ln w="12700">
            <a:solidFill>
              <a:srgbClr val="E5B65D">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E5B65D"/>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FFFFFF"/>
                </a:solidFill>
                <a:latin typeface="Arial" pitchFamily="34" charset="0"/>
                <a:ea typeface="Arial" pitchFamily="34" charset="-122"/>
                <a:cs typeface="Arial" pitchFamily="34" charset="-120"/>
              </a:rPr>
              <a:t>Televideniye: ovoz va tasvir birligi</a:t>
            </a:r>
            <a:endParaRPr lang="en-US" sz="2950" dirty="0"/>
          </a:p>
        </p:txBody>
      </p:sp>
      <p:sp>
        <p:nvSpPr>
          <p:cNvPr id="5" name="Shape 3"/>
          <p:cNvSpPr/>
          <p:nvPr/>
        </p:nvSpPr>
        <p:spPr>
          <a:xfrm>
            <a:off x="530352" y="6419088"/>
            <a:ext cx="11131296" cy="0"/>
          </a:xfrm>
          <a:prstGeom prst="line">
            <a:avLst/>
          </a:prstGeom>
          <a:noFill/>
          <a:ln w="10160">
            <a:solidFill>
              <a:srgbClr val="365066"/>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A9BECE"/>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A9BECE"/>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FFFFFF"/>
                </a:solidFill>
                <a:latin typeface="Arial" pitchFamily="34" charset="0"/>
                <a:ea typeface="Arial" pitchFamily="34" charset="-122"/>
                <a:cs typeface="Arial" pitchFamily="34" charset="-120"/>
              </a:rPr>
              <a:t>16 / 31</a:t>
            </a:r>
            <a:endParaRPr lang="en-US" sz="1200" dirty="0"/>
          </a:p>
        </p:txBody>
      </p:sp>
      <p:sp>
        <p:nvSpPr>
          <p:cNvPr id="9" name="Shape 7"/>
          <p:cNvSpPr/>
          <p:nvPr/>
        </p:nvSpPr>
        <p:spPr>
          <a:xfrm>
            <a:off x="530352" y="6766560"/>
            <a:ext cx="5745185" cy="22860"/>
          </a:xfrm>
          <a:prstGeom prst="rect">
            <a:avLst/>
          </a:prstGeom>
          <a:solidFill>
            <a:srgbClr val="0FA5A0"/>
          </a:solidFill>
          <a:ln w="12700">
            <a:solidFill>
              <a:srgbClr val="0FA5A0">
                <a:alpha val="0"/>
              </a:srgbClr>
            </a:solidFill>
            <a:prstDash val="solid"/>
          </a:ln>
        </p:spPr>
      </p:sp>
      <p:sp>
        <p:nvSpPr>
          <p:cNvPr id="11" name="Shape 8"/>
          <p:cNvSpPr/>
          <p:nvPr/>
        </p:nvSpPr>
        <p:spPr>
          <a:xfrm>
            <a:off x="530352" y="1700784"/>
            <a:ext cx="2788920" cy="365760"/>
          </a:xfrm>
          <a:prstGeom prst="roundRect">
            <a:avLst>
              <a:gd name="adj" fmla="val 25000"/>
            </a:avLst>
          </a:prstGeom>
          <a:solidFill>
            <a:srgbClr val="1C344C"/>
          </a:solidFill>
          <a:ln w="12700">
            <a:solidFill>
              <a:srgbClr val="1C344C">
                <a:alpha val="0"/>
              </a:srgbClr>
            </a:solidFill>
            <a:prstDash val="solid"/>
          </a:ln>
        </p:spPr>
      </p:sp>
      <p:sp>
        <p:nvSpPr>
          <p:cNvPr id="12" name="Text 9"/>
          <p:cNvSpPr/>
          <p:nvPr/>
        </p:nvSpPr>
        <p:spPr>
          <a:xfrm>
            <a:off x="603504" y="1751076"/>
            <a:ext cx="2642616" cy="283464"/>
          </a:xfrm>
          <a:prstGeom prst="rect">
            <a:avLst/>
          </a:prstGeom>
          <a:noFill/>
          <a:ln/>
        </p:spPr>
        <p:txBody>
          <a:bodyPr wrap="square" lIns="0" tIns="0" rIns="0" bIns="0" rtlCol="0" anchor="ctr"/>
          <a:lstStyle/>
          <a:p>
            <a:pPr marL="0" indent="0" algn="ctr">
              <a:lnSpc>
                <a:spcPct val="100000"/>
              </a:lnSpc>
              <a:buNone/>
            </a:pPr>
            <a:r>
              <a:rPr lang="en-US" sz="1240" b="1" dirty="0">
                <a:solidFill>
                  <a:srgbClr val="C5D2DE"/>
                </a:solidFill>
                <a:latin typeface="Arial" pitchFamily="34" charset="0"/>
                <a:ea typeface="Arial" pitchFamily="34" charset="-122"/>
                <a:cs typeface="Arial" pitchFamily="34" charset="-120"/>
              </a:rPr>
              <a:t>TELE — UZOQ (YUNONCHA)</a:t>
            </a:r>
            <a:endParaRPr lang="en-US" sz="1240" dirty="0"/>
          </a:p>
        </p:txBody>
      </p:sp>
      <p:sp>
        <p:nvSpPr>
          <p:cNvPr id="13" name="Shape 10"/>
          <p:cNvSpPr/>
          <p:nvPr/>
        </p:nvSpPr>
        <p:spPr>
          <a:xfrm>
            <a:off x="3557016" y="1700784"/>
            <a:ext cx="3154680" cy="365760"/>
          </a:xfrm>
          <a:prstGeom prst="roundRect">
            <a:avLst>
              <a:gd name="adj" fmla="val 25000"/>
            </a:avLst>
          </a:prstGeom>
          <a:solidFill>
            <a:srgbClr val="1C344C"/>
          </a:solidFill>
          <a:ln w="12700">
            <a:solidFill>
              <a:srgbClr val="1C344C">
                <a:alpha val="0"/>
              </a:srgbClr>
            </a:solidFill>
            <a:prstDash val="solid"/>
          </a:ln>
        </p:spPr>
      </p:sp>
      <p:sp>
        <p:nvSpPr>
          <p:cNvPr id="14" name="Text 11"/>
          <p:cNvSpPr/>
          <p:nvPr/>
        </p:nvSpPr>
        <p:spPr>
          <a:xfrm>
            <a:off x="3630168" y="1751076"/>
            <a:ext cx="3008376" cy="283464"/>
          </a:xfrm>
          <a:prstGeom prst="rect">
            <a:avLst/>
          </a:prstGeom>
          <a:noFill/>
          <a:ln/>
        </p:spPr>
        <p:txBody>
          <a:bodyPr wrap="square" lIns="0" tIns="0" rIns="0" bIns="0" rtlCol="0" anchor="ctr"/>
          <a:lstStyle/>
          <a:p>
            <a:pPr marL="0" indent="0" algn="ctr">
              <a:lnSpc>
                <a:spcPct val="100000"/>
              </a:lnSpc>
              <a:buNone/>
            </a:pPr>
            <a:r>
              <a:rPr lang="en-US" sz="1240" b="1" dirty="0">
                <a:solidFill>
                  <a:srgbClr val="C5D2DE"/>
                </a:solidFill>
                <a:latin typeface="Arial" pitchFamily="34" charset="0"/>
                <a:ea typeface="Arial" pitchFamily="34" charset="-122"/>
                <a:cs typeface="Arial" pitchFamily="34" charset="-120"/>
              </a:rPr>
              <a:t>VIDENIE — KO‘RISH (RUSCHA)</a:t>
            </a:r>
            <a:endParaRPr lang="en-US" sz="1240" dirty="0"/>
          </a:p>
        </p:txBody>
      </p:sp>
      <p:sp>
        <p:nvSpPr>
          <p:cNvPr id="15" name="Text 12"/>
          <p:cNvSpPr/>
          <p:nvPr/>
        </p:nvSpPr>
        <p:spPr>
          <a:xfrm>
            <a:off x="530352" y="2587752"/>
            <a:ext cx="5952744" cy="2103120"/>
          </a:xfrm>
          <a:prstGeom prst="rect">
            <a:avLst/>
          </a:prstGeom>
          <a:noFill/>
          <a:ln/>
        </p:spPr>
        <p:txBody>
          <a:bodyPr wrap="square" lIns="0" tIns="0" rIns="0" bIns="0" rtlCol="0" anchor="t"/>
          <a:lstStyle/>
          <a:p>
            <a:pPr marL="0" indent="0" algn="l">
              <a:lnSpc>
                <a:spcPct val="100000"/>
              </a:lnSpc>
              <a:buNone/>
            </a:pPr>
            <a:r>
              <a:rPr lang="en-US" sz="2320" dirty="0">
                <a:solidFill>
                  <a:srgbClr val="FFFFFF"/>
                </a:solidFill>
                <a:latin typeface="Arial" pitchFamily="34" charset="0"/>
                <a:ea typeface="Arial" pitchFamily="34" charset="-122"/>
                <a:cs typeface="Arial" pitchFamily="34" charset="-120"/>
              </a:rPr>
              <a:t>XX asr o‘rtalarida jurnalistika tasnifi televideniye bilan boyidi. U elektromagnit to‘lqinlari orqali ovoz va tasvirni uzoq masofaga, keng hududga yoyuvchi elektron OAV turidir.</a:t>
            </a:r>
            <a:endParaRPr lang="en-US" sz="2320" dirty="0"/>
          </a:p>
        </p:txBody>
      </p:sp>
      <p:sp>
        <p:nvSpPr>
          <p:cNvPr id="16" name="Shape 13"/>
          <p:cNvSpPr/>
          <p:nvPr/>
        </p:nvSpPr>
        <p:spPr>
          <a:xfrm>
            <a:off x="7178040" y="1810512"/>
            <a:ext cx="4416552" cy="2743200"/>
          </a:xfrm>
          <a:prstGeom prst="roundRect">
            <a:avLst>
              <a:gd name="adj" fmla="val 6667"/>
            </a:avLst>
          </a:prstGeom>
          <a:solidFill>
            <a:srgbClr val="FFFFFF"/>
          </a:solidFill>
          <a:ln w="12700">
            <a:solidFill>
              <a:srgbClr val="FFFFFF">
                <a:alpha val="0"/>
              </a:srgbClr>
            </a:solidFill>
            <a:prstDash val="solid"/>
          </a:ln>
        </p:spPr>
      </p:sp>
      <p:sp>
        <p:nvSpPr>
          <p:cNvPr id="17" name="Shape 14"/>
          <p:cNvSpPr/>
          <p:nvPr/>
        </p:nvSpPr>
        <p:spPr>
          <a:xfrm>
            <a:off x="7324344" y="1965960"/>
            <a:ext cx="4123944" cy="2432304"/>
          </a:xfrm>
          <a:prstGeom prst="roundRect">
            <a:avLst>
              <a:gd name="adj" fmla="val 4135"/>
            </a:avLst>
          </a:prstGeom>
          <a:solidFill>
            <a:srgbClr val="1C344C"/>
          </a:solidFill>
          <a:ln w="12700">
            <a:solidFill>
              <a:srgbClr val="1C344C">
                <a:alpha val="0"/>
              </a:srgbClr>
            </a:solidFill>
            <a:prstDash val="solid"/>
          </a:ln>
        </p:spPr>
      </p:sp>
      <p:sp>
        <p:nvSpPr>
          <p:cNvPr id="18" name="Shape 15"/>
          <p:cNvSpPr/>
          <p:nvPr/>
        </p:nvSpPr>
        <p:spPr>
          <a:xfrm>
            <a:off x="7819217" y="2800899"/>
            <a:ext cx="1067653" cy="546537"/>
          </a:xfrm>
          <a:prstGeom prst="ellipse">
            <a:avLst/>
          </a:prstGeom>
          <a:solidFill>
            <a:srgbClr val="FFFFFF">
              <a:alpha val="0"/>
            </a:srgbClr>
          </a:solidFill>
          <a:ln w="22860">
            <a:solidFill>
              <a:srgbClr val="E5B65D"/>
            </a:solidFill>
            <a:prstDash val="solid"/>
          </a:ln>
        </p:spPr>
      </p:sp>
      <p:sp>
        <p:nvSpPr>
          <p:cNvPr id="19" name="Shape 16"/>
          <p:cNvSpPr/>
          <p:nvPr/>
        </p:nvSpPr>
        <p:spPr>
          <a:xfrm>
            <a:off x="8200522" y="2889870"/>
            <a:ext cx="330464" cy="330464"/>
          </a:xfrm>
          <a:prstGeom prst="ellipse">
            <a:avLst/>
          </a:prstGeom>
          <a:solidFill>
            <a:srgbClr val="FFFFFF">
              <a:alpha val="0"/>
            </a:srgbClr>
          </a:solidFill>
          <a:ln w="22860">
            <a:solidFill>
              <a:srgbClr val="E5B65D"/>
            </a:solidFill>
            <a:prstDash val="solid"/>
          </a:ln>
        </p:spPr>
      </p:sp>
      <p:sp>
        <p:nvSpPr>
          <p:cNvPr id="20" name="Shape 17"/>
          <p:cNvSpPr/>
          <p:nvPr/>
        </p:nvSpPr>
        <p:spPr>
          <a:xfrm>
            <a:off x="8302203" y="2991551"/>
            <a:ext cx="127102" cy="127102"/>
          </a:xfrm>
          <a:prstGeom prst="ellipse">
            <a:avLst/>
          </a:prstGeom>
          <a:solidFill>
            <a:srgbClr val="E5B65D"/>
          </a:solidFill>
          <a:ln w="12700">
            <a:solidFill>
              <a:srgbClr val="E5B65D">
                <a:alpha val="0"/>
              </a:srgbClr>
            </a:solidFill>
            <a:prstDash val="solid"/>
          </a:ln>
        </p:spPr>
      </p:sp>
      <p:sp>
        <p:nvSpPr>
          <p:cNvPr id="21" name="Shape 18"/>
          <p:cNvSpPr/>
          <p:nvPr/>
        </p:nvSpPr>
        <p:spPr>
          <a:xfrm>
            <a:off x="9272016" y="3076956"/>
            <a:ext cx="109728" cy="265176"/>
          </a:xfrm>
          <a:prstGeom prst="rect">
            <a:avLst/>
          </a:prstGeom>
          <a:solidFill>
            <a:srgbClr val="0FA5A0"/>
          </a:solidFill>
          <a:ln w="12700">
            <a:solidFill>
              <a:srgbClr val="0FA5A0">
                <a:alpha val="0"/>
              </a:srgbClr>
            </a:solidFill>
            <a:prstDash val="solid"/>
          </a:ln>
        </p:spPr>
      </p:sp>
      <p:sp>
        <p:nvSpPr>
          <p:cNvPr id="22" name="Shape 19"/>
          <p:cNvSpPr/>
          <p:nvPr/>
        </p:nvSpPr>
        <p:spPr>
          <a:xfrm>
            <a:off x="9518904" y="2912364"/>
            <a:ext cx="109728" cy="594360"/>
          </a:xfrm>
          <a:prstGeom prst="rect">
            <a:avLst/>
          </a:prstGeom>
          <a:solidFill>
            <a:srgbClr val="0FA5A0"/>
          </a:solidFill>
          <a:ln w="12700">
            <a:solidFill>
              <a:srgbClr val="0FA5A0">
                <a:alpha val="0"/>
              </a:srgbClr>
            </a:solidFill>
            <a:prstDash val="solid"/>
          </a:ln>
        </p:spPr>
      </p:sp>
      <p:sp>
        <p:nvSpPr>
          <p:cNvPr id="23" name="Shape 20"/>
          <p:cNvSpPr/>
          <p:nvPr/>
        </p:nvSpPr>
        <p:spPr>
          <a:xfrm>
            <a:off x="9765792" y="2734056"/>
            <a:ext cx="109728" cy="950976"/>
          </a:xfrm>
          <a:prstGeom prst="rect">
            <a:avLst/>
          </a:prstGeom>
          <a:solidFill>
            <a:srgbClr val="0FA5A0"/>
          </a:solidFill>
          <a:ln w="12700">
            <a:solidFill>
              <a:srgbClr val="0FA5A0">
                <a:alpha val="0"/>
              </a:srgbClr>
            </a:solidFill>
            <a:prstDash val="solid"/>
          </a:ln>
        </p:spPr>
      </p:sp>
      <p:sp>
        <p:nvSpPr>
          <p:cNvPr id="24" name="Shape 21"/>
          <p:cNvSpPr/>
          <p:nvPr/>
        </p:nvSpPr>
        <p:spPr>
          <a:xfrm>
            <a:off x="10012680" y="2958084"/>
            <a:ext cx="109728" cy="502920"/>
          </a:xfrm>
          <a:prstGeom prst="rect">
            <a:avLst/>
          </a:prstGeom>
          <a:solidFill>
            <a:srgbClr val="0FA5A0"/>
          </a:solidFill>
          <a:ln w="12700">
            <a:solidFill>
              <a:srgbClr val="0FA5A0">
                <a:alpha val="0"/>
              </a:srgbClr>
            </a:solidFill>
            <a:prstDash val="solid"/>
          </a:ln>
        </p:spPr>
      </p:sp>
      <p:sp>
        <p:nvSpPr>
          <p:cNvPr id="25" name="Shape 22"/>
          <p:cNvSpPr/>
          <p:nvPr/>
        </p:nvSpPr>
        <p:spPr>
          <a:xfrm>
            <a:off x="10259568" y="2834640"/>
            <a:ext cx="109728" cy="749808"/>
          </a:xfrm>
          <a:prstGeom prst="rect">
            <a:avLst/>
          </a:prstGeom>
          <a:solidFill>
            <a:srgbClr val="0FA5A0"/>
          </a:solidFill>
          <a:ln w="12700">
            <a:solidFill>
              <a:srgbClr val="0FA5A0">
                <a:alpha val="0"/>
              </a:srgbClr>
            </a:solidFill>
            <a:prstDash val="solid"/>
          </a:ln>
        </p:spPr>
      </p:sp>
      <p:sp>
        <p:nvSpPr>
          <p:cNvPr id="26" name="Shape 23"/>
          <p:cNvSpPr/>
          <p:nvPr/>
        </p:nvSpPr>
        <p:spPr>
          <a:xfrm>
            <a:off x="10506456" y="3044952"/>
            <a:ext cx="109728" cy="329184"/>
          </a:xfrm>
          <a:prstGeom prst="rect">
            <a:avLst/>
          </a:prstGeom>
          <a:solidFill>
            <a:srgbClr val="0FA5A0"/>
          </a:solidFill>
          <a:ln w="12700">
            <a:solidFill>
              <a:srgbClr val="0FA5A0">
                <a:alpha val="0"/>
              </a:srgbClr>
            </a:solidFill>
            <a:prstDash val="solid"/>
          </a:ln>
        </p:spPr>
      </p:sp>
      <p:sp>
        <p:nvSpPr>
          <p:cNvPr id="27" name="Shape 24"/>
          <p:cNvSpPr/>
          <p:nvPr/>
        </p:nvSpPr>
        <p:spPr>
          <a:xfrm>
            <a:off x="10753344" y="2871216"/>
            <a:ext cx="109728" cy="676656"/>
          </a:xfrm>
          <a:prstGeom prst="rect">
            <a:avLst/>
          </a:prstGeom>
          <a:solidFill>
            <a:srgbClr val="0FA5A0"/>
          </a:solidFill>
          <a:ln w="12700">
            <a:solidFill>
              <a:srgbClr val="0FA5A0">
                <a:alpha val="0"/>
              </a:srgbClr>
            </a:solidFill>
            <a:prstDash val="solid"/>
          </a:ln>
        </p:spPr>
      </p:sp>
      <p:sp>
        <p:nvSpPr>
          <p:cNvPr id="28" name="Shape 25"/>
          <p:cNvSpPr/>
          <p:nvPr/>
        </p:nvSpPr>
        <p:spPr>
          <a:xfrm>
            <a:off x="9098280" y="4553712"/>
            <a:ext cx="566928" cy="210312"/>
          </a:xfrm>
          <a:prstGeom prst="rect">
            <a:avLst/>
          </a:prstGeom>
          <a:solidFill>
            <a:srgbClr val="C5D2DE"/>
          </a:solidFill>
          <a:ln w="12700">
            <a:solidFill>
              <a:srgbClr val="C5D2DE">
                <a:alpha val="0"/>
              </a:srgbClr>
            </a:solidFill>
            <a:prstDash val="solid"/>
          </a:ln>
        </p:spPr>
      </p:sp>
      <p:sp>
        <p:nvSpPr>
          <p:cNvPr id="29" name="Shape 26"/>
          <p:cNvSpPr/>
          <p:nvPr/>
        </p:nvSpPr>
        <p:spPr>
          <a:xfrm>
            <a:off x="8330184" y="4764024"/>
            <a:ext cx="2130552" cy="100584"/>
          </a:xfrm>
          <a:prstGeom prst="roundRect">
            <a:avLst>
              <a:gd name="adj" fmla="val 27273"/>
            </a:avLst>
          </a:prstGeom>
          <a:solidFill>
            <a:srgbClr val="C5D2DE"/>
          </a:solidFill>
          <a:ln w="12700">
            <a:solidFill>
              <a:srgbClr val="C5D2DE">
                <a:alpha val="0"/>
              </a:srgbClr>
            </a:solidFill>
            <a:prstDash val="solid"/>
          </a:ln>
        </p:spPr>
      </p:sp>
      <p:sp>
        <p:nvSpPr>
          <p:cNvPr id="30" name="Shape 27"/>
          <p:cNvSpPr/>
          <p:nvPr/>
        </p:nvSpPr>
        <p:spPr>
          <a:xfrm>
            <a:off x="530352" y="5257800"/>
            <a:ext cx="3547872" cy="813816"/>
          </a:xfrm>
          <a:prstGeom prst="roundRect">
            <a:avLst>
              <a:gd name="adj" fmla="val 14607"/>
            </a:avLst>
          </a:prstGeom>
          <a:solidFill>
            <a:srgbClr val="1C344C"/>
          </a:solidFill>
          <a:ln w="12700">
            <a:solidFill>
              <a:srgbClr val="1C344C">
                <a:alpha val="0"/>
              </a:srgbClr>
            </a:solidFill>
            <a:prstDash val="solid"/>
          </a:ln>
        </p:spPr>
      </p:sp>
      <p:sp>
        <p:nvSpPr>
          <p:cNvPr id="31" name="Text 28"/>
          <p:cNvSpPr/>
          <p:nvPr/>
        </p:nvSpPr>
        <p:spPr>
          <a:xfrm>
            <a:off x="731520" y="5385816"/>
            <a:ext cx="3145536" cy="182880"/>
          </a:xfrm>
          <a:prstGeom prst="rect">
            <a:avLst/>
          </a:prstGeom>
          <a:noFill/>
          <a:ln/>
        </p:spPr>
        <p:txBody>
          <a:bodyPr wrap="square" lIns="0" tIns="0" rIns="0" bIns="0" rtlCol="0" anchor="t"/>
          <a:lstStyle/>
          <a:p>
            <a:pPr marL="0" indent="0" algn="l">
              <a:lnSpc>
                <a:spcPct val="100000"/>
              </a:lnSpc>
              <a:buNone/>
            </a:pPr>
            <a:r>
              <a:rPr lang="en-US" sz="1150" b="1" kern="0" spc="60" dirty="0">
                <a:solidFill>
                  <a:srgbClr val="E5B65D"/>
                </a:solidFill>
                <a:latin typeface="Arial" pitchFamily="34" charset="0"/>
                <a:ea typeface="Arial" pitchFamily="34" charset="-122"/>
                <a:cs typeface="Arial" pitchFamily="34" charset="-120"/>
              </a:rPr>
              <a:t>GAZETA VA JURNAL</a:t>
            </a:r>
            <a:endParaRPr lang="en-US" sz="1150" dirty="0"/>
          </a:p>
        </p:txBody>
      </p:sp>
      <p:sp>
        <p:nvSpPr>
          <p:cNvPr id="32" name="Text 29"/>
          <p:cNvSpPr/>
          <p:nvPr/>
        </p:nvSpPr>
        <p:spPr>
          <a:xfrm>
            <a:off x="731520" y="5705856"/>
            <a:ext cx="3145536" cy="228600"/>
          </a:xfrm>
          <a:prstGeom prst="rect">
            <a:avLst/>
          </a:prstGeom>
          <a:noFill/>
          <a:ln/>
        </p:spPr>
        <p:txBody>
          <a:bodyPr wrap="square" lIns="0" tIns="0" rIns="0" bIns="0" rtlCol="0" anchor="t"/>
          <a:lstStyle/>
          <a:p>
            <a:pPr marL="0" indent="0" algn="l">
              <a:lnSpc>
                <a:spcPct val="100000"/>
              </a:lnSpc>
              <a:buNone/>
            </a:pPr>
            <a:r>
              <a:rPr lang="en-US" sz="2000" dirty="0">
                <a:solidFill>
                  <a:srgbClr val="FFFFFF"/>
                </a:solidFill>
                <a:latin typeface="Arial" pitchFamily="34" charset="0"/>
                <a:ea typeface="Arial" pitchFamily="34" charset="-122"/>
                <a:cs typeface="Arial" pitchFamily="34" charset="-120"/>
              </a:rPr>
              <a:t>So‘z bilan tasvirlash</a:t>
            </a:r>
            <a:endParaRPr lang="en-US" sz="2000" dirty="0"/>
          </a:p>
        </p:txBody>
      </p:sp>
      <p:sp>
        <p:nvSpPr>
          <p:cNvPr id="33" name="Shape 30"/>
          <p:cNvSpPr/>
          <p:nvPr/>
        </p:nvSpPr>
        <p:spPr>
          <a:xfrm>
            <a:off x="4325112" y="5257800"/>
            <a:ext cx="3547872" cy="813816"/>
          </a:xfrm>
          <a:prstGeom prst="roundRect">
            <a:avLst>
              <a:gd name="adj" fmla="val 14607"/>
            </a:avLst>
          </a:prstGeom>
          <a:solidFill>
            <a:srgbClr val="1C344C"/>
          </a:solidFill>
          <a:ln w="12700">
            <a:solidFill>
              <a:srgbClr val="1C344C">
                <a:alpha val="0"/>
              </a:srgbClr>
            </a:solidFill>
            <a:prstDash val="solid"/>
          </a:ln>
        </p:spPr>
      </p:sp>
      <p:sp>
        <p:nvSpPr>
          <p:cNvPr id="34" name="Text 31"/>
          <p:cNvSpPr/>
          <p:nvPr/>
        </p:nvSpPr>
        <p:spPr>
          <a:xfrm>
            <a:off x="4526280" y="5385816"/>
            <a:ext cx="3145536" cy="182880"/>
          </a:xfrm>
          <a:prstGeom prst="rect">
            <a:avLst/>
          </a:prstGeom>
          <a:noFill/>
          <a:ln/>
        </p:spPr>
        <p:txBody>
          <a:bodyPr wrap="square" lIns="0" tIns="0" rIns="0" bIns="0" rtlCol="0" anchor="t"/>
          <a:lstStyle/>
          <a:p>
            <a:pPr marL="0" indent="0" algn="l">
              <a:lnSpc>
                <a:spcPct val="100000"/>
              </a:lnSpc>
              <a:buNone/>
            </a:pPr>
            <a:r>
              <a:rPr lang="en-US" sz="1150" b="1" kern="0" spc="60" dirty="0">
                <a:solidFill>
                  <a:srgbClr val="E5B65D"/>
                </a:solidFill>
                <a:latin typeface="Arial" pitchFamily="34" charset="0"/>
                <a:ea typeface="Arial" pitchFamily="34" charset="-122"/>
                <a:cs typeface="Arial" pitchFamily="34" charset="-120"/>
              </a:rPr>
              <a:t>RADIO</a:t>
            </a:r>
            <a:endParaRPr lang="en-US" sz="1150" dirty="0"/>
          </a:p>
        </p:txBody>
      </p:sp>
      <p:sp>
        <p:nvSpPr>
          <p:cNvPr id="35" name="Text 32"/>
          <p:cNvSpPr/>
          <p:nvPr/>
        </p:nvSpPr>
        <p:spPr>
          <a:xfrm>
            <a:off x="4526280" y="5705856"/>
            <a:ext cx="3145536" cy="228600"/>
          </a:xfrm>
          <a:prstGeom prst="rect">
            <a:avLst/>
          </a:prstGeom>
          <a:noFill/>
          <a:ln/>
        </p:spPr>
        <p:txBody>
          <a:bodyPr wrap="square" lIns="0" tIns="0" rIns="0" bIns="0" rtlCol="0" anchor="t"/>
          <a:lstStyle/>
          <a:p>
            <a:pPr marL="0" indent="0" algn="l">
              <a:lnSpc>
                <a:spcPct val="100000"/>
              </a:lnSpc>
              <a:buNone/>
            </a:pPr>
            <a:r>
              <a:rPr lang="en-US" sz="2000" dirty="0">
                <a:solidFill>
                  <a:srgbClr val="FFFFFF"/>
                </a:solidFill>
                <a:latin typeface="Arial" pitchFamily="34" charset="0"/>
                <a:ea typeface="Arial" pitchFamily="34" charset="-122"/>
                <a:cs typeface="Arial" pitchFamily="34" charset="-120"/>
              </a:rPr>
              <a:t>Ovoz bilan eshittirish</a:t>
            </a:r>
            <a:endParaRPr lang="en-US" sz="2000" dirty="0"/>
          </a:p>
        </p:txBody>
      </p:sp>
      <p:sp>
        <p:nvSpPr>
          <p:cNvPr id="36" name="Shape 33"/>
          <p:cNvSpPr/>
          <p:nvPr/>
        </p:nvSpPr>
        <p:spPr>
          <a:xfrm>
            <a:off x="8119872" y="5257800"/>
            <a:ext cx="3547872" cy="813816"/>
          </a:xfrm>
          <a:prstGeom prst="roundRect">
            <a:avLst>
              <a:gd name="adj" fmla="val 14607"/>
            </a:avLst>
          </a:prstGeom>
          <a:solidFill>
            <a:srgbClr val="087F83"/>
          </a:solidFill>
          <a:ln w="12700">
            <a:solidFill>
              <a:srgbClr val="087F83">
                <a:alpha val="0"/>
              </a:srgbClr>
            </a:solidFill>
            <a:prstDash val="solid"/>
          </a:ln>
        </p:spPr>
      </p:sp>
      <p:sp>
        <p:nvSpPr>
          <p:cNvPr id="37" name="Text 34"/>
          <p:cNvSpPr/>
          <p:nvPr/>
        </p:nvSpPr>
        <p:spPr>
          <a:xfrm>
            <a:off x="8321040" y="5385816"/>
            <a:ext cx="3145536" cy="182880"/>
          </a:xfrm>
          <a:prstGeom prst="rect">
            <a:avLst/>
          </a:prstGeom>
          <a:noFill/>
          <a:ln/>
        </p:spPr>
        <p:txBody>
          <a:bodyPr wrap="square" lIns="0" tIns="0" rIns="0" bIns="0" rtlCol="0" anchor="t"/>
          <a:lstStyle/>
          <a:p>
            <a:pPr marL="0" indent="0" algn="l">
              <a:lnSpc>
                <a:spcPct val="100000"/>
              </a:lnSpc>
              <a:buNone/>
            </a:pPr>
            <a:r>
              <a:rPr lang="en-US" sz="1150" b="1" kern="0" spc="60" dirty="0">
                <a:solidFill>
                  <a:srgbClr val="FFFFFF"/>
                </a:solidFill>
                <a:latin typeface="Arial" pitchFamily="34" charset="0"/>
                <a:ea typeface="Arial" pitchFamily="34" charset="-122"/>
                <a:cs typeface="Arial" pitchFamily="34" charset="-120"/>
              </a:rPr>
              <a:t>TELEVIDENIYE</a:t>
            </a:r>
            <a:endParaRPr lang="en-US" sz="1150" dirty="0"/>
          </a:p>
        </p:txBody>
      </p:sp>
      <p:sp>
        <p:nvSpPr>
          <p:cNvPr id="38" name="Text 35"/>
          <p:cNvSpPr/>
          <p:nvPr/>
        </p:nvSpPr>
        <p:spPr>
          <a:xfrm>
            <a:off x="8321040" y="5705856"/>
            <a:ext cx="3145536" cy="228600"/>
          </a:xfrm>
          <a:prstGeom prst="rect">
            <a:avLst/>
          </a:prstGeom>
          <a:noFill/>
          <a:ln/>
        </p:spPr>
        <p:txBody>
          <a:bodyPr wrap="square" lIns="0" tIns="0" rIns="0" bIns="0" rtlCol="0" anchor="t"/>
          <a:lstStyle/>
          <a:p>
            <a:pPr marL="0" indent="0" algn="l">
              <a:lnSpc>
                <a:spcPct val="100000"/>
              </a:lnSpc>
              <a:buNone/>
            </a:pPr>
            <a:r>
              <a:rPr lang="en-US" sz="2000" dirty="0">
                <a:solidFill>
                  <a:srgbClr val="FFFFFF"/>
                </a:solidFill>
                <a:latin typeface="Arial" pitchFamily="34" charset="0"/>
                <a:ea typeface="Arial" pitchFamily="34" charset="-122"/>
                <a:cs typeface="Arial" pitchFamily="34" charset="-120"/>
              </a:rPr>
              <a:t>Bevosita ko‘rsatish</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Televideniye rivojida toshkentlik tadqiqotchilar</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17 / 31</a:t>
            </a:r>
            <a:endParaRPr lang="en-US" sz="1200" dirty="0"/>
          </a:p>
        </p:txBody>
      </p:sp>
      <p:sp>
        <p:nvSpPr>
          <p:cNvPr id="9" name="Shape 7"/>
          <p:cNvSpPr/>
          <p:nvPr/>
        </p:nvSpPr>
        <p:spPr>
          <a:xfrm>
            <a:off x="530352" y="6766560"/>
            <a:ext cx="6104259"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55064"/>
            <a:ext cx="5422392" cy="4398264"/>
          </a:xfrm>
          <a:prstGeom prst="roundRect">
            <a:avLst>
              <a:gd name="adj" fmla="val 3742"/>
            </a:avLst>
          </a:prstGeom>
          <a:solidFill>
            <a:srgbClr val="FFFFFF"/>
          </a:solidFill>
          <a:ln w="12700">
            <a:solidFill>
              <a:srgbClr val="FFFFFF">
                <a:alpha val="0"/>
              </a:srgbClr>
            </a:solidFill>
            <a:prstDash val="solid"/>
          </a:ln>
        </p:spPr>
      </p:sp>
      <p:sp>
        <p:nvSpPr>
          <p:cNvPr id="12" name="Text 9"/>
          <p:cNvSpPr/>
          <p:nvPr/>
        </p:nvSpPr>
        <p:spPr>
          <a:xfrm>
            <a:off x="786384" y="1883664"/>
            <a:ext cx="4892040" cy="411480"/>
          </a:xfrm>
          <a:prstGeom prst="rect">
            <a:avLst/>
          </a:prstGeom>
          <a:noFill/>
          <a:ln/>
        </p:spPr>
        <p:txBody>
          <a:bodyPr wrap="square" lIns="0" tIns="0" rIns="0" bIns="0" rtlCol="0" anchor="t"/>
          <a:lstStyle/>
          <a:p>
            <a:pPr marL="0" indent="0" algn="l">
              <a:lnSpc>
                <a:spcPct val="100000"/>
              </a:lnSpc>
              <a:buNone/>
            </a:pPr>
            <a:r>
              <a:rPr lang="en-US" sz="2500" b="1" dirty="0">
                <a:solidFill>
                  <a:srgbClr val="172D43"/>
                </a:solidFill>
                <a:latin typeface="Arial" pitchFamily="34" charset="0"/>
                <a:ea typeface="Arial" pitchFamily="34" charset="-122"/>
                <a:cs typeface="Arial" pitchFamily="34" charset="-120"/>
              </a:rPr>
              <a:t>Tadqiqotchilar va ko‘mak</a:t>
            </a:r>
            <a:endParaRPr lang="en-US" sz="2500" dirty="0"/>
          </a:p>
        </p:txBody>
      </p:sp>
      <p:sp>
        <p:nvSpPr>
          <p:cNvPr id="13" name="Text 10"/>
          <p:cNvSpPr/>
          <p:nvPr/>
        </p:nvSpPr>
        <p:spPr>
          <a:xfrm>
            <a:off x="804672" y="2651760"/>
            <a:ext cx="4791456" cy="329184"/>
          </a:xfrm>
          <a:prstGeom prst="rect">
            <a:avLst/>
          </a:prstGeom>
          <a:noFill/>
          <a:ln/>
        </p:spPr>
        <p:txBody>
          <a:bodyPr wrap="square" lIns="0" tIns="0" rIns="0" bIns="0" rtlCol="0" anchor="t"/>
          <a:lstStyle/>
          <a:p>
            <a:pPr marL="0" indent="0" algn="l">
              <a:lnSpc>
                <a:spcPct val="100000"/>
              </a:lnSpc>
              <a:buNone/>
            </a:pPr>
            <a:r>
              <a:rPr lang="en-US" sz="2300" b="1" dirty="0">
                <a:solidFill>
                  <a:srgbClr val="087F83"/>
                </a:solidFill>
                <a:latin typeface="Arial" pitchFamily="34" charset="0"/>
                <a:ea typeface="Arial" pitchFamily="34" charset="-122"/>
                <a:cs typeface="Arial" pitchFamily="34" charset="-120"/>
              </a:rPr>
              <a:t>B.P. Grabovskiy</a:t>
            </a:r>
            <a:endParaRPr lang="en-US" sz="2300" dirty="0"/>
          </a:p>
        </p:txBody>
      </p:sp>
      <p:sp>
        <p:nvSpPr>
          <p:cNvPr id="14" name="Text 11"/>
          <p:cNvSpPr/>
          <p:nvPr/>
        </p:nvSpPr>
        <p:spPr>
          <a:xfrm>
            <a:off x="804672" y="3072384"/>
            <a:ext cx="4800600" cy="338328"/>
          </a:xfrm>
          <a:prstGeom prst="rect">
            <a:avLst/>
          </a:prstGeom>
          <a:noFill/>
          <a:ln/>
        </p:spPr>
        <p:txBody>
          <a:bodyPr wrap="square" lIns="0" tIns="0" rIns="0" bIns="0" rtlCol="0" anchor="t"/>
          <a:lstStyle/>
          <a:p>
            <a:pPr marL="0" indent="0" algn="l">
              <a:lnSpc>
                <a:spcPct val="100000"/>
              </a:lnSpc>
              <a:buNone/>
            </a:pPr>
            <a:r>
              <a:rPr lang="en-US" sz="2080" dirty="0">
                <a:solidFill>
                  <a:srgbClr val="53677B"/>
                </a:solidFill>
                <a:latin typeface="Arial" pitchFamily="34" charset="0"/>
                <a:ea typeface="Arial" pitchFamily="34" charset="-122"/>
                <a:cs typeface="Arial" pitchFamily="34" charset="-120"/>
              </a:rPr>
              <a:t>Turkiston davlat universiteti xodimi.</a:t>
            </a:r>
            <a:endParaRPr lang="en-US" sz="2080" dirty="0"/>
          </a:p>
        </p:txBody>
      </p:sp>
      <p:sp>
        <p:nvSpPr>
          <p:cNvPr id="15" name="Text 12"/>
          <p:cNvSpPr/>
          <p:nvPr/>
        </p:nvSpPr>
        <p:spPr>
          <a:xfrm>
            <a:off x="804672" y="3621024"/>
            <a:ext cx="4791456" cy="329184"/>
          </a:xfrm>
          <a:prstGeom prst="rect">
            <a:avLst/>
          </a:prstGeom>
          <a:noFill/>
          <a:ln/>
        </p:spPr>
        <p:txBody>
          <a:bodyPr wrap="square" lIns="0" tIns="0" rIns="0" bIns="0" rtlCol="0" anchor="t"/>
          <a:lstStyle/>
          <a:p>
            <a:pPr marL="0" indent="0" algn="l">
              <a:lnSpc>
                <a:spcPct val="100000"/>
              </a:lnSpc>
              <a:buNone/>
            </a:pPr>
            <a:r>
              <a:rPr lang="en-US" sz="2300" b="1" dirty="0">
                <a:solidFill>
                  <a:srgbClr val="087F83"/>
                </a:solidFill>
                <a:latin typeface="Arial" pitchFamily="34" charset="0"/>
                <a:ea typeface="Arial" pitchFamily="34" charset="-122"/>
                <a:cs typeface="Arial" pitchFamily="34" charset="-120"/>
              </a:rPr>
              <a:t>I.F. Belyanskiy</a:t>
            </a:r>
            <a:endParaRPr lang="en-US" sz="2300" dirty="0"/>
          </a:p>
        </p:txBody>
      </p:sp>
      <p:sp>
        <p:nvSpPr>
          <p:cNvPr id="16" name="Text 13"/>
          <p:cNvSpPr/>
          <p:nvPr/>
        </p:nvSpPr>
        <p:spPr>
          <a:xfrm>
            <a:off x="804672" y="4041648"/>
            <a:ext cx="4800600" cy="585216"/>
          </a:xfrm>
          <a:prstGeom prst="rect">
            <a:avLst/>
          </a:prstGeom>
          <a:noFill/>
          <a:ln/>
        </p:spPr>
        <p:txBody>
          <a:bodyPr wrap="square" lIns="0" tIns="0" rIns="0" bIns="0" rtlCol="0" anchor="t"/>
          <a:lstStyle/>
          <a:p>
            <a:pPr marL="0" indent="0" algn="l">
              <a:lnSpc>
                <a:spcPct val="100000"/>
              </a:lnSpc>
              <a:buNone/>
            </a:pPr>
            <a:r>
              <a:rPr lang="en-US" sz="2040" dirty="0">
                <a:solidFill>
                  <a:srgbClr val="53677B"/>
                </a:solidFill>
                <a:latin typeface="Arial" pitchFamily="34" charset="0"/>
                <a:ea typeface="Arial" pitchFamily="34" charset="-122"/>
                <a:cs typeface="Arial" pitchFamily="34" charset="-120"/>
              </a:rPr>
              <a:t>O‘rta Osiyo aloqa ilmiy-tekshiruv idorasi xodimi.</a:t>
            </a:r>
            <a:endParaRPr lang="en-US" sz="2040" dirty="0"/>
          </a:p>
        </p:txBody>
      </p:sp>
      <p:sp>
        <p:nvSpPr>
          <p:cNvPr id="17" name="Shape 14"/>
          <p:cNvSpPr/>
          <p:nvPr/>
        </p:nvSpPr>
        <p:spPr>
          <a:xfrm>
            <a:off x="813816" y="4864608"/>
            <a:ext cx="4818888" cy="0"/>
          </a:xfrm>
          <a:prstGeom prst="line">
            <a:avLst/>
          </a:prstGeom>
          <a:noFill/>
          <a:ln w="12700">
            <a:solidFill>
              <a:srgbClr val="DCE4EB"/>
            </a:solidFill>
            <a:prstDash val="solid"/>
          </a:ln>
        </p:spPr>
      </p:sp>
      <p:sp>
        <p:nvSpPr>
          <p:cNvPr id="18" name="Text 15"/>
          <p:cNvSpPr/>
          <p:nvPr/>
        </p:nvSpPr>
        <p:spPr>
          <a:xfrm>
            <a:off x="804672" y="5120640"/>
            <a:ext cx="4782312" cy="722376"/>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N.N. Zlatovratskiy va V.I. Popov yordam bergan; O‘zbekiston hukumati moddiy-ma’naviy ko‘mak ko‘rsatgan.</a:t>
            </a:r>
            <a:endParaRPr lang="en-US" sz="1800" dirty="0"/>
          </a:p>
        </p:txBody>
      </p:sp>
      <p:sp>
        <p:nvSpPr>
          <p:cNvPr id="19" name="Shape 16"/>
          <p:cNvSpPr/>
          <p:nvPr/>
        </p:nvSpPr>
        <p:spPr>
          <a:xfrm>
            <a:off x="6382512" y="2121408"/>
            <a:ext cx="0" cy="3529584"/>
          </a:xfrm>
          <a:prstGeom prst="line">
            <a:avLst/>
          </a:prstGeom>
          <a:noFill/>
          <a:ln w="31750">
            <a:solidFill>
              <a:srgbClr val="087F83"/>
            </a:solidFill>
            <a:prstDash val="solid"/>
          </a:ln>
        </p:spPr>
      </p:sp>
      <p:sp>
        <p:nvSpPr>
          <p:cNvPr id="20" name="Shape 17"/>
          <p:cNvSpPr/>
          <p:nvPr/>
        </p:nvSpPr>
        <p:spPr>
          <a:xfrm>
            <a:off x="6281928" y="2075688"/>
            <a:ext cx="201168" cy="201168"/>
          </a:xfrm>
          <a:prstGeom prst="ellipse">
            <a:avLst/>
          </a:prstGeom>
          <a:solidFill>
            <a:srgbClr val="087F83"/>
          </a:solidFill>
          <a:ln w="12700">
            <a:solidFill>
              <a:srgbClr val="087F83">
                <a:alpha val="0"/>
              </a:srgbClr>
            </a:solidFill>
            <a:prstDash val="solid"/>
          </a:ln>
        </p:spPr>
      </p:sp>
      <p:sp>
        <p:nvSpPr>
          <p:cNvPr id="21" name="Shape 18"/>
          <p:cNvSpPr/>
          <p:nvPr/>
        </p:nvSpPr>
        <p:spPr>
          <a:xfrm>
            <a:off x="6748272" y="1673352"/>
            <a:ext cx="4901184" cy="1325880"/>
          </a:xfrm>
          <a:prstGeom prst="roundRect">
            <a:avLst>
              <a:gd name="adj" fmla="val 9655"/>
            </a:avLst>
          </a:prstGeom>
          <a:solidFill>
            <a:srgbClr val="E4F2EE"/>
          </a:solidFill>
          <a:ln w="12700">
            <a:solidFill>
              <a:srgbClr val="E4F2EE">
                <a:alpha val="0"/>
              </a:srgbClr>
            </a:solidFill>
            <a:prstDash val="solid"/>
          </a:ln>
        </p:spPr>
      </p:sp>
      <p:sp>
        <p:nvSpPr>
          <p:cNvPr id="22" name="Text 19"/>
          <p:cNvSpPr/>
          <p:nvPr/>
        </p:nvSpPr>
        <p:spPr>
          <a:xfrm>
            <a:off x="6967728" y="1847088"/>
            <a:ext cx="4471416" cy="356616"/>
          </a:xfrm>
          <a:prstGeom prst="rect">
            <a:avLst/>
          </a:prstGeom>
          <a:noFill/>
          <a:ln/>
        </p:spPr>
        <p:txBody>
          <a:bodyPr wrap="square" lIns="0" tIns="0" rIns="0" bIns="0" rtlCol="0" anchor="t"/>
          <a:lstStyle/>
          <a:p>
            <a:pPr marL="0" indent="0" algn="l">
              <a:lnSpc>
                <a:spcPct val="100000"/>
              </a:lnSpc>
              <a:buNone/>
            </a:pPr>
            <a:r>
              <a:rPr lang="en-US" sz="2400" b="1" dirty="0">
                <a:solidFill>
                  <a:srgbClr val="087F83"/>
                </a:solidFill>
                <a:latin typeface="Arial" pitchFamily="34" charset="0"/>
                <a:ea typeface="Arial" pitchFamily="34" charset="-122"/>
                <a:cs typeface="Arial" pitchFamily="34" charset="-120"/>
              </a:rPr>
              <a:t>1923–1926</a:t>
            </a:r>
            <a:endParaRPr lang="en-US" sz="2400" dirty="0"/>
          </a:p>
        </p:txBody>
      </p:sp>
      <p:sp>
        <p:nvSpPr>
          <p:cNvPr id="23" name="Text 20"/>
          <p:cNvSpPr/>
          <p:nvPr/>
        </p:nvSpPr>
        <p:spPr>
          <a:xfrm>
            <a:off x="6967728" y="2231136"/>
            <a:ext cx="4471416" cy="640080"/>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Harakatdagi tasvirni uzatuvchi va qabul qiluvchi asbob yaratish bo‘yicha izlanishlar.</a:t>
            </a:r>
            <a:endParaRPr lang="en-US" sz="1800" dirty="0"/>
          </a:p>
        </p:txBody>
      </p:sp>
      <p:sp>
        <p:nvSpPr>
          <p:cNvPr id="24" name="Shape 21"/>
          <p:cNvSpPr/>
          <p:nvPr/>
        </p:nvSpPr>
        <p:spPr>
          <a:xfrm>
            <a:off x="6281928" y="3575304"/>
            <a:ext cx="201168" cy="201168"/>
          </a:xfrm>
          <a:prstGeom prst="ellipse">
            <a:avLst/>
          </a:prstGeom>
          <a:solidFill>
            <a:srgbClr val="087F83"/>
          </a:solidFill>
          <a:ln w="12700">
            <a:solidFill>
              <a:srgbClr val="087F83">
                <a:alpha val="0"/>
              </a:srgbClr>
            </a:solidFill>
            <a:prstDash val="solid"/>
          </a:ln>
        </p:spPr>
      </p:sp>
      <p:sp>
        <p:nvSpPr>
          <p:cNvPr id="25" name="Shape 22"/>
          <p:cNvSpPr/>
          <p:nvPr/>
        </p:nvSpPr>
        <p:spPr>
          <a:xfrm>
            <a:off x="6748272" y="3172968"/>
            <a:ext cx="4901184" cy="1325880"/>
          </a:xfrm>
          <a:prstGeom prst="roundRect">
            <a:avLst>
              <a:gd name="adj" fmla="val 9655"/>
            </a:avLst>
          </a:prstGeom>
          <a:solidFill>
            <a:srgbClr val="E4F2EE"/>
          </a:solidFill>
          <a:ln w="12700">
            <a:solidFill>
              <a:srgbClr val="E4F2EE">
                <a:alpha val="0"/>
              </a:srgbClr>
            </a:solidFill>
            <a:prstDash val="solid"/>
          </a:ln>
        </p:spPr>
      </p:sp>
      <p:sp>
        <p:nvSpPr>
          <p:cNvPr id="26" name="Text 23"/>
          <p:cNvSpPr/>
          <p:nvPr/>
        </p:nvSpPr>
        <p:spPr>
          <a:xfrm>
            <a:off x="6967728" y="3346704"/>
            <a:ext cx="4471416" cy="356616"/>
          </a:xfrm>
          <a:prstGeom prst="rect">
            <a:avLst/>
          </a:prstGeom>
          <a:noFill/>
          <a:ln/>
        </p:spPr>
        <p:txBody>
          <a:bodyPr wrap="square" lIns="0" tIns="0" rIns="0" bIns="0" rtlCol="0" anchor="t"/>
          <a:lstStyle/>
          <a:p>
            <a:pPr marL="0" indent="0" algn="l">
              <a:lnSpc>
                <a:spcPct val="100000"/>
              </a:lnSpc>
              <a:buNone/>
            </a:pPr>
            <a:r>
              <a:rPr lang="en-US" sz="2400" b="1" dirty="0">
                <a:solidFill>
                  <a:srgbClr val="087F83"/>
                </a:solidFill>
                <a:latin typeface="Arial" pitchFamily="34" charset="0"/>
                <a:ea typeface="Arial" pitchFamily="34" charset="-122"/>
                <a:cs typeface="Arial" pitchFamily="34" charset="-120"/>
              </a:rPr>
              <a:t>Sankt-Peterburg</a:t>
            </a:r>
            <a:endParaRPr lang="en-US" sz="2400" dirty="0"/>
          </a:p>
        </p:txBody>
      </p:sp>
      <p:sp>
        <p:nvSpPr>
          <p:cNvPr id="27" name="Text 24"/>
          <p:cNvSpPr/>
          <p:nvPr/>
        </p:nvSpPr>
        <p:spPr>
          <a:xfrm>
            <a:off x="6967728" y="3730752"/>
            <a:ext cx="4471416" cy="640080"/>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Trubka B.L. Rozingga ko‘rsatilgan; u ishni ma’qullab, tegishli maslahatlar bergan.</a:t>
            </a:r>
            <a:endParaRPr lang="en-US" sz="1800" dirty="0"/>
          </a:p>
        </p:txBody>
      </p:sp>
      <p:sp>
        <p:nvSpPr>
          <p:cNvPr id="28" name="Shape 25"/>
          <p:cNvSpPr/>
          <p:nvPr/>
        </p:nvSpPr>
        <p:spPr>
          <a:xfrm>
            <a:off x="6281928" y="5074920"/>
            <a:ext cx="201168" cy="201168"/>
          </a:xfrm>
          <a:prstGeom prst="ellipse">
            <a:avLst/>
          </a:prstGeom>
          <a:solidFill>
            <a:srgbClr val="E5B65D"/>
          </a:solidFill>
          <a:ln w="12700">
            <a:solidFill>
              <a:srgbClr val="E5B65D">
                <a:alpha val="0"/>
              </a:srgbClr>
            </a:solidFill>
            <a:prstDash val="solid"/>
          </a:ln>
        </p:spPr>
      </p:sp>
      <p:sp>
        <p:nvSpPr>
          <p:cNvPr id="29" name="Shape 26"/>
          <p:cNvSpPr/>
          <p:nvPr/>
        </p:nvSpPr>
        <p:spPr>
          <a:xfrm>
            <a:off x="6748272" y="4672584"/>
            <a:ext cx="4901184" cy="1325880"/>
          </a:xfrm>
          <a:prstGeom prst="roundRect">
            <a:avLst>
              <a:gd name="adj" fmla="val 9655"/>
            </a:avLst>
          </a:prstGeom>
          <a:solidFill>
            <a:srgbClr val="13243A"/>
          </a:solidFill>
          <a:ln w="12700">
            <a:solidFill>
              <a:srgbClr val="13243A">
                <a:alpha val="0"/>
              </a:srgbClr>
            </a:solidFill>
            <a:prstDash val="solid"/>
          </a:ln>
        </p:spPr>
      </p:sp>
      <p:sp>
        <p:nvSpPr>
          <p:cNvPr id="30" name="Text 27"/>
          <p:cNvSpPr/>
          <p:nvPr/>
        </p:nvSpPr>
        <p:spPr>
          <a:xfrm>
            <a:off x="6967728" y="4846320"/>
            <a:ext cx="4471416" cy="356616"/>
          </a:xfrm>
          <a:prstGeom prst="rect">
            <a:avLst/>
          </a:prstGeom>
          <a:noFill/>
          <a:ln/>
        </p:spPr>
        <p:txBody>
          <a:bodyPr wrap="square" lIns="0" tIns="0" rIns="0" bIns="0" rtlCol="0" anchor="t"/>
          <a:lstStyle/>
          <a:p>
            <a:pPr marL="0" indent="0" algn="l">
              <a:lnSpc>
                <a:spcPct val="100000"/>
              </a:lnSpc>
              <a:buNone/>
            </a:pPr>
            <a:r>
              <a:rPr lang="en-US" sz="2400" b="1" dirty="0">
                <a:solidFill>
                  <a:srgbClr val="E5B65D"/>
                </a:solidFill>
                <a:latin typeface="Arial" pitchFamily="34" charset="0"/>
                <a:ea typeface="Arial" pitchFamily="34" charset="-122"/>
                <a:cs typeface="Arial" pitchFamily="34" charset="-120"/>
              </a:rPr>
              <a:t>28-iyul, 1928</a:t>
            </a:r>
            <a:endParaRPr lang="en-US" sz="2400" dirty="0"/>
          </a:p>
        </p:txBody>
      </p:sp>
      <p:sp>
        <p:nvSpPr>
          <p:cNvPr id="31" name="Text 28"/>
          <p:cNvSpPr/>
          <p:nvPr/>
        </p:nvSpPr>
        <p:spPr>
          <a:xfrm>
            <a:off x="6967728" y="5230368"/>
            <a:ext cx="4471416" cy="640080"/>
          </a:xfrm>
          <a:prstGeom prst="rect">
            <a:avLst/>
          </a:prstGeom>
          <a:noFill/>
          <a:ln/>
        </p:spPr>
        <p:txBody>
          <a:bodyPr wrap="square" lIns="0" tIns="0" rIns="0" bIns="0" rtlCol="0" anchor="t"/>
          <a:lstStyle/>
          <a:p>
            <a:pPr marL="0" indent="0" algn="l">
              <a:lnSpc>
                <a:spcPct val="100000"/>
              </a:lnSpc>
              <a:buNone/>
            </a:pPr>
            <a:r>
              <a:rPr lang="en-US" sz="1800" dirty="0">
                <a:solidFill>
                  <a:srgbClr val="FFFFFF"/>
                </a:solidFill>
                <a:latin typeface="Arial" pitchFamily="34" charset="0"/>
                <a:ea typeface="Arial" pitchFamily="34" charset="-122"/>
                <a:cs typeface="Arial" pitchFamily="34" charset="-120"/>
              </a:rPr>
              <a:t>Tadqiqotchilar yaratgan apparat sinovdan muvaffaqiyatli o‘tgan.</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Muntazam teleko‘rsatuvlar tarixi</a:t>
            </a:r>
            <a:endParaRPr lang="en-US" sz="2950" dirty="0"/>
          </a:p>
        </p:txBody>
      </p:sp>
      <p:sp>
        <p:nvSpPr>
          <p:cNvPr id="5" name="Text 3"/>
          <p:cNvSpPr/>
          <p:nvPr/>
        </p:nvSpPr>
        <p:spPr>
          <a:xfrm>
            <a:off x="530352" y="1389888"/>
            <a:ext cx="11064240" cy="384048"/>
          </a:xfrm>
          <a:prstGeom prst="rect">
            <a:avLst/>
          </a:prstGeom>
          <a:noFill/>
          <a:ln/>
        </p:spPr>
        <p:txBody>
          <a:bodyPr wrap="square" lIns="0" tIns="0" rIns="0" bIns="0" rtlCol="0" anchor="t"/>
          <a:lstStyle/>
          <a:p>
            <a:pPr marL="0" indent="0" algn="l">
              <a:lnSpc>
                <a:spcPct val="100000"/>
              </a:lnSpc>
              <a:buNone/>
            </a:pPr>
            <a:r>
              <a:rPr lang="en-US" sz="1800" dirty="0">
                <a:solidFill>
                  <a:srgbClr val="53677B"/>
                </a:solidFill>
                <a:latin typeface="Arial" pitchFamily="34" charset="0"/>
                <a:ea typeface="Arial" pitchFamily="34" charset="-122"/>
                <a:cs typeface="Arial" pitchFamily="34" charset="-120"/>
              </a:rPr>
              <a:t>Asl materialda bu jarayon asosan 1930-yildan keyingi davr bilan bog‘langan.</a:t>
            </a:r>
            <a:endParaRPr lang="en-US" sz="1800" dirty="0"/>
          </a:p>
        </p:txBody>
      </p:sp>
      <p:sp>
        <p:nvSpPr>
          <p:cNvPr id="6" name="Shape 4"/>
          <p:cNvSpPr/>
          <p:nvPr/>
        </p:nvSpPr>
        <p:spPr>
          <a:xfrm>
            <a:off x="530352" y="6419088"/>
            <a:ext cx="11131296" cy="0"/>
          </a:xfrm>
          <a:prstGeom prst="line">
            <a:avLst/>
          </a:prstGeom>
          <a:noFill/>
          <a:ln w="10160">
            <a:solidFill>
              <a:srgbClr val="DCE4EB"/>
            </a:solidFill>
            <a:prstDash val="solid"/>
          </a:ln>
        </p:spPr>
      </p:sp>
      <p:sp>
        <p:nvSpPr>
          <p:cNvPr id="7" name="Text 5"/>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8" name="Text 6"/>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9" name="Text 7"/>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18 / 31</a:t>
            </a:r>
            <a:endParaRPr lang="en-US" sz="1200" dirty="0"/>
          </a:p>
        </p:txBody>
      </p:sp>
      <p:sp>
        <p:nvSpPr>
          <p:cNvPr id="10" name="Shape 8"/>
          <p:cNvSpPr/>
          <p:nvPr/>
        </p:nvSpPr>
        <p:spPr>
          <a:xfrm>
            <a:off x="530352" y="6766560"/>
            <a:ext cx="6463333" cy="22860"/>
          </a:xfrm>
          <a:prstGeom prst="rect">
            <a:avLst/>
          </a:prstGeom>
          <a:solidFill>
            <a:srgbClr val="087F83"/>
          </a:solidFill>
          <a:ln w="12700">
            <a:solidFill>
              <a:srgbClr val="087F83">
                <a:alpha val="0"/>
              </a:srgbClr>
            </a:solidFill>
            <a:prstDash val="solid"/>
          </a:ln>
        </p:spPr>
      </p:sp>
      <p:sp>
        <p:nvSpPr>
          <p:cNvPr id="12" name="Shape 9"/>
          <p:cNvSpPr/>
          <p:nvPr/>
        </p:nvSpPr>
        <p:spPr>
          <a:xfrm>
            <a:off x="859536" y="2642616"/>
            <a:ext cx="10369296" cy="0"/>
          </a:xfrm>
          <a:prstGeom prst="line">
            <a:avLst/>
          </a:prstGeom>
          <a:noFill/>
          <a:ln w="31750">
            <a:solidFill>
              <a:srgbClr val="DCE4EB"/>
            </a:solidFill>
            <a:prstDash val="solid"/>
          </a:ln>
        </p:spPr>
      </p:sp>
      <p:sp>
        <p:nvSpPr>
          <p:cNvPr id="13" name="Text 10"/>
          <p:cNvSpPr/>
          <p:nvPr/>
        </p:nvSpPr>
        <p:spPr>
          <a:xfrm>
            <a:off x="640080" y="1929384"/>
            <a:ext cx="2359152" cy="484632"/>
          </a:xfrm>
          <a:prstGeom prst="rect">
            <a:avLst/>
          </a:prstGeom>
          <a:noFill/>
          <a:ln/>
        </p:spPr>
        <p:txBody>
          <a:bodyPr wrap="square" lIns="0" tIns="0" rIns="0" bIns="0" rtlCol="0" anchor="t"/>
          <a:lstStyle/>
          <a:p>
            <a:pPr marL="0" indent="0" algn="l">
              <a:lnSpc>
                <a:spcPct val="100000"/>
              </a:lnSpc>
              <a:buNone/>
            </a:pPr>
            <a:r>
              <a:rPr lang="en-US" sz="3500" b="1" dirty="0">
                <a:solidFill>
                  <a:srgbClr val="087F83"/>
                </a:solidFill>
                <a:latin typeface="Arial" pitchFamily="34" charset="0"/>
                <a:ea typeface="Arial" pitchFamily="34" charset="-122"/>
                <a:cs typeface="Arial" pitchFamily="34" charset="-120"/>
              </a:rPr>
              <a:t>1931</a:t>
            </a:r>
            <a:endParaRPr lang="en-US" sz="3500" dirty="0"/>
          </a:p>
        </p:txBody>
      </p:sp>
      <p:sp>
        <p:nvSpPr>
          <p:cNvPr id="14" name="Shape 11"/>
          <p:cNvSpPr/>
          <p:nvPr/>
        </p:nvSpPr>
        <p:spPr>
          <a:xfrm>
            <a:off x="777240" y="2551176"/>
            <a:ext cx="182880" cy="182880"/>
          </a:xfrm>
          <a:prstGeom prst="ellipse">
            <a:avLst/>
          </a:prstGeom>
          <a:solidFill>
            <a:srgbClr val="087F83"/>
          </a:solidFill>
          <a:ln w="12700">
            <a:solidFill>
              <a:srgbClr val="087F83">
                <a:alpha val="0"/>
              </a:srgbClr>
            </a:solidFill>
            <a:prstDash val="solid"/>
          </a:ln>
        </p:spPr>
      </p:sp>
      <p:sp>
        <p:nvSpPr>
          <p:cNvPr id="15" name="Shape 12"/>
          <p:cNvSpPr/>
          <p:nvPr/>
        </p:nvSpPr>
        <p:spPr>
          <a:xfrm>
            <a:off x="530352" y="2935224"/>
            <a:ext cx="2587752" cy="3118104"/>
          </a:xfrm>
          <a:prstGeom prst="roundRect">
            <a:avLst>
              <a:gd name="adj" fmla="val 6007"/>
            </a:avLst>
          </a:prstGeom>
          <a:solidFill>
            <a:srgbClr val="FFFFFF"/>
          </a:solidFill>
          <a:ln w="12700">
            <a:solidFill>
              <a:srgbClr val="FFFFFF">
                <a:alpha val="0"/>
              </a:srgbClr>
            </a:solidFill>
            <a:prstDash val="solid"/>
          </a:ln>
        </p:spPr>
      </p:sp>
      <p:sp>
        <p:nvSpPr>
          <p:cNvPr id="16" name="Text 13"/>
          <p:cNvSpPr/>
          <p:nvPr/>
        </p:nvSpPr>
        <p:spPr>
          <a:xfrm>
            <a:off x="749808" y="3236976"/>
            <a:ext cx="2148840" cy="658368"/>
          </a:xfrm>
          <a:prstGeom prst="rect">
            <a:avLst/>
          </a:prstGeom>
          <a:noFill/>
          <a:ln/>
        </p:spPr>
        <p:txBody>
          <a:bodyPr wrap="square" lIns="0" tIns="0" rIns="0" bIns="0" rtlCol="0" anchor="t"/>
          <a:lstStyle/>
          <a:p>
            <a:pPr marL="0" indent="0" algn="l">
              <a:lnSpc>
                <a:spcPct val="100000"/>
              </a:lnSpc>
              <a:buNone/>
            </a:pPr>
            <a:r>
              <a:rPr lang="en-US" sz="2220" b="1" dirty="0">
                <a:solidFill>
                  <a:srgbClr val="172D43"/>
                </a:solidFill>
                <a:latin typeface="Arial" pitchFamily="34" charset="0"/>
                <a:ea typeface="Arial" pitchFamily="34" charset="-122"/>
                <a:cs typeface="Arial" pitchFamily="34" charset="-120"/>
              </a:rPr>
              <a:t>Parij va Moskva</a:t>
            </a:r>
            <a:endParaRPr lang="en-US" sz="2220" dirty="0"/>
          </a:p>
        </p:txBody>
      </p:sp>
      <p:sp>
        <p:nvSpPr>
          <p:cNvPr id="17" name="Text 14"/>
          <p:cNvSpPr/>
          <p:nvPr/>
        </p:nvSpPr>
        <p:spPr>
          <a:xfrm>
            <a:off x="749808" y="4069080"/>
            <a:ext cx="2148840" cy="1755648"/>
          </a:xfrm>
          <a:prstGeom prst="rect">
            <a:avLst/>
          </a:prstGeom>
          <a:noFill/>
          <a:ln/>
        </p:spPr>
        <p:txBody>
          <a:bodyPr wrap="square" lIns="0" tIns="0" rIns="0" bIns="0" rtlCol="0" anchor="t"/>
          <a:lstStyle/>
          <a:p>
            <a:pPr marL="0" indent="0" algn="l">
              <a:lnSpc>
                <a:spcPct val="100000"/>
              </a:lnSpc>
              <a:buNone/>
            </a:pPr>
            <a:r>
              <a:rPr lang="en-US" sz="2050" dirty="0">
                <a:solidFill>
                  <a:srgbClr val="172D43"/>
                </a:solidFill>
                <a:latin typeface="Arial" pitchFamily="34" charset="0"/>
                <a:ea typeface="Arial" pitchFamily="34" charset="-122"/>
                <a:cs typeface="Arial" pitchFamily="34" charset="-120"/>
              </a:rPr>
              <a:t>Har ikki shaharda teleko‘rsatuvlar yo‘lga qo‘yilgan.</a:t>
            </a:r>
            <a:endParaRPr lang="en-US" sz="2050" dirty="0"/>
          </a:p>
        </p:txBody>
      </p:sp>
      <p:sp>
        <p:nvSpPr>
          <p:cNvPr id="18" name="Text 15"/>
          <p:cNvSpPr/>
          <p:nvPr/>
        </p:nvSpPr>
        <p:spPr>
          <a:xfrm>
            <a:off x="3483864" y="1929384"/>
            <a:ext cx="2359152" cy="484632"/>
          </a:xfrm>
          <a:prstGeom prst="rect">
            <a:avLst/>
          </a:prstGeom>
          <a:noFill/>
          <a:ln/>
        </p:spPr>
        <p:txBody>
          <a:bodyPr wrap="square" lIns="0" tIns="0" rIns="0" bIns="0" rtlCol="0" anchor="t"/>
          <a:lstStyle/>
          <a:p>
            <a:pPr marL="0" indent="0" algn="l">
              <a:lnSpc>
                <a:spcPct val="100000"/>
              </a:lnSpc>
              <a:buNone/>
            </a:pPr>
            <a:r>
              <a:rPr lang="en-US" sz="3500" b="1" dirty="0">
                <a:solidFill>
                  <a:srgbClr val="087F83"/>
                </a:solidFill>
                <a:latin typeface="Arial" pitchFamily="34" charset="0"/>
                <a:ea typeface="Arial" pitchFamily="34" charset="-122"/>
                <a:cs typeface="Arial" pitchFamily="34" charset="-120"/>
              </a:rPr>
              <a:t>1936</a:t>
            </a:r>
            <a:endParaRPr lang="en-US" sz="3500" dirty="0"/>
          </a:p>
        </p:txBody>
      </p:sp>
      <p:sp>
        <p:nvSpPr>
          <p:cNvPr id="19" name="Shape 16"/>
          <p:cNvSpPr/>
          <p:nvPr/>
        </p:nvSpPr>
        <p:spPr>
          <a:xfrm>
            <a:off x="3621024" y="2551176"/>
            <a:ext cx="182880" cy="182880"/>
          </a:xfrm>
          <a:prstGeom prst="ellipse">
            <a:avLst/>
          </a:prstGeom>
          <a:solidFill>
            <a:srgbClr val="087F83"/>
          </a:solidFill>
          <a:ln w="12700">
            <a:solidFill>
              <a:srgbClr val="087F83">
                <a:alpha val="0"/>
              </a:srgbClr>
            </a:solidFill>
            <a:prstDash val="solid"/>
          </a:ln>
        </p:spPr>
      </p:sp>
      <p:sp>
        <p:nvSpPr>
          <p:cNvPr id="20" name="Shape 17"/>
          <p:cNvSpPr/>
          <p:nvPr/>
        </p:nvSpPr>
        <p:spPr>
          <a:xfrm>
            <a:off x="3374136" y="2935224"/>
            <a:ext cx="2587752" cy="3118104"/>
          </a:xfrm>
          <a:prstGeom prst="roundRect">
            <a:avLst>
              <a:gd name="adj" fmla="val 6007"/>
            </a:avLst>
          </a:prstGeom>
          <a:solidFill>
            <a:srgbClr val="FFFFFF"/>
          </a:solidFill>
          <a:ln w="12700">
            <a:solidFill>
              <a:srgbClr val="FFFFFF">
                <a:alpha val="0"/>
              </a:srgbClr>
            </a:solidFill>
            <a:prstDash val="solid"/>
          </a:ln>
        </p:spPr>
      </p:sp>
      <p:sp>
        <p:nvSpPr>
          <p:cNvPr id="21" name="Text 18"/>
          <p:cNvSpPr/>
          <p:nvPr/>
        </p:nvSpPr>
        <p:spPr>
          <a:xfrm>
            <a:off x="3593592" y="3236976"/>
            <a:ext cx="2148840" cy="658368"/>
          </a:xfrm>
          <a:prstGeom prst="rect">
            <a:avLst/>
          </a:prstGeom>
          <a:noFill/>
          <a:ln/>
        </p:spPr>
        <p:txBody>
          <a:bodyPr wrap="square" lIns="0" tIns="0" rIns="0" bIns="0" rtlCol="0" anchor="t"/>
          <a:lstStyle/>
          <a:p>
            <a:pPr marL="0" indent="0" algn="l">
              <a:lnSpc>
                <a:spcPct val="100000"/>
              </a:lnSpc>
              <a:buNone/>
            </a:pPr>
            <a:r>
              <a:rPr lang="en-US" sz="2300" b="1" dirty="0">
                <a:solidFill>
                  <a:srgbClr val="172D43"/>
                </a:solidFill>
                <a:latin typeface="Arial" pitchFamily="34" charset="0"/>
                <a:ea typeface="Arial" pitchFamily="34" charset="-122"/>
                <a:cs typeface="Arial" pitchFamily="34" charset="-120"/>
              </a:rPr>
              <a:t>Angliya</a:t>
            </a:r>
            <a:endParaRPr lang="en-US" sz="2300" dirty="0"/>
          </a:p>
        </p:txBody>
      </p:sp>
      <p:sp>
        <p:nvSpPr>
          <p:cNvPr id="22" name="Text 19"/>
          <p:cNvSpPr/>
          <p:nvPr/>
        </p:nvSpPr>
        <p:spPr>
          <a:xfrm>
            <a:off x="3593592" y="4069080"/>
            <a:ext cx="2148840" cy="1755648"/>
          </a:xfrm>
          <a:prstGeom prst="rect">
            <a:avLst/>
          </a:prstGeom>
          <a:noFill/>
          <a:ln/>
        </p:spPr>
        <p:txBody>
          <a:bodyPr wrap="square" lIns="0" tIns="0" rIns="0" bIns="0" rtlCol="0" anchor="t"/>
          <a:lstStyle/>
          <a:p>
            <a:pPr marL="0" indent="0" algn="l">
              <a:lnSpc>
                <a:spcPct val="100000"/>
              </a:lnSpc>
              <a:buNone/>
            </a:pPr>
            <a:r>
              <a:rPr lang="en-US" sz="1840" dirty="0">
                <a:solidFill>
                  <a:srgbClr val="172D43"/>
                </a:solidFill>
                <a:latin typeface="Arial" pitchFamily="34" charset="0"/>
                <a:ea typeface="Arial" pitchFamily="34" charset="-122"/>
                <a:cs typeface="Arial" pitchFamily="34" charset="-120"/>
              </a:rPr>
              <a:t>«BiBi-Si» muntazam televizion ko‘rsatuvlarni namoyish eta boshlagan.</a:t>
            </a:r>
            <a:endParaRPr lang="en-US" sz="1840" dirty="0"/>
          </a:p>
        </p:txBody>
      </p:sp>
      <p:sp>
        <p:nvSpPr>
          <p:cNvPr id="23" name="Text 20"/>
          <p:cNvSpPr/>
          <p:nvPr/>
        </p:nvSpPr>
        <p:spPr>
          <a:xfrm>
            <a:off x="6327648" y="1929384"/>
            <a:ext cx="2359152" cy="484632"/>
          </a:xfrm>
          <a:prstGeom prst="rect">
            <a:avLst/>
          </a:prstGeom>
          <a:noFill/>
          <a:ln/>
        </p:spPr>
        <p:txBody>
          <a:bodyPr wrap="square" lIns="0" tIns="0" rIns="0" bIns="0" rtlCol="0" anchor="t"/>
          <a:lstStyle/>
          <a:p>
            <a:pPr marL="0" indent="0" algn="l">
              <a:lnSpc>
                <a:spcPct val="100000"/>
              </a:lnSpc>
              <a:buNone/>
            </a:pPr>
            <a:r>
              <a:rPr lang="en-US" sz="2400" b="1" dirty="0">
                <a:solidFill>
                  <a:srgbClr val="B75D43"/>
                </a:solidFill>
                <a:latin typeface="Arial" pitchFamily="34" charset="0"/>
                <a:ea typeface="Arial" pitchFamily="34" charset="-122"/>
                <a:cs typeface="Arial" pitchFamily="34" charset="-120"/>
              </a:rPr>
              <a:t>Urush davri</a:t>
            </a:r>
            <a:endParaRPr lang="en-US" sz="2400" dirty="0"/>
          </a:p>
        </p:txBody>
      </p:sp>
      <p:sp>
        <p:nvSpPr>
          <p:cNvPr id="24" name="Shape 21"/>
          <p:cNvSpPr/>
          <p:nvPr/>
        </p:nvSpPr>
        <p:spPr>
          <a:xfrm>
            <a:off x="6464808" y="2551176"/>
            <a:ext cx="182880" cy="182880"/>
          </a:xfrm>
          <a:prstGeom prst="ellipse">
            <a:avLst/>
          </a:prstGeom>
          <a:solidFill>
            <a:srgbClr val="B75D43"/>
          </a:solidFill>
          <a:ln w="12700">
            <a:solidFill>
              <a:srgbClr val="B75D43">
                <a:alpha val="0"/>
              </a:srgbClr>
            </a:solidFill>
            <a:prstDash val="solid"/>
          </a:ln>
        </p:spPr>
      </p:sp>
      <p:sp>
        <p:nvSpPr>
          <p:cNvPr id="25" name="Shape 22"/>
          <p:cNvSpPr/>
          <p:nvPr/>
        </p:nvSpPr>
        <p:spPr>
          <a:xfrm>
            <a:off x="6217920" y="2935224"/>
            <a:ext cx="2587752" cy="3118104"/>
          </a:xfrm>
          <a:prstGeom prst="roundRect">
            <a:avLst>
              <a:gd name="adj" fmla="val 6007"/>
            </a:avLst>
          </a:prstGeom>
          <a:solidFill>
            <a:srgbClr val="F8EAE4"/>
          </a:solidFill>
          <a:ln w="12700">
            <a:solidFill>
              <a:srgbClr val="F8EAE4">
                <a:alpha val="0"/>
              </a:srgbClr>
            </a:solidFill>
            <a:prstDash val="solid"/>
          </a:ln>
        </p:spPr>
      </p:sp>
      <p:sp>
        <p:nvSpPr>
          <p:cNvPr id="26" name="Text 23"/>
          <p:cNvSpPr/>
          <p:nvPr/>
        </p:nvSpPr>
        <p:spPr>
          <a:xfrm>
            <a:off x="6437376" y="3236976"/>
            <a:ext cx="2148840" cy="658368"/>
          </a:xfrm>
          <a:prstGeom prst="rect">
            <a:avLst/>
          </a:prstGeom>
          <a:noFill/>
          <a:ln/>
        </p:spPr>
        <p:txBody>
          <a:bodyPr wrap="square" lIns="0" tIns="0" rIns="0" bIns="0" rtlCol="0" anchor="t"/>
          <a:lstStyle/>
          <a:p>
            <a:pPr marL="0" indent="0" algn="l">
              <a:lnSpc>
                <a:spcPct val="100000"/>
              </a:lnSpc>
              <a:buNone/>
            </a:pPr>
            <a:r>
              <a:rPr lang="en-US" sz="2200" b="1" dirty="0">
                <a:solidFill>
                  <a:srgbClr val="172D43"/>
                </a:solidFill>
                <a:latin typeface="Arial" pitchFamily="34" charset="0"/>
                <a:ea typeface="Arial" pitchFamily="34" charset="-122"/>
                <a:cs typeface="Arial" pitchFamily="34" charset="-120"/>
              </a:rPr>
              <a:t>Ikkinchi jahon urushi</a:t>
            </a:r>
            <a:endParaRPr lang="en-US" sz="2200" dirty="0"/>
          </a:p>
        </p:txBody>
      </p:sp>
      <p:sp>
        <p:nvSpPr>
          <p:cNvPr id="27" name="Text 24"/>
          <p:cNvSpPr/>
          <p:nvPr/>
        </p:nvSpPr>
        <p:spPr>
          <a:xfrm>
            <a:off x="6437376" y="4069080"/>
            <a:ext cx="2148840" cy="1755648"/>
          </a:xfrm>
          <a:prstGeom prst="rect">
            <a:avLst/>
          </a:prstGeom>
          <a:noFill/>
          <a:ln/>
        </p:spPr>
        <p:txBody>
          <a:bodyPr wrap="square" lIns="0" tIns="0" rIns="0" bIns="0" rtlCol="0" anchor="t"/>
          <a:lstStyle/>
          <a:p>
            <a:pPr marL="0" indent="0" algn="l">
              <a:lnSpc>
                <a:spcPct val="100000"/>
              </a:lnSpc>
              <a:buNone/>
            </a:pPr>
            <a:r>
              <a:rPr lang="en-US" sz="1870" dirty="0">
                <a:solidFill>
                  <a:srgbClr val="172D43"/>
                </a:solidFill>
                <a:latin typeface="Arial" pitchFamily="34" charset="0"/>
                <a:ea typeface="Arial" pitchFamily="34" charset="-122"/>
                <a:cs typeface="Arial" pitchFamily="34" charset="-120"/>
              </a:rPr>
              <a:t>Televideniye sohasidagi tadqiqotlarning borishiga to‘sqinlik qilgan.</a:t>
            </a:r>
            <a:endParaRPr lang="en-US" sz="1870" dirty="0"/>
          </a:p>
        </p:txBody>
      </p:sp>
      <p:sp>
        <p:nvSpPr>
          <p:cNvPr id="28" name="Text 25"/>
          <p:cNvSpPr/>
          <p:nvPr/>
        </p:nvSpPr>
        <p:spPr>
          <a:xfrm>
            <a:off x="9171432" y="1929384"/>
            <a:ext cx="2359152" cy="484632"/>
          </a:xfrm>
          <a:prstGeom prst="rect">
            <a:avLst/>
          </a:prstGeom>
          <a:noFill/>
          <a:ln/>
        </p:spPr>
        <p:txBody>
          <a:bodyPr wrap="square" lIns="0" tIns="0" rIns="0" bIns="0" rtlCol="0" anchor="t"/>
          <a:lstStyle/>
          <a:p>
            <a:pPr marL="0" indent="0" algn="l">
              <a:lnSpc>
                <a:spcPct val="100000"/>
              </a:lnSpc>
              <a:buNone/>
            </a:pPr>
            <a:r>
              <a:rPr lang="en-US" sz="3500" b="1" dirty="0">
                <a:solidFill>
                  <a:srgbClr val="087F83"/>
                </a:solidFill>
                <a:latin typeface="Arial" pitchFamily="34" charset="0"/>
                <a:ea typeface="Arial" pitchFamily="34" charset="-122"/>
                <a:cs typeface="Arial" pitchFamily="34" charset="-120"/>
              </a:rPr>
              <a:t>1946</a:t>
            </a:r>
            <a:endParaRPr lang="en-US" sz="3500" dirty="0"/>
          </a:p>
        </p:txBody>
      </p:sp>
      <p:sp>
        <p:nvSpPr>
          <p:cNvPr id="29" name="Shape 26"/>
          <p:cNvSpPr/>
          <p:nvPr/>
        </p:nvSpPr>
        <p:spPr>
          <a:xfrm>
            <a:off x="9308592" y="2551176"/>
            <a:ext cx="182880" cy="182880"/>
          </a:xfrm>
          <a:prstGeom prst="ellipse">
            <a:avLst/>
          </a:prstGeom>
          <a:solidFill>
            <a:srgbClr val="087F83"/>
          </a:solidFill>
          <a:ln w="12700">
            <a:solidFill>
              <a:srgbClr val="087F83">
                <a:alpha val="0"/>
              </a:srgbClr>
            </a:solidFill>
            <a:prstDash val="solid"/>
          </a:ln>
        </p:spPr>
      </p:sp>
      <p:sp>
        <p:nvSpPr>
          <p:cNvPr id="30" name="Shape 27"/>
          <p:cNvSpPr/>
          <p:nvPr/>
        </p:nvSpPr>
        <p:spPr>
          <a:xfrm>
            <a:off x="9061704" y="2935224"/>
            <a:ext cx="2587752" cy="3118104"/>
          </a:xfrm>
          <a:prstGeom prst="roundRect">
            <a:avLst>
              <a:gd name="adj" fmla="val 6007"/>
            </a:avLst>
          </a:prstGeom>
          <a:solidFill>
            <a:srgbClr val="FFFFFF"/>
          </a:solidFill>
          <a:ln w="12700">
            <a:solidFill>
              <a:srgbClr val="FFFFFF">
                <a:alpha val="0"/>
              </a:srgbClr>
            </a:solidFill>
            <a:prstDash val="solid"/>
          </a:ln>
        </p:spPr>
      </p:sp>
      <p:sp>
        <p:nvSpPr>
          <p:cNvPr id="31" name="Text 28"/>
          <p:cNvSpPr/>
          <p:nvPr/>
        </p:nvSpPr>
        <p:spPr>
          <a:xfrm>
            <a:off x="9281160" y="3236976"/>
            <a:ext cx="2148840" cy="658368"/>
          </a:xfrm>
          <a:prstGeom prst="rect">
            <a:avLst/>
          </a:prstGeom>
          <a:noFill/>
          <a:ln/>
        </p:spPr>
        <p:txBody>
          <a:bodyPr wrap="square" lIns="0" tIns="0" rIns="0" bIns="0" rtlCol="0" anchor="t"/>
          <a:lstStyle/>
          <a:p>
            <a:pPr marL="0" indent="0" algn="l">
              <a:lnSpc>
                <a:spcPct val="100000"/>
              </a:lnSpc>
              <a:buNone/>
            </a:pPr>
            <a:r>
              <a:rPr lang="en-US" sz="2300" b="1" dirty="0">
                <a:solidFill>
                  <a:srgbClr val="172D43"/>
                </a:solidFill>
                <a:latin typeface="Arial" pitchFamily="34" charset="0"/>
                <a:ea typeface="Arial" pitchFamily="34" charset="-122"/>
                <a:cs typeface="Arial" pitchFamily="34" charset="-120"/>
              </a:rPr>
              <a:t>Moskva</a:t>
            </a:r>
            <a:endParaRPr lang="en-US" sz="2300" dirty="0"/>
          </a:p>
        </p:txBody>
      </p:sp>
      <p:sp>
        <p:nvSpPr>
          <p:cNvPr id="32" name="Text 29"/>
          <p:cNvSpPr/>
          <p:nvPr/>
        </p:nvSpPr>
        <p:spPr>
          <a:xfrm>
            <a:off x="9281160" y="3703320"/>
            <a:ext cx="2148840" cy="2121408"/>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Ommaviy teleko‘rsatuvlar boshlangan. Urushdan keyin Yevropaning yirik mamlakatlarida ham televideniye rivojlangan.</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Toshkent televideniyesining rivojlanish bosqichlari</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19 / 31</a:t>
            </a:r>
            <a:endParaRPr lang="en-US" sz="1200" dirty="0"/>
          </a:p>
        </p:txBody>
      </p:sp>
      <p:sp>
        <p:nvSpPr>
          <p:cNvPr id="9" name="Shape 7"/>
          <p:cNvSpPr/>
          <p:nvPr/>
        </p:nvSpPr>
        <p:spPr>
          <a:xfrm>
            <a:off x="530352" y="6766560"/>
            <a:ext cx="6822407" cy="22860"/>
          </a:xfrm>
          <a:prstGeom prst="rect">
            <a:avLst/>
          </a:prstGeom>
          <a:solidFill>
            <a:srgbClr val="087F83"/>
          </a:solidFill>
          <a:ln w="12700">
            <a:solidFill>
              <a:srgbClr val="087F83">
                <a:alpha val="0"/>
              </a:srgbClr>
            </a:solidFill>
            <a:prstDash val="solid"/>
          </a:ln>
        </p:spPr>
      </p:sp>
      <p:sp>
        <p:nvSpPr>
          <p:cNvPr id="11" name="Shape 8"/>
          <p:cNvSpPr/>
          <p:nvPr/>
        </p:nvSpPr>
        <p:spPr>
          <a:xfrm>
            <a:off x="859536" y="1901952"/>
            <a:ext cx="10277856" cy="0"/>
          </a:xfrm>
          <a:prstGeom prst="line">
            <a:avLst/>
          </a:prstGeom>
          <a:noFill/>
          <a:ln w="25400">
            <a:solidFill>
              <a:srgbClr val="DCE4EB"/>
            </a:solidFill>
            <a:prstDash val="solid"/>
          </a:ln>
        </p:spPr>
      </p:sp>
      <p:sp>
        <p:nvSpPr>
          <p:cNvPr id="12" name="Shape 9"/>
          <p:cNvSpPr/>
          <p:nvPr/>
        </p:nvSpPr>
        <p:spPr>
          <a:xfrm>
            <a:off x="685800" y="1810512"/>
            <a:ext cx="182880" cy="182880"/>
          </a:xfrm>
          <a:prstGeom prst="ellipse">
            <a:avLst/>
          </a:prstGeom>
          <a:solidFill>
            <a:srgbClr val="087F83"/>
          </a:solidFill>
          <a:ln w="12700">
            <a:solidFill>
              <a:srgbClr val="087F83">
                <a:alpha val="0"/>
              </a:srgbClr>
            </a:solidFill>
            <a:prstDash val="solid"/>
          </a:ln>
        </p:spPr>
      </p:sp>
      <p:sp>
        <p:nvSpPr>
          <p:cNvPr id="13" name="Shape 10"/>
          <p:cNvSpPr/>
          <p:nvPr/>
        </p:nvSpPr>
        <p:spPr>
          <a:xfrm>
            <a:off x="530352" y="2212848"/>
            <a:ext cx="2029968" cy="2212848"/>
          </a:xfrm>
          <a:prstGeom prst="roundRect">
            <a:avLst>
              <a:gd name="adj" fmla="val 6757"/>
            </a:avLst>
          </a:prstGeom>
          <a:solidFill>
            <a:srgbClr val="FFFFFF"/>
          </a:solidFill>
          <a:ln w="12700">
            <a:solidFill>
              <a:srgbClr val="FFFFFF">
                <a:alpha val="0"/>
              </a:srgbClr>
            </a:solidFill>
            <a:prstDash val="solid"/>
          </a:ln>
        </p:spPr>
      </p:sp>
      <p:sp>
        <p:nvSpPr>
          <p:cNvPr id="14" name="Text 11"/>
          <p:cNvSpPr/>
          <p:nvPr/>
        </p:nvSpPr>
        <p:spPr>
          <a:xfrm>
            <a:off x="694944" y="2414016"/>
            <a:ext cx="1691640" cy="429768"/>
          </a:xfrm>
          <a:prstGeom prst="rect">
            <a:avLst/>
          </a:prstGeom>
          <a:noFill/>
          <a:ln/>
        </p:spPr>
        <p:txBody>
          <a:bodyPr wrap="square" lIns="0" tIns="0" rIns="0" bIns="0" rtlCol="0" anchor="t"/>
          <a:lstStyle/>
          <a:p>
            <a:pPr marL="0" indent="0" algn="l">
              <a:lnSpc>
                <a:spcPct val="100000"/>
              </a:lnSpc>
              <a:buNone/>
            </a:pPr>
            <a:r>
              <a:rPr lang="en-US" sz="3200" b="1" dirty="0">
                <a:solidFill>
                  <a:srgbClr val="087F83"/>
                </a:solidFill>
                <a:latin typeface="Arial" pitchFamily="34" charset="0"/>
                <a:ea typeface="Arial" pitchFamily="34" charset="-122"/>
                <a:cs typeface="Arial" pitchFamily="34" charset="-120"/>
              </a:rPr>
              <a:t>1954</a:t>
            </a:r>
            <a:endParaRPr lang="en-US" sz="3200" dirty="0"/>
          </a:p>
        </p:txBody>
      </p:sp>
      <p:sp>
        <p:nvSpPr>
          <p:cNvPr id="15" name="Text 12"/>
          <p:cNvSpPr/>
          <p:nvPr/>
        </p:nvSpPr>
        <p:spPr>
          <a:xfrm>
            <a:off x="694944" y="2980944"/>
            <a:ext cx="1691640" cy="283464"/>
          </a:xfrm>
          <a:prstGeom prst="rect">
            <a:avLst/>
          </a:prstGeom>
          <a:noFill/>
          <a:ln/>
        </p:spPr>
        <p:txBody>
          <a:bodyPr wrap="square" lIns="0" tIns="0" rIns="0" bIns="0" rtlCol="0" anchor="t"/>
          <a:lstStyle/>
          <a:p>
            <a:pPr marL="0" indent="0" algn="l">
              <a:lnSpc>
                <a:spcPct val="100000"/>
              </a:lnSpc>
              <a:buNone/>
            </a:pPr>
            <a:r>
              <a:rPr lang="en-US" sz="1700" b="1" dirty="0">
                <a:solidFill>
                  <a:srgbClr val="172D43"/>
                </a:solidFill>
                <a:latin typeface="Arial" pitchFamily="34" charset="0"/>
                <a:ea typeface="Arial" pitchFamily="34" charset="-122"/>
                <a:cs typeface="Arial" pitchFamily="34" charset="-120"/>
              </a:rPr>
              <a:t>May</a:t>
            </a:r>
            <a:endParaRPr lang="en-US" sz="1700" dirty="0"/>
          </a:p>
        </p:txBody>
      </p:sp>
      <p:sp>
        <p:nvSpPr>
          <p:cNvPr id="16" name="Text 13"/>
          <p:cNvSpPr/>
          <p:nvPr/>
        </p:nvSpPr>
        <p:spPr>
          <a:xfrm>
            <a:off x="694944" y="3447288"/>
            <a:ext cx="1691640" cy="813816"/>
          </a:xfrm>
          <a:prstGeom prst="rect">
            <a:avLst/>
          </a:prstGeom>
          <a:noFill/>
          <a:ln/>
        </p:spPr>
        <p:txBody>
          <a:bodyPr wrap="square" lIns="0" tIns="0" rIns="0" bIns="0" rtlCol="0" anchor="t"/>
          <a:lstStyle/>
          <a:p>
            <a:pPr marL="0" indent="0" algn="l">
              <a:lnSpc>
                <a:spcPct val="100000"/>
              </a:lnSpc>
              <a:buNone/>
            </a:pPr>
            <a:r>
              <a:rPr lang="en-US" sz="1760" dirty="0">
                <a:solidFill>
                  <a:srgbClr val="53677B"/>
                </a:solidFill>
                <a:latin typeface="Arial" pitchFamily="34" charset="0"/>
                <a:ea typeface="Arial" pitchFamily="34" charset="-122"/>
                <a:cs typeface="Arial" pitchFamily="34" charset="-120"/>
              </a:rPr>
              <a:t>Televizion markaz qurilishi boshlandi.</a:t>
            </a:r>
            <a:endParaRPr lang="en-US" sz="1760" dirty="0"/>
          </a:p>
        </p:txBody>
      </p:sp>
      <p:sp>
        <p:nvSpPr>
          <p:cNvPr id="17" name="Shape 14"/>
          <p:cNvSpPr/>
          <p:nvPr/>
        </p:nvSpPr>
        <p:spPr>
          <a:xfrm>
            <a:off x="2962656" y="1810512"/>
            <a:ext cx="182880" cy="182880"/>
          </a:xfrm>
          <a:prstGeom prst="ellipse">
            <a:avLst/>
          </a:prstGeom>
          <a:solidFill>
            <a:srgbClr val="E5B65D"/>
          </a:solidFill>
          <a:ln w="12700">
            <a:solidFill>
              <a:srgbClr val="E5B65D">
                <a:alpha val="0"/>
              </a:srgbClr>
            </a:solidFill>
            <a:prstDash val="solid"/>
          </a:ln>
        </p:spPr>
      </p:sp>
      <p:sp>
        <p:nvSpPr>
          <p:cNvPr id="18" name="Shape 15"/>
          <p:cNvSpPr/>
          <p:nvPr/>
        </p:nvSpPr>
        <p:spPr>
          <a:xfrm>
            <a:off x="2807208" y="2212848"/>
            <a:ext cx="2029968" cy="2212848"/>
          </a:xfrm>
          <a:prstGeom prst="roundRect">
            <a:avLst>
              <a:gd name="adj" fmla="val 6757"/>
            </a:avLst>
          </a:prstGeom>
          <a:solidFill>
            <a:srgbClr val="13243A"/>
          </a:solidFill>
          <a:ln w="12700">
            <a:solidFill>
              <a:srgbClr val="13243A">
                <a:alpha val="0"/>
              </a:srgbClr>
            </a:solidFill>
            <a:prstDash val="solid"/>
          </a:ln>
        </p:spPr>
      </p:sp>
      <p:sp>
        <p:nvSpPr>
          <p:cNvPr id="19" name="Text 16"/>
          <p:cNvSpPr/>
          <p:nvPr/>
        </p:nvSpPr>
        <p:spPr>
          <a:xfrm>
            <a:off x="2971800" y="2414016"/>
            <a:ext cx="1691640" cy="429768"/>
          </a:xfrm>
          <a:prstGeom prst="rect">
            <a:avLst/>
          </a:prstGeom>
          <a:noFill/>
          <a:ln/>
        </p:spPr>
        <p:txBody>
          <a:bodyPr wrap="square" lIns="0" tIns="0" rIns="0" bIns="0" rtlCol="0" anchor="t"/>
          <a:lstStyle/>
          <a:p>
            <a:pPr marL="0" indent="0" algn="l">
              <a:lnSpc>
                <a:spcPct val="100000"/>
              </a:lnSpc>
              <a:buNone/>
            </a:pPr>
            <a:r>
              <a:rPr lang="en-US" sz="3200" b="1" dirty="0">
                <a:solidFill>
                  <a:srgbClr val="E5B65D"/>
                </a:solidFill>
                <a:latin typeface="Arial" pitchFamily="34" charset="0"/>
                <a:ea typeface="Arial" pitchFamily="34" charset="-122"/>
                <a:cs typeface="Arial" pitchFamily="34" charset="-120"/>
              </a:rPr>
              <a:t>1956</a:t>
            </a:r>
            <a:endParaRPr lang="en-US" sz="3200" dirty="0"/>
          </a:p>
        </p:txBody>
      </p:sp>
      <p:sp>
        <p:nvSpPr>
          <p:cNvPr id="20" name="Text 17"/>
          <p:cNvSpPr/>
          <p:nvPr/>
        </p:nvSpPr>
        <p:spPr>
          <a:xfrm>
            <a:off x="2971800" y="2980944"/>
            <a:ext cx="1691640" cy="283464"/>
          </a:xfrm>
          <a:prstGeom prst="rect">
            <a:avLst/>
          </a:prstGeom>
          <a:noFill/>
          <a:ln/>
        </p:spPr>
        <p:txBody>
          <a:bodyPr wrap="square" lIns="0" tIns="0" rIns="0" bIns="0" rtlCol="0" anchor="t"/>
          <a:lstStyle/>
          <a:p>
            <a:pPr marL="0" indent="0" algn="l">
              <a:lnSpc>
                <a:spcPct val="100000"/>
              </a:lnSpc>
              <a:buNone/>
            </a:pPr>
            <a:r>
              <a:rPr lang="en-US" sz="1700" b="1" dirty="0">
                <a:solidFill>
                  <a:srgbClr val="FFFFFF"/>
                </a:solidFill>
                <a:latin typeface="Arial" pitchFamily="34" charset="0"/>
                <a:ea typeface="Arial" pitchFamily="34" charset="-122"/>
                <a:cs typeface="Arial" pitchFamily="34" charset="-120"/>
              </a:rPr>
              <a:t>5-noyabr</a:t>
            </a:r>
            <a:endParaRPr lang="en-US" sz="1700" dirty="0"/>
          </a:p>
        </p:txBody>
      </p:sp>
      <p:sp>
        <p:nvSpPr>
          <p:cNvPr id="21" name="Text 18"/>
          <p:cNvSpPr/>
          <p:nvPr/>
        </p:nvSpPr>
        <p:spPr>
          <a:xfrm>
            <a:off x="2971800" y="3447288"/>
            <a:ext cx="1691640" cy="813816"/>
          </a:xfrm>
          <a:prstGeom prst="rect">
            <a:avLst/>
          </a:prstGeom>
          <a:noFill/>
          <a:ln/>
        </p:spPr>
        <p:txBody>
          <a:bodyPr wrap="square" lIns="0" tIns="0" rIns="0" bIns="0" rtlCol="0" anchor="t"/>
          <a:lstStyle/>
          <a:p>
            <a:pPr marL="0" indent="0" algn="l">
              <a:lnSpc>
                <a:spcPct val="100000"/>
              </a:lnSpc>
              <a:buNone/>
            </a:pPr>
            <a:r>
              <a:rPr lang="en-US" sz="1760" dirty="0">
                <a:solidFill>
                  <a:srgbClr val="FFFFFF"/>
                </a:solidFill>
                <a:latin typeface="Arial" pitchFamily="34" charset="0"/>
                <a:ea typeface="Arial" pitchFamily="34" charset="-122"/>
                <a:cs typeface="Arial" pitchFamily="34" charset="-120"/>
              </a:rPr>
              <a:t>Markaz ishga tushib, ilk ko‘rsatuv berildi.</a:t>
            </a:r>
            <a:endParaRPr lang="en-US" sz="1760" dirty="0"/>
          </a:p>
        </p:txBody>
      </p:sp>
      <p:sp>
        <p:nvSpPr>
          <p:cNvPr id="22" name="Shape 19"/>
          <p:cNvSpPr/>
          <p:nvPr/>
        </p:nvSpPr>
        <p:spPr>
          <a:xfrm>
            <a:off x="5239512" y="1810512"/>
            <a:ext cx="182880" cy="182880"/>
          </a:xfrm>
          <a:prstGeom prst="ellipse">
            <a:avLst/>
          </a:prstGeom>
          <a:solidFill>
            <a:srgbClr val="087F83"/>
          </a:solidFill>
          <a:ln w="12700">
            <a:solidFill>
              <a:srgbClr val="087F83">
                <a:alpha val="0"/>
              </a:srgbClr>
            </a:solidFill>
            <a:prstDash val="solid"/>
          </a:ln>
        </p:spPr>
      </p:sp>
      <p:sp>
        <p:nvSpPr>
          <p:cNvPr id="23" name="Shape 20"/>
          <p:cNvSpPr/>
          <p:nvPr/>
        </p:nvSpPr>
        <p:spPr>
          <a:xfrm>
            <a:off x="5084064" y="2212848"/>
            <a:ext cx="2029968" cy="2212848"/>
          </a:xfrm>
          <a:prstGeom prst="roundRect">
            <a:avLst>
              <a:gd name="adj" fmla="val 6757"/>
            </a:avLst>
          </a:prstGeom>
          <a:solidFill>
            <a:srgbClr val="FFFFFF"/>
          </a:solidFill>
          <a:ln w="12700">
            <a:solidFill>
              <a:srgbClr val="FFFFFF">
                <a:alpha val="0"/>
              </a:srgbClr>
            </a:solidFill>
            <a:prstDash val="solid"/>
          </a:ln>
        </p:spPr>
      </p:sp>
      <p:sp>
        <p:nvSpPr>
          <p:cNvPr id="24" name="Text 21"/>
          <p:cNvSpPr/>
          <p:nvPr/>
        </p:nvSpPr>
        <p:spPr>
          <a:xfrm>
            <a:off x="5248656" y="2414016"/>
            <a:ext cx="1691640" cy="429768"/>
          </a:xfrm>
          <a:prstGeom prst="rect">
            <a:avLst/>
          </a:prstGeom>
          <a:noFill/>
          <a:ln/>
        </p:spPr>
        <p:txBody>
          <a:bodyPr wrap="square" lIns="0" tIns="0" rIns="0" bIns="0" rtlCol="0" anchor="t"/>
          <a:lstStyle/>
          <a:p>
            <a:pPr marL="0" indent="0" algn="l">
              <a:lnSpc>
                <a:spcPct val="100000"/>
              </a:lnSpc>
              <a:buNone/>
            </a:pPr>
            <a:r>
              <a:rPr lang="en-US" sz="3200" b="1" dirty="0">
                <a:solidFill>
                  <a:srgbClr val="087F83"/>
                </a:solidFill>
                <a:latin typeface="Arial" pitchFamily="34" charset="0"/>
                <a:ea typeface="Arial" pitchFamily="34" charset="-122"/>
                <a:cs typeface="Arial" pitchFamily="34" charset="-120"/>
              </a:rPr>
              <a:t>1962</a:t>
            </a:r>
            <a:endParaRPr lang="en-US" sz="3200" dirty="0"/>
          </a:p>
        </p:txBody>
      </p:sp>
      <p:sp>
        <p:nvSpPr>
          <p:cNvPr id="25" name="Text 22"/>
          <p:cNvSpPr/>
          <p:nvPr/>
        </p:nvSpPr>
        <p:spPr>
          <a:xfrm>
            <a:off x="5248656" y="2980944"/>
            <a:ext cx="1691640" cy="283464"/>
          </a:xfrm>
          <a:prstGeom prst="rect">
            <a:avLst/>
          </a:prstGeom>
          <a:noFill/>
          <a:ln/>
        </p:spPr>
        <p:txBody>
          <a:bodyPr wrap="square" lIns="0" tIns="0" rIns="0" bIns="0" rtlCol="0" anchor="t"/>
          <a:lstStyle/>
          <a:p>
            <a:pPr marL="0" indent="0" algn="l">
              <a:lnSpc>
                <a:spcPct val="100000"/>
              </a:lnSpc>
              <a:buNone/>
            </a:pPr>
            <a:r>
              <a:rPr lang="en-US" sz="1700" b="1" dirty="0">
                <a:solidFill>
                  <a:srgbClr val="172D43"/>
                </a:solidFill>
                <a:latin typeface="Arial" pitchFamily="34" charset="0"/>
                <a:ea typeface="Arial" pitchFamily="34" charset="-122"/>
                <a:cs typeface="Arial" pitchFamily="34" charset="-120"/>
              </a:rPr>
              <a:t>Ikki dastur</a:t>
            </a:r>
            <a:endParaRPr lang="en-US" sz="1700" dirty="0"/>
          </a:p>
        </p:txBody>
      </p:sp>
      <p:sp>
        <p:nvSpPr>
          <p:cNvPr id="26" name="Text 23"/>
          <p:cNvSpPr/>
          <p:nvPr/>
        </p:nvSpPr>
        <p:spPr>
          <a:xfrm>
            <a:off x="5248656" y="3447288"/>
            <a:ext cx="1691640" cy="813816"/>
          </a:xfrm>
          <a:prstGeom prst="rect">
            <a:avLst/>
          </a:prstGeom>
          <a:noFill/>
          <a:ln/>
        </p:spPr>
        <p:txBody>
          <a:bodyPr wrap="square" lIns="0" tIns="0" rIns="0" bIns="0" rtlCol="0" anchor="t"/>
          <a:lstStyle/>
          <a:p>
            <a:pPr marL="0" indent="0" algn="l">
              <a:lnSpc>
                <a:spcPct val="100000"/>
              </a:lnSpc>
              <a:buNone/>
            </a:pPr>
            <a:r>
              <a:rPr lang="en-US" sz="1760" dirty="0">
                <a:solidFill>
                  <a:srgbClr val="53677B"/>
                </a:solidFill>
                <a:latin typeface="Arial" pitchFamily="34" charset="0"/>
                <a:ea typeface="Arial" pitchFamily="34" charset="-122"/>
                <a:cs typeface="Arial" pitchFamily="34" charset="-120"/>
              </a:rPr>
              <a:t>Toshkent telestudiyasi ikki dasturga o‘tdi.</a:t>
            </a:r>
            <a:endParaRPr lang="en-US" sz="1760" dirty="0"/>
          </a:p>
        </p:txBody>
      </p:sp>
      <p:sp>
        <p:nvSpPr>
          <p:cNvPr id="27" name="Shape 24"/>
          <p:cNvSpPr/>
          <p:nvPr/>
        </p:nvSpPr>
        <p:spPr>
          <a:xfrm>
            <a:off x="7516368" y="1810512"/>
            <a:ext cx="182880" cy="182880"/>
          </a:xfrm>
          <a:prstGeom prst="ellipse">
            <a:avLst/>
          </a:prstGeom>
          <a:solidFill>
            <a:srgbClr val="087F83"/>
          </a:solidFill>
          <a:ln w="12700">
            <a:solidFill>
              <a:srgbClr val="087F83">
                <a:alpha val="0"/>
              </a:srgbClr>
            </a:solidFill>
            <a:prstDash val="solid"/>
          </a:ln>
        </p:spPr>
      </p:sp>
      <p:sp>
        <p:nvSpPr>
          <p:cNvPr id="28" name="Shape 25"/>
          <p:cNvSpPr/>
          <p:nvPr/>
        </p:nvSpPr>
        <p:spPr>
          <a:xfrm>
            <a:off x="7360920" y="2212848"/>
            <a:ext cx="2029968" cy="2212848"/>
          </a:xfrm>
          <a:prstGeom prst="roundRect">
            <a:avLst>
              <a:gd name="adj" fmla="val 6757"/>
            </a:avLst>
          </a:prstGeom>
          <a:solidFill>
            <a:srgbClr val="FFFFFF"/>
          </a:solidFill>
          <a:ln w="12700">
            <a:solidFill>
              <a:srgbClr val="FFFFFF">
                <a:alpha val="0"/>
              </a:srgbClr>
            </a:solidFill>
            <a:prstDash val="solid"/>
          </a:ln>
        </p:spPr>
      </p:sp>
      <p:sp>
        <p:nvSpPr>
          <p:cNvPr id="29" name="Text 26"/>
          <p:cNvSpPr/>
          <p:nvPr/>
        </p:nvSpPr>
        <p:spPr>
          <a:xfrm>
            <a:off x="7525512" y="2414016"/>
            <a:ext cx="1691640" cy="429768"/>
          </a:xfrm>
          <a:prstGeom prst="rect">
            <a:avLst/>
          </a:prstGeom>
          <a:noFill/>
          <a:ln/>
        </p:spPr>
        <p:txBody>
          <a:bodyPr wrap="square" lIns="0" tIns="0" rIns="0" bIns="0" rtlCol="0" anchor="t"/>
          <a:lstStyle/>
          <a:p>
            <a:pPr marL="0" indent="0" algn="l">
              <a:lnSpc>
                <a:spcPct val="100000"/>
              </a:lnSpc>
              <a:buNone/>
            </a:pPr>
            <a:r>
              <a:rPr lang="en-US" sz="3200" b="1" dirty="0">
                <a:solidFill>
                  <a:srgbClr val="087F83"/>
                </a:solidFill>
                <a:latin typeface="Arial" pitchFamily="34" charset="0"/>
                <a:ea typeface="Arial" pitchFamily="34" charset="-122"/>
                <a:cs typeface="Arial" pitchFamily="34" charset="-120"/>
              </a:rPr>
              <a:t>1967</a:t>
            </a:r>
            <a:endParaRPr lang="en-US" sz="3200" dirty="0"/>
          </a:p>
        </p:txBody>
      </p:sp>
      <p:sp>
        <p:nvSpPr>
          <p:cNvPr id="30" name="Text 27"/>
          <p:cNvSpPr/>
          <p:nvPr/>
        </p:nvSpPr>
        <p:spPr>
          <a:xfrm>
            <a:off x="7525512" y="2980944"/>
            <a:ext cx="1691640" cy="283464"/>
          </a:xfrm>
          <a:prstGeom prst="rect">
            <a:avLst/>
          </a:prstGeom>
          <a:noFill/>
          <a:ln/>
        </p:spPr>
        <p:txBody>
          <a:bodyPr wrap="square" lIns="0" tIns="0" rIns="0" bIns="0" rtlCol="0" anchor="t"/>
          <a:lstStyle/>
          <a:p>
            <a:pPr marL="0" indent="0" algn="l">
              <a:lnSpc>
                <a:spcPct val="100000"/>
              </a:lnSpc>
              <a:buNone/>
            </a:pPr>
            <a:r>
              <a:rPr lang="en-US" sz="1700" b="1" dirty="0">
                <a:solidFill>
                  <a:srgbClr val="172D43"/>
                </a:solidFill>
                <a:latin typeface="Arial" pitchFamily="34" charset="0"/>
                <a:ea typeface="Arial" pitchFamily="34" charset="-122"/>
                <a:cs typeface="Arial" pitchFamily="34" charset="-120"/>
              </a:rPr>
              <a:t>Moskva</a:t>
            </a:r>
            <a:endParaRPr lang="en-US" sz="1700" dirty="0"/>
          </a:p>
        </p:txBody>
      </p:sp>
      <p:sp>
        <p:nvSpPr>
          <p:cNvPr id="31" name="Text 28"/>
          <p:cNvSpPr/>
          <p:nvPr/>
        </p:nvSpPr>
        <p:spPr>
          <a:xfrm>
            <a:off x="7525512" y="3447288"/>
            <a:ext cx="1691640" cy="813816"/>
          </a:xfrm>
          <a:prstGeom prst="rect">
            <a:avLst/>
          </a:prstGeom>
          <a:noFill/>
          <a:ln/>
        </p:spPr>
        <p:txBody>
          <a:bodyPr wrap="square" lIns="0" tIns="0" rIns="0" bIns="0" rtlCol="0" anchor="t"/>
          <a:lstStyle/>
          <a:p>
            <a:pPr marL="0" indent="0" algn="l">
              <a:lnSpc>
                <a:spcPct val="100000"/>
              </a:lnSpc>
              <a:buNone/>
            </a:pPr>
            <a:r>
              <a:rPr lang="en-US" sz="1760" dirty="0">
                <a:solidFill>
                  <a:srgbClr val="53677B"/>
                </a:solidFill>
                <a:latin typeface="Arial" pitchFamily="34" charset="0"/>
                <a:ea typeface="Arial" pitchFamily="34" charset="-122"/>
                <a:cs typeface="Arial" pitchFamily="34" charset="-120"/>
              </a:rPr>
              <a:t>Rangli tasvirga o‘tildi.</a:t>
            </a:r>
            <a:endParaRPr lang="en-US" sz="1760" dirty="0"/>
          </a:p>
        </p:txBody>
      </p:sp>
      <p:sp>
        <p:nvSpPr>
          <p:cNvPr id="32" name="Shape 29"/>
          <p:cNvSpPr/>
          <p:nvPr/>
        </p:nvSpPr>
        <p:spPr>
          <a:xfrm>
            <a:off x="9793224" y="1810512"/>
            <a:ext cx="182880" cy="182880"/>
          </a:xfrm>
          <a:prstGeom prst="ellipse">
            <a:avLst/>
          </a:prstGeom>
          <a:solidFill>
            <a:srgbClr val="087F83"/>
          </a:solidFill>
          <a:ln w="12700">
            <a:solidFill>
              <a:srgbClr val="087F83">
                <a:alpha val="0"/>
              </a:srgbClr>
            </a:solidFill>
            <a:prstDash val="solid"/>
          </a:ln>
        </p:spPr>
      </p:sp>
      <p:sp>
        <p:nvSpPr>
          <p:cNvPr id="33" name="Shape 30"/>
          <p:cNvSpPr/>
          <p:nvPr/>
        </p:nvSpPr>
        <p:spPr>
          <a:xfrm>
            <a:off x="9637776" y="2212848"/>
            <a:ext cx="2029968" cy="2212848"/>
          </a:xfrm>
          <a:prstGeom prst="roundRect">
            <a:avLst>
              <a:gd name="adj" fmla="val 6757"/>
            </a:avLst>
          </a:prstGeom>
          <a:solidFill>
            <a:srgbClr val="FFFFFF"/>
          </a:solidFill>
          <a:ln w="12700">
            <a:solidFill>
              <a:srgbClr val="FFFFFF">
                <a:alpha val="0"/>
              </a:srgbClr>
            </a:solidFill>
            <a:prstDash val="solid"/>
          </a:ln>
        </p:spPr>
      </p:sp>
      <p:sp>
        <p:nvSpPr>
          <p:cNvPr id="34" name="Text 31"/>
          <p:cNvSpPr/>
          <p:nvPr/>
        </p:nvSpPr>
        <p:spPr>
          <a:xfrm>
            <a:off x="9802368" y="2414016"/>
            <a:ext cx="1691640" cy="429768"/>
          </a:xfrm>
          <a:prstGeom prst="rect">
            <a:avLst/>
          </a:prstGeom>
          <a:noFill/>
          <a:ln/>
        </p:spPr>
        <p:txBody>
          <a:bodyPr wrap="square" lIns="0" tIns="0" rIns="0" bIns="0" rtlCol="0" anchor="t"/>
          <a:lstStyle/>
          <a:p>
            <a:pPr marL="0" indent="0" algn="l">
              <a:lnSpc>
                <a:spcPct val="100000"/>
              </a:lnSpc>
              <a:buNone/>
            </a:pPr>
            <a:r>
              <a:rPr lang="en-US" sz="3200" b="1" dirty="0">
                <a:solidFill>
                  <a:srgbClr val="087F83"/>
                </a:solidFill>
                <a:latin typeface="Arial" pitchFamily="34" charset="0"/>
                <a:ea typeface="Arial" pitchFamily="34" charset="-122"/>
                <a:cs typeface="Arial" pitchFamily="34" charset="-120"/>
              </a:rPr>
              <a:t>1971</a:t>
            </a:r>
            <a:endParaRPr lang="en-US" sz="3200" dirty="0"/>
          </a:p>
        </p:txBody>
      </p:sp>
      <p:sp>
        <p:nvSpPr>
          <p:cNvPr id="35" name="Text 32"/>
          <p:cNvSpPr/>
          <p:nvPr/>
        </p:nvSpPr>
        <p:spPr>
          <a:xfrm>
            <a:off x="9802368" y="2980944"/>
            <a:ext cx="1691640" cy="283464"/>
          </a:xfrm>
          <a:prstGeom prst="rect">
            <a:avLst/>
          </a:prstGeom>
          <a:noFill/>
          <a:ln/>
        </p:spPr>
        <p:txBody>
          <a:bodyPr wrap="square" lIns="0" tIns="0" rIns="0" bIns="0" rtlCol="0" anchor="t"/>
          <a:lstStyle/>
          <a:p>
            <a:pPr marL="0" indent="0" algn="l">
              <a:lnSpc>
                <a:spcPct val="100000"/>
              </a:lnSpc>
              <a:buNone/>
            </a:pPr>
            <a:r>
              <a:rPr lang="en-US" sz="1700" b="1" dirty="0">
                <a:solidFill>
                  <a:srgbClr val="172D43"/>
                </a:solidFill>
                <a:latin typeface="Arial" pitchFamily="34" charset="0"/>
                <a:ea typeface="Arial" pitchFamily="34" charset="-122"/>
                <a:cs typeface="Arial" pitchFamily="34" charset="-120"/>
              </a:rPr>
              <a:t>Toshkent</a:t>
            </a:r>
            <a:endParaRPr lang="en-US" sz="1700" dirty="0"/>
          </a:p>
        </p:txBody>
      </p:sp>
      <p:sp>
        <p:nvSpPr>
          <p:cNvPr id="36" name="Text 33"/>
          <p:cNvSpPr/>
          <p:nvPr/>
        </p:nvSpPr>
        <p:spPr>
          <a:xfrm>
            <a:off x="9802368" y="3447288"/>
            <a:ext cx="1691640" cy="813816"/>
          </a:xfrm>
          <a:prstGeom prst="rect">
            <a:avLst/>
          </a:prstGeom>
          <a:noFill/>
          <a:ln/>
        </p:spPr>
        <p:txBody>
          <a:bodyPr wrap="square" lIns="0" tIns="0" rIns="0" bIns="0" rtlCol="0" anchor="t"/>
          <a:lstStyle/>
          <a:p>
            <a:pPr marL="0" indent="0" algn="l">
              <a:lnSpc>
                <a:spcPct val="100000"/>
              </a:lnSpc>
              <a:buNone/>
            </a:pPr>
            <a:r>
              <a:rPr lang="en-US" sz="1760" dirty="0">
                <a:solidFill>
                  <a:srgbClr val="53677B"/>
                </a:solidFill>
                <a:latin typeface="Arial" pitchFamily="34" charset="0"/>
                <a:ea typeface="Arial" pitchFamily="34" charset="-122"/>
                <a:cs typeface="Arial" pitchFamily="34" charset="-120"/>
              </a:rPr>
              <a:t>Rangli tasvirga o‘tildi.</a:t>
            </a:r>
            <a:endParaRPr lang="en-US" sz="1760" dirty="0"/>
          </a:p>
        </p:txBody>
      </p:sp>
      <p:sp>
        <p:nvSpPr>
          <p:cNvPr id="37" name="Shape 34"/>
          <p:cNvSpPr/>
          <p:nvPr/>
        </p:nvSpPr>
        <p:spPr>
          <a:xfrm>
            <a:off x="530352" y="4709160"/>
            <a:ext cx="11119104" cy="1069848"/>
          </a:xfrm>
          <a:prstGeom prst="roundRect">
            <a:avLst>
              <a:gd name="adj" fmla="val 13675"/>
            </a:avLst>
          </a:prstGeom>
          <a:solidFill>
            <a:srgbClr val="E4F2EE"/>
          </a:solidFill>
          <a:ln w="12700">
            <a:solidFill>
              <a:srgbClr val="E4F2EE">
                <a:alpha val="0"/>
              </a:srgbClr>
            </a:solidFill>
            <a:prstDash val="solid"/>
          </a:ln>
        </p:spPr>
      </p:sp>
      <p:sp>
        <p:nvSpPr>
          <p:cNvPr id="38" name="Text 35"/>
          <p:cNvSpPr/>
          <p:nvPr/>
        </p:nvSpPr>
        <p:spPr>
          <a:xfrm>
            <a:off x="768096" y="4937760"/>
            <a:ext cx="2039112" cy="502920"/>
          </a:xfrm>
          <a:prstGeom prst="rect">
            <a:avLst/>
          </a:prstGeom>
          <a:noFill/>
          <a:ln/>
        </p:spPr>
        <p:txBody>
          <a:bodyPr wrap="square" lIns="0" tIns="0" rIns="0" bIns="0" rtlCol="0" anchor="t"/>
          <a:lstStyle/>
          <a:p>
            <a:pPr marL="0" indent="0" algn="l">
              <a:lnSpc>
                <a:spcPct val="100000"/>
              </a:lnSpc>
              <a:buNone/>
            </a:pPr>
            <a:r>
              <a:rPr lang="en-US" sz="1650" b="1" dirty="0">
                <a:solidFill>
                  <a:srgbClr val="087F83"/>
                </a:solidFill>
                <a:latin typeface="Arial" pitchFamily="34" charset="0"/>
                <a:ea typeface="Arial" pitchFamily="34" charset="-122"/>
                <a:cs typeface="Arial" pitchFamily="34" charset="-120"/>
              </a:rPr>
              <a:t>BIRINCHI</a:t>
            </a:r>
            <a:endParaRPr lang="en-US" sz="1650" dirty="0"/>
          </a:p>
          <a:p>
            <a:pPr marL="0" indent="0" algn="l">
              <a:lnSpc>
                <a:spcPct val="100000"/>
              </a:lnSpc>
              <a:buNone/>
            </a:pPr>
            <a:r>
              <a:rPr lang="en-US" sz="1650" b="1" dirty="0">
                <a:solidFill>
                  <a:srgbClr val="087F83"/>
                </a:solidFill>
                <a:latin typeface="Arial" pitchFamily="34" charset="0"/>
                <a:ea typeface="Arial" pitchFamily="34" charset="-122"/>
                <a:cs typeface="Arial" pitchFamily="34" charset="-120"/>
              </a:rPr>
              <a:t>SUXANDONLAR</a:t>
            </a:r>
            <a:endParaRPr lang="en-US" sz="1650" dirty="0"/>
          </a:p>
        </p:txBody>
      </p:sp>
      <p:sp>
        <p:nvSpPr>
          <p:cNvPr id="39" name="Text 36"/>
          <p:cNvSpPr/>
          <p:nvPr/>
        </p:nvSpPr>
        <p:spPr>
          <a:xfrm>
            <a:off x="3264408" y="4910328"/>
            <a:ext cx="3785616" cy="338328"/>
          </a:xfrm>
          <a:prstGeom prst="rect">
            <a:avLst/>
          </a:prstGeom>
          <a:noFill/>
          <a:ln/>
        </p:spPr>
        <p:txBody>
          <a:bodyPr wrap="square" lIns="0" tIns="0" rIns="0" bIns="0" rtlCol="0" anchor="t"/>
          <a:lstStyle/>
          <a:p>
            <a:pPr marL="0" indent="0" algn="l">
              <a:lnSpc>
                <a:spcPct val="100000"/>
              </a:lnSpc>
              <a:buNone/>
            </a:pPr>
            <a:r>
              <a:rPr lang="en-US" sz="2400" b="1" dirty="0">
                <a:solidFill>
                  <a:srgbClr val="172D43"/>
                </a:solidFill>
                <a:latin typeface="Arial" pitchFamily="34" charset="0"/>
                <a:ea typeface="Arial" pitchFamily="34" charset="-122"/>
                <a:cs typeface="Arial" pitchFamily="34" charset="-120"/>
              </a:rPr>
              <a:t>Iqbol Olimjonova</a:t>
            </a:r>
            <a:endParaRPr lang="en-US" sz="2400" dirty="0"/>
          </a:p>
        </p:txBody>
      </p:sp>
      <p:sp>
        <p:nvSpPr>
          <p:cNvPr id="40" name="Text 37"/>
          <p:cNvSpPr/>
          <p:nvPr/>
        </p:nvSpPr>
        <p:spPr>
          <a:xfrm>
            <a:off x="3264408" y="5385816"/>
            <a:ext cx="3776472" cy="201168"/>
          </a:xfrm>
          <a:prstGeom prst="rect">
            <a:avLst/>
          </a:prstGeom>
          <a:noFill/>
          <a:ln/>
        </p:spPr>
        <p:txBody>
          <a:bodyPr wrap="square" lIns="0" tIns="0" rIns="0" bIns="0" rtlCol="0" anchor="t"/>
          <a:lstStyle/>
          <a:p>
            <a:pPr marL="0" indent="0" algn="l">
              <a:lnSpc>
                <a:spcPct val="100000"/>
              </a:lnSpc>
              <a:buNone/>
            </a:pPr>
            <a:r>
              <a:rPr lang="en-US" sz="1550" dirty="0">
                <a:solidFill>
                  <a:srgbClr val="53677B"/>
                </a:solidFill>
                <a:latin typeface="Arial" pitchFamily="34" charset="0"/>
                <a:ea typeface="Arial" pitchFamily="34" charset="-122"/>
                <a:cs typeface="Arial" pitchFamily="34" charset="-120"/>
              </a:rPr>
              <a:t>O‘zbek tilida</a:t>
            </a:r>
            <a:endParaRPr lang="en-US" sz="1550" dirty="0"/>
          </a:p>
        </p:txBody>
      </p:sp>
      <p:sp>
        <p:nvSpPr>
          <p:cNvPr id="41" name="Text 38"/>
          <p:cNvSpPr/>
          <p:nvPr/>
        </p:nvSpPr>
        <p:spPr>
          <a:xfrm>
            <a:off x="7342632" y="4910328"/>
            <a:ext cx="3822192" cy="338328"/>
          </a:xfrm>
          <a:prstGeom prst="rect">
            <a:avLst/>
          </a:prstGeom>
          <a:noFill/>
          <a:ln/>
        </p:spPr>
        <p:txBody>
          <a:bodyPr wrap="square" lIns="0" tIns="0" rIns="0" bIns="0" rtlCol="0" anchor="t"/>
          <a:lstStyle/>
          <a:p>
            <a:pPr marL="0" indent="0" algn="l">
              <a:lnSpc>
                <a:spcPct val="100000"/>
              </a:lnSpc>
              <a:buNone/>
            </a:pPr>
            <a:r>
              <a:rPr lang="en-US" sz="2400" b="1" dirty="0">
                <a:solidFill>
                  <a:srgbClr val="172D43"/>
                </a:solidFill>
                <a:latin typeface="Arial" pitchFamily="34" charset="0"/>
                <a:ea typeface="Arial" pitchFamily="34" charset="-122"/>
                <a:cs typeface="Arial" pitchFamily="34" charset="-120"/>
              </a:rPr>
              <a:t>Yunona Stolyarova</a:t>
            </a:r>
            <a:endParaRPr lang="en-US" sz="2400" dirty="0"/>
          </a:p>
        </p:txBody>
      </p:sp>
      <p:sp>
        <p:nvSpPr>
          <p:cNvPr id="42" name="Text 39"/>
          <p:cNvSpPr/>
          <p:nvPr/>
        </p:nvSpPr>
        <p:spPr>
          <a:xfrm>
            <a:off x="7342632" y="5385816"/>
            <a:ext cx="3822192" cy="201168"/>
          </a:xfrm>
          <a:prstGeom prst="rect">
            <a:avLst/>
          </a:prstGeom>
          <a:noFill/>
          <a:ln/>
        </p:spPr>
        <p:txBody>
          <a:bodyPr wrap="square" lIns="0" tIns="0" rIns="0" bIns="0" rtlCol="0" anchor="t"/>
          <a:lstStyle/>
          <a:p>
            <a:pPr marL="0" indent="0" algn="l">
              <a:lnSpc>
                <a:spcPct val="100000"/>
              </a:lnSpc>
              <a:buNone/>
            </a:pPr>
            <a:r>
              <a:rPr lang="en-US" sz="1550" dirty="0">
                <a:solidFill>
                  <a:srgbClr val="53677B"/>
                </a:solidFill>
                <a:latin typeface="Arial" pitchFamily="34" charset="0"/>
                <a:ea typeface="Arial" pitchFamily="34" charset="-122"/>
                <a:cs typeface="Arial" pitchFamily="34" charset="-120"/>
              </a:rPr>
              <a:t>Rus tilida</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01 / MEDIA VOSITALARI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Jahon televideniyesi: yirik teletarmoqlar</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20 / 31</a:t>
            </a:r>
            <a:endParaRPr lang="en-US" sz="1200" dirty="0"/>
          </a:p>
        </p:txBody>
      </p:sp>
      <p:sp>
        <p:nvSpPr>
          <p:cNvPr id="9" name="Shape 7"/>
          <p:cNvSpPr/>
          <p:nvPr/>
        </p:nvSpPr>
        <p:spPr>
          <a:xfrm>
            <a:off x="530352" y="6766560"/>
            <a:ext cx="7181481" cy="22860"/>
          </a:xfrm>
          <a:prstGeom prst="rect">
            <a:avLst/>
          </a:prstGeom>
          <a:solidFill>
            <a:srgbClr val="087F83"/>
          </a:solidFill>
          <a:ln w="12700">
            <a:solidFill>
              <a:srgbClr val="087F83">
                <a:alpha val="0"/>
              </a:srgbClr>
            </a:solidFill>
            <a:prstDash val="solid"/>
          </a:ln>
        </p:spPr>
      </p:sp>
      <p:sp>
        <p:nvSpPr>
          <p:cNvPr id="11" name="Text 8"/>
          <p:cNvSpPr/>
          <p:nvPr/>
        </p:nvSpPr>
        <p:spPr>
          <a:xfrm>
            <a:off x="530352" y="1572768"/>
            <a:ext cx="11100816" cy="813816"/>
          </a:xfrm>
          <a:prstGeom prst="rect">
            <a:avLst/>
          </a:prstGeom>
          <a:noFill/>
          <a:ln/>
        </p:spPr>
        <p:txBody>
          <a:bodyPr wrap="square" lIns="0" tIns="0" rIns="0" bIns="0" rtlCol="0" anchor="t"/>
          <a:lstStyle/>
          <a:p>
            <a:pPr marL="0" indent="0" algn="l">
              <a:lnSpc>
                <a:spcPct val="100000"/>
              </a:lnSpc>
              <a:buNone/>
            </a:pPr>
            <a:r>
              <a:rPr lang="en-US" sz="1800" dirty="0">
                <a:solidFill>
                  <a:srgbClr val="53677B"/>
                </a:solidFill>
                <a:latin typeface="Arial" pitchFamily="34" charset="0"/>
                <a:ea typeface="Arial" pitchFamily="34" charset="-122"/>
                <a:cs typeface="Arial" pitchFamily="34" charset="-120"/>
              </a:rPr>
              <a:t>Televideniye insoniyat ma’naviy hayotining ajralmas qismiga aylandi. Rivojlangan mamlakatlar o‘z televideniyesiga ega.</a:t>
            </a:r>
            <a:endParaRPr lang="en-US" sz="1800" dirty="0"/>
          </a:p>
        </p:txBody>
      </p:sp>
      <p:sp>
        <p:nvSpPr>
          <p:cNvPr id="12" name="Shape 9"/>
          <p:cNvSpPr/>
          <p:nvPr/>
        </p:nvSpPr>
        <p:spPr>
          <a:xfrm>
            <a:off x="530352" y="2642616"/>
            <a:ext cx="5431536" cy="1517904"/>
          </a:xfrm>
          <a:prstGeom prst="roundRect">
            <a:avLst>
              <a:gd name="adj" fmla="val 9639"/>
            </a:avLst>
          </a:prstGeom>
          <a:solidFill>
            <a:srgbClr val="FFFFFF"/>
          </a:solidFill>
          <a:ln w="12700">
            <a:solidFill>
              <a:srgbClr val="FFFFFF">
                <a:alpha val="0"/>
              </a:srgbClr>
            </a:solidFill>
            <a:prstDash val="solid"/>
          </a:ln>
        </p:spPr>
      </p:sp>
      <p:sp>
        <p:nvSpPr>
          <p:cNvPr id="13" name="Shape 10"/>
          <p:cNvSpPr/>
          <p:nvPr/>
        </p:nvSpPr>
        <p:spPr>
          <a:xfrm>
            <a:off x="722376" y="2880360"/>
            <a:ext cx="877824" cy="1005840"/>
          </a:xfrm>
          <a:prstGeom prst="roundRect">
            <a:avLst>
              <a:gd name="adj" fmla="val 13542"/>
            </a:avLst>
          </a:prstGeom>
          <a:solidFill>
            <a:srgbClr val="E4F2EE"/>
          </a:solidFill>
          <a:ln w="12700">
            <a:solidFill>
              <a:srgbClr val="E4F2EE">
                <a:alpha val="0"/>
              </a:srgbClr>
            </a:solidFill>
            <a:prstDash val="solid"/>
          </a:ln>
        </p:spPr>
      </p:sp>
      <p:sp>
        <p:nvSpPr>
          <p:cNvPr id="14" name="Shape 11"/>
          <p:cNvSpPr/>
          <p:nvPr/>
        </p:nvSpPr>
        <p:spPr>
          <a:xfrm>
            <a:off x="871880" y="3127614"/>
            <a:ext cx="551383" cy="379842"/>
          </a:xfrm>
          <a:prstGeom prst="roundRect">
            <a:avLst>
              <a:gd name="adj" fmla="val 19259"/>
            </a:avLst>
          </a:prstGeom>
          <a:solidFill>
            <a:srgbClr val="FFFFFF">
              <a:alpha val="0"/>
            </a:srgbClr>
          </a:solidFill>
          <a:ln w="10160">
            <a:solidFill>
              <a:srgbClr val="087F83"/>
            </a:solidFill>
            <a:prstDash val="solid"/>
          </a:ln>
        </p:spPr>
      </p:sp>
      <p:sp>
        <p:nvSpPr>
          <p:cNvPr id="15" name="Shape 12"/>
          <p:cNvSpPr/>
          <p:nvPr/>
        </p:nvSpPr>
        <p:spPr>
          <a:xfrm>
            <a:off x="1025042" y="3599353"/>
            <a:ext cx="251186" cy="0"/>
          </a:xfrm>
          <a:prstGeom prst="line">
            <a:avLst/>
          </a:prstGeom>
          <a:noFill/>
          <a:ln w="22860">
            <a:solidFill>
              <a:srgbClr val="087F83"/>
            </a:solidFill>
            <a:prstDash val="solid"/>
          </a:ln>
        </p:spPr>
      </p:sp>
      <p:sp>
        <p:nvSpPr>
          <p:cNvPr id="16" name="Shape 13"/>
          <p:cNvSpPr/>
          <p:nvPr/>
        </p:nvSpPr>
        <p:spPr>
          <a:xfrm>
            <a:off x="1147572" y="3513582"/>
            <a:ext cx="0" cy="85771"/>
          </a:xfrm>
          <a:prstGeom prst="line">
            <a:avLst/>
          </a:prstGeom>
          <a:noFill/>
          <a:ln w="22860">
            <a:solidFill>
              <a:srgbClr val="087F83"/>
            </a:solidFill>
            <a:prstDash val="solid"/>
          </a:ln>
        </p:spPr>
      </p:sp>
      <p:sp>
        <p:nvSpPr>
          <p:cNvPr id="17" name="Shape 14"/>
          <p:cNvSpPr/>
          <p:nvPr/>
        </p:nvSpPr>
        <p:spPr>
          <a:xfrm rot="5400000">
            <a:off x="1080181" y="3237890"/>
            <a:ext cx="140909" cy="153162"/>
          </a:xfrm>
          <a:prstGeom prst="triangle">
            <a:avLst/>
          </a:prstGeom>
          <a:solidFill>
            <a:srgbClr val="087F83"/>
          </a:solidFill>
          <a:ln w="12700">
            <a:solidFill>
              <a:srgbClr val="087F83">
                <a:alpha val="0"/>
              </a:srgbClr>
            </a:solidFill>
            <a:prstDash val="solid"/>
          </a:ln>
        </p:spPr>
      </p:sp>
      <p:sp>
        <p:nvSpPr>
          <p:cNvPr id="18" name="Text 15"/>
          <p:cNvSpPr/>
          <p:nvPr/>
        </p:nvSpPr>
        <p:spPr>
          <a:xfrm>
            <a:off x="1828800" y="2926080"/>
            <a:ext cx="3867912" cy="219456"/>
          </a:xfrm>
          <a:prstGeom prst="rect">
            <a:avLst/>
          </a:prstGeom>
          <a:noFill/>
          <a:ln/>
        </p:spPr>
        <p:txBody>
          <a:bodyPr wrap="square" lIns="0" tIns="0" rIns="0" bIns="0" rtlCol="0" anchor="t"/>
          <a:lstStyle/>
          <a:p>
            <a:pPr marL="0" indent="0" algn="l">
              <a:lnSpc>
                <a:spcPct val="100000"/>
              </a:lnSpc>
              <a:buNone/>
            </a:pPr>
            <a:r>
              <a:rPr lang="en-US" sz="1250" b="1" kern="0" spc="120" dirty="0">
                <a:solidFill>
                  <a:srgbClr val="53677B"/>
                </a:solidFill>
                <a:latin typeface="Arial" pitchFamily="34" charset="0"/>
                <a:ea typeface="Arial" pitchFamily="34" charset="-122"/>
                <a:cs typeface="Arial" pitchFamily="34" charset="-120"/>
              </a:rPr>
              <a:t>AQSH</a:t>
            </a:r>
            <a:endParaRPr lang="en-US" sz="1250" dirty="0"/>
          </a:p>
        </p:txBody>
      </p:sp>
      <p:sp>
        <p:nvSpPr>
          <p:cNvPr id="19" name="Text 16"/>
          <p:cNvSpPr/>
          <p:nvPr/>
        </p:nvSpPr>
        <p:spPr>
          <a:xfrm>
            <a:off x="1828800" y="3410712"/>
            <a:ext cx="3849624" cy="530352"/>
          </a:xfrm>
          <a:prstGeom prst="rect">
            <a:avLst/>
          </a:prstGeom>
          <a:noFill/>
          <a:ln/>
        </p:spPr>
        <p:txBody>
          <a:bodyPr wrap="square" lIns="0" tIns="0" rIns="0" bIns="0" rtlCol="0" anchor="t"/>
          <a:lstStyle/>
          <a:p>
            <a:pPr marL="0" indent="0" algn="l">
              <a:lnSpc>
                <a:spcPct val="100000"/>
              </a:lnSpc>
              <a:buNone/>
            </a:pPr>
            <a:r>
              <a:rPr lang="en-US" sz="2220" b="1" dirty="0">
                <a:solidFill>
                  <a:srgbClr val="172D43"/>
                </a:solidFill>
                <a:latin typeface="Arial" pitchFamily="34" charset="0"/>
                <a:ea typeface="Arial" pitchFamily="34" charset="-122"/>
                <a:cs typeface="Arial" pitchFamily="34" charset="-120"/>
              </a:rPr>
              <a:t>«Ey-Bi-Si» · «Si-Bi-Es» · «En-Bi-Si»</a:t>
            </a:r>
            <a:endParaRPr lang="en-US" sz="2220" dirty="0"/>
          </a:p>
        </p:txBody>
      </p:sp>
      <p:sp>
        <p:nvSpPr>
          <p:cNvPr id="20" name="Shape 17"/>
          <p:cNvSpPr/>
          <p:nvPr/>
        </p:nvSpPr>
        <p:spPr>
          <a:xfrm>
            <a:off x="6217920" y="2642616"/>
            <a:ext cx="5431536" cy="1517904"/>
          </a:xfrm>
          <a:prstGeom prst="roundRect">
            <a:avLst>
              <a:gd name="adj" fmla="val 9639"/>
            </a:avLst>
          </a:prstGeom>
          <a:solidFill>
            <a:srgbClr val="FFFFFF"/>
          </a:solidFill>
          <a:ln w="12700">
            <a:solidFill>
              <a:srgbClr val="FFFFFF">
                <a:alpha val="0"/>
              </a:srgbClr>
            </a:solidFill>
            <a:prstDash val="solid"/>
          </a:ln>
        </p:spPr>
      </p:sp>
      <p:sp>
        <p:nvSpPr>
          <p:cNvPr id="21" name="Shape 18"/>
          <p:cNvSpPr/>
          <p:nvPr/>
        </p:nvSpPr>
        <p:spPr>
          <a:xfrm>
            <a:off x="6409944" y="2880360"/>
            <a:ext cx="877824" cy="1005840"/>
          </a:xfrm>
          <a:prstGeom prst="roundRect">
            <a:avLst>
              <a:gd name="adj" fmla="val 13542"/>
            </a:avLst>
          </a:prstGeom>
          <a:solidFill>
            <a:srgbClr val="E9F0F9"/>
          </a:solidFill>
          <a:ln w="12700">
            <a:solidFill>
              <a:srgbClr val="E9F0F9">
                <a:alpha val="0"/>
              </a:srgbClr>
            </a:solidFill>
            <a:prstDash val="solid"/>
          </a:ln>
        </p:spPr>
      </p:sp>
      <p:sp>
        <p:nvSpPr>
          <p:cNvPr id="22" name="Shape 19"/>
          <p:cNvSpPr/>
          <p:nvPr/>
        </p:nvSpPr>
        <p:spPr>
          <a:xfrm>
            <a:off x="6559448" y="3127614"/>
            <a:ext cx="551383" cy="379842"/>
          </a:xfrm>
          <a:prstGeom prst="roundRect">
            <a:avLst>
              <a:gd name="adj" fmla="val 19259"/>
            </a:avLst>
          </a:prstGeom>
          <a:solidFill>
            <a:srgbClr val="FFFFFF">
              <a:alpha val="0"/>
            </a:srgbClr>
          </a:solidFill>
          <a:ln w="10160">
            <a:solidFill>
              <a:srgbClr val="087F83"/>
            </a:solidFill>
            <a:prstDash val="solid"/>
          </a:ln>
        </p:spPr>
      </p:sp>
      <p:sp>
        <p:nvSpPr>
          <p:cNvPr id="23" name="Shape 20"/>
          <p:cNvSpPr/>
          <p:nvPr/>
        </p:nvSpPr>
        <p:spPr>
          <a:xfrm>
            <a:off x="6712610" y="3599353"/>
            <a:ext cx="251186" cy="0"/>
          </a:xfrm>
          <a:prstGeom prst="line">
            <a:avLst/>
          </a:prstGeom>
          <a:noFill/>
          <a:ln w="22860">
            <a:solidFill>
              <a:srgbClr val="087F83"/>
            </a:solidFill>
            <a:prstDash val="solid"/>
          </a:ln>
        </p:spPr>
      </p:sp>
      <p:sp>
        <p:nvSpPr>
          <p:cNvPr id="24" name="Shape 21"/>
          <p:cNvSpPr/>
          <p:nvPr/>
        </p:nvSpPr>
        <p:spPr>
          <a:xfrm>
            <a:off x="6835140" y="3513582"/>
            <a:ext cx="0" cy="85771"/>
          </a:xfrm>
          <a:prstGeom prst="line">
            <a:avLst/>
          </a:prstGeom>
          <a:noFill/>
          <a:ln w="22860">
            <a:solidFill>
              <a:srgbClr val="087F83"/>
            </a:solidFill>
            <a:prstDash val="solid"/>
          </a:ln>
        </p:spPr>
      </p:sp>
      <p:sp>
        <p:nvSpPr>
          <p:cNvPr id="25" name="Shape 22"/>
          <p:cNvSpPr/>
          <p:nvPr/>
        </p:nvSpPr>
        <p:spPr>
          <a:xfrm rot="5400000">
            <a:off x="6767749" y="3237890"/>
            <a:ext cx="140909" cy="153162"/>
          </a:xfrm>
          <a:prstGeom prst="triangle">
            <a:avLst/>
          </a:prstGeom>
          <a:solidFill>
            <a:srgbClr val="087F83"/>
          </a:solidFill>
          <a:ln w="12700">
            <a:solidFill>
              <a:srgbClr val="087F83">
                <a:alpha val="0"/>
              </a:srgbClr>
            </a:solidFill>
            <a:prstDash val="solid"/>
          </a:ln>
        </p:spPr>
      </p:sp>
      <p:sp>
        <p:nvSpPr>
          <p:cNvPr id="26" name="Text 23"/>
          <p:cNvSpPr/>
          <p:nvPr/>
        </p:nvSpPr>
        <p:spPr>
          <a:xfrm>
            <a:off x="7516368" y="2926080"/>
            <a:ext cx="3867912" cy="219456"/>
          </a:xfrm>
          <a:prstGeom prst="rect">
            <a:avLst/>
          </a:prstGeom>
          <a:noFill/>
          <a:ln/>
        </p:spPr>
        <p:txBody>
          <a:bodyPr wrap="square" lIns="0" tIns="0" rIns="0" bIns="0" rtlCol="0" anchor="t"/>
          <a:lstStyle/>
          <a:p>
            <a:pPr marL="0" indent="0" algn="l">
              <a:lnSpc>
                <a:spcPct val="100000"/>
              </a:lnSpc>
              <a:buNone/>
            </a:pPr>
            <a:r>
              <a:rPr lang="en-US" sz="1250" b="1" kern="0" spc="120" dirty="0">
                <a:solidFill>
                  <a:srgbClr val="53677B"/>
                </a:solidFill>
                <a:latin typeface="Arial" pitchFamily="34" charset="0"/>
                <a:ea typeface="Arial" pitchFamily="34" charset="-122"/>
                <a:cs typeface="Arial" pitchFamily="34" charset="-120"/>
              </a:rPr>
              <a:t>ANGLIYA</a:t>
            </a:r>
            <a:endParaRPr lang="en-US" sz="1250" dirty="0"/>
          </a:p>
        </p:txBody>
      </p:sp>
      <p:sp>
        <p:nvSpPr>
          <p:cNvPr id="27" name="Text 24"/>
          <p:cNvSpPr/>
          <p:nvPr/>
        </p:nvSpPr>
        <p:spPr>
          <a:xfrm>
            <a:off x="7516368" y="3410712"/>
            <a:ext cx="3849624" cy="530352"/>
          </a:xfrm>
          <a:prstGeom prst="rect">
            <a:avLst/>
          </a:prstGeom>
          <a:noFill/>
          <a:ln/>
        </p:spPr>
        <p:txBody>
          <a:bodyPr wrap="square" lIns="0" tIns="0" rIns="0" bIns="0" rtlCol="0" anchor="t"/>
          <a:lstStyle/>
          <a:p>
            <a:pPr marL="0" indent="0" algn="l">
              <a:lnSpc>
                <a:spcPct val="100000"/>
              </a:lnSpc>
              <a:buNone/>
            </a:pPr>
            <a:r>
              <a:rPr lang="en-US" sz="2220" b="1" dirty="0">
                <a:solidFill>
                  <a:srgbClr val="172D43"/>
                </a:solidFill>
                <a:latin typeface="Arial" pitchFamily="34" charset="0"/>
                <a:ea typeface="Arial" pitchFamily="34" charset="-122"/>
                <a:cs typeface="Arial" pitchFamily="34" charset="-120"/>
              </a:rPr>
              <a:t>«Bi-Bi-Si»</a:t>
            </a:r>
            <a:endParaRPr lang="en-US" sz="2220" dirty="0"/>
          </a:p>
        </p:txBody>
      </p:sp>
      <p:sp>
        <p:nvSpPr>
          <p:cNvPr id="28" name="Shape 25"/>
          <p:cNvSpPr/>
          <p:nvPr/>
        </p:nvSpPr>
        <p:spPr>
          <a:xfrm>
            <a:off x="530352" y="4398264"/>
            <a:ext cx="5431536" cy="1517904"/>
          </a:xfrm>
          <a:prstGeom prst="roundRect">
            <a:avLst>
              <a:gd name="adj" fmla="val 9639"/>
            </a:avLst>
          </a:prstGeom>
          <a:solidFill>
            <a:srgbClr val="FFFFFF"/>
          </a:solidFill>
          <a:ln w="12700">
            <a:solidFill>
              <a:srgbClr val="FFFFFF">
                <a:alpha val="0"/>
              </a:srgbClr>
            </a:solidFill>
            <a:prstDash val="solid"/>
          </a:ln>
        </p:spPr>
      </p:sp>
      <p:sp>
        <p:nvSpPr>
          <p:cNvPr id="29" name="Shape 26"/>
          <p:cNvSpPr/>
          <p:nvPr/>
        </p:nvSpPr>
        <p:spPr>
          <a:xfrm>
            <a:off x="722376" y="4636008"/>
            <a:ext cx="877824" cy="1005840"/>
          </a:xfrm>
          <a:prstGeom prst="roundRect">
            <a:avLst>
              <a:gd name="adj" fmla="val 13542"/>
            </a:avLst>
          </a:prstGeom>
          <a:solidFill>
            <a:srgbClr val="FAF1DF"/>
          </a:solidFill>
          <a:ln w="12700">
            <a:solidFill>
              <a:srgbClr val="FAF1DF">
                <a:alpha val="0"/>
              </a:srgbClr>
            </a:solidFill>
            <a:prstDash val="solid"/>
          </a:ln>
        </p:spPr>
      </p:sp>
      <p:sp>
        <p:nvSpPr>
          <p:cNvPr id="30" name="Shape 27"/>
          <p:cNvSpPr/>
          <p:nvPr/>
        </p:nvSpPr>
        <p:spPr>
          <a:xfrm>
            <a:off x="871880" y="4883262"/>
            <a:ext cx="551383" cy="379842"/>
          </a:xfrm>
          <a:prstGeom prst="roundRect">
            <a:avLst>
              <a:gd name="adj" fmla="val 19259"/>
            </a:avLst>
          </a:prstGeom>
          <a:solidFill>
            <a:srgbClr val="FFFFFF">
              <a:alpha val="0"/>
            </a:srgbClr>
          </a:solidFill>
          <a:ln w="10160">
            <a:solidFill>
              <a:srgbClr val="087F83"/>
            </a:solidFill>
            <a:prstDash val="solid"/>
          </a:ln>
        </p:spPr>
      </p:sp>
      <p:sp>
        <p:nvSpPr>
          <p:cNvPr id="31" name="Shape 28"/>
          <p:cNvSpPr/>
          <p:nvPr/>
        </p:nvSpPr>
        <p:spPr>
          <a:xfrm>
            <a:off x="1025042" y="5355001"/>
            <a:ext cx="251186" cy="0"/>
          </a:xfrm>
          <a:prstGeom prst="line">
            <a:avLst/>
          </a:prstGeom>
          <a:noFill/>
          <a:ln w="22860">
            <a:solidFill>
              <a:srgbClr val="087F83"/>
            </a:solidFill>
            <a:prstDash val="solid"/>
          </a:ln>
        </p:spPr>
      </p:sp>
      <p:sp>
        <p:nvSpPr>
          <p:cNvPr id="32" name="Shape 29"/>
          <p:cNvSpPr/>
          <p:nvPr/>
        </p:nvSpPr>
        <p:spPr>
          <a:xfrm>
            <a:off x="1147572" y="5269230"/>
            <a:ext cx="0" cy="85771"/>
          </a:xfrm>
          <a:prstGeom prst="line">
            <a:avLst/>
          </a:prstGeom>
          <a:noFill/>
          <a:ln w="22860">
            <a:solidFill>
              <a:srgbClr val="087F83"/>
            </a:solidFill>
            <a:prstDash val="solid"/>
          </a:ln>
        </p:spPr>
      </p:sp>
      <p:sp>
        <p:nvSpPr>
          <p:cNvPr id="33" name="Shape 30"/>
          <p:cNvSpPr/>
          <p:nvPr/>
        </p:nvSpPr>
        <p:spPr>
          <a:xfrm rot="5400000">
            <a:off x="1080181" y="4993538"/>
            <a:ext cx="140909" cy="153162"/>
          </a:xfrm>
          <a:prstGeom prst="triangle">
            <a:avLst/>
          </a:prstGeom>
          <a:solidFill>
            <a:srgbClr val="087F83"/>
          </a:solidFill>
          <a:ln w="12700">
            <a:solidFill>
              <a:srgbClr val="087F83">
                <a:alpha val="0"/>
              </a:srgbClr>
            </a:solidFill>
            <a:prstDash val="solid"/>
          </a:ln>
        </p:spPr>
      </p:sp>
      <p:sp>
        <p:nvSpPr>
          <p:cNvPr id="34" name="Text 31"/>
          <p:cNvSpPr/>
          <p:nvPr/>
        </p:nvSpPr>
        <p:spPr>
          <a:xfrm>
            <a:off x="1828800" y="4681728"/>
            <a:ext cx="3867912" cy="219456"/>
          </a:xfrm>
          <a:prstGeom prst="rect">
            <a:avLst/>
          </a:prstGeom>
          <a:noFill/>
          <a:ln/>
        </p:spPr>
        <p:txBody>
          <a:bodyPr wrap="square" lIns="0" tIns="0" rIns="0" bIns="0" rtlCol="0" anchor="t"/>
          <a:lstStyle/>
          <a:p>
            <a:pPr marL="0" indent="0" algn="l">
              <a:lnSpc>
                <a:spcPct val="100000"/>
              </a:lnSpc>
              <a:buNone/>
            </a:pPr>
            <a:r>
              <a:rPr lang="en-US" sz="1250" b="1" kern="0" spc="120" dirty="0">
                <a:solidFill>
                  <a:srgbClr val="53677B"/>
                </a:solidFill>
                <a:latin typeface="Arial" pitchFamily="34" charset="0"/>
                <a:ea typeface="Arial" pitchFamily="34" charset="-122"/>
                <a:cs typeface="Arial" pitchFamily="34" charset="-120"/>
              </a:rPr>
              <a:t>FRANSIYA</a:t>
            </a:r>
            <a:endParaRPr lang="en-US" sz="1250" dirty="0"/>
          </a:p>
        </p:txBody>
      </p:sp>
      <p:sp>
        <p:nvSpPr>
          <p:cNvPr id="35" name="Text 32"/>
          <p:cNvSpPr/>
          <p:nvPr/>
        </p:nvSpPr>
        <p:spPr>
          <a:xfrm>
            <a:off x="1828800" y="5166360"/>
            <a:ext cx="3849624" cy="530352"/>
          </a:xfrm>
          <a:prstGeom prst="rect">
            <a:avLst/>
          </a:prstGeom>
          <a:noFill/>
          <a:ln/>
        </p:spPr>
        <p:txBody>
          <a:bodyPr wrap="square" lIns="0" tIns="0" rIns="0" bIns="0" rtlCol="0" anchor="t"/>
          <a:lstStyle/>
          <a:p>
            <a:pPr marL="0" indent="0" algn="l">
              <a:lnSpc>
                <a:spcPct val="100000"/>
              </a:lnSpc>
              <a:buNone/>
            </a:pPr>
            <a:r>
              <a:rPr lang="en-US" sz="2220" b="1" dirty="0">
                <a:solidFill>
                  <a:srgbClr val="172D43"/>
                </a:solidFill>
                <a:latin typeface="Arial" pitchFamily="34" charset="0"/>
                <a:ea typeface="Arial" pitchFamily="34" charset="-122"/>
                <a:cs typeface="Arial" pitchFamily="34" charset="-120"/>
              </a:rPr>
              <a:t>TF</a:t>
            </a:r>
            <a:endParaRPr lang="en-US" sz="2220" dirty="0"/>
          </a:p>
        </p:txBody>
      </p:sp>
      <p:sp>
        <p:nvSpPr>
          <p:cNvPr id="36" name="Shape 33"/>
          <p:cNvSpPr/>
          <p:nvPr/>
        </p:nvSpPr>
        <p:spPr>
          <a:xfrm>
            <a:off x="6217920" y="4398264"/>
            <a:ext cx="5431536" cy="1517904"/>
          </a:xfrm>
          <a:prstGeom prst="roundRect">
            <a:avLst>
              <a:gd name="adj" fmla="val 9639"/>
            </a:avLst>
          </a:prstGeom>
          <a:solidFill>
            <a:srgbClr val="FFFFFF"/>
          </a:solidFill>
          <a:ln w="12700">
            <a:solidFill>
              <a:srgbClr val="FFFFFF">
                <a:alpha val="0"/>
              </a:srgbClr>
            </a:solidFill>
            <a:prstDash val="solid"/>
          </a:ln>
        </p:spPr>
      </p:sp>
      <p:sp>
        <p:nvSpPr>
          <p:cNvPr id="37" name="Shape 34"/>
          <p:cNvSpPr/>
          <p:nvPr/>
        </p:nvSpPr>
        <p:spPr>
          <a:xfrm>
            <a:off x="6409944" y="4636008"/>
            <a:ext cx="877824" cy="1005840"/>
          </a:xfrm>
          <a:prstGeom prst="roundRect">
            <a:avLst>
              <a:gd name="adj" fmla="val 13542"/>
            </a:avLst>
          </a:prstGeom>
          <a:solidFill>
            <a:srgbClr val="F8EAE4"/>
          </a:solidFill>
          <a:ln w="12700">
            <a:solidFill>
              <a:srgbClr val="F8EAE4">
                <a:alpha val="0"/>
              </a:srgbClr>
            </a:solidFill>
            <a:prstDash val="solid"/>
          </a:ln>
        </p:spPr>
      </p:sp>
      <p:sp>
        <p:nvSpPr>
          <p:cNvPr id="38" name="Shape 35"/>
          <p:cNvSpPr/>
          <p:nvPr/>
        </p:nvSpPr>
        <p:spPr>
          <a:xfrm>
            <a:off x="6559448" y="4883262"/>
            <a:ext cx="551383" cy="379842"/>
          </a:xfrm>
          <a:prstGeom prst="roundRect">
            <a:avLst>
              <a:gd name="adj" fmla="val 19259"/>
            </a:avLst>
          </a:prstGeom>
          <a:solidFill>
            <a:srgbClr val="FFFFFF">
              <a:alpha val="0"/>
            </a:srgbClr>
          </a:solidFill>
          <a:ln w="10160">
            <a:solidFill>
              <a:srgbClr val="087F83"/>
            </a:solidFill>
            <a:prstDash val="solid"/>
          </a:ln>
        </p:spPr>
      </p:sp>
      <p:sp>
        <p:nvSpPr>
          <p:cNvPr id="39" name="Shape 36"/>
          <p:cNvSpPr/>
          <p:nvPr/>
        </p:nvSpPr>
        <p:spPr>
          <a:xfrm>
            <a:off x="6712610" y="5355001"/>
            <a:ext cx="251186" cy="0"/>
          </a:xfrm>
          <a:prstGeom prst="line">
            <a:avLst/>
          </a:prstGeom>
          <a:noFill/>
          <a:ln w="22860">
            <a:solidFill>
              <a:srgbClr val="087F83"/>
            </a:solidFill>
            <a:prstDash val="solid"/>
          </a:ln>
        </p:spPr>
      </p:sp>
      <p:sp>
        <p:nvSpPr>
          <p:cNvPr id="40" name="Shape 37"/>
          <p:cNvSpPr/>
          <p:nvPr/>
        </p:nvSpPr>
        <p:spPr>
          <a:xfrm>
            <a:off x="6835140" y="5269230"/>
            <a:ext cx="0" cy="85771"/>
          </a:xfrm>
          <a:prstGeom prst="line">
            <a:avLst/>
          </a:prstGeom>
          <a:noFill/>
          <a:ln w="22860">
            <a:solidFill>
              <a:srgbClr val="087F83"/>
            </a:solidFill>
            <a:prstDash val="solid"/>
          </a:ln>
        </p:spPr>
      </p:sp>
      <p:sp>
        <p:nvSpPr>
          <p:cNvPr id="41" name="Shape 38"/>
          <p:cNvSpPr/>
          <p:nvPr/>
        </p:nvSpPr>
        <p:spPr>
          <a:xfrm rot="5400000">
            <a:off x="6767749" y="4993538"/>
            <a:ext cx="140909" cy="153162"/>
          </a:xfrm>
          <a:prstGeom prst="triangle">
            <a:avLst/>
          </a:prstGeom>
          <a:solidFill>
            <a:srgbClr val="087F83"/>
          </a:solidFill>
          <a:ln w="12700">
            <a:solidFill>
              <a:srgbClr val="087F83">
                <a:alpha val="0"/>
              </a:srgbClr>
            </a:solidFill>
            <a:prstDash val="solid"/>
          </a:ln>
        </p:spPr>
      </p:sp>
      <p:sp>
        <p:nvSpPr>
          <p:cNvPr id="42" name="Text 39"/>
          <p:cNvSpPr/>
          <p:nvPr/>
        </p:nvSpPr>
        <p:spPr>
          <a:xfrm>
            <a:off x="7516368" y="4681728"/>
            <a:ext cx="3867912" cy="219456"/>
          </a:xfrm>
          <a:prstGeom prst="rect">
            <a:avLst/>
          </a:prstGeom>
          <a:noFill/>
          <a:ln/>
        </p:spPr>
        <p:txBody>
          <a:bodyPr wrap="square" lIns="0" tIns="0" rIns="0" bIns="0" rtlCol="0" anchor="t"/>
          <a:lstStyle/>
          <a:p>
            <a:pPr marL="0" indent="0" algn="l">
              <a:lnSpc>
                <a:spcPct val="100000"/>
              </a:lnSpc>
              <a:buNone/>
            </a:pPr>
            <a:r>
              <a:rPr lang="en-US" sz="1250" b="1" kern="0" spc="120" dirty="0">
                <a:solidFill>
                  <a:srgbClr val="53677B"/>
                </a:solidFill>
                <a:latin typeface="Arial" pitchFamily="34" charset="0"/>
                <a:ea typeface="Arial" pitchFamily="34" charset="-122"/>
                <a:cs typeface="Arial" pitchFamily="34" charset="-120"/>
              </a:rPr>
              <a:t>ROSSIYA</a:t>
            </a:r>
            <a:endParaRPr lang="en-US" sz="1250" dirty="0"/>
          </a:p>
        </p:txBody>
      </p:sp>
      <p:sp>
        <p:nvSpPr>
          <p:cNvPr id="43" name="Text 40"/>
          <p:cNvSpPr/>
          <p:nvPr/>
        </p:nvSpPr>
        <p:spPr>
          <a:xfrm>
            <a:off x="7516368" y="5166360"/>
            <a:ext cx="3849624" cy="530352"/>
          </a:xfrm>
          <a:prstGeom prst="rect">
            <a:avLst/>
          </a:prstGeom>
          <a:noFill/>
          <a:ln/>
        </p:spPr>
        <p:txBody>
          <a:bodyPr wrap="square" lIns="0" tIns="0" rIns="0" bIns="0" rtlCol="0" anchor="t"/>
          <a:lstStyle/>
          <a:p>
            <a:pPr marL="0" indent="0" algn="l">
              <a:lnSpc>
                <a:spcPct val="100000"/>
              </a:lnSpc>
              <a:buNone/>
            </a:pPr>
            <a:r>
              <a:rPr lang="en-US" sz="2220" b="1" dirty="0">
                <a:solidFill>
                  <a:srgbClr val="172D43"/>
                </a:solidFill>
                <a:latin typeface="Arial" pitchFamily="34" charset="0"/>
                <a:ea typeface="Arial" pitchFamily="34" charset="-122"/>
                <a:cs typeface="Arial" pitchFamily="34" charset="-120"/>
              </a:rPr>
              <a:t>OPT · РТР · НТВ</a:t>
            </a:r>
            <a:endParaRPr lang="en-US" sz="2220" dirty="0"/>
          </a:p>
        </p:txBody>
      </p:sp>
      <p:sp>
        <p:nvSpPr>
          <p:cNvPr id="44" name="Text 41"/>
          <p:cNvSpPr/>
          <p:nvPr/>
        </p:nvSpPr>
        <p:spPr>
          <a:xfrm>
            <a:off x="530352" y="6117336"/>
            <a:ext cx="11064240" cy="173736"/>
          </a:xfrm>
          <a:prstGeom prst="rect">
            <a:avLst/>
          </a:prstGeom>
          <a:noFill/>
          <a:ln/>
        </p:spPr>
        <p:txBody>
          <a:bodyPr wrap="square" lIns="0" tIns="0" rIns="0" bIns="0" rtlCol="0" anchor="t"/>
          <a:lstStyle/>
          <a:p>
            <a:pPr marL="0" indent="0" algn="l">
              <a:lnSpc>
                <a:spcPct val="100000"/>
              </a:lnSpc>
              <a:buNone/>
            </a:pPr>
            <a:r>
              <a:rPr lang="en-US" sz="1150" dirty="0">
                <a:solidFill>
                  <a:srgbClr val="53677B"/>
                </a:solidFill>
                <a:latin typeface="Arial" pitchFamily="34" charset="0"/>
                <a:ea typeface="Arial" pitchFamily="34" charset="-122"/>
                <a:cs typeface="Arial" pitchFamily="34" charset="-120"/>
              </a:rPr>
              <a:t>Teletarmoq nomlari va mamlakatlar bo‘yicha misollar 2022-yilgi asl materialdan olingan.</a:t>
            </a:r>
            <a:endParaRPr lang="en-US" sz="11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02 / SO‘Z VA MATBUOT ERKINLIGI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So‘z erkinligi</a:t>
            </a:r>
            <a:endParaRPr lang="en-US" sz="2950" dirty="0"/>
          </a:p>
        </p:txBody>
      </p:sp>
      <p:sp>
        <p:nvSpPr>
          <p:cNvPr id="5" name="Shape 3"/>
          <p:cNvSpPr/>
          <p:nvPr/>
        </p:nvSpPr>
        <p:spPr>
          <a:xfrm>
            <a:off x="530352" y="6432535"/>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21 / 31</a:t>
            </a:r>
            <a:endParaRPr lang="en-US" sz="1200" dirty="0"/>
          </a:p>
        </p:txBody>
      </p:sp>
      <p:sp>
        <p:nvSpPr>
          <p:cNvPr id="9" name="Shape 7"/>
          <p:cNvSpPr/>
          <p:nvPr/>
        </p:nvSpPr>
        <p:spPr>
          <a:xfrm>
            <a:off x="530352" y="6766560"/>
            <a:ext cx="7540555"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64208"/>
            <a:ext cx="4855464" cy="4398264"/>
          </a:xfrm>
          <a:prstGeom prst="roundRect">
            <a:avLst>
              <a:gd name="adj" fmla="val 3742"/>
            </a:avLst>
          </a:prstGeom>
          <a:solidFill>
            <a:srgbClr val="13243A"/>
          </a:solidFill>
          <a:ln w="12700">
            <a:solidFill>
              <a:srgbClr val="13243A">
                <a:alpha val="0"/>
              </a:srgbClr>
            </a:solidFill>
            <a:prstDash val="solid"/>
          </a:ln>
        </p:spPr>
      </p:sp>
      <p:sp>
        <p:nvSpPr>
          <p:cNvPr id="12" name="Shape 9"/>
          <p:cNvSpPr/>
          <p:nvPr/>
        </p:nvSpPr>
        <p:spPr>
          <a:xfrm>
            <a:off x="786384" y="1892808"/>
            <a:ext cx="4334256" cy="338328"/>
          </a:xfrm>
          <a:prstGeom prst="roundRect">
            <a:avLst>
              <a:gd name="adj" fmla="val 27027"/>
            </a:avLst>
          </a:prstGeom>
          <a:solidFill>
            <a:srgbClr val="1C344C"/>
          </a:solidFill>
          <a:ln w="12700">
            <a:solidFill>
              <a:srgbClr val="1C344C">
                <a:alpha val="0"/>
              </a:srgbClr>
            </a:solidFill>
            <a:prstDash val="solid"/>
          </a:ln>
        </p:spPr>
      </p:sp>
      <p:sp>
        <p:nvSpPr>
          <p:cNvPr id="13" name="Text 10"/>
          <p:cNvSpPr/>
          <p:nvPr/>
        </p:nvSpPr>
        <p:spPr>
          <a:xfrm>
            <a:off x="859536" y="1943100"/>
            <a:ext cx="4187952" cy="256032"/>
          </a:xfrm>
          <a:prstGeom prst="rect">
            <a:avLst/>
          </a:prstGeom>
          <a:noFill/>
          <a:ln/>
        </p:spPr>
        <p:txBody>
          <a:bodyPr wrap="square" lIns="0" tIns="0" rIns="0" bIns="0" rtlCol="0" anchor="ctr"/>
          <a:lstStyle/>
          <a:p>
            <a:pPr marL="0" indent="0" algn="ctr">
              <a:lnSpc>
                <a:spcPct val="100000"/>
              </a:lnSpc>
              <a:buNone/>
            </a:pPr>
            <a:r>
              <a:rPr lang="en-US" sz="1200" b="1" dirty="0">
                <a:solidFill>
                  <a:srgbClr val="E5B65D"/>
                </a:solidFill>
                <a:latin typeface="Arial" pitchFamily="34" charset="0"/>
                <a:ea typeface="Arial" pitchFamily="34" charset="-122"/>
                <a:cs typeface="Arial" pitchFamily="34" charset="-120"/>
              </a:rPr>
              <a:t>2022-YILGI MANBADAGI HAVOLA</a:t>
            </a:r>
            <a:endParaRPr lang="en-US" sz="1200" dirty="0"/>
          </a:p>
        </p:txBody>
      </p:sp>
      <p:sp>
        <p:nvSpPr>
          <p:cNvPr id="15" name="Text 12"/>
          <p:cNvSpPr/>
          <p:nvPr/>
        </p:nvSpPr>
        <p:spPr>
          <a:xfrm>
            <a:off x="859536" y="3048448"/>
            <a:ext cx="4096512" cy="1444752"/>
          </a:xfrm>
          <a:prstGeom prst="rect">
            <a:avLst/>
          </a:prstGeom>
          <a:noFill/>
          <a:ln/>
        </p:spPr>
        <p:txBody>
          <a:bodyPr wrap="square" lIns="0" tIns="0" rIns="0" bIns="0" rtlCol="0" anchor="t"/>
          <a:lstStyle/>
          <a:p>
            <a:pPr marL="0" indent="0" algn="l">
              <a:lnSpc>
                <a:spcPct val="100000"/>
              </a:lnSpc>
              <a:buNone/>
            </a:pPr>
            <a:r>
              <a:rPr lang="en-US" sz="2720" b="1" dirty="0">
                <a:solidFill>
                  <a:srgbClr val="FFFFFF"/>
                </a:solidFill>
                <a:latin typeface="Arial" pitchFamily="34" charset="0"/>
                <a:ea typeface="Arial" pitchFamily="34" charset="-122"/>
                <a:cs typeface="Arial" pitchFamily="34" charset="-120"/>
              </a:rPr>
              <a:t>Har kim fikrlash, so‘z va e’tiqod erkinligi huquqiga ega.</a:t>
            </a:r>
            <a:endParaRPr lang="en-US" sz="2720" dirty="0"/>
          </a:p>
        </p:txBody>
      </p:sp>
      <p:sp>
        <p:nvSpPr>
          <p:cNvPr id="17" name="Shape 14"/>
          <p:cNvSpPr/>
          <p:nvPr/>
        </p:nvSpPr>
        <p:spPr>
          <a:xfrm>
            <a:off x="5669280" y="1664208"/>
            <a:ext cx="5980176" cy="1965960"/>
          </a:xfrm>
          <a:prstGeom prst="roundRect">
            <a:avLst>
              <a:gd name="adj" fmla="val 7442"/>
            </a:avLst>
          </a:prstGeom>
          <a:solidFill>
            <a:srgbClr val="FFFFFF"/>
          </a:solidFill>
          <a:ln w="12700">
            <a:solidFill>
              <a:srgbClr val="FFFFFF">
                <a:alpha val="0"/>
              </a:srgbClr>
            </a:solidFill>
            <a:prstDash val="solid"/>
          </a:ln>
        </p:spPr>
      </p:sp>
      <p:sp>
        <p:nvSpPr>
          <p:cNvPr id="18" name="Text 15"/>
          <p:cNvSpPr/>
          <p:nvPr/>
        </p:nvSpPr>
        <p:spPr>
          <a:xfrm>
            <a:off x="5888736" y="1874520"/>
            <a:ext cx="5541264" cy="530352"/>
          </a:xfrm>
          <a:prstGeom prst="rect">
            <a:avLst/>
          </a:prstGeom>
          <a:noFill/>
          <a:ln/>
        </p:spPr>
        <p:txBody>
          <a:bodyPr wrap="square" lIns="0" tIns="0" rIns="0" bIns="0" rtlCol="0" anchor="t"/>
          <a:lstStyle/>
          <a:p>
            <a:pPr marL="0" indent="0" algn="l">
              <a:lnSpc>
                <a:spcPct val="100000"/>
              </a:lnSpc>
              <a:buNone/>
            </a:pPr>
            <a:r>
              <a:rPr lang="en-US" sz="2400" b="1" dirty="0">
                <a:solidFill>
                  <a:srgbClr val="172D43"/>
                </a:solidFill>
                <a:latin typeface="Arial" pitchFamily="34" charset="0"/>
                <a:ea typeface="Arial" pitchFamily="34" charset="-122"/>
                <a:cs typeface="Arial" pitchFamily="34" charset="-120"/>
              </a:rPr>
              <a:t>Asosiy huquq</a:t>
            </a:r>
            <a:endParaRPr lang="en-US" sz="2400" dirty="0"/>
          </a:p>
        </p:txBody>
      </p:sp>
      <p:sp>
        <p:nvSpPr>
          <p:cNvPr id="19" name="Text 16"/>
          <p:cNvSpPr/>
          <p:nvPr/>
        </p:nvSpPr>
        <p:spPr>
          <a:xfrm>
            <a:off x="5888736" y="2377440"/>
            <a:ext cx="5541264" cy="1051560"/>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Insonning asosiy shaxsiy va fuqaroning siyosiy huquqlaridan biri; aksariyat mamlakatlarda axborot erkinligining tarkibiy qismi.</a:t>
            </a:r>
            <a:endParaRPr lang="en-US" sz="1800" dirty="0"/>
          </a:p>
        </p:txBody>
      </p:sp>
      <p:sp>
        <p:nvSpPr>
          <p:cNvPr id="20" name="Text 17"/>
          <p:cNvSpPr/>
          <p:nvPr/>
        </p:nvSpPr>
        <p:spPr>
          <a:xfrm>
            <a:off x="5705856" y="3767328"/>
            <a:ext cx="5669280" cy="356616"/>
          </a:xfrm>
          <a:prstGeom prst="rect">
            <a:avLst/>
          </a:prstGeom>
          <a:noFill/>
          <a:ln/>
        </p:spPr>
        <p:txBody>
          <a:bodyPr wrap="square" lIns="0" tIns="0" rIns="0" bIns="0" rtlCol="0" anchor="t"/>
          <a:lstStyle/>
          <a:p>
            <a:pPr marL="0" indent="0" algn="l">
              <a:lnSpc>
                <a:spcPct val="100000"/>
              </a:lnSpc>
              <a:buNone/>
            </a:pPr>
            <a:r>
              <a:rPr lang="en-US" sz="2250" b="1" dirty="0">
                <a:solidFill>
                  <a:srgbClr val="172D43"/>
                </a:solidFill>
                <a:latin typeface="Arial" pitchFamily="34" charset="0"/>
                <a:ea typeface="Arial" pitchFamily="34" charset="-122"/>
                <a:cs typeface="Arial" pitchFamily="34" charset="-120"/>
              </a:rPr>
              <a:t>Fikrni ommaviy bayon etish</a:t>
            </a:r>
            <a:endParaRPr lang="en-US" sz="2250" dirty="0"/>
          </a:p>
        </p:txBody>
      </p:sp>
      <p:sp>
        <p:nvSpPr>
          <p:cNvPr id="21" name="Shape 18"/>
          <p:cNvSpPr/>
          <p:nvPr/>
        </p:nvSpPr>
        <p:spPr>
          <a:xfrm>
            <a:off x="5669280" y="4379976"/>
            <a:ext cx="2852928" cy="932688"/>
          </a:xfrm>
          <a:prstGeom prst="roundRect">
            <a:avLst>
              <a:gd name="adj" fmla="val 13725"/>
            </a:avLst>
          </a:prstGeom>
          <a:solidFill>
            <a:srgbClr val="E4F2EE"/>
          </a:solidFill>
          <a:ln w="12700">
            <a:solidFill>
              <a:srgbClr val="E4F2EE">
                <a:alpha val="0"/>
              </a:srgbClr>
            </a:solidFill>
            <a:prstDash val="solid"/>
          </a:ln>
        </p:spPr>
      </p:sp>
      <p:sp>
        <p:nvSpPr>
          <p:cNvPr id="22" name="Shape 19"/>
          <p:cNvSpPr/>
          <p:nvPr/>
        </p:nvSpPr>
        <p:spPr>
          <a:xfrm>
            <a:off x="6015380" y="4613605"/>
            <a:ext cx="139903" cy="265816"/>
          </a:xfrm>
          <a:prstGeom prst="roundRect">
            <a:avLst>
              <a:gd name="adj" fmla="val 98039"/>
            </a:avLst>
          </a:prstGeom>
          <a:solidFill>
            <a:srgbClr val="FFFFFF">
              <a:alpha val="0"/>
            </a:srgbClr>
          </a:solidFill>
          <a:ln w="10160">
            <a:solidFill>
              <a:srgbClr val="087F83"/>
            </a:solidFill>
            <a:prstDash val="solid"/>
          </a:ln>
        </p:spPr>
      </p:sp>
      <p:sp>
        <p:nvSpPr>
          <p:cNvPr id="23" name="Shape 20"/>
          <p:cNvSpPr/>
          <p:nvPr/>
        </p:nvSpPr>
        <p:spPr>
          <a:xfrm>
            <a:off x="5954756" y="4790816"/>
            <a:ext cx="0" cy="55961"/>
          </a:xfrm>
          <a:prstGeom prst="line">
            <a:avLst/>
          </a:prstGeom>
          <a:noFill/>
          <a:ln w="22860">
            <a:solidFill>
              <a:srgbClr val="087F83"/>
            </a:solidFill>
            <a:prstDash val="solid"/>
          </a:ln>
        </p:spPr>
      </p:sp>
      <p:sp>
        <p:nvSpPr>
          <p:cNvPr id="24" name="Shape 21"/>
          <p:cNvSpPr/>
          <p:nvPr/>
        </p:nvSpPr>
        <p:spPr>
          <a:xfrm>
            <a:off x="6215908" y="4790816"/>
            <a:ext cx="0" cy="55961"/>
          </a:xfrm>
          <a:prstGeom prst="line">
            <a:avLst/>
          </a:prstGeom>
          <a:noFill/>
          <a:ln w="22860">
            <a:solidFill>
              <a:srgbClr val="087F83"/>
            </a:solidFill>
            <a:prstDash val="solid"/>
          </a:ln>
        </p:spPr>
      </p:sp>
      <p:sp>
        <p:nvSpPr>
          <p:cNvPr id="25" name="Shape 22"/>
          <p:cNvSpPr/>
          <p:nvPr/>
        </p:nvSpPr>
        <p:spPr>
          <a:xfrm>
            <a:off x="5954756" y="4846777"/>
            <a:ext cx="60625" cy="88605"/>
          </a:xfrm>
          <a:prstGeom prst="line">
            <a:avLst/>
          </a:prstGeom>
          <a:noFill/>
          <a:ln w="22860">
            <a:solidFill>
              <a:srgbClr val="087F83"/>
            </a:solidFill>
            <a:prstDash val="solid"/>
          </a:ln>
        </p:spPr>
      </p:sp>
      <p:sp>
        <p:nvSpPr>
          <p:cNvPr id="26" name="Shape 23"/>
          <p:cNvSpPr/>
          <p:nvPr/>
        </p:nvSpPr>
        <p:spPr>
          <a:xfrm>
            <a:off x="6015380" y="4935383"/>
            <a:ext cx="139903" cy="0"/>
          </a:xfrm>
          <a:prstGeom prst="line">
            <a:avLst/>
          </a:prstGeom>
          <a:noFill/>
          <a:ln w="22860">
            <a:solidFill>
              <a:srgbClr val="087F83"/>
            </a:solidFill>
            <a:prstDash val="solid"/>
          </a:ln>
        </p:spPr>
      </p:sp>
      <p:sp>
        <p:nvSpPr>
          <p:cNvPr id="27" name="Shape 24"/>
          <p:cNvSpPr/>
          <p:nvPr/>
        </p:nvSpPr>
        <p:spPr>
          <a:xfrm flipV="1">
            <a:off x="6155284" y="4846777"/>
            <a:ext cx="60625" cy="88605"/>
          </a:xfrm>
          <a:prstGeom prst="line">
            <a:avLst/>
          </a:prstGeom>
          <a:noFill/>
          <a:ln w="22860">
            <a:solidFill>
              <a:srgbClr val="087F83"/>
            </a:solidFill>
            <a:prstDash val="solid"/>
          </a:ln>
        </p:spPr>
      </p:sp>
      <p:sp>
        <p:nvSpPr>
          <p:cNvPr id="28" name="Shape 25"/>
          <p:cNvSpPr/>
          <p:nvPr/>
        </p:nvSpPr>
        <p:spPr>
          <a:xfrm>
            <a:off x="6085332" y="4935383"/>
            <a:ext cx="0" cy="88605"/>
          </a:xfrm>
          <a:prstGeom prst="line">
            <a:avLst/>
          </a:prstGeom>
          <a:noFill/>
          <a:ln w="22860">
            <a:solidFill>
              <a:srgbClr val="087F83"/>
            </a:solidFill>
            <a:prstDash val="solid"/>
          </a:ln>
        </p:spPr>
      </p:sp>
      <p:sp>
        <p:nvSpPr>
          <p:cNvPr id="29" name="Shape 26"/>
          <p:cNvSpPr/>
          <p:nvPr/>
        </p:nvSpPr>
        <p:spPr>
          <a:xfrm>
            <a:off x="6010717" y="5023988"/>
            <a:ext cx="149230" cy="0"/>
          </a:xfrm>
          <a:prstGeom prst="line">
            <a:avLst/>
          </a:prstGeom>
          <a:noFill/>
          <a:ln w="22860">
            <a:solidFill>
              <a:srgbClr val="087F83"/>
            </a:solidFill>
            <a:prstDash val="solid"/>
          </a:ln>
        </p:spPr>
      </p:sp>
      <p:sp>
        <p:nvSpPr>
          <p:cNvPr id="30" name="Text 27"/>
          <p:cNvSpPr/>
          <p:nvPr/>
        </p:nvSpPr>
        <p:spPr>
          <a:xfrm>
            <a:off x="6501384" y="4672584"/>
            <a:ext cx="1801368" cy="301752"/>
          </a:xfrm>
          <a:prstGeom prst="rect">
            <a:avLst/>
          </a:prstGeom>
          <a:noFill/>
          <a:ln/>
        </p:spPr>
        <p:txBody>
          <a:bodyPr wrap="square" lIns="0" tIns="0" rIns="0" bIns="0" rtlCol="0" anchor="t"/>
          <a:lstStyle/>
          <a:p>
            <a:pPr marL="0" indent="0" algn="l">
              <a:lnSpc>
                <a:spcPct val="100000"/>
              </a:lnSpc>
              <a:buNone/>
            </a:pPr>
            <a:r>
              <a:rPr lang="en-US" sz="2200" b="1" dirty="0">
                <a:solidFill>
                  <a:srgbClr val="087F83"/>
                </a:solidFill>
                <a:latin typeface="Arial" pitchFamily="34" charset="0"/>
                <a:ea typeface="Arial" pitchFamily="34" charset="-122"/>
                <a:cs typeface="Arial" pitchFamily="34" charset="-120"/>
              </a:rPr>
              <a:t>Og‘zaki</a:t>
            </a:r>
            <a:endParaRPr lang="en-US" sz="2200" dirty="0"/>
          </a:p>
        </p:txBody>
      </p:sp>
      <p:sp>
        <p:nvSpPr>
          <p:cNvPr id="31" name="Shape 28"/>
          <p:cNvSpPr/>
          <p:nvPr/>
        </p:nvSpPr>
        <p:spPr>
          <a:xfrm>
            <a:off x="8787384" y="4379976"/>
            <a:ext cx="2862072" cy="932688"/>
          </a:xfrm>
          <a:prstGeom prst="roundRect">
            <a:avLst>
              <a:gd name="adj" fmla="val 13725"/>
            </a:avLst>
          </a:prstGeom>
          <a:solidFill>
            <a:srgbClr val="E9F0F9"/>
          </a:solidFill>
          <a:ln w="12700">
            <a:solidFill>
              <a:srgbClr val="E9F0F9">
                <a:alpha val="0"/>
              </a:srgbClr>
            </a:solidFill>
            <a:prstDash val="solid"/>
          </a:ln>
        </p:spPr>
      </p:sp>
      <p:sp>
        <p:nvSpPr>
          <p:cNvPr id="32" name="Shape 29"/>
          <p:cNvSpPr/>
          <p:nvPr/>
        </p:nvSpPr>
        <p:spPr>
          <a:xfrm rot="1800000">
            <a:off x="9096360" y="4674230"/>
            <a:ext cx="149230" cy="307787"/>
          </a:xfrm>
          <a:prstGeom prst="parallelogram">
            <a:avLst/>
          </a:prstGeom>
          <a:solidFill>
            <a:srgbClr val="172D43"/>
          </a:solidFill>
          <a:ln w="12700">
            <a:solidFill>
              <a:srgbClr val="172D43">
                <a:alpha val="0"/>
              </a:srgbClr>
            </a:solidFill>
            <a:prstDash val="solid"/>
          </a:ln>
        </p:spPr>
      </p:sp>
      <p:sp>
        <p:nvSpPr>
          <p:cNvPr id="33" name="Shape 30"/>
          <p:cNvSpPr/>
          <p:nvPr/>
        </p:nvSpPr>
        <p:spPr>
          <a:xfrm>
            <a:off x="9054389" y="5009998"/>
            <a:ext cx="298460" cy="0"/>
          </a:xfrm>
          <a:prstGeom prst="line">
            <a:avLst/>
          </a:prstGeom>
          <a:noFill/>
          <a:ln w="22860">
            <a:solidFill>
              <a:srgbClr val="172D43"/>
            </a:solidFill>
            <a:prstDash val="solid"/>
          </a:ln>
        </p:spPr>
      </p:sp>
      <p:sp>
        <p:nvSpPr>
          <p:cNvPr id="34" name="Text 31"/>
          <p:cNvSpPr/>
          <p:nvPr/>
        </p:nvSpPr>
        <p:spPr>
          <a:xfrm>
            <a:off x="9610344" y="4562856"/>
            <a:ext cx="1810512" cy="557784"/>
          </a:xfrm>
          <a:prstGeom prst="rect">
            <a:avLst/>
          </a:prstGeom>
          <a:noFill/>
          <a:ln/>
        </p:spPr>
        <p:txBody>
          <a:bodyPr wrap="square" lIns="0" tIns="0" rIns="0" bIns="0" rtlCol="0" anchor="t"/>
          <a:lstStyle/>
          <a:p>
            <a:pPr marL="0" indent="0" algn="l">
              <a:lnSpc>
                <a:spcPct val="100000"/>
              </a:lnSpc>
              <a:buNone/>
            </a:pPr>
            <a:r>
              <a:rPr lang="en-US" sz="1910" b="1" dirty="0">
                <a:solidFill>
                  <a:srgbClr val="172D43"/>
                </a:solidFill>
                <a:latin typeface="Arial" pitchFamily="34" charset="0"/>
                <a:ea typeface="Arial" pitchFamily="34" charset="-122"/>
                <a:cs typeface="Arial" pitchFamily="34" charset="-120"/>
              </a:rPr>
              <a:t>OAV orqali yozma</a:t>
            </a:r>
            <a:endParaRPr lang="en-US" sz="1910" dirty="0"/>
          </a:p>
        </p:txBody>
      </p:sp>
      <p:sp>
        <p:nvSpPr>
          <p:cNvPr id="35" name="Text 32"/>
          <p:cNvSpPr/>
          <p:nvPr/>
        </p:nvSpPr>
        <p:spPr>
          <a:xfrm>
            <a:off x="5705856" y="5504688"/>
            <a:ext cx="5650992" cy="502920"/>
          </a:xfrm>
          <a:prstGeom prst="rect">
            <a:avLst/>
          </a:prstGeom>
          <a:noFill/>
          <a:ln/>
        </p:spPr>
        <p:txBody>
          <a:bodyPr wrap="square" lIns="0" tIns="0" rIns="0" bIns="0" rtlCol="0" anchor="t"/>
          <a:lstStyle/>
          <a:p>
            <a:pPr marL="0" indent="0" algn="l">
              <a:lnSpc>
                <a:spcPct val="100000"/>
              </a:lnSpc>
              <a:buNone/>
            </a:pPr>
            <a:r>
              <a:rPr lang="en-US" sz="2000" dirty="0">
                <a:solidFill>
                  <a:srgbClr val="53677B"/>
                </a:solidFill>
                <a:latin typeface="Arial" pitchFamily="34" charset="0"/>
                <a:ea typeface="Arial" pitchFamily="34" charset="-122"/>
                <a:cs typeface="Arial" pitchFamily="34" charset="-120"/>
              </a:rPr>
              <a:t>So‘z erkinligi — demokratiya ko‘rinishlaridan biri.</a:t>
            </a:r>
            <a:endParaRPr lang="en-US"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02 / SO‘Z VA MATBUOT ERKINLIGI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Ommaviy axborot vositalari erkinligi</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22 / 31</a:t>
            </a:r>
            <a:endParaRPr lang="en-US" sz="1200" dirty="0"/>
          </a:p>
        </p:txBody>
      </p:sp>
      <p:sp>
        <p:nvSpPr>
          <p:cNvPr id="9" name="Shape 7"/>
          <p:cNvSpPr/>
          <p:nvPr/>
        </p:nvSpPr>
        <p:spPr>
          <a:xfrm>
            <a:off x="530352" y="6766560"/>
            <a:ext cx="7899629"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64208"/>
            <a:ext cx="11119104" cy="2249424"/>
          </a:xfrm>
          <a:prstGeom prst="roundRect">
            <a:avLst>
              <a:gd name="adj" fmla="val 7317"/>
            </a:avLst>
          </a:prstGeom>
          <a:solidFill>
            <a:srgbClr val="13243A"/>
          </a:solidFill>
          <a:ln w="12700">
            <a:solidFill>
              <a:srgbClr val="13243A">
                <a:alpha val="0"/>
              </a:srgbClr>
            </a:solidFill>
            <a:prstDash val="solid"/>
          </a:ln>
        </p:spPr>
      </p:sp>
      <p:sp>
        <p:nvSpPr>
          <p:cNvPr id="12" name="Text 9"/>
          <p:cNvSpPr/>
          <p:nvPr/>
        </p:nvSpPr>
        <p:spPr>
          <a:xfrm>
            <a:off x="859536" y="1920240"/>
            <a:ext cx="1901952" cy="1078992"/>
          </a:xfrm>
          <a:prstGeom prst="rect">
            <a:avLst/>
          </a:prstGeom>
          <a:noFill/>
          <a:ln/>
        </p:spPr>
        <p:txBody>
          <a:bodyPr wrap="square" lIns="0" tIns="0" rIns="0" bIns="0" rtlCol="0" anchor="t"/>
          <a:lstStyle/>
          <a:p>
            <a:pPr marL="0" indent="0" algn="l">
              <a:lnSpc>
                <a:spcPct val="100000"/>
              </a:lnSpc>
              <a:buNone/>
            </a:pPr>
            <a:r>
              <a:rPr lang="en-US" sz="8000" b="1" dirty="0">
                <a:solidFill>
                  <a:srgbClr val="E5B65D"/>
                </a:solidFill>
                <a:latin typeface="Arial" pitchFamily="34" charset="0"/>
                <a:ea typeface="Arial" pitchFamily="34" charset="-122"/>
                <a:cs typeface="Arial" pitchFamily="34" charset="-120"/>
              </a:rPr>
              <a:t>67</a:t>
            </a:r>
            <a:endParaRPr lang="en-US" sz="8000" dirty="0"/>
          </a:p>
        </p:txBody>
      </p:sp>
      <p:sp>
        <p:nvSpPr>
          <p:cNvPr id="13" name="Text 10"/>
          <p:cNvSpPr/>
          <p:nvPr/>
        </p:nvSpPr>
        <p:spPr>
          <a:xfrm>
            <a:off x="896112" y="3108960"/>
            <a:ext cx="1691640" cy="219456"/>
          </a:xfrm>
          <a:prstGeom prst="rect">
            <a:avLst/>
          </a:prstGeom>
          <a:noFill/>
          <a:ln/>
        </p:spPr>
        <p:txBody>
          <a:bodyPr wrap="square" lIns="0" tIns="0" rIns="0" bIns="0" rtlCol="0" anchor="t"/>
          <a:lstStyle/>
          <a:p>
            <a:pPr marL="0" indent="0" algn="l">
              <a:lnSpc>
                <a:spcPct val="100000"/>
              </a:lnSpc>
              <a:buNone/>
            </a:pPr>
            <a:r>
              <a:rPr lang="en-US" sz="1400" b="1" kern="0" spc="180" dirty="0">
                <a:solidFill>
                  <a:srgbClr val="C5D2DE"/>
                </a:solidFill>
                <a:latin typeface="Arial" pitchFamily="34" charset="0"/>
                <a:ea typeface="Arial" pitchFamily="34" charset="-122"/>
                <a:cs typeface="Arial" pitchFamily="34" charset="-120"/>
              </a:rPr>
              <a:t>MODDA</a:t>
            </a:r>
            <a:endParaRPr lang="en-US" sz="1400" dirty="0"/>
          </a:p>
        </p:txBody>
      </p:sp>
      <p:sp>
        <p:nvSpPr>
          <p:cNvPr id="14" name="Shape 11"/>
          <p:cNvSpPr/>
          <p:nvPr/>
        </p:nvSpPr>
        <p:spPr>
          <a:xfrm>
            <a:off x="2926080" y="1975104"/>
            <a:ext cx="0" cy="1600200"/>
          </a:xfrm>
          <a:prstGeom prst="line">
            <a:avLst/>
          </a:prstGeom>
          <a:noFill/>
          <a:ln w="12700">
            <a:solidFill>
              <a:srgbClr val="365066"/>
            </a:solidFill>
            <a:prstDash val="solid"/>
          </a:ln>
        </p:spPr>
      </p:sp>
      <p:sp>
        <p:nvSpPr>
          <p:cNvPr id="15" name="Text 12"/>
          <p:cNvSpPr/>
          <p:nvPr/>
        </p:nvSpPr>
        <p:spPr>
          <a:xfrm>
            <a:off x="3319272" y="1984248"/>
            <a:ext cx="7973568" cy="1197864"/>
          </a:xfrm>
          <a:prstGeom prst="rect">
            <a:avLst/>
          </a:prstGeom>
          <a:noFill/>
          <a:ln/>
        </p:spPr>
        <p:txBody>
          <a:bodyPr wrap="square" lIns="0" tIns="0" rIns="0" bIns="0" rtlCol="0" anchor="t"/>
          <a:lstStyle/>
          <a:p>
            <a:pPr marL="0" indent="0" algn="l">
              <a:lnSpc>
                <a:spcPct val="100000"/>
              </a:lnSpc>
              <a:buNone/>
            </a:pPr>
            <a:r>
              <a:rPr lang="en-US" sz="2900" b="1" dirty="0">
                <a:solidFill>
                  <a:srgbClr val="FFFFFF"/>
                </a:solidFill>
                <a:latin typeface="Arial" pitchFamily="34" charset="0"/>
                <a:ea typeface="Arial" pitchFamily="34" charset="-122"/>
                <a:cs typeface="Arial" pitchFamily="34" charset="-120"/>
              </a:rPr>
              <a:t>Ommaviy axborot vositalari erkindir va qonunga muvofiq ishlaydi... Senzuraga yo‘l qo‘yilmaydi.</a:t>
            </a:r>
            <a:endParaRPr lang="en-US" sz="2900" dirty="0"/>
          </a:p>
        </p:txBody>
      </p:sp>
      <p:sp>
        <p:nvSpPr>
          <p:cNvPr id="16" name="Text 13"/>
          <p:cNvSpPr/>
          <p:nvPr/>
        </p:nvSpPr>
        <p:spPr>
          <a:xfrm>
            <a:off x="3337560" y="3447288"/>
            <a:ext cx="7818120" cy="210312"/>
          </a:xfrm>
          <a:prstGeom prst="rect">
            <a:avLst/>
          </a:prstGeom>
          <a:noFill/>
          <a:ln/>
        </p:spPr>
        <p:txBody>
          <a:bodyPr wrap="square" lIns="0" tIns="0" rIns="0" bIns="0" rtlCol="0" anchor="t"/>
          <a:lstStyle/>
          <a:p>
            <a:pPr marL="0" indent="0" algn="l">
              <a:lnSpc>
                <a:spcPct val="100000"/>
              </a:lnSpc>
              <a:buNone/>
            </a:pPr>
            <a:r>
              <a:rPr lang="en-US" sz="1450" dirty="0">
                <a:solidFill>
                  <a:srgbClr val="C5D2DE"/>
                </a:solidFill>
                <a:latin typeface="Arial" pitchFamily="34" charset="0"/>
                <a:ea typeface="Arial" pitchFamily="34" charset="-122"/>
                <a:cs typeface="Arial" pitchFamily="34" charset="-120"/>
              </a:rPr>
              <a:t>Konstitutsiyaga 2022-yilgi asl taqdimotda keltirilgan havola</a:t>
            </a:r>
            <a:endParaRPr lang="en-US" sz="1450" dirty="0"/>
          </a:p>
        </p:txBody>
      </p:sp>
      <p:sp>
        <p:nvSpPr>
          <p:cNvPr id="17" name="Shape 14"/>
          <p:cNvSpPr/>
          <p:nvPr/>
        </p:nvSpPr>
        <p:spPr>
          <a:xfrm>
            <a:off x="530352" y="4197096"/>
            <a:ext cx="3538728" cy="950976"/>
          </a:xfrm>
          <a:prstGeom prst="roundRect">
            <a:avLst>
              <a:gd name="adj" fmla="val 13462"/>
            </a:avLst>
          </a:prstGeom>
          <a:solidFill>
            <a:srgbClr val="FFFFFF"/>
          </a:solidFill>
          <a:ln w="12700">
            <a:solidFill>
              <a:srgbClr val="FFFFFF">
                <a:alpha val="0"/>
              </a:srgbClr>
            </a:solidFill>
            <a:prstDash val="solid"/>
          </a:ln>
        </p:spPr>
      </p:sp>
      <p:sp>
        <p:nvSpPr>
          <p:cNvPr id="18" name="Shape 15"/>
          <p:cNvSpPr/>
          <p:nvPr/>
        </p:nvSpPr>
        <p:spPr>
          <a:xfrm>
            <a:off x="777240" y="4445813"/>
            <a:ext cx="493776" cy="340157"/>
          </a:xfrm>
          <a:prstGeom prst="roundRect">
            <a:avLst>
              <a:gd name="adj" fmla="val 21505"/>
            </a:avLst>
          </a:prstGeom>
          <a:solidFill>
            <a:srgbClr val="FFFFFF">
              <a:alpha val="0"/>
            </a:srgbClr>
          </a:solidFill>
          <a:ln w="10160">
            <a:solidFill>
              <a:srgbClr val="087F83"/>
            </a:solidFill>
            <a:prstDash val="solid"/>
          </a:ln>
        </p:spPr>
      </p:sp>
      <p:sp>
        <p:nvSpPr>
          <p:cNvPr id="19" name="Shape 16"/>
          <p:cNvSpPr/>
          <p:nvPr/>
        </p:nvSpPr>
        <p:spPr>
          <a:xfrm>
            <a:off x="914400" y="4868266"/>
            <a:ext cx="224942" cy="0"/>
          </a:xfrm>
          <a:prstGeom prst="line">
            <a:avLst/>
          </a:prstGeom>
          <a:noFill/>
          <a:ln w="22860">
            <a:solidFill>
              <a:srgbClr val="087F83"/>
            </a:solidFill>
            <a:prstDash val="solid"/>
          </a:ln>
        </p:spPr>
      </p:sp>
      <p:sp>
        <p:nvSpPr>
          <p:cNvPr id="20" name="Shape 17"/>
          <p:cNvSpPr/>
          <p:nvPr/>
        </p:nvSpPr>
        <p:spPr>
          <a:xfrm>
            <a:off x="1024128" y="4791456"/>
            <a:ext cx="0" cy="76810"/>
          </a:xfrm>
          <a:prstGeom prst="line">
            <a:avLst/>
          </a:prstGeom>
          <a:noFill/>
          <a:ln w="22860">
            <a:solidFill>
              <a:srgbClr val="087F83"/>
            </a:solidFill>
            <a:prstDash val="solid"/>
          </a:ln>
        </p:spPr>
      </p:sp>
      <p:sp>
        <p:nvSpPr>
          <p:cNvPr id="21" name="Shape 18"/>
          <p:cNvSpPr/>
          <p:nvPr/>
        </p:nvSpPr>
        <p:spPr>
          <a:xfrm rot="5400000">
            <a:off x="963778" y="4544568"/>
            <a:ext cx="126187" cy="137160"/>
          </a:xfrm>
          <a:prstGeom prst="triangle">
            <a:avLst/>
          </a:prstGeom>
          <a:solidFill>
            <a:srgbClr val="087F83"/>
          </a:solidFill>
          <a:ln w="12700">
            <a:solidFill>
              <a:srgbClr val="087F83">
                <a:alpha val="0"/>
              </a:srgbClr>
            </a:solidFill>
            <a:prstDash val="solid"/>
          </a:ln>
        </p:spPr>
      </p:sp>
      <p:sp>
        <p:nvSpPr>
          <p:cNvPr id="22" name="Text 19"/>
          <p:cNvSpPr/>
          <p:nvPr/>
        </p:nvSpPr>
        <p:spPr>
          <a:xfrm>
            <a:off x="1499616" y="4544568"/>
            <a:ext cx="2331720" cy="237744"/>
          </a:xfrm>
          <a:prstGeom prst="rect">
            <a:avLst/>
          </a:prstGeom>
          <a:noFill/>
          <a:ln/>
        </p:spPr>
        <p:txBody>
          <a:bodyPr wrap="square" lIns="0" tIns="0" rIns="0" bIns="0" rtlCol="0" anchor="t"/>
          <a:lstStyle/>
          <a:p>
            <a:pPr marL="0" indent="0" algn="l">
              <a:lnSpc>
                <a:spcPct val="100000"/>
              </a:lnSpc>
              <a:buNone/>
            </a:pPr>
            <a:r>
              <a:rPr lang="en-US" sz="1840" b="1" dirty="0">
                <a:solidFill>
                  <a:srgbClr val="172D43"/>
                </a:solidFill>
                <a:latin typeface="Arial" pitchFamily="34" charset="0"/>
                <a:ea typeface="Arial" pitchFamily="34" charset="-122"/>
                <a:cs typeface="Arial" pitchFamily="34" charset="-120"/>
              </a:rPr>
              <a:t>TELEVIDENIYE</a:t>
            </a:r>
            <a:endParaRPr lang="en-US" sz="1840" dirty="0"/>
          </a:p>
        </p:txBody>
      </p:sp>
      <p:sp>
        <p:nvSpPr>
          <p:cNvPr id="23" name="Shape 20"/>
          <p:cNvSpPr/>
          <p:nvPr/>
        </p:nvSpPr>
        <p:spPr>
          <a:xfrm>
            <a:off x="4325112" y="4197096"/>
            <a:ext cx="3538728" cy="950976"/>
          </a:xfrm>
          <a:prstGeom prst="roundRect">
            <a:avLst>
              <a:gd name="adj" fmla="val 13462"/>
            </a:avLst>
          </a:prstGeom>
          <a:solidFill>
            <a:srgbClr val="FFFFFF"/>
          </a:solidFill>
          <a:ln w="12700">
            <a:solidFill>
              <a:srgbClr val="FFFFFF">
                <a:alpha val="0"/>
              </a:srgbClr>
            </a:solidFill>
            <a:prstDash val="solid"/>
          </a:ln>
        </p:spPr>
      </p:sp>
      <p:sp>
        <p:nvSpPr>
          <p:cNvPr id="24" name="Shape 21"/>
          <p:cNvSpPr/>
          <p:nvPr/>
        </p:nvSpPr>
        <p:spPr>
          <a:xfrm>
            <a:off x="4588459" y="4544568"/>
            <a:ext cx="460858" cy="279806"/>
          </a:xfrm>
          <a:prstGeom prst="roundRect">
            <a:avLst>
              <a:gd name="adj" fmla="val 26144"/>
            </a:avLst>
          </a:prstGeom>
          <a:solidFill>
            <a:srgbClr val="FFFFFF">
              <a:alpha val="0"/>
            </a:srgbClr>
          </a:solidFill>
          <a:ln w="10160">
            <a:solidFill>
              <a:srgbClr val="087F83"/>
            </a:solidFill>
            <a:prstDash val="solid"/>
          </a:ln>
        </p:spPr>
      </p:sp>
      <p:sp>
        <p:nvSpPr>
          <p:cNvPr id="25" name="Shape 22"/>
          <p:cNvSpPr/>
          <p:nvPr/>
        </p:nvSpPr>
        <p:spPr>
          <a:xfrm flipV="1">
            <a:off x="4687214" y="4423867"/>
            <a:ext cx="257861" cy="120701"/>
          </a:xfrm>
          <a:prstGeom prst="line">
            <a:avLst/>
          </a:prstGeom>
          <a:noFill/>
          <a:ln w="22860">
            <a:solidFill>
              <a:srgbClr val="087F83"/>
            </a:solidFill>
            <a:prstDash val="solid"/>
          </a:ln>
        </p:spPr>
      </p:sp>
      <p:sp>
        <p:nvSpPr>
          <p:cNvPr id="26" name="Shape 23"/>
          <p:cNvSpPr/>
          <p:nvPr/>
        </p:nvSpPr>
        <p:spPr>
          <a:xfrm>
            <a:off x="4654296" y="4610405"/>
            <a:ext cx="148133" cy="148133"/>
          </a:xfrm>
          <a:prstGeom prst="ellipse">
            <a:avLst/>
          </a:prstGeom>
          <a:solidFill>
            <a:srgbClr val="FFFFFF">
              <a:alpha val="0"/>
            </a:srgbClr>
          </a:solidFill>
          <a:ln w="22860">
            <a:solidFill>
              <a:srgbClr val="087F83"/>
            </a:solidFill>
            <a:prstDash val="solid"/>
          </a:ln>
        </p:spPr>
      </p:sp>
      <p:sp>
        <p:nvSpPr>
          <p:cNvPr id="27" name="Shape 24"/>
          <p:cNvSpPr/>
          <p:nvPr/>
        </p:nvSpPr>
        <p:spPr>
          <a:xfrm>
            <a:off x="4868266" y="4632350"/>
            <a:ext cx="115214" cy="0"/>
          </a:xfrm>
          <a:prstGeom prst="line">
            <a:avLst/>
          </a:prstGeom>
          <a:noFill/>
          <a:ln w="22860">
            <a:solidFill>
              <a:srgbClr val="087F83"/>
            </a:solidFill>
            <a:prstDash val="solid"/>
          </a:ln>
        </p:spPr>
      </p:sp>
      <p:sp>
        <p:nvSpPr>
          <p:cNvPr id="28" name="Shape 25"/>
          <p:cNvSpPr/>
          <p:nvPr/>
        </p:nvSpPr>
        <p:spPr>
          <a:xfrm>
            <a:off x="4868266" y="4698187"/>
            <a:ext cx="115214" cy="0"/>
          </a:xfrm>
          <a:prstGeom prst="line">
            <a:avLst/>
          </a:prstGeom>
          <a:noFill/>
          <a:ln w="22860">
            <a:solidFill>
              <a:srgbClr val="087F83"/>
            </a:solidFill>
            <a:prstDash val="solid"/>
          </a:ln>
        </p:spPr>
      </p:sp>
      <p:sp>
        <p:nvSpPr>
          <p:cNvPr id="29" name="Shape 26"/>
          <p:cNvSpPr/>
          <p:nvPr/>
        </p:nvSpPr>
        <p:spPr>
          <a:xfrm>
            <a:off x="4895698" y="4758538"/>
            <a:ext cx="38405" cy="38405"/>
          </a:xfrm>
          <a:prstGeom prst="ellipse">
            <a:avLst/>
          </a:prstGeom>
          <a:solidFill>
            <a:srgbClr val="FFFFFF">
              <a:alpha val="0"/>
            </a:srgbClr>
          </a:solidFill>
          <a:ln w="22860">
            <a:solidFill>
              <a:srgbClr val="087F83"/>
            </a:solidFill>
            <a:prstDash val="solid"/>
          </a:ln>
        </p:spPr>
      </p:sp>
      <p:sp>
        <p:nvSpPr>
          <p:cNvPr id="30" name="Shape 27"/>
          <p:cNvSpPr/>
          <p:nvPr/>
        </p:nvSpPr>
        <p:spPr>
          <a:xfrm>
            <a:off x="4967021" y="4758538"/>
            <a:ext cx="38405" cy="38405"/>
          </a:xfrm>
          <a:prstGeom prst="ellipse">
            <a:avLst/>
          </a:prstGeom>
          <a:solidFill>
            <a:srgbClr val="FFFFFF">
              <a:alpha val="0"/>
            </a:srgbClr>
          </a:solidFill>
          <a:ln w="22860">
            <a:solidFill>
              <a:srgbClr val="087F83"/>
            </a:solidFill>
            <a:prstDash val="solid"/>
          </a:ln>
        </p:spPr>
      </p:sp>
      <p:sp>
        <p:nvSpPr>
          <p:cNvPr id="31" name="Text 28"/>
          <p:cNvSpPr/>
          <p:nvPr/>
        </p:nvSpPr>
        <p:spPr>
          <a:xfrm>
            <a:off x="5294376" y="4544568"/>
            <a:ext cx="2331720" cy="237744"/>
          </a:xfrm>
          <a:prstGeom prst="rect">
            <a:avLst/>
          </a:prstGeom>
          <a:noFill/>
          <a:ln/>
        </p:spPr>
        <p:txBody>
          <a:bodyPr wrap="square" lIns="0" tIns="0" rIns="0" bIns="0" rtlCol="0" anchor="t"/>
          <a:lstStyle/>
          <a:p>
            <a:pPr marL="0" indent="0" algn="l">
              <a:lnSpc>
                <a:spcPct val="100000"/>
              </a:lnSpc>
              <a:buNone/>
            </a:pPr>
            <a:r>
              <a:rPr lang="en-US" sz="1840" b="1" dirty="0">
                <a:solidFill>
                  <a:srgbClr val="172D43"/>
                </a:solidFill>
                <a:latin typeface="Arial" pitchFamily="34" charset="0"/>
                <a:ea typeface="Arial" pitchFamily="34" charset="-122"/>
                <a:cs typeface="Arial" pitchFamily="34" charset="-120"/>
              </a:rPr>
              <a:t>RADIO</a:t>
            </a:r>
            <a:endParaRPr lang="en-US" sz="1840" dirty="0"/>
          </a:p>
        </p:txBody>
      </p:sp>
      <p:sp>
        <p:nvSpPr>
          <p:cNvPr id="32" name="Shape 29"/>
          <p:cNvSpPr/>
          <p:nvPr/>
        </p:nvSpPr>
        <p:spPr>
          <a:xfrm>
            <a:off x="8119872" y="4197096"/>
            <a:ext cx="3538728" cy="950976"/>
          </a:xfrm>
          <a:prstGeom prst="roundRect">
            <a:avLst>
              <a:gd name="adj" fmla="val 13462"/>
            </a:avLst>
          </a:prstGeom>
          <a:solidFill>
            <a:srgbClr val="FFFFFF"/>
          </a:solidFill>
          <a:ln w="12700">
            <a:solidFill>
              <a:srgbClr val="FFFFFF">
                <a:alpha val="0"/>
              </a:srgbClr>
            </a:solidFill>
            <a:prstDash val="solid"/>
          </a:ln>
        </p:spPr>
      </p:sp>
      <p:sp>
        <p:nvSpPr>
          <p:cNvPr id="33" name="Shape 30"/>
          <p:cNvSpPr/>
          <p:nvPr/>
        </p:nvSpPr>
        <p:spPr>
          <a:xfrm>
            <a:off x="8405165" y="4445813"/>
            <a:ext cx="411480" cy="405994"/>
          </a:xfrm>
          <a:prstGeom prst="roundRect">
            <a:avLst>
              <a:gd name="adj" fmla="val 6757"/>
            </a:avLst>
          </a:prstGeom>
          <a:solidFill>
            <a:srgbClr val="FFFFFF">
              <a:alpha val="0"/>
            </a:srgbClr>
          </a:solidFill>
          <a:ln w="10160">
            <a:solidFill>
              <a:srgbClr val="087F83"/>
            </a:solidFill>
            <a:prstDash val="solid"/>
          </a:ln>
        </p:spPr>
      </p:sp>
      <p:sp>
        <p:nvSpPr>
          <p:cNvPr id="34" name="Shape 31"/>
          <p:cNvSpPr/>
          <p:nvPr/>
        </p:nvSpPr>
        <p:spPr>
          <a:xfrm>
            <a:off x="8460029" y="4517136"/>
            <a:ext cx="120701" cy="115214"/>
          </a:xfrm>
          <a:prstGeom prst="roundRect">
            <a:avLst>
              <a:gd name="adj" fmla="val 7937"/>
            </a:avLst>
          </a:prstGeom>
          <a:solidFill>
            <a:srgbClr val="FFFFFF">
              <a:alpha val="0"/>
            </a:srgbClr>
          </a:solidFill>
          <a:ln w="10160">
            <a:solidFill>
              <a:srgbClr val="087F83"/>
            </a:solidFill>
            <a:prstDash val="solid"/>
          </a:ln>
        </p:spPr>
      </p:sp>
      <p:sp>
        <p:nvSpPr>
          <p:cNvPr id="35" name="Shape 32"/>
          <p:cNvSpPr/>
          <p:nvPr/>
        </p:nvSpPr>
        <p:spPr>
          <a:xfrm>
            <a:off x="8630107" y="4528109"/>
            <a:ext cx="131674" cy="0"/>
          </a:xfrm>
          <a:prstGeom prst="line">
            <a:avLst/>
          </a:prstGeom>
          <a:noFill/>
          <a:ln w="22860">
            <a:solidFill>
              <a:srgbClr val="087F83"/>
            </a:solidFill>
            <a:prstDash val="solid"/>
          </a:ln>
        </p:spPr>
      </p:sp>
      <p:sp>
        <p:nvSpPr>
          <p:cNvPr id="36" name="Shape 33"/>
          <p:cNvSpPr/>
          <p:nvPr/>
        </p:nvSpPr>
        <p:spPr>
          <a:xfrm>
            <a:off x="8630107" y="4593946"/>
            <a:ext cx="131674" cy="0"/>
          </a:xfrm>
          <a:prstGeom prst="line">
            <a:avLst/>
          </a:prstGeom>
          <a:noFill/>
          <a:ln w="22860">
            <a:solidFill>
              <a:srgbClr val="087F83"/>
            </a:solidFill>
            <a:prstDash val="solid"/>
          </a:ln>
        </p:spPr>
      </p:sp>
      <p:sp>
        <p:nvSpPr>
          <p:cNvPr id="37" name="Shape 34"/>
          <p:cNvSpPr/>
          <p:nvPr/>
        </p:nvSpPr>
        <p:spPr>
          <a:xfrm>
            <a:off x="8460029" y="4692701"/>
            <a:ext cx="301752" cy="0"/>
          </a:xfrm>
          <a:prstGeom prst="line">
            <a:avLst/>
          </a:prstGeom>
          <a:noFill/>
          <a:ln w="22860">
            <a:solidFill>
              <a:srgbClr val="087F83"/>
            </a:solidFill>
            <a:prstDash val="solid"/>
          </a:ln>
        </p:spPr>
      </p:sp>
      <p:sp>
        <p:nvSpPr>
          <p:cNvPr id="38" name="Shape 35"/>
          <p:cNvSpPr/>
          <p:nvPr/>
        </p:nvSpPr>
        <p:spPr>
          <a:xfrm>
            <a:off x="8460029" y="4758538"/>
            <a:ext cx="301752" cy="0"/>
          </a:xfrm>
          <a:prstGeom prst="line">
            <a:avLst/>
          </a:prstGeom>
          <a:noFill/>
          <a:ln w="22860">
            <a:solidFill>
              <a:srgbClr val="087F83"/>
            </a:solidFill>
            <a:prstDash val="solid"/>
          </a:ln>
        </p:spPr>
      </p:sp>
      <p:sp>
        <p:nvSpPr>
          <p:cNvPr id="39" name="Text 36"/>
          <p:cNvSpPr/>
          <p:nvPr/>
        </p:nvSpPr>
        <p:spPr>
          <a:xfrm>
            <a:off x="9089136" y="4544568"/>
            <a:ext cx="2331720" cy="237744"/>
          </a:xfrm>
          <a:prstGeom prst="rect">
            <a:avLst/>
          </a:prstGeom>
          <a:noFill/>
          <a:ln/>
        </p:spPr>
        <p:txBody>
          <a:bodyPr wrap="square" lIns="0" tIns="0" rIns="0" bIns="0" rtlCol="0" anchor="t"/>
          <a:lstStyle/>
          <a:p>
            <a:pPr marL="0" indent="0" algn="l">
              <a:lnSpc>
                <a:spcPct val="100000"/>
              </a:lnSpc>
              <a:buNone/>
            </a:pPr>
            <a:r>
              <a:rPr lang="en-US" sz="1840" b="1" dirty="0">
                <a:solidFill>
                  <a:srgbClr val="172D43"/>
                </a:solidFill>
                <a:latin typeface="Arial" pitchFamily="34" charset="0"/>
                <a:ea typeface="Arial" pitchFamily="34" charset="-122"/>
                <a:cs typeface="Arial" pitchFamily="34" charset="-120"/>
              </a:rPr>
              <a:t>MATBUOT</a:t>
            </a:r>
            <a:endParaRPr lang="en-US" sz="1840" dirty="0"/>
          </a:p>
        </p:txBody>
      </p:sp>
      <p:sp>
        <p:nvSpPr>
          <p:cNvPr id="40" name="Text 37"/>
          <p:cNvSpPr/>
          <p:nvPr/>
        </p:nvSpPr>
        <p:spPr>
          <a:xfrm>
            <a:off x="630936" y="5477256"/>
            <a:ext cx="10890504" cy="612648"/>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Demokratik mamlakatlarda OAV faoliyati so‘z erkinligiga asoslanadi. Fuqarolar televideniye, radio va matbuotda o‘z fikrini erkin bayon qilishi, so‘zlashi mumkin.</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02 / SO‘Z VA MATBUOT ERKINLIGI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Axborot erkinligiga oid qonunlar</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23 / 31</a:t>
            </a:r>
            <a:endParaRPr lang="en-US" sz="1200" dirty="0"/>
          </a:p>
        </p:txBody>
      </p:sp>
      <p:sp>
        <p:nvSpPr>
          <p:cNvPr id="9" name="Shape 7"/>
          <p:cNvSpPr/>
          <p:nvPr/>
        </p:nvSpPr>
        <p:spPr>
          <a:xfrm>
            <a:off x="530352" y="6766560"/>
            <a:ext cx="8258703"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536192"/>
            <a:ext cx="7434072" cy="338328"/>
          </a:xfrm>
          <a:prstGeom prst="roundRect">
            <a:avLst>
              <a:gd name="adj" fmla="val 27027"/>
            </a:avLst>
          </a:prstGeom>
          <a:solidFill>
            <a:srgbClr val="FAF1DF"/>
          </a:solidFill>
          <a:ln w="12700">
            <a:solidFill>
              <a:srgbClr val="FAF1DF">
                <a:alpha val="0"/>
              </a:srgbClr>
            </a:solidFill>
            <a:prstDash val="solid"/>
          </a:ln>
        </p:spPr>
      </p:sp>
      <p:sp>
        <p:nvSpPr>
          <p:cNvPr id="12" name="Text 9"/>
          <p:cNvSpPr/>
          <p:nvPr/>
        </p:nvSpPr>
        <p:spPr>
          <a:xfrm>
            <a:off x="603504" y="1586484"/>
            <a:ext cx="7287768" cy="256032"/>
          </a:xfrm>
          <a:prstGeom prst="rect">
            <a:avLst/>
          </a:prstGeom>
          <a:noFill/>
          <a:ln/>
        </p:spPr>
        <p:txBody>
          <a:bodyPr wrap="square" lIns="0" tIns="0" rIns="0" bIns="0" rtlCol="0" anchor="ctr"/>
          <a:lstStyle/>
          <a:p>
            <a:pPr marL="0" indent="0" algn="ctr">
              <a:lnSpc>
                <a:spcPct val="100000"/>
              </a:lnSpc>
              <a:buNone/>
            </a:pPr>
            <a:r>
              <a:rPr lang="en-US" sz="1200" b="1" dirty="0">
                <a:solidFill>
                  <a:srgbClr val="B75D43"/>
                </a:solidFill>
                <a:latin typeface="Arial" pitchFamily="34" charset="0"/>
                <a:ea typeface="Arial" pitchFamily="34" charset="-122"/>
                <a:cs typeface="Arial" pitchFamily="34" charset="-120"/>
              </a:rPr>
              <a:t>2022-YILGI ASL MATERIALLARDAGI NOMLAR VA SANALAR</a:t>
            </a:r>
            <a:endParaRPr lang="en-US" sz="1200" dirty="0"/>
          </a:p>
        </p:txBody>
      </p:sp>
      <p:sp>
        <p:nvSpPr>
          <p:cNvPr id="13" name="Shape 10"/>
          <p:cNvSpPr/>
          <p:nvPr/>
        </p:nvSpPr>
        <p:spPr>
          <a:xfrm>
            <a:off x="530352" y="2130552"/>
            <a:ext cx="7443216" cy="438912"/>
          </a:xfrm>
          <a:prstGeom prst="roundRect">
            <a:avLst>
              <a:gd name="adj" fmla="val 12500"/>
            </a:avLst>
          </a:prstGeom>
          <a:solidFill>
            <a:srgbClr val="FFFFFF"/>
          </a:solidFill>
          <a:ln w="12700">
            <a:solidFill>
              <a:srgbClr val="FFFFFF">
                <a:alpha val="0"/>
              </a:srgbClr>
            </a:solidFill>
            <a:prstDash val="solid"/>
          </a:ln>
        </p:spPr>
      </p:sp>
      <p:sp>
        <p:nvSpPr>
          <p:cNvPr id="14" name="Shape 11"/>
          <p:cNvSpPr/>
          <p:nvPr/>
        </p:nvSpPr>
        <p:spPr>
          <a:xfrm>
            <a:off x="649224" y="2189988"/>
            <a:ext cx="685800" cy="310896"/>
          </a:xfrm>
          <a:prstGeom prst="roundRect">
            <a:avLst>
              <a:gd name="adj" fmla="val 29412"/>
            </a:avLst>
          </a:prstGeom>
          <a:solidFill>
            <a:srgbClr val="13243A"/>
          </a:solidFill>
          <a:ln w="12700">
            <a:solidFill>
              <a:srgbClr val="13243A">
                <a:alpha val="0"/>
              </a:srgbClr>
            </a:solidFill>
            <a:prstDash val="solid"/>
          </a:ln>
        </p:spPr>
      </p:sp>
      <p:sp>
        <p:nvSpPr>
          <p:cNvPr id="15" name="Text 12"/>
          <p:cNvSpPr/>
          <p:nvPr/>
        </p:nvSpPr>
        <p:spPr>
          <a:xfrm>
            <a:off x="722376" y="2240280"/>
            <a:ext cx="539496" cy="228600"/>
          </a:xfrm>
          <a:prstGeom prst="rect">
            <a:avLst/>
          </a:prstGeom>
          <a:noFill/>
          <a:ln/>
        </p:spPr>
        <p:txBody>
          <a:bodyPr wrap="square" lIns="0" tIns="0" rIns="0" bIns="0" rtlCol="0" anchor="ctr"/>
          <a:lstStyle/>
          <a:p>
            <a:pPr marL="0" indent="0" algn="ctr">
              <a:lnSpc>
                <a:spcPct val="100000"/>
              </a:lnSpc>
              <a:buNone/>
            </a:pPr>
            <a:r>
              <a:rPr lang="en-US" sz="1360" b="1" dirty="0">
                <a:solidFill>
                  <a:srgbClr val="FFFFFF"/>
                </a:solidFill>
                <a:latin typeface="Arial" pitchFamily="34" charset="0"/>
                <a:ea typeface="Arial" pitchFamily="34" charset="-122"/>
                <a:cs typeface="Arial" pitchFamily="34" charset="-120"/>
              </a:rPr>
              <a:t>1997</a:t>
            </a:r>
            <a:endParaRPr lang="en-US" sz="1360" dirty="0"/>
          </a:p>
        </p:txBody>
      </p:sp>
      <p:sp>
        <p:nvSpPr>
          <p:cNvPr id="16" name="Text 13"/>
          <p:cNvSpPr/>
          <p:nvPr/>
        </p:nvSpPr>
        <p:spPr>
          <a:xfrm>
            <a:off x="1536192" y="2217420"/>
            <a:ext cx="6181344" cy="283464"/>
          </a:xfrm>
          <a:prstGeom prst="rect">
            <a:avLst/>
          </a:prstGeom>
          <a:noFill/>
          <a:ln/>
        </p:spPr>
        <p:txBody>
          <a:bodyPr wrap="square" lIns="0" tIns="0" rIns="0" bIns="0" rtlCol="0" anchor="t"/>
          <a:lstStyle/>
          <a:p>
            <a:pPr marL="0" indent="0" algn="l">
              <a:lnSpc>
                <a:spcPct val="100000"/>
              </a:lnSpc>
              <a:buNone/>
            </a:pPr>
            <a:r>
              <a:rPr lang="en-US" sz="1860" dirty="0">
                <a:solidFill>
                  <a:srgbClr val="172D43"/>
                </a:solidFill>
                <a:latin typeface="Arial" pitchFamily="34" charset="0"/>
                <a:ea typeface="Arial" pitchFamily="34" charset="-122"/>
                <a:cs typeface="Arial" pitchFamily="34" charset="-120"/>
              </a:rPr>
              <a:t>Axborot olish kafolatlari va erkinligi to‘g‘risida</a:t>
            </a:r>
            <a:endParaRPr lang="en-US" sz="1860" dirty="0"/>
          </a:p>
        </p:txBody>
      </p:sp>
      <p:sp>
        <p:nvSpPr>
          <p:cNvPr id="17" name="Shape 14"/>
          <p:cNvSpPr/>
          <p:nvPr/>
        </p:nvSpPr>
        <p:spPr>
          <a:xfrm>
            <a:off x="530352" y="2691079"/>
            <a:ext cx="7443216" cy="438912"/>
          </a:xfrm>
          <a:prstGeom prst="roundRect">
            <a:avLst>
              <a:gd name="adj" fmla="val 12500"/>
            </a:avLst>
          </a:prstGeom>
          <a:solidFill>
            <a:srgbClr val="E9F0F9"/>
          </a:solidFill>
          <a:ln w="12700">
            <a:solidFill>
              <a:srgbClr val="E9F0F9">
                <a:alpha val="0"/>
              </a:srgbClr>
            </a:solidFill>
            <a:prstDash val="solid"/>
          </a:ln>
        </p:spPr>
      </p:sp>
      <p:sp>
        <p:nvSpPr>
          <p:cNvPr id="18" name="Shape 15"/>
          <p:cNvSpPr/>
          <p:nvPr/>
        </p:nvSpPr>
        <p:spPr>
          <a:xfrm>
            <a:off x="649224" y="2750515"/>
            <a:ext cx="685800" cy="310896"/>
          </a:xfrm>
          <a:prstGeom prst="roundRect">
            <a:avLst>
              <a:gd name="adj" fmla="val 29412"/>
            </a:avLst>
          </a:prstGeom>
          <a:solidFill>
            <a:srgbClr val="13243A"/>
          </a:solidFill>
          <a:ln w="12700">
            <a:solidFill>
              <a:srgbClr val="13243A">
                <a:alpha val="0"/>
              </a:srgbClr>
            </a:solidFill>
            <a:prstDash val="solid"/>
          </a:ln>
        </p:spPr>
      </p:sp>
      <p:sp>
        <p:nvSpPr>
          <p:cNvPr id="19" name="Text 16"/>
          <p:cNvSpPr/>
          <p:nvPr/>
        </p:nvSpPr>
        <p:spPr>
          <a:xfrm>
            <a:off x="722376" y="2800807"/>
            <a:ext cx="539496" cy="228600"/>
          </a:xfrm>
          <a:prstGeom prst="rect">
            <a:avLst/>
          </a:prstGeom>
          <a:noFill/>
          <a:ln/>
        </p:spPr>
        <p:txBody>
          <a:bodyPr wrap="square" lIns="0" tIns="0" rIns="0" bIns="0" rtlCol="0" anchor="ctr"/>
          <a:lstStyle/>
          <a:p>
            <a:pPr marL="0" indent="0" algn="ctr">
              <a:lnSpc>
                <a:spcPct val="100000"/>
              </a:lnSpc>
              <a:buNone/>
            </a:pPr>
            <a:r>
              <a:rPr lang="en-US" sz="1360" b="1" dirty="0">
                <a:solidFill>
                  <a:srgbClr val="FFFFFF"/>
                </a:solidFill>
                <a:latin typeface="Arial" pitchFamily="34" charset="0"/>
                <a:ea typeface="Arial" pitchFamily="34" charset="-122"/>
                <a:cs typeface="Arial" pitchFamily="34" charset="-120"/>
              </a:rPr>
              <a:t>1997</a:t>
            </a:r>
            <a:endParaRPr lang="en-US" sz="1360" dirty="0"/>
          </a:p>
        </p:txBody>
      </p:sp>
      <p:sp>
        <p:nvSpPr>
          <p:cNvPr id="20" name="Text 17"/>
          <p:cNvSpPr/>
          <p:nvPr/>
        </p:nvSpPr>
        <p:spPr>
          <a:xfrm>
            <a:off x="1536192" y="2777947"/>
            <a:ext cx="6181344" cy="283464"/>
          </a:xfrm>
          <a:prstGeom prst="rect">
            <a:avLst/>
          </a:prstGeom>
          <a:noFill/>
          <a:ln/>
        </p:spPr>
        <p:txBody>
          <a:bodyPr wrap="square" lIns="0" tIns="0" rIns="0" bIns="0" rtlCol="0" anchor="t"/>
          <a:lstStyle/>
          <a:p>
            <a:pPr marL="0" indent="0" algn="l">
              <a:lnSpc>
                <a:spcPct val="100000"/>
              </a:lnSpc>
              <a:buNone/>
            </a:pPr>
            <a:r>
              <a:rPr lang="en-US" sz="1860" dirty="0">
                <a:solidFill>
                  <a:srgbClr val="172D43"/>
                </a:solidFill>
                <a:latin typeface="Arial" pitchFamily="34" charset="0"/>
                <a:ea typeface="Arial" pitchFamily="34" charset="-122"/>
                <a:cs typeface="Arial" pitchFamily="34" charset="-120"/>
              </a:rPr>
              <a:t>Ommaviy axborot vositalari to‘g‘risida</a:t>
            </a:r>
            <a:endParaRPr lang="en-US" sz="1860" dirty="0"/>
          </a:p>
        </p:txBody>
      </p:sp>
      <p:sp>
        <p:nvSpPr>
          <p:cNvPr id="21" name="Shape 18"/>
          <p:cNvSpPr/>
          <p:nvPr/>
        </p:nvSpPr>
        <p:spPr>
          <a:xfrm>
            <a:off x="530352" y="3251606"/>
            <a:ext cx="7443216" cy="438912"/>
          </a:xfrm>
          <a:prstGeom prst="roundRect">
            <a:avLst>
              <a:gd name="adj" fmla="val 12500"/>
            </a:avLst>
          </a:prstGeom>
          <a:solidFill>
            <a:srgbClr val="FFFFFF"/>
          </a:solidFill>
          <a:ln w="12700">
            <a:solidFill>
              <a:srgbClr val="FFFFFF">
                <a:alpha val="0"/>
              </a:srgbClr>
            </a:solidFill>
            <a:prstDash val="solid"/>
          </a:ln>
        </p:spPr>
      </p:sp>
      <p:sp>
        <p:nvSpPr>
          <p:cNvPr id="22" name="Shape 19"/>
          <p:cNvSpPr/>
          <p:nvPr/>
        </p:nvSpPr>
        <p:spPr>
          <a:xfrm>
            <a:off x="649224" y="3311042"/>
            <a:ext cx="685800" cy="310896"/>
          </a:xfrm>
          <a:prstGeom prst="roundRect">
            <a:avLst>
              <a:gd name="adj" fmla="val 29412"/>
            </a:avLst>
          </a:prstGeom>
          <a:solidFill>
            <a:srgbClr val="13243A"/>
          </a:solidFill>
          <a:ln w="12700">
            <a:solidFill>
              <a:srgbClr val="13243A">
                <a:alpha val="0"/>
              </a:srgbClr>
            </a:solidFill>
            <a:prstDash val="solid"/>
          </a:ln>
        </p:spPr>
      </p:sp>
      <p:sp>
        <p:nvSpPr>
          <p:cNvPr id="23" name="Text 20"/>
          <p:cNvSpPr/>
          <p:nvPr/>
        </p:nvSpPr>
        <p:spPr>
          <a:xfrm>
            <a:off x="722376" y="3361334"/>
            <a:ext cx="539496" cy="228600"/>
          </a:xfrm>
          <a:prstGeom prst="rect">
            <a:avLst/>
          </a:prstGeom>
          <a:noFill/>
          <a:ln/>
        </p:spPr>
        <p:txBody>
          <a:bodyPr wrap="square" lIns="0" tIns="0" rIns="0" bIns="0" rtlCol="0" anchor="ctr"/>
          <a:lstStyle/>
          <a:p>
            <a:pPr marL="0" indent="0" algn="ctr">
              <a:lnSpc>
                <a:spcPct val="100000"/>
              </a:lnSpc>
              <a:buNone/>
            </a:pPr>
            <a:r>
              <a:rPr lang="en-US" sz="1360" b="1" dirty="0">
                <a:solidFill>
                  <a:srgbClr val="FFFFFF"/>
                </a:solidFill>
                <a:latin typeface="Arial" pitchFamily="34" charset="0"/>
                <a:ea typeface="Arial" pitchFamily="34" charset="-122"/>
                <a:cs typeface="Arial" pitchFamily="34" charset="-120"/>
              </a:rPr>
              <a:t>1997</a:t>
            </a:r>
            <a:endParaRPr lang="en-US" sz="1360" dirty="0"/>
          </a:p>
        </p:txBody>
      </p:sp>
      <p:sp>
        <p:nvSpPr>
          <p:cNvPr id="24" name="Text 21"/>
          <p:cNvSpPr/>
          <p:nvPr/>
        </p:nvSpPr>
        <p:spPr>
          <a:xfrm>
            <a:off x="1536192" y="3338474"/>
            <a:ext cx="6181344" cy="283464"/>
          </a:xfrm>
          <a:prstGeom prst="rect">
            <a:avLst/>
          </a:prstGeom>
          <a:noFill/>
          <a:ln/>
        </p:spPr>
        <p:txBody>
          <a:bodyPr wrap="square" lIns="0" tIns="0" rIns="0" bIns="0" rtlCol="0" anchor="t"/>
          <a:lstStyle/>
          <a:p>
            <a:pPr marL="0" indent="0" algn="l">
              <a:lnSpc>
                <a:spcPct val="100000"/>
              </a:lnSpc>
              <a:buNone/>
            </a:pPr>
            <a:r>
              <a:rPr lang="en-US" sz="1860" dirty="0">
                <a:solidFill>
                  <a:srgbClr val="172D43"/>
                </a:solidFill>
                <a:latin typeface="Arial" pitchFamily="34" charset="0"/>
                <a:ea typeface="Arial" pitchFamily="34" charset="-122"/>
                <a:cs typeface="Arial" pitchFamily="34" charset="-120"/>
              </a:rPr>
              <a:t>Jurnalistlik faoliyatini himoya qilish to‘g‘risida</a:t>
            </a:r>
            <a:endParaRPr lang="en-US" sz="1860" dirty="0"/>
          </a:p>
        </p:txBody>
      </p:sp>
      <p:sp>
        <p:nvSpPr>
          <p:cNvPr id="25" name="Shape 22"/>
          <p:cNvSpPr/>
          <p:nvPr/>
        </p:nvSpPr>
        <p:spPr>
          <a:xfrm>
            <a:off x="530352" y="3812134"/>
            <a:ext cx="7443216" cy="438912"/>
          </a:xfrm>
          <a:prstGeom prst="roundRect">
            <a:avLst>
              <a:gd name="adj" fmla="val 12500"/>
            </a:avLst>
          </a:prstGeom>
          <a:solidFill>
            <a:srgbClr val="E9F0F9"/>
          </a:solidFill>
          <a:ln w="12700">
            <a:solidFill>
              <a:srgbClr val="E9F0F9">
                <a:alpha val="0"/>
              </a:srgbClr>
            </a:solidFill>
            <a:prstDash val="solid"/>
          </a:ln>
        </p:spPr>
      </p:sp>
      <p:sp>
        <p:nvSpPr>
          <p:cNvPr id="26" name="Shape 23"/>
          <p:cNvSpPr/>
          <p:nvPr/>
        </p:nvSpPr>
        <p:spPr>
          <a:xfrm>
            <a:off x="649224" y="3871570"/>
            <a:ext cx="685800" cy="310896"/>
          </a:xfrm>
          <a:prstGeom prst="roundRect">
            <a:avLst>
              <a:gd name="adj" fmla="val 29412"/>
            </a:avLst>
          </a:prstGeom>
          <a:solidFill>
            <a:srgbClr val="13243A"/>
          </a:solidFill>
          <a:ln w="12700">
            <a:solidFill>
              <a:srgbClr val="13243A">
                <a:alpha val="0"/>
              </a:srgbClr>
            </a:solidFill>
            <a:prstDash val="solid"/>
          </a:ln>
        </p:spPr>
      </p:sp>
      <p:sp>
        <p:nvSpPr>
          <p:cNvPr id="27" name="Text 24"/>
          <p:cNvSpPr/>
          <p:nvPr/>
        </p:nvSpPr>
        <p:spPr>
          <a:xfrm>
            <a:off x="722376" y="3921862"/>
            <a:ext cx="539496" cy="228600"/>
          </a:xfrm>
          <a:prstGeom prst="rect">
            <a:avLst/>
          </a:prstGeom>
          <a:noFill/>
          <a:ln/>
        </p:spPr>
        <p:txBody>
          <a:bodyPr wrap="square" lIns="0" tIns="0" rIns="0" bIns="0" rtlCol="0" anchor="ctr"/>
          <a:lstStyle/>
          <a:p>
            <a:pPr marL="0" indent="0" algn="ctr">
              <a:lnSpc>
                <a:spcPct val="100000"/>
              </a:lnSpc>
              <a:buNone/>
            </a:pPr>
            <a:r>
              <a:rPr lang="en-US" sz="1360" b="1" dirty="0">
                <a:solidFill>
                  <a:srgbClr val="FFFFFF"/>
                </a:solidFill>
                <a:latin typeface="Arial" pitchFamily="34" charset="0"/>
                <a:ea typeface="Arial" pitchFamily="34" charset="-122"/>
                <a:cs typeface="Arial" pitchFamily="34" charset="-120"/>
              </a:rPr>
              <a:t>1996</a:t>
            </a:r>
            <a:endParaRPr lang="en-US" sz="1360" dirty="0"/>
          </a:p>
        </p:txBody>
      </p:sp>
      <p:sp>
        <p:nvSpPr>
          <p:cNvPr id="28" name="Text 25"/>
          <p:cNvSpPr/>
          <p:nvPr/>
        </p:nvSpPr>
        <p:spPr>
          <a:xfrm>
            <a:off x="1536192" y="3899002"/>
            <a:ext cx="6181344" cy="283464"/>
          </a:xfrm>
          <a:prstGeom prst="rect">
            <a:avLst/>
          </a:prstGeom>
          <a:noFill/>
          <a:ln/>
        </p:spPr>
        <p:txBody>
          <a:bodyPr wrap="square" lIns="0" tIns="0" rIns="0" bIns="0" rtlCol="0" anchor="t"/>
          <a:lstStyle/>
          <a:p>
            <a:pPr marL="0" indent="0" algn="l">
              <a:lnSpc>
                <a:spcPct val="100000"/>
              </a:lnSpc>
              <a:buNone/>
            </a:pPr>
            <a:r>
              <a:rPr lang="en-US" sz="1860" dirty="0">
                <a:solidFill>
                  <a:srgbClr val="172D43"/>
                </a:solidFill>
                <a:latin typeface="Arial" pitchFamily="34" charset="0"/>
                <a:ea typeface="Arial" pitchFamily="34" charset="-122"/>
                <a:cs typeface="Arial" pitchFamily="34" charset="-120"/>
              </a:rPr>
              <a:t>Mualliflik huquqi va turdosh huquqlar to‘g‘risida</a:t>
            </a:r>
            <a:endParaRPr lang="en-US" sz="1860" dirty="0"/>
          </a:p>
        </p:txBody>
      </p:sp>
      <p:sp>
        <p:nvSpPr>
          <p:cNvPr id="29" name="Shape 26"/>
          <p:cNvSpPr/>
          <p:nvPr/>
        </p:nvSpPr>
        <p:spPr>
          <a:xfrm>
            <a:off x="530352" y="4372661"/>
            <a:ext cx="7443216" cy="438912"/>
          </a:xfrm>
          <a:prstGeom prst="roundRect">
            <a:avLst>
              <a:gd name="adj" fmla="val 12500"/>
            </a:avLst>
          </a:prstGeom>
          <a:solidFill>
            <a:srgbClr val="FFFFFF"/>
          </a:solidFill>
          <a:ln w="12700">
            <a:solidFill>
              <a:srgbClr val="FFFFFF">
                <a:alpha val="0"/>
              </a:srgbClr>
            </a:solidFill>
            <a:prstDash val="solid"/>
          </a:ln>
        </p:spPr>
      </p:sp>
      <p:sp>
        <p:nvSpPr>
          <p:cNvPr id="30" name="Shape 27"/>
          <p:cNvSpPr/>
          <p:nvPr/>
        </p:nvSpPr>
        <p:spPr>
          <a:xfrm>
            <a:off x="649224" y="4432097"/>
            <a:ext cx="685800" cy="310896"/>
          </a:xfrm>
          <a:prstGeom prst="roundRect">
            <a:avLst>
              <a:gd name="adj" fmla="val 29412"/>
            </a:avLst>
          </a:prstGeom>
          <a:solidFill>
            <a:srgbClr val="13243A"/>
          </a:solidFill>
          <a:ln w="12700">
            <a:solidFill>
              <a:srgbClr val="13243A">
                <a:alpha val="0"/>
              </a:srgbClr>
            </a:solidFill>
            <a:prstDash val="solid"/>
          </a:ln>
        </p:spPr>
      </p:sp>
      <p:sp>
        <p:nvSpPr>
          <p:cNvPr id="31" name="Text 28"/>
          <p:cNvSpPr/>
          <p:nvPr/>
        </p:nvSpPr>
        <p:spPr>
          <a:xfrm>
            <a:off x="722376" y="4482389"/>
            <a:ext cx="539496" cy="228600"/>
          </a:xfrm>
          <a:prstGeom prst="rect">
            <a:avLst/>
          </a:prstGeom>
          <a:noFill/>
          <a:ln/>
        </p:spPr>
        <p:txBody>
          <a:bodyPr wrap="square" lIns="0" tIns="0" rIns="0" bIns="0" rtlCol="0" anchor="ctr"/>
          <a:lstStyle/>
          <a:p>
            <a:pPr marL="0" indent="0" algn="ctr">
              <a:lnSpc>
                <a:spcPct val="100000"/>
              </a:lnSpc>
              <a:buNone/>
            </a:pPr>
            <a:r>
              <a:rPr lang="en-US" sz="1360" b="1" dirty="0">
                <a:solidFill>
                  <a:srgbClr val="FFFFFF"/>
                </a:solidFill>
                <a:latin typeface="Arial" pitchFamily="34" charset="0"/>
                <a:ea typeface="Arial" pitchFamily="34" charset="-122"/>
                <a:cs typeface="Arial" pitchFamily="34" charset="-120"/>
              </a:rPr>
              <a:t>1996</a:t>
            </a:r>
            <a:endParaRPr lang="en-US" sz="1360" dirty="0"/>
          </a:p>
        </p:txBody>
      </p:sp>
      <p:sp>
        <p:nvSpPr>
          <p:cNvPr id="32" name="Text 29"/>
          <p:cNvSpPr/>
          <p:nvPr/>
        </p:nvSpPr>
        <p:spPr>
          <a:xfrm>
            <a:off x="1536192" y="4459529"/>
            <a:ext cx="6181344" cy="283464"/>
          </a:xfrm>
          <a:prstGeom prst="rect">
            <a:avLst/>
          </a:prstGeom>
          <a:noFill/>
          <a:ln/>
        </p:spPr>
        <p:txBody>
          <a:bodyPr wrap="square" lIns="0" tIns="0" rIns="0" bIns="0" rtlCol="0" anchor="t"/>
          <a:lstStyle/>
          <a:p>
            <a:pPr marL="0" indent="0" algn="l">
              <a:lnSpc>
                <a:spcPct val="100000"/>
              </a:lnSpc>
              <a:buNone/>
            </a:pPr>
            <a:r>
              <a:rPr lang="en-US" sz="1860" dirty="0">
                <a:solidFill>
                  <a:srgbClr val="172D43"/>
                </a:solidFill>
                <a:latin typeface="Arial" pitchFamily="34" charset="0"/>
                <a:ea typeface="Arial" pitchFamily="34" charset="-122"/>
                <a:cs typeface="Arial" pitchFamily="34" charset="-120"/>
              </a:rPr>
              <a:t>Noshirlik faoliyati to‘g‘risida</a:t>
            </a:r>
            <a:endParaRPr lang="en-US" sz="1860" dirty="0"/>
          </a:p>
        </p:txBody>
      </p:sp>
      <p:sp>
        <p:nvSpPr>
          <p:cNvPr id="33" name="Shape 30"/>
          <p:cNvSpPr/>
          <p:nvPr/>
        </p:nvSpPr>
        <p:spPr>
          <a:xfrm>
            <a:off x="530352" y="4933188"/>
            <a:ext cx="7443216" cy="438912"/>
          </a:xfrm>
          <a:prstGeom prst="roundRect">
            <a:avLst>
              <a:gd name="adj" fmla="val 12500"/>
            </a:avLst>
          </a:prstGeom>
          <a:solidFill>
            <a:srgbClr val="E9F0F9"/>
          </a:solidFill>
          <a:ln w="12700">
            <a:solidFill>
              <a:srgbClr val="E9F0F9">
                <a:alpha val="0"/>
              </a:srgbClr>
            </a:solidFill>
            <a:prstDash val="solid"/>
          </a:ln>
        </p:spPr>
      </p:sp>
      <p:sp>
        <p:nvSpPr>
          <p:cNvPr id="34" name="Shape 31"/>
          <p:cNvSpPr/>
          <p:nvPr/>
        </p:nvSpPr>
        <p:spPr>
          <a:xfrm>
            <a:off x="649224" y="4992624"/>
            <a:ext cx="685800" cy="310896"/>
          </a:xfrm>
          <a:prstGeom prst="roundRect">
            <a:avLst>
              <a:gd name="adj" fmla="val 29412"/>
            </a:avLst>
          </a:prstGeom>
          <a:solidFill>
            <a:srgbClr val="13243A"/>
          </a:solidFill>
          <a:ln w="12700">
            <a:solidFill>
              <a:srgbClr val="13243A">
                <a:alpha val="0"/>
              </a:srgbClr>
            </a:solidFill>
            <a:prstDash val="solid"/>
          </a:ln>
        </p:spPr>
      </p:sp>
      <p:sp>
        <p:nvSpPr>
          <p:cNvPr id="35" name="Text 32"/>
          <p:cNvSpPr/>
          <p:nvPr/>
        </p:nvSpPr>
        <p:spPr>
          <a:xfrm>
            <a:off x="722376" y="5042916"/>
            <a:ext cx="539496" cy="228600"/>
          </a:xfrm>
          <a:prstGeom prst="rect">
            <a:avLst/>
          </a:prstGeom>
          <a:noFill/>
          <a:ln/>
        </p:spPr>
        <p:txBody>
          <a:bodyPr wrap="square" lIns="0" tIns="0" rIns="0" bIns="0" rtlCol="0" anchor="ctr"/>
          <a:lstStyle/>
          <a:p>
            <a:pPr marL="0" indent="0" algn="ctr">
              <a:lnSpc>
                <a:spcPct val="100000"/>
              </a:lnSpc>
              <a:buNone/>
            </a:pPr>
            <a:r>
              <a:rPr lang="en-US" sz="1360" b="1" dirty="0">
                <a:solidFill>
                  <a:srgbClr val="FFFFFF"/>
                </a:solidFill>
                <a:latin typeface="Arial" pitchFamily="34" charset="0"/>
                <a:ea typeface="Arial" pitchFamily="34" charset="-122"/>
                <a:cs typeface="Arial" pitchFamily="34" charset="-120"/>
              </a:rPr>
              <a:t>1998</a:t>
            </a:r>
            <a:endParaRPr lang="en-US" sz="1360" dirty="0"/>
          </a:p>
        </p:txBody>
      </p:sp>
      <p:sp>
        <p:nvSpPr>
          <p:cNvPr id="36" name="Text 33"/>
          <p:cNvSpPr/>
          <p:nvPr/>
        </p:nvSpPr>
        <p:spPr>
          <a:xfrm>
            <a:off x="1536192" y="5020056"/>
            <a:ext cx="6181344" cy="283464"/>
          </a:xfrm>
          <a:prstGeom prst="rect">
            <a:avLst/>
          </a:prstGeom>
          <a:noFill/>
          <a:ln/>
        </p:spPr>
        <p:txBody>
          <a:bodyPr wrap="square" lIns="0" tIns="0" rIns="0" bIns="0" rtlCol="0" anchor="t"/>
          <a:lstStyle/>
          <a:p>
            <a:pPr marL="0" indent="0" algn="l">
              <a:lnSpc>
                <a:spcPct val="100000"/>
              </a:lnSpc>
              <a:buNone/>
            </a:pPr>
            <a:r>
              <a:rPr lang="en-US" sz="1860" dirty="0">
                <a:solidFill>
                  <a:srgbClr val="172D43"/>
                </a:solidFill>
                <a:latin typeface="Arial" pitchFamily="34" charset="0"/>
                <a:ea typeface="Arial" pitchFamily="34" charset="-122"/>
                <a:cs typeface="Arial" pitchFamily="34" charset="-120"/>
              </a:rPr>
              <a:t>Reklama to‘g‘risida</a:t>
            </a:r>
            <a:endParaRPr lang="en-US" sz="1860" dirty="0"/>
          </a:p>
        </p:txBody>
      </p:sp>
      <p:sp>
        <p:nvSpPr>
          <p:cNvPr id="37" name="Shape 34"/>
          <p:cNvSpPr/>
          <p:nvPr/>
        </p:nvSpPr>
        <p:spPr>
          <a:xfrm>
            <a:off x="530352" y="5493715"/>
            <a:ext cx="7443216" cy="438912"/>
          </a:xfrm>
          <a:prstGeom prst="roundRect">
            <a:avLst>
              <a:gd name="adj" fmla="val 12500"/>
            </a:avLst>
          </a:prstGeom>
          <a:solidFill>
            <a:srgbClr val="FFFFFF"/>
          </a:solidFill>
          <a:ln w="12700">
            <a:solidFill>
              <a:srgbClr val="FFFFFF">
                <a:alpha val="0"/>
              </a:srgbClr>
            </a:solidFill>
            <a:prstDash val="solid"/>
          </a:ln>
        </p:spPr>
      </p:sp>
      <p:sp>
        <p:nvSpPr>
          <p:cNvPr id="38" name="Shape 35"/>
          <p:cNvSpPr/>
          <p:nvPr/>
        </p:nvSpPr>
        <p:spPr>
          <a:xfrm>
            <a:off x="649224" y="5553151"/>
            <a:ext cx="685800" cy="310896"/>
          </a:xfrm>
          <a:prstGeom prst="roundRect">
            <a:avLst>
              <a:gd name="adj" fmla="val 29412"/>
            </a:avLst>
          </a:prstGeom>
          <a:solidFill>
            <a:srgbClr val="13243A"/>
          </a:solidFill>
          <a:ln w="12700">
            <a:solidFill>
              <a:srgbClr val="13243A">
                <a:alpha val="0"/>
              </a:srgbClr>
            </a:solidFill>
            <a:prstDash val="solid"/>
          </a:ln>
        </p:spPr>
      </p:sp>
      <p:sp>
        <p:nvSpPr>
          <p:cNvPr id="39" name="Text 36"/>
          <p:cNvSpPr/>
          <p:nvPr/>
        </p:nvSpPr>
        <p:spPr>
          <a:xfrm>
            <a:off x="722376" y="5603443"/>
            <a:ext cx="539496" cy="228600"/>
          </a:xfrm>
          <a:prstGeom prst="rect">
            <a:avLst/>
          </a:prstGeom>
          <a:noFill/>
          <a:ln/>
        </p:spPr>
        <p:txBody>
          <a:bodyPr wrap="square" lIns="0" tIns="0" rIns="0" bIns="0" rtlCol="0" anchor="ctr"/>
          <a:lstStyle/>
          <a:p>
            <a:pPr marL="0" indent="0" algn="ctr">
              <a:lnSpc>
                <a:spcPct val="100000"/>
              </a:lnSpc>
              <a:buNone/>
            </a:pPr>
            <a:r>
              <a:rPr lang="en-US" sz="1360" b="1" dirty="0">
                <a:solidFill>
                  <a:srgbClr val="FFFFFF"/>
                </a:solidFill>
                <a:latin typeface="Arial" pitchFamily="34" charset="0"/>
                <a:ea typeface="Arial" pitchFamily="34" charset="-122"/>
                <a:cs typeface="Arial" pitchFamily="34" charset="-120"/>
              </a:rPr>
              <a:t>2002</a:t>
            </a:r>
            <a:endParaRPr lang="en-US" sz="1360" dirty="0"/>
          </a:p>
        </p:txBody>
      </p:sp>
      <p:sp>
        <p:nvSpPr>
          <p:cNvPr id="40" name="Text 37"/>
          <p:cNvSpPr/>
          <p:nvPr/>
        </p:nvSpPr>
        <p:spPr>
          <a:xfrm>
            <a:off x="1536192" y="5580583"/>
            <a:ext cx="6181344" cy="283464"/>
          </a:xfrm>
          <a:prstGeom prst="rect">
            <a:avLst/>
          </a:prstGeom>
          <a:noFill/>
          <a:ln/>
        </p:spPr>
        <p:txBody>
          <a:bodyPr wrap="square" lIns="0" tIns="0" rIns="0" bIns="0" rtlCol="0" anchor="t"/>
          <a:lstStyle/>
          <a:p>
            <a:pPr marL="0" indent="0" algn="l">
              <a:lnSpc>
                <a:spcPct val="100000"/>
              </a:lnSpc>
              <a:buNone/>
            </a:pPr>
            <a:r>
              <a:rPr lang="en-US" sz="1860" dirty="0">
                <a:solidFill>
                  <a:srgbClr val="172D43"/>
                </a:solidFill>
                <a:latin typeface="Arial" pitchFamily="34" charset="0"/>
                <a:ea typeface="Arial" pitchFamily="34" charset="-122"/>
                <a:cs typeface="Arial" pitchFamily="34" charset="-120"/>
              </a:rPr>
              <a:t>Axborot erkinligi prinsiplari va kafolatlari to‘g‘risida</a:t>
            </a:r>
            <a:endParaRPr lang="en-US" sz="1860" dirty="0"/>
          </a:p>
        </p:txBody>
      </p:sp>
      <p:sp>
        <p:nvSpPr>
          <p:cNvPr id="41" name="Shape 38"/>
          <p:cNvSpPr/>
          <p:nvPr/>
        </p:nvSpPr>
        <p:spPr>
          <a:xfrm>
            <a:off x="8238744" y="1536192"/>
            <a:ext cx="3410712" cy="4562856"/>
          </a:xfrm>
          <a:prstGeom prst="roundRect">
            <a:avLst>
              <a:gd name="adj" fmla="val 4826"/>
            </a:avLst>
          </a:prstGeom>
          <a:solidFill>
            <a:srgbClr val="13243A"/>
          </a:solidFill>
          <a:ln w="12700">
            <a:solidFill>
              <a:srgbClr val="13243A">
                <a:alpha val="0"/>
              </a:srgbClr>
            </a:solidFill>
            <a:prstDash val="solid"/>
          </a:ln>
        </p:spPr>
      </p:sp>
      <p:sp>
        <p:nvSpPr>
          <p:cNvPr id="42" name="Shape 39"/>
          <p:cNvSpPr/>
          <p:nvPr/>
        </p:nvSpPr>
        <p:spPr>
          <a:xfrm>
            <a:off x="8846820" y="1890613"/>
            <a:ext cx="0" cy="520659"/>
          </a:xfrm>
          <a:prstGeom prst="line">
            <a:avLst/>
          </a:prstGeom>
          <a:noFill/>
          <a:ln w="22860">
            <a:solidFill>
              <a:srgbClr val="E5B65D"/>
            </a:solidFill>
            <a:prstDash val="solid"/>
          </a:ln>
        </p:spPr>
      </p:sp>
      <p:sp>
        <p:nvSpPr>
          <p:cNvPr id="43" name="Shape 40"/>
          <p:cNvSpPr/>
          <p:nvPr/>
        </p:nvSpPr>
        <p:spPr>
          <a:xfrm>
            <a:off x="8633216" y="2010766"/>
            <a:ext cx="427208" cy="0"/>
          </a:xfrm>
          <a:prstGeom prst="line">
            <a:avLst/>
          </a:prstGeom>
          <a:noFill/>
          <a:ln w="22860">
            <a:solidFill>
              <a:srgbClr val="E5B65D"/>
            </a:solidFill>
            <a:prstDash val="solid"/>
          </a:ln>
        </p:spPr>
      </p:sp>
      <p:sp>
        <p:nvSpPr>
          <p:cNvPr id="44" name="Shape 41"/>
          <p:cNvSpPr/>
          <p:nvPr/>
        </p:nvSpPr>
        <p:spPr>
          <a:xfrm>
            <a:off x="8679942" y="2411273"/>
            <a:ext cx="333756" cy="0"/>
          </a:xfrm>
          <a:prstGeom prst="line">
            <a:avLst/>
          </a:prstGeom>
          <a:noFill/>
          <a:ln w="22860">
            <a:solidFill>
              <a:srgbClr val="E5B65D"/>
            </a:solidFill>
            <a:prstDash val="solid"/>
          </a:ln>
        </p:spPr>
      </p:sp>
      <p:sp>
        <p:nvSpPr>
          <p:cNvPr id="45" name="Shape 42"/>
          <p:cNvSpPr/>
          <p:nvPr/>
        </p:nvSpPr>
        <p:spPr>
          <a:xfrm flipV="1">
            <a:off x="8559790" y="2010766"/>
            <a:ext cx="80101" cy="200254"/>
          </a:xfrm>
          <a:prstGeom prst="line">
            <a:avLst/>
          </a:prstGeom>
          <a:noFill/>
          <a:ln w="22860">
            <a:solidFill>
              <a:srgbClr val="E5B65D"/>
            </a:solidFill>
            <a:prstDash val="solid"/>
          </a:ln>
        </p:spPr>
      </p:sp>
      <p:sp>
        <p:nvSpPr>
          <p:cNvPr id="46" name="Shape 43"/>
          <p:cNvSpPr/>
          <p:nvPr/>
        </p:nvSpPr>
        <p:spPr>
          <a:xfrm>
            <a:off x="8639891" y="2010766"/>
            <a:ext cx="80101" cy="200254"/>
          </a:xfrm>
          <a:prstGeom prst="line">
            <a:avLst/>
          </a:prstGeom>
          <a:noFill/>
          <a:ln w="22860">
            <a:solidFill>
              <a:srgbClr val="E5B65D"/>
            </a:solidFill>
            <a:prstDash val="solid"/>
          </a:ln>
        </p:spPr>
      </p:sp>
      <p:sp>
        <p:nvSpPr>
          <p:cNvPr id="47" name="Shape 44"/>
          <p:cNvSpPr/>
          <p:nvPr/>
        </p:nvSpPr>
        <p:spPr>
          <a:xfrm>
            <a:off x="8559790" y="2211019"/>
            <a:ext cx="160203" cy="0"/>
          </a:xfrm>
          <a:prstGeom prst="line">
            <a:avLst/>
          </a:prstGeom>
          <a:noFill/>
          <a:ln w="22860">
            <a:solidFill>
              <a:srgbClr val="E5B65D"/>
            </a:solidFill>
            <a:prstDash val="solid"/>
          </a:ln>
        </p:spPr>
      </p:sp>
      <p:sp>
        <p:nvSpPr>
          <p:cNvPr id="48" name="Shape 45"/>
          <p:cNvSpPr/>
          <p:nvPr/>
        </p:nvSpPr>
        <p:spPr>
          <a:xfrm flipV="1">
            <a:off x="8973647" y="2010766"/>
            <a:ext cx="80101" cy="200254"/>
          </a:xfrm>
          <a:prstGeom prst="line">
            <a:avLst/>
          </a:prstGeom>
          <a:noFill/>
          <a:ln w="22860">
            <a:solidFill>
              <a:srgbClr val="E5B65D"/>
            </a:solidFill>
            <a:prstDash val="solid"/>
          </a:ln>
        </p:spPr>
      </p:sp>
      <p:sp>
        <p:nvSpPr>
          <p:cNvPr id="49" name="Shape 46"/>
          <p:cNvSpPr/>
          <p:nvPr/>
        </p:nvSpPr>
        <p:spPr>
          <a:xfrm>
            <a:off x="9053749" y="2010766"/>
            <a:ext cx="80101" cy="200254"/>
          </a:xfrm>
          <a:prstGeom prst="line">
            <a:avLst/>
          </a:prstGeom>
          <a:noFill/>
          <a:ln w="22860">
            <a:solidFill>
              <a:srgbClr val="E5B65D"/>
            </a:solidFill>
            <a:prstDash val="solid"/>
          </a:ln>
        </p:spPr>
      </p:sp>
      <p:sp>
        <p:nvSpPr>
          <p:cNvPr id="50" name="Shape 47"/>
          <p:cNvSpPr/>
          <p:nvPr/>
        </p:nvSpPr>
        <p:spPr>
          <a:xfrm>
            <a:off x="8973647" y="2211019"/>
            <a:ext cx="160203" cy="0"/>
          </a:xfrm>
          <a:prstGeom prst="line">
            <a:avLst/>
          </a:prstGeom>
          <a:noFill/>
          <a:ln w="22860">
            <a:solidFill>
              <a:srgbClr val="E5B65D"/>
            </a:solidFill>
            <a:prstDash val="solid"/>
          </a:ln>
        </p:spPr>
      </p:sp>
      <p:sp>
        <p:nvSpPr>
          <p:cNvPr id="51" name="Text 48"/>
          <p:cNvSpPr/>
          <p:nvPr/>
        </p:nvSpPr>
        <p:spPr>
          <a:xfrm>
            <a:off x="8513064" y="2715768"/>
            <a:ext cx="2852928" cy="713232"/>
          </a:xfrm>
          <a:prstGeom prst="rect">
            <a:avLst/>
          </a:prstGeom>
          <a:noFill/>
          <a:ln/>
        </p:spPr>
        <p:txBody>
          <a:bodyPr wrap="square" lIns="0" tIns="0" rIns="0" bIns="0" rtlCol="0" anchor="t"/>
          <a:lstStyle/>
          <a:p>
            <a:pPr marL="0" indent="0" algn="l">
              <a:lnSpc>
                <a:spcPct val="100000"/>
              </a:lnSpc>
              <a:buNone/>
            </a:pPr>
            <a:r>
              <a:rPr lang="en-US" sz="2600" b="1" dirty="0">
                <a:solidFill>
                  <a:srgbClr val="FFFFFF"/>
                </a:solidFill>
                <a:latin typeface="Arial" pitchFamily="34" charset="0"/>
                <a:ea typeface="Arial" pitchFamily="34" charset="-122"/>
                <a:cs typeface="Arial" pitchFamily="34" charset="-120"/>
              </a:rPr>
              <a:t>Asosiy maqsad</a:t>
            </a:r>
            <a:endParaRPr lang="en-US" sz="2600" dirty="0"/>
          </a:p>
        </p:txBody>
      </p:sp>
      <p:sp>
        <p:nvSpPr>
          <p:cNvPr id="52" name="Text 49"/>
          <p:cNvSpPr/>
          <p:nvPr/>
        </p:nvSpPr>
        <p:spPr>
          <a:xfrm>
            <a:off x="8513064" y="3474720"/>
            <a:ext cx="2843784" cy="1216152"/>
          </a:xfrm>
          <a:prstGeom prst="rect">
            <a:avLst/>
          </a:prstGeom>
          <a:noFill/>
          <a:ln/>
        </p:spPr>
        <p:txBody>
          <a:bodyPr wrap="square" lIns="0" tIns="0" rIns="0" bIns="0" rtlCol="0" anchor="t"/>
          <a:lstStyle/>
          <a:p>
            <a:pPr marL="0" indent="0" algn="l">
              <a:lnSpc>
                <a:spcPct val="100000"/>
              </a:lnSpc>
              <a:buNone/>
            </a:pPr>
            <a:r>
              <a:rPr lang="en-US" sz="1980" dirty="0">
                <a:solidFill>
                  <a:srgbClr val="C5D2DE"/>
                </a:solidFill>
                <a:latin typeface="Arial" pitchFamily="34" charset="0"/>
                <a:ea typeface="Arial" pitchFamily="34" charset="-122"/>
                <a:cs typeface="Arial" pitchFamily="34" charset="-120"/>
              </a:rPr>
              <a:t>So‘z erkinligi kafolatlari va har kimning axborotni erkin hamda moneliksiz:</a:t>
            </a:r>
            <a:endParaRPr lang="en-US" sz="1980" dirty="0"/>
          </a:p>
        </p:txBody>
      </p:sp>
      <p:sp>
        <p:nvSpPr>
          <p:cNvPr id="53" name="Shape 50"/>
          <p:cNvSpPr/>
          <p:nvPr/>
        </p:nvSpPr>
        <p:spPr>
          <a:xfrm>
            <a:off x="8494776" y="4855464"/>
            <a:ext cx="1307592" cy="283464"/>
          </a:xfrm>
          <a:prstGeom prst="roundRect">
            <a:avLst>
              <a:gd name="adj" fmla="val 32258"/>
            </a:avLst>
          </a:prstGeom>
          <a:solidFill>
            <a:srgbClr val="1C344C"/>
          </a:solidFill>
          <a:ln w="12700">
            <a:solidFill>
              <a:srgbClr val="1C344C">
                <a:alpha val="0"/>
              </a:srgbClr>
            </a:solidFill>
            <a:prstDash val="solid"/>
          </a:ln>
        </p:spPr>
      </p:sp>
      <p:sp>
        <p:nvSpPr>
          <p:cNvPr id="54" name="Text 51"/>
          <p:cNvSpPr/>
          <p:nvPr/>
        </p:nvSpPr>
        <p:spPr>
          <a:xfrm>
            <a:off x="8567928" y="4905756"/>
            <a:ext cx="1161288" cy="201168"/>
          </a:xfrm>
          <a:prstGeom prst="rect">
            <a:avLst/>
          </a:prstGeom>
          <a:noFill/>
          <a:ln/>
        </p:spPr>
        <p:txBody>
          <a:bodyPr wrap="square" lIns="0" tIns="0" rIns="0" bIns="0" rtlCol="0" anchor="ctr"/>
          <a:lstStyle/>
          <a:p>
            <a:pPr marL="0" indent="0" algn="ctr">
              <a:lnSpc>
                <a:spcPct val="100000"/>
              </a:lnSpc>
              <a:buNone/>
            </a:pPr>
            <a:r>
              <a:rPr lang="en-US" sz="1470" b="1" dirty="0">
                <a:solidFill>
                  <a:srgbClr val="FFFFFF"/>
                </a:solidFill>
                <a:latin typeface="Arial" pitchFamily="34" charset="0"/>
                <a:ea typeface="Arial" pitchFamily="34" charset="-122"/>
                <a:cs typeface="Arial" pitchFamily="34" charset="-120"/>
              </a:rPr>
              <a:t>izlash</a:t>
            </a:r>
            <a:endParaRPr lang="en-US" sz="1470" dirty="0"/>
          </a:p>
        </p:txBody>
      </p:sp>
      <p:sp>
        <p:nvSpPr>
          <p:cNvPr id="55" name="Shape 52"/>
          <p:cNvSpPr/>
          <p:nvPr/>
        </p:nvSpPr>
        <p:spPr>
          <a:xfrm>
            <a:off x="9957816" y="4855464"/>
            <a:ext cx="1307592" cy="283464"/>
          </a:xfrm>
          <a:prstGeom prst="roundRect">
            <a:avLst>
              <a:gd name="adj" fmla="val 32258"/>
            </a:avLst>
          </a:prstGeom>
          <a:solidFill>
            <a:srgbClr val="1C344C"/>
          </a:solidFill>
          <a:ln w="12700">
            <a:solidFill>
              <a:srgbClr val="1C344C">
                <a:alpha val="0"/>
              </a:srgbClr>
            </a:solidFill>
            <a:prstDash val="solid"/>
          </a:ln>
        </p:spPr>
      </p:sp>
      <p:sp>
        <p:nvSpPr>
          <p:cNvPr id="56" name="Text 53"/>
          <p:cNvSpPr/>
          <p:nvPr/>
        </p:nvSpPr>
        <p:spPr>
          <a:xfrm>
            <a:off x="10030968" y="4905756"/>
            <a:ext cx="1161288" cy="201168"/>
          </a:xfrm>
          <a:prstGeom prst="rect">
            <a:avLst/>
          </a:prstGeom>
          <a:noFill/>
          <a:ln/>
        </p:spPr>
        <p:txBody>
          <a:bodyPr wrap="square" lIns="0" tIns="0" rIns="0" bIns="0" rtlCol="0" anchor="ctr"/>
          <a:lstStyle/>
          <a:p>
            <a:pPr marL="0" indent="0" algn="ctr">
              <a:lnSpc>
                <a:spcPct val="100000"/>
              </a:lnSpc>
              <a:buNone/>
            </a:pPr>
            <a:r>
              <a:rPr lang="en-US" sz="1470" b="1" dirty="0">
                <a:solidFill>
                  <a:srgbClr val="FFFFFF"/>
                </a:solidFill>
                <a:latin typeface="Arial" pitchFamily="34" charset="0"/>
                <a:ea typeface="Arial" pitchFamily="34" charset="-122"/>
                <a:cs typeface="Arial" pitchFamily="34" charset="-120"/>
              </a:rPr>
              <a:t>olish</a:t>
            </a:r>
            <a:endParaRPr lang="en-US" sz="1470" dirty="0"/>
          </a:p>
        </p:txBody>
      </p:sp>
      <p:sp>
        <p:nvSpPr>
          <p:cNvPr id="57" name="Shape 54"/>
          <p:cNvSpPr/>
          <p:nvPr/>
        </p:nvSpPr>
        <p:spPr>
          <a:xfrm>
            <a:off x="8494776" y="5212080"/>
            <a:ext cx="1307592" cy="283464"/>
          </a:xfrm>
          <a:prstGeom prst="roundRect">
            <a:avLst>
              <a:gd name="adj" fmla="val 32258"/>
            </a:avLst>
          </a:prstGeom>
          <a:solidFill>
            <a:srgbClr val="1C344C"/>
          </a:solidFill>
          <a:ln w="12700">
            <a:solidFill>
              <a:srgbClr val="1C344C">
                <a:alpha val="0"/>
              </a:srgbClr>
            </a:solidFill>
            <a:prstDash val="solid"/>
          </a:ln>
        </p:spPr>
      </p:sp>
      <p:sp>
        <p:nvSpPr>
          <p:cNvPr id="58" name="Text 55"/>
          <p:cNvSpPr/>
          <p:nvPr/>
        </p:nvSpPr>
        <p:spPr>
          <a:xfrm>
            <a:off x="8567928" y="5262372"/>
            <a:ext cx="1161288" cy="201168"/>
          </a:xfrm>
          <a:prstGeom prst="rect">
            <a:avLst/>
          </a:prstGeom>
          <a:noFill/>
          <a:ln/>
        </p:spPr>
        <p:txBody>
          <a:bodyPr wrap="square" lIns="0" tIns="0" rIns="0" bIns="0" rtlCol="0" anchor="ctr"/>
          <a:lstStyle/>
          <a:p>
            <a:pPr marL="0" indent="0" algn="ctr">
              <a:lnSpc>
                <a:spcPct val="100000"/>
              </a:lnSpc>
              <a:buNone/>
            </a:pPr>
            <a:r>
              <a:rPr lang="en-US" sz="1470" b="1" dirty="0">
                <a:solidFill>
                  <a:srgbClr val="FFFFFF"/>
                </a:solidFill>
                <a:latin typeface="Arial" pitchFamily="34" charset="0"/>
                <a:ea typeface="Arial" pitchFamily="34" charset="-122"/>
                <a:cs typeface="Arial" pitchFamily="34" charset="-120"/>
              </a:rPr>
              <a:t>tekshirish</a:t>
            </a:r>
            <a:endParaRPr lang="en-US" sz="1470" dirty="0"/>
          </a:p>
        </p:txBody>
      </p:sp>
      <p:sp>
        <p:nvSpPr>
          <p:cNvPr id="59" name="Shape 56"/>
          <p:cNvSpPr/>
          <p:nvPr/>
        </p:nvSpPr>
        <p:spPr>
          <a:xfrm>
            <a:off x="9957816" y="5212080"/>
            <a:ext cx="1307592" cy="283464"/>
          </a:xfrm>
          <a:prstGeom prst="roundRect">
            <a:avLst>
              <a:gd name="adj" fmla="val 32258"/>
            </a:avLst>
          </a:prstGeom>
          <a:solidFill>
            <a:srgbClr val="1C344C"/>
          </a:solidFill>
          <a:ln w="12700">
            <a:solidFill>
              <a:srgbClr val="1C344C">
                <a:alpha val="0"/>
              </a:srgbClr>
            </a:solidFill>
            <a:prstDash val="solid"/>
          </a:ln>
        </p:spPr>
      </p:sp>
      <p:sp>
        <p:nvSpPr>
          <p:cNvPr id="60" name="Text 57"/>
          <p:cNvSpPr/>
          <p:nvPr/>
        </p:nvSpPr>
        <p:spPr>
          <a:xfrm>
            <a:off x="10030968" y="5262372"/>
            <a:ext cx="1161288" cy="201168"/>
          </a:xfrm>
          <a:prstGeom prst="rect">
            <a:avLst/>
          </a:prstGeom>
          <a:noFill/>
          <a:ln/>
        </p:spPr>
        <p:txBody>
          <a:bodyPr wrap="square" lIns="0" tIns="0" rIns="0" bIns="0" rtlCol="0" anchor="ctr"/>
          <a:lstStyle/>
          <a:p>
            <a:pPr marL="0" indent="0" algn="ctr">
              <a:lnSpc>
                <a:spcPct val="100000"/>
              </a:lnSpc>
              <a:buNone/>
            </a:pPr>
            <a:r>
              <a:rPr lang="en-US" sz="1470" b="1" dirty="0">
                <a:solidFill>
                  <a:srgbClr val="FFFFFF"/>
                </a:solidFill>
                <a:latin typeface="Arial" pitchFamily="34" charset="0"/>
                <a:ea typeface="Arial" pitchFamily="34" charset="-122"/>
                <a:cs typeface="Arial" pitchFamily="34" charset="-120"/>
              </a:rPr>
              <a:t>tarqatish</a:t>
            </a:r>
            <a:endParaRPr lang="en-US" sz="1470" dirty="0"/>
          </a:p>
        </p:txBody>
      </p:sp>
      <p:sp>
        <p:nvSpPr>
          <p:cNvPr id="61" name="Shape 58"/>
          <p:cNvSpPr/>
          <p:nvPr/>
        </p:nvSpPr>
        <p:spPr>
          <a:xfrm>
            <a:off x="8494776" y="5568696"/>
            <a:ext cx="1307592" cy="283464"/>
          </a:xfrm>
          <a:prstGeom prst="roundRect">
            <a:avLst>
              <a:gd name="adj" fmla="val 32258"/>
            </a:avLst>
          </a:prstGeom>
          <a:solidFill>
            <a:srgbClr val="1C344C"/>
          </a:solidFill>
          <a:ln w="12700">
            <a:solidFill>
              <a:srgbClr val="1C344C">
                <a:alpha val="0"/>
              </a:srgbClr>
            </a:solidFill>
            <a:prstDash val="solid"/>
          </a:ln>
        </p:spPr>
      </p:sp>
      <p:sp>
        <p:nvSpPr>
          <p:cNvPr id="62" name="Text 59"/>
          <p:cNvSpPr/>
          <p:nvPr/>
        </p:nvSpPr>
        <p:spPr>
          <a:xfrm>
            <a:off x="8567928" y="5618988"/>
            <a:ext cx="1161288" cy="201168"/>
          </a:xfrm>
          <a:prstGeom prst="rect">
            <a:avLst/>
          </a:prstGeom>
          <a:noFill/>
          <a:ln/>
        </p:spPr>
        <p:txBody>
          <a:bodyPr wrap="square" lIns="0" tIns="0" rIns="0" bIns="0" rtlCol="0" anchor="ctr"/>
          <a:lstStyle/>
          <a:p>
            <a:pPr marL="0" indent="0" algn="ctr">
              <a:lnSpc>
                <a:spcPct val="100000"/>
              </a:lnSpc>
              <a:buNone/>
            </a:pPr>
            <a:r>
              <a:rPr lang="en-US" sz="1470" b="1" dirty="0">
                <a:solidFill>
                  <a:srgbClr val="FFFFFF"/>
                </a:solidFill>
                <a:latin typeface="Arial" pitchFamily="34" charset="0"/>
                <a:ea typeface="Arial" pitchFamily="34" charset="-122"/>
                <a:cs typeface="Arial" pitchFamily="34" charset="-120"/>
              </a:rPr>
              <a:t>foydalanish</a:t>
            </a:r>
            <a:endParaRPr lang="en-US" sz="1470" dirty="0"/>
          </a:p>
        </p:txBody>
      </p:sp>
      <p:sp>
        <p:nvSpPr>
          <p:cNvPr id="63" name="Shape 60"/>
          <p:cNvSpPr/>
          <p:nvPr/>
        </p:nvSpPr>
        <p:spPr>
          <a:xfrm>
            <a:off x="9957816" y="5568696"/>
            <a:ext cx="1307592" cy="283464"/>
          </a:xfrm>
          <a:prstGeom prst="roundRect">
            <a:avLst>
              <a:gd name="adj" fmla="val 32258"/>
            </a:avLst>
          </a:prstGeom>
          <a:solidFill>
            <a:srgbClr val="1C344C"/>
          </a:solidFill>
          <a:ln w="12700">
            <a:solidFill>
              <a:srgbClr val="1C344C">
                <a:alpha val="0"/>
              </a:srgbClr>
            </a:solidFill>
            <a:prstDash val="solid"/>
          </a:ln>
        </p:spPr>
      </p:sp>
      <p:sp>
        <p:nvSpPr>
          <p:cNvPr id="64" name="Text 61"/>
          <p:cNvSpPr/>
          <p:nvPr/>
        </p:nvSpPr>
        <p:spPr>
          <a:xfrm>
            <a:off x="10030968" y="5618988"/>
            <a:ext cx="1161288" cy="201168"/>
          </a:xfrm>
          <a:prstGeom prst="rect">
            <a:avLst/>
          </a:prstGeom>
          <a:noFill/>
          <a:ln/>
        </p:spPr>
        <p:txBody>
          <a:bodyPr wrap="square" lIns="0" tIns="0" rIns="0" bIns="0" rtlCol="0" anchor="ctr"/>
          <a:lstStyle/>
          <a:p>
            <a:pPr marL="0" indent="0" algn="ctr">
              <a:lnSpc>
                <a:spcPct val="100000"/>
              </a:lnSpc>
              <a:buNone/>
            </a:pPr>
            <a:r>
              <a:rPr lang="en-US" sz="1470" b="1" dirty="0">
                <a:solidFill>
                  <a:srgbClr val="FFFFFF"/>
                </a:solidFill>
                <a:latin typeface="Arial" pitchFamily="34" charset="0"/>
                <a:ea typeface="Arial" pitchFamily="34" charset="-122"/>
                <a:cs typeface="Arial" pitchFamily="34" charset="-120"/>
              </a:rPr>
              <a:t>saqlash</a:t>
            </a:r>
            <a:endParaRPr lang="en-US" sz="147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02 / SO‘Z VA MATBUOT ERKINLIGI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Matbuot erkinligi</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24 / 31</a:t>
            </a:r>
            <a:endParaRPr lang="en-US" sz="1200" dirty="0"/>
          </a:p>
        </p:txBody>
      </p:sp>
      <p:sp>
        <p:nvSpPr>
          <p:cNvPr id="9" name="Shape 7"/>
          <p:cNvSpPr/>
          <p:nvPr/>
        </p:nvSpPr>
        <p:spPr>
          <a:xfrm>
            <a:off x="530352" y="6766560"/>
            <a:ext cx="8617777"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82496"/>
            <a:ext cx="4773168" cy="4389120"/>
          </a:xfrm>
          <a:prstGeom prst="roundRect">
            <a:avLst>
              <a:gd name="adj" fmla="val 3750"/>
            </a:avLst>
          </a:prstGeom>
          <a:solidFill>
            <a:srgbClr val="087F83"/>
          </a:solidFill>
          <a:ln w="12700">
            <a:solidFill>
              <a:srgbClr val="087F83">
                <a:alpha val="0"/>
              </a:srgbClr>
            </a:solidFill>
            <a:prstDash val="solid"/>
          </a:ln>
        </p:spPr>
      </p:sp>
      <p:sp>
        <p:nvSpPr>
          <p:cNvPr id="12" name="Shape 9"/>
          <p:cNvSpPr/>
          <p:nvPr/>
        </p:nvSpPr>
        <p:spPr>
          <a:xfrm>
            <a:off x="966338" y="2054474"/>
            <a:ext cx="610362" cy="602224"/>
          </a:xfrm>
          <a:prstGeom prst="roundRect">
            <a:avLst>
              <a:gd name="adj" fmla="val 4555"/>
            </a:avLst>
          </a:prstGeom>
          <a:solidFill>
            <a:srgbClr val="FFFFFF">
              <a:alpha val="0"/>
            </a:srgbClr>
          </a:solidFill>
          <a:ln w="10160">
            <a:solidFill>
              <a:srgbClr val="FFFFFF"/>
            </a:solidFill>
            <a:prstDash val="solid"/>
          </a:ln>
        </p:spPr>
      </p:sp>
      <p:sp>
        <p:nvSpPr>
          <p:cNvPr id="13" name="Shape 10"/>
          <p:cNvSpPr/>
          <p:nvPr/>
        </p:nvSpPr>
        <p:spPr>
          <a:xfrm>
            <a:off x="1047720" y="2160270"/>
            <a:ext cx="179040" cy="170901"/>
          </a:xfrm>
          <a:prstGeom prst="roundRect">
            <a:avLst>
              <a:gd name="adj" fmla="val 5350"/>
            </a:avLst>
          </a:prstGeom>
          <a:solidFill>
            <a:srgbClr val="FFFFFF">
              <a:alpha val="0"/>
            </a:srgbClr>
          </a:solidFill>
          <a:ln w="10160">
            <a:solidFill>
              <a:srgbClr val="FFFFFF"/>
            </a:solidFill>
            <a:prstDash val="solid"/>
          </a:ln>
        </p:spPr>
      </p:sp>
      <p:sp>
        <p:nvSpPr>
          <p:cNvPr id="14" name="Shape 11"/>
          <p:cNvSpPr/>
          <p:nvPr/>
        </p:nvSpPr>
        <p:spPr>
          <a:xfrm>
            <a:off x="1300002" y="2176546"/>
            <a:ext cx="195316" cy="0"/>
          </a:xfrm>
          <a:prstGeom prst="line">
            <a:avLst/>
          </a:prstGeom>
          <a:noFill/>
          <a:ln w="22860">
            <a:solidFill>
              <a:srgbClr val="FFFFFF"/>
            </a:solidFill>
            <a:prstDash val="solid"/>
          </a:ln>
        </p:spPr>
      </p:sp>
      <p:sp>
        <p:nvSpPr>
          <p:cNvPr id="15" name="Shape 12"/>
          <p:cNvSpPr/>
          <p:nvPr/>
        </p:nvSpPr>
        <p:spPr>
          <a:xfrm>
            <a:off x="1300002" y="2274204"/>
            <a:ext cx="195316" cy="0"/>
          </a:xfrm>
          <a:prstGeom prst="line">
            <a:avLst/>
          </a:prstGeom>
          <a:noFill/>
          <a:ln w="22860">
            <a:solidFill>
              <a:srgbClr val="FFFFFF"/>
            </a:solidFill>
            <a:prstDash val="solid"/>
          </a:ln>
        </p:spPr>
      </p:sp>
      <p:sp>
        <p:nvSpPr>
          <p:cNvPr id="16" name="Shape 13"/>
          <p:cNvSpPr/>
          <p:nvPr/>
        </p:nvSpPr>
        <p:spPr>
          <a:xfrm>
            <a:off x="1047720" y="2420691"/>
            <a:ext cx="447599" cy="0"/>
          </a:xfrm>
          <a:prstGeom prst="line">
            <a:avLst/>
          </a:prstGeom>
          <a:noFill/>
          <a:ln w="22860">
            <a:solidFill>
              <a:srgbClr val="FFFFFF"/>
            </a:solidFill>
            <a:prstDash val="solid"/>
          </a:ln>
        </p:spPr>
      </p:sp>
      <p:sp>
        <p:nvSpPr>
          <p:cNvPr id="17" name="Shape 14"/>
          <p:cNvSpPr/>
          <p:nvPr/>
        </p:nvSpPr>
        <p:spPr>
          <a:xfrm>
            <a:off x="1047720" y="2518349"/>
            <a:ext cx="447599" cy="0"/>
          </a:xfrm>
          <a:prstGeom prst="line">
            <a:avLst/>
          </a:prstGeom>
          <a:noFill/>
          <a:ln w="22860">
            <a:solidFill>
              <a:srgbClr val="FFFFFF"/>
            </a:solidFill>
            <a:prstDash val="solid"/>
          </a:ln>
        </p:spPr>
      </p:sp>
      <p:sp>
        <p:nvSpPr>
          <p:cNvPr id="18" name="Text 15"/>
          <p:cNvSpPr/>
          <p:nvPr/>
        </p:nvSpPr>
        <p:spPr>
          <a:xfrm>
            <a:off x="877824" y="3374136"/>
            <a:ext cx="4041648" cy="2002536"/>
          </a:xfrm>
          <a:prstGeom prst="rect">
            <a:avLst/>
          </a:prstGeom>
          <a:noFill/>
          <a:ln/>
        </p:spPr>
        <p:txBody>
          <a:bodyPr wrap="square" lIns="0" tIns="0" rIns="0" bIns="0" rtlCol="0" anchor="t"/>
          <a:lstStyle/>
          <a:p>
            <a:pPr marL="0" indent="0" algn="l">
              <a:lnSpc>
                <a:spcPct val="100000"/>
              </a:lnSpc>
              <a:buNone/>
            </a:pPr>
            <a:r>
              <a:rPr lang="en-US" sz="3200" b="1" dirty="0">
                <a:solidFill>
                  <a:srgbClr val="FFFFFF"/>
                </a:solidFill>
                <a:latin typeface="Arial" pitchFamily="34" charset="0"/>
                <a:ea typeface="Arial" pitchFamily="34" charset="-122"/>
                <a:cs typeface="Arial" pitchFamily="34" charset="-120"/>
              </a:rPr>
              <a:t>Fikr va tuyg‘ularni</a:t>
            </a:r>
            <a:endParaRPr lang="en-US" sz="3200" dirty="0"/>
          </a:p>
          <a:p>
            <a:pPr marL="0" indent="0" algn="l">
              <a:lnSpc>
                <a:spcPct val="100000"/>
              </a:lnSpc>
              <a:buNone/>
            </a:pPr>
            <a:r>
              <a:rPr lang="en-US" sz="3200" b="1" dirty="0">
                <a:solidFill>
                  <a:srgbClr val="FFFFFF"/>
                </a:solidFill>
                <a:latin typeface="Arial" pitchFamily="34" charset="0"/>
                <a:ea typeface="Arial" pitchFamily="34" charset="-122"/>
                <a:cs typeface="Arial" pitchFamily="34" charset="-120"/>
              </a:rPr>
              <a:t>to‘siqlarsiz</a:t>
            </a:r>
            <a:endParaRPr lang="en-US" sz="3200" dirty="0"/>
          </a:p>
          <a:p>
            <a:pPr marL="0" indent="0" algn="l">
              <a:lnSpc>
                <a:spcPct val="100000"/>
              </a:lnSpc>
              <a:buNone/>
            </a:pPr>
            <a:r>
              <a:rPr lang="en-US" sz="3200" b="1" dirty="0">
                <a:solidFill>
                  <a:srgbClr val="FFFFFF"/>
                </a:solidFill>
                <a:latin typeface="Arial" pitchFamily="34" charset="0"/>
                <a:ea typeface="Arial" pitchFamily="34" charset="-122"/>
                <a:cs typeface="Arial" pitchFamily="34" charset="-120"/>
              </a:rPr>
              <a:t>ifoda etish</a:t>
            </a:r>
            <a:endParaRPr lang="en-US" sz="3200" dirty="0"/>
          </a:p>
        </p:txBody>
      </p:sp>
      <p:sp>
        <p:nvSpPr>
          <p:cNvPr id="19" name="Shape 16"/>
          <p:cNvSpPr/>
          <p:nvPr/>
        </p:nvSpPr>
        <p:spPr>
          <a:xfrm>
            <a:off x="5559552" y="1682496"/>
            <a:ext cx="6080760" cy="1353312"/>
          </a:xfrm>
          <a:prstGeom prst="roundRect">
            <a:avLst>
              <a:gd name="adj" fmla="val 9459"/>
            </a:avLst>
          </a:prstGeom>
          <a:solidFill>
            <a:srgbClr val="FFFFFF"/>
          </a:solidFill>
          <a:ln w="12700">
            <a:solidFill>
              <a:srgbClr val="FFFFFF">
                <a:alpha val="0"/>
              </a:srgbClr>
            </a:solidFill>
            <a:prstDash val="solid"/>
          </a:ln>
        </p:spPr>
      </p:sp>
      <p:sp>
        <p:nvSpPr>
          <p:cNvPr id="20" name="Shape 17"/>
          <p:cNvSpPr/>
          <p:nvPr/>
        </p:nvSpPr>
        <p:spPr>
          <a:xfrm>
            <a:off x="5769864" y="1929384"/>
            <a:ext cx="475488" cy="475488"/>
          </a:xfrm>
          <a:prstGeom prst="ellipse">
            <a:avLst/>
          </a:prstGeom>
          <a:solidFill>
            <a:srgbClr val="087F83"/>
          </a:solidFill>
          <a:ln w="12700">
            <a:solidFill>
              <a:srgbClr val="087F83">
                <a:alpha val="0"/>
              </a:srgbClr>
            </a:solidFill>
            <a:prstDash val="solid"/>
          </a:ln>
        </p:spPr>
      </p:sp>
      <p:sp>
        <p:nvSpPr>
          <p:cNvPr id="21" name="Text 18"/>
          <p:cNvSpPr/>
          <p:nvPr/>
        </p:nvSpPr>
        <p:spPr>
          <a:xfrm>
            <a:off x="5769864" y="2002536"/>
            <a:ext cx="475488" cy="347472"/>
          </a:xfrm>
          <a:prstGeom prst="rect">
            <a:avLst/>
          </a:prstGeom>
          <a:noFill/>
          <a:ln/>
        </p:spPr>
        <p:txBody>
          <a:bodyPr wrap="square" lIns="0" tIns="0" rIns="0" bIns="0" rtlCol="0" anchor="ctr"/>
          <a:lstStyle/>
          <a:p>
            <a:pPr marL="0" indent="0" algn="ctr">
              <a:lnSpc>
                <a:spcPct val="100000"/>
              </a:lnSpc>
              <a:buNone/>
            </a:pPr>
            <a:r>
              <a:rPr lang="en-US" sz="2100" b="1" dirty="0">
                <a:solidFill>
                  <a:srgbClr val="FFFFFF"/>
                </a:solidFill>
                <a:latin typeface="Arial" pitchFamily="34" charset="0"/>
                <a:ea typeface="Arial" pitchFamily="34" charset="-122"/>
                <a:cs typeface="Arial" pitchFamily="34" charset="-120"/>
              </a:rPr>
              <a:t>01</a:t>
            </a:r>
            <a:endParaRPr lang="en-US" sz="2100" dirty="0"/>
          </a:p>
        </p:txBody>
      </p:sp>
      <p:sp>
        <p:nvSpPr>
          <p:cNvPr id="22" name="Text 19"/>
          <p:cNvSpPr/>
          <p:nvPr/>
        </p:nvSpPr>
        <p:spPr>
          <a:xfrm>
            <a:off x="6455664" y="1892808"/>
            <a:ext cx="4864608" cy="356616"/>
          </a:xfrm>
          <a:prstGeom prst="rect">
            <a:avLst/>
          </a:prstGeom>
          <a:noFill/>
          <a:ln/>
        </p:spPr>
        <p:txBody>
          <a:bodyPr wrap="square" lIns="0" tIns="0" rIns="0" bIns="0" rtlCol="0" anchor="t"/>
          <a:lstStyle/>
          <a:p>
            <a:pPr marL="0" indent="0" algn="l">
              <a:lnSpc>
                <a:spcPct val="100000"/>
              </a:lnSpc>
              <a:buNone/>
            </a:pPr>
            <a:r>
              <a:rPr lang="en-US" sz="2300" b="1" dirty="0">
                <a:solidFill>
                  <a:srgbClr val="172D43"/>
                </a:solidFill>
                <a:latin typeface="Arial" pitchFamily="34" charset="0"/>
                <a:ea typeface="Arial" pitchFamily="34" charset="-122"/>
                <a:cs typeface="Arial" pitchFamily="34" charset="-120"/>
              </a:rPr>
              <a:t>Siyosiy huquq</a:t>
            </a:r>
            <a:endParaRPr lang="en-US" sz="2300" dirty="0"/>
          </a:p>
        </p:txBody>
      </p:sp>
      <p:sp>
        <p:nvSpPr>
          <p:cNvPr id="23" name="Text 20"/>
          <p:cNvSpPr/>
          <p:nvPr/>
        </p:nvSpPr>
        <p:spPr>
          <a:xfrm>
            <a:off x="6455664" y="2340864"/>
            <a:ext cx="4846320" cy="566928"/>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So‘z, shaxs va vijdon erkinligi singari siyosiy huquqlardan biridir.</a:t>
            </a:r>
            <a:endParaRPr lang="en-US" sz="1800" dirty="0"/>
          </a:p>
        </p:txBody>
      </p:sp>
      <p:sp>
        <p:nvSpPr>
          <p:cNvPr id="24" name="Shape 21"/>
          <p:cNvSpPr/>
          <p:nvPr/>
        </p:nvSpPr>
        <p:spPr>
          <a:xfrm>
            <a:off x="5559552" y="3200400"/>
            <a:ext cx="6080760" cy="1353312"/>
          </a:xfrm>
          <a:prstGeom prst="roundRect">
            <a:avLst>
              <a:gd name="adj" fmla="val 9459"/>
            </a:avLst>
          </a:prstGeom>
          <a:solidFill>
            <a:srgbClr val="FFFFFF"/>
          </a:solidFill>
          <a:ln w="12700">
            <a:solidFill>
              <a:srgbClr val="FFFFFF">
                <a:alpha val="0"/>
              </a:srgbClr>
            </a:solidFill>
            <a:prstDash val="solid"/>
          </a:ln>
        </p:spPr>
      </p:sp>
      <p:sp>
        <p:nvSpPr>
          <p:cNvPr id="25" name="Shape 22"/>
          <p:cNvSpPr/>
          <p:nvPr/>
        </p:nvSpPr>
        <p:spPr>
          <a:xfrm>
            <a:off x="5769864" y="3447288"/>
            <a:ext cx="475488" cy="475488"/>
          </a:xfrm>
          <a:prstGeom prst="ellipse">
            <a:avLst/>
          </a:prstGeom>
          <a:solidFill>
            <a:srgbClr val="087F83"/>
          </a:solidFill>
          <a:ln w="12700">
            <a:solidFill>
              <a:srgbClr val="087F83">
                <a:alpha val="0"/>
              </a:srgbClr>
            </a:solidFill>
            <a:prstDash val="solid"/>
          </a:ln>
        </p:spPr>
      </p:sp>
      <p:sp>
        <p:nvSpPr>
          <p:cNvPr id="26" name="Text 23"/>
          <p:cNvSpPr/>
          <p:nvPr/>
        </p:nvSpPr>
        <p:spPr>
          <a:xfrm>
            <a:off x="5769864" y="3520440"/>
            <a:ext cx="475488" cy="347472"/>
          </a:xfrm>
          <a:prstGeom prst="rect">
            <a:avLst/>
          </a:prstGeom>
          <a:noFill/>
          <a:ln/>
        </p:spPr>
        <p:txBody>
          <a:bodyPr wrap="square" lIns="0" tIns="0" rIns="0" bIns="0" rtlCol="0" anchor="ctr"/>
          <a:lstStyle/>
          <a:p>
            <a:pPr marL="0" indent="0" algn="ctr">
              <a:lnSpc>
                <a:spcPct val="100000"/>
              </a:lnSpc>
              <a:buNone/>
            </a:pPr>
            <a:r>
              <a:rPr lang="en-US" sz="2100" b="1" dirty="0">
                <a:solidFill>
                  <a:srgbClr val="FFFFFF"/>
                </a:solidFill>
                <a:latin typeface="Arial" pitchFamily="34" charset="0"/>
                <a:ea typeface="Arial" pitchFamily="34" charset="-122"/>
                <a:cs typeface="Arial" pitchFamily="34" charset="-120"/>
              </a:rPr>
              <a:t>02</a:t>
            </a:r>
            <a:endParaRPr lang="en-US" sz="2100" dirty="0"/>
          </a:p>
        </p:txBody>
      </p:sp>
      <p:sp>
        <p:nvSpPr>
          <p:cNvPr id="27" name="Text 24"/>
          <p:cNvSpPr/>
          <p:nvPr/>
        </p:nvSpPr>
        <p:spPr>
          <a:xfrm>
            <a:off x="6455664" y="3410712"/>
            <a:ext cx="4864608" cy="356616"/>
          </a:xfrm>
          <a:prstGeom prst="rect">
            <a:avLst/>
          </a:prstGeom>
          <a:noFill/>
          <a:ln/>
        </p:spPr>
        <p:txBody>
          <a:bodyPr wrap="square" lIns="0" tIns="0" rIns="0" bIns="0" rtlCol="0" anchor="t"/>
          <a:lstStyle/>
          <a:p>
            <a:pPr marL="0" indent="0" algn="l">
              <a:lnSpc>
                <a:spcPct val="100000"/>
              </a:lnSpc>
              <a:buNone/>
            </a:pPr>
            <a:r>
              <a:rPr lang="en-US" sz="2300" b="1" dirty="0">
                <a:solidFill>
                  <a:srgbClr val="172D43"/>
                </a:solidFill>
                <a:latin typeface="Arial" pitchFamily="34" charset="0"/>
                <a:ea typeface="Arial" pitchFamily="34" charset="-122"/>
                <a:cs typeface="Arial" pitchFamily="34" charset="-120"/>
              </a:rPr>
              <a:t>Erkin faoliyat</a:t>
            </a:r>
            <a:endParaRPr lang="en-US" sz="2300" dirty="0"/>
          </a:p>
        </p:txBody>
      </p:sp>
      <p:sp>
        <p:nvSpPr>
          <p:cNvPr id="28" name="Text 25"/>
          <p:cNvSpPr/>
          <p:nvPr/>
        </p:nvSpPr>
        <p:spPr>
          <a:xfrm>
            <a:off x="6455664" y="3858768"/>
            <a:ext cx="4846320" cy="566928"/>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Matbuotning erkin ishlashi va kishilarning o‘z fikrini ifodalashini anglatadi.</a:t>
            </a:r>
            <a:endParaRPr lang="en-US" sz="1800" dirty="0"/>
          </a:p>
        </p:txBody>
      </p:sp>
      <p:sp>
        <p:nvSpPr>
          <p:cNvPr id="29" name="Shape 26"/>
          <p:cNvSpPr/>
          <p:nvPr/>
        </p:nvSpPr>
        <p:spPr>
          <a:xfrm>
            <a:off x="5559552" y="4718304"/>
            <a:ext cx="6080760" cy="1353312"/>
          </a:xfrm>
          <a:prstGeom prst="roundRect">
            <a:avLst>
              <a:gd name="adj" fmla="val 9459"/>
            </a:avLst>
          </a:prstGeom>
          <a:solidFill>
            <a:srgbClr val="FFFFFF"/>
          </a:solidFill>
          <a:ln w="12700">
            <a:solidFill>
              <a:srgbClr val="FFFFFF">
                <a:alpha val="0"/>
              </a:srgbClr>
            </a:solidFill>
            <a:prstDash val="solid"/>
          </a:ln>
        </p:spPr>
      </p:sp>
      <p:sp>
        <p:nvSpPr>
          <p:cNvPr id="30" name="Shape 27"/>
          <p:cNvSpPr/>
          <p:nvPr/>
        </p:nvSpPr>
        <p:spPr>
          <a:xfrm>
            <a:off x="5769864" y="4965192"/>
            <a:ext cx="475488" cy="475488"/>
          </a:xfrm>
          <a:prstGeom prst="ellipse">
            <a:avLst/>
          </a:prstGeom>
          <a:solidFill>
            <a:srgbClr val="087F83"/>
          </a:solidFill>
          <a:ln w="12700">
            <a:solidFill>
              <a:srgbClr val="087F83">
                <a:alpha val="0"/>
              </a:srgbClr>
            </a:solidFill>
            <a:prstDash val="solid"/>
          </a:ln>
        </p:spPr>
      </p:sp>
      <p:sp>
        <p:nvSpPr>
          <p:cNvPr id="31" name="Text 28"/>
          <p:cNvSpPr/>
          <p:nvPr/>
        </p:nvSpPr>
        <p:spPr>
          <a:xfrm>
            <a:off x="5769864" y="5038344"/>
            <a:ext cx="475488" cy="347472"/>
          </a:xfrm>
          <a:prstGeom prst="rect">
            <a:avLst/>
          </a:prstGeom>
          <a:noFill/>
          <a:ln/>
        </p:spPr>
        <p:txBody>
          <a:bodyPr wrap="square" lIns="0" tIns="0" rIns="0" bIns="0" rtlCol="0" anchor="ctr"/>
          <a:lstStyle/>
          <a:p>
            <a:pPr marL="0" indent="0" algn="ctr">
              <a:lnSpc>
                <a:spcPct val="100000"/>
              </a:lnSpc>
              <a:buNone/>
            </a:pPr>
            <a:r>
              <a:rPr lang="en-US" sz="2100" b="1" dirty="0">
                <a:solidFill>
                  <a:srgbClr val="FFFFFF"/>
                </a:solidFill>
                <a:latin typeface="Arial" pitchFamily="34" charset="0"/>
                <a:ea typeface="Arial" pitchFamily="34" charset="-122"/>
                <a:cs typeface="Arial" pitchFamily="34" charset="-120"/>
              </a:rPr>
              <a:t>03</a:t>
            </a:r>
            <a:endParaRPr lang="en-US" sz="2100" dirty="0"/>
          </a:p>
        </p:txBody>
      </p:sp>
      <p:sp>
        <p:nvSpPr>
          <p:cNvPr id="32" name="Text 29"/>
          <p:cNvSpPr/>
          <p:nvPr/>
        </p:nvSpPr>
        <p:spPr>
          <a:xfrm>
            <a:off x="6455664" y="4928616"/>
            <a:ext cx="4864608" cy="356616"/>
          </a:xfrm>
          <a:prstGeom prst="rect">
            <a:avLst/>
          </a:prstGeom>
          <a:noFill/>
          <a:ln/>
        </p:spPr>
        <p:txBody>
          <a:bodyPr wrap="square" lIns="0" tIns="0" rIns="0" bIns="0" rtlCol="0" anchor="t"/>
          <a:lstStyle/>
          <a:p>
            <a:pPr marL="0" indent="0" algn="l">
              <a:lnSpc>
                <a:spcPct val="100000"/>
              </a:lnSpc>
              <a:buNone/>
            </a:pPr>
            <a:r>
              <a:rPr lang="en-US" sz="2300" b="1" dirty="0">
                <a:solidFill>
                  <a:srgbClr val="172D43"/>
                </a:solidFill>
                <a:latin typeface="Arial" pitchFamily="34" charset="0"/>
                <a:ea typeface="Arial" pitchFamily="34" charset="-122"/>
                <a:cs typeface="Arial" pitchFamily="34" charset="-120"/>
              </a:rPr>
              <a:t>Demokratiya ko‘rinishi</a:t>
            </a:r>
            <a:endParaRPr lang="en-US" sz="2300" dirty="0"/>
          </a:p>
        </p:txBody>
      </p:sp>
      <p:sp>
        <p:nvSpPr>
          <p:cNvPr id="33" name="Text 30"/>
          <p:cNvSpPr/>
          <p:nvPr/>
        </p:nvSpPr>
        <p:spPr>
          <a:xfrm>
            <a:off x="6455664" y="5376672"/>
            <a:ext cx="4846320" cy="566928"/>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Matbuotning mohiyati, jamiyat hayotidagi o‘rni va siyosiy ahamiyatini belgilaydi.</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02 / SO‘Z VA MATBUOT ERKINLIGI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Matbuot erkinligining uch asosi</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25 / 31</a:t>
            </a:r>
            <a:endParaRPr lang="en-US" sz="1200" dirty="0"/>
          </a:p>
        </p:txBody>
      </p:sp>
      <p:sp>
        <p:nvSpPr>
          <p:cNvPr id="9" name="Shape 7"/>
          <p:cNvSpPr/>
          <p:nvPr/>
        </p:nvSpPr>
        <p:spPr>
          <a:xfrm>
            <a:off x="530352" y="6766560"/>
            <a:ext cx="8976851"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73352"/>
            <a:ext cx="3538728" cy="1508760"/>
          </a:xfrm>
          <a:prstGeom prst="roundRect">
            <a:avLst>
              <a:gd name="adj" fmla="val 10303"/>
            </a:avLst>
          </a:prstGeom>
          <a:solidFill>
            <a:srgbClr val="13243A"/>
          </a:solidFill>
          <a:ln w="12700">
            <a:solidFill>
              <a:srgbClr val="13243A">
                <a:alpha val="0"/>
              </a:srgbClr>
            </a:solidFill>
            <a:prstDash val="solid"/>
          </a:ln>
        </p:spPr>
      </p:sp>
      <p:sp>
        <p:nvSpPr>
          <p:cNvPr id="12" name="Shape 9"/>
          <p:cNvSpPr/>
          <p:nvPr/>
        </p:nvSpPr>
        <p:spPr>
          <a:xfrm>
            <a:off x="1078992" y="2024482"/>
            <a:ext cx="0" cy="499262"/>
          </a:xfrm>
          <a:prstGeom prst="line">
            <a:avLst/>
          </a:prstGeom>
          <a:noFill/>
          <a:ln w="22860">
            <a:solidFill>
              <a:srgbClr val="E5B65D"/>
            </a:solidFill>
            <a:prstDash val="solid"/>
          </a:ln>
        </p:spPr>
      </p:sp>
      <p:sp>
        <p:nvSpPr>
          <p:cNvPr id="13" name="Shape 10"/>
          <p:cNvSpPr/>
          <p:nvPr/>
        </p:nvSpPr>
        <p:spPr>
          <a:xfrm>
            <a:off x="874166" y="2139696"/>
            <a:ext cx="409651" cy="0"/>
          </a:xfrm>
          <a:prstGeom prst="line">
            <a:avLst/>
          </a:prstGeom>
          <a:noFill/>
          <a:ln w="22860">
            <a:solidFill>
              <a:srgbClr val="E5B65D"/>
            </a:solidFill>
            <a:prstDash val="solid"/>
          </a:ln>
        </p:spPr>
      </p:sp>
      <p:sp>
        <p:nvSpPr>
          <p:cNvPr id="14" name="Shape 11"/>
          <p:cNvSpPr/>
          <p:nvPr/>
        </p:nvSpPr>
        <p:spPr>
          <a:xfrm>
            <a:off x="918972" y="2523744"/>
            <a:ext cx="320040" cy="0"/>
          </a:xfrm>
          <a:prstGeom prst="line">
            <a:avLst/>
          </a:prstGeom>
          <a:noFill/>
          <a:ln w="22860">
            <a:solidFill>
              <a:srgbClr val="E5B65D"/>
            </a:solidFill>
            <a:prstDash val="solid"/>
          </a:ln>
        </p:spPr>
      </p:sp>
      <p:sp>
        <p:nvSpPr>
          <p:cNvPr id="15" name="Shape 12"/>
          <p:cNvSpPr/>
          <p:nvPr/>
        </p:nvSpPr>
        <p:spPr>
          <a:xfrm flipV="1">
            <a:off x="803758" y="2139696"/>
            <a:ext cx="76810" cy="192024"/>
          </a:xfrm>
          <a:prstGeom prst="line">
            <a:avLst/>
          </a:prstGeom>
          <a:noFill/>
          <a:ln w="22860">
            <a:solidFill>
              <a:srgbClr val="E5B65D"/>
            </a:solidFill>
            <a:prstDash val="solid"/>
          </a:ln>
        </p:spPr>
      </p:sp>
      <p:sp>
        <p:nvSpPr>
          <p:cNvPr id="16" name="Shape 13"/>
          <p:cNvSpPr/>
          <p:nvPr/>
        </p:nvSpPr>
        <p:spPr>
          <a:xfrm>
            <a:off x="880567" y="2139696"/>
            <a:ext cx="76810" cy="192024"/>
          </a:xfrm>
          <a:prstGeom prst="line">
            <a:avLst/>
          </a:prstGeom>
          <a:noFill/>
          <a:ln w="22860">
            <a:solidFill>
              <a:srgbClr val="E5B65D"/>
            </a:solidFill>
            <a:prstDash val="solid"/>
          </a:ln>
        </p:spPr>
      </p:sp>
      <p:sp>
        <p:nvSpPr>
          <p:cNvPr id="17" name="Shape 14"/>
          <p:cNvSpPr/>
          <p:nvPr/>
        </p:nvSpPr>
        <p:spPr>
          <a:xfrm>
            <a:off x="803758" y="2331720"/>
            <a:ext cx="153619" cy="0"/>
          </a:xfrm>
          <a:prstGeom prst="line">
            <a:avLst/>
          </a:prstGeom>
          <a:noFill/>
          <a:ln w="22860">
            <a:solidFill>
              <a:srgbClr val="E5B65D"/>
            </a:solidFill>
            <a:prstDash val="solid"/>
          </a:ln>
        </p:spPr>
      </p:sp>
      <p:sp>
        <p:nvSpPr>
          <p:cNvPr id="18" name="Shape 15"/>
          <p:cNvSpPr/>
          <p:nvPr/>
        </p:nvSpPr>
        <p:spPr>
          <a:xfrm flipV="1">
            <a:off x="1200607" y="2139696"/>
            <a:ext cx="76810" cy="192024"/>
          </a:xfrm>
          <a:prstGeom prst="line">
            <a:avLst/>
          </a:prstGeom>
          <a:noFill/>
          <a:ln w="22860">
            <a:solidFill>
              <a:srgbClr val="E5B65D"/>
            </a:solidFill>
            <a:prstDash val="solid"/>
          </a:ln>
        </p:spPr>
      </p:sp>
      <p:sp>
        <p:nvSpPr>
          <p:cNvPr id="19" name="Shape 16"/>
          <p:cNvSpPr/>
          <p:nvPr/>
        </p:nvSpPr>
        <p:spPr>
          <a:xfrm>
            <a:off x="1277417" y="2139696"/>
            <a:ext cx="76810" cy="192024"/>
          </a:xfrm>
          <a:prstGeom prst="line">
            <a:avLst/>
          </a:prstGeom>
          <a:noFill/>
          <a:ln w="22860">
            <a:solidFill>
              <a:srgbClr val="E5B65D"/>
            </a:solidFill>
            <a:prstDash val="solid"/>
          </a:ln>
        </p:spPr>
      </p:sp>
      <p:sp>
        <p:nvSpPr>
          <p:cNvPr id="20" name="Shape 17"/>
          <p:cNvSpPr/>
          <p:nvPr/>
        </p:nvSpPr>
        <p:spPr>
          <a:xfrm>
            <a:off x="1200607" y="2331720"/>
            <a:ext cx="153619" cy="0"/>
          </a:xfrm>
          <a:prstGeom prst="line">
            <a:avLst/>
          </a:prstGeom>
          <a:noFill/>
          <a:ln w="22860">
            <a:solidFill>
              <a:srgbClr val="E5B65D"/>
            </a:solidFill>
            <a:prstDash val="solid"/>
          </a:ln>
        </p:spPr>
      </p:sp>
      <p:sp>
        <p:nvSpPr>
          <p:cNvPr id="21" name="Text 18"/>
          <p:cNvSpPr/>
          <p:nvPr/>
        </p:nvSpPr>
        <p:spPr>
          <a:xfrm>
            <a:off x="3319272" y="1865376"/>
            <a:ext cx="484632" cy="292608"/>
          </a:xfrm>
          <a:prstGeom prst="rect">
            <a:avLst/>
          </a:prstGeom>
          <a:noFill/>
          <a:ln/>
        </p:spPr>
        <p:txBody>
          <a:bodyPr wrap="square" lIns="0" tIns="0" rIns="0" bIns="0" rtlCol="0" anchor="t"/>
          <a:lstStyle/>
          <a:p>
            <a:pPr marL="0" indent="0" algn="r">
              <a:lnSpc>
                <a:spcPct val="100000"/>
              </a:lnSpc>
              <a:buNone/>
            </a:pPr>
            <a:r>
              <a:rPr lang="en-US" sz="1600" b="1" dirty="0">
                <a:solidFill>
                  <a:srgbClr val="C5D2DE"/>
                </a:solidFill>
                <a:latin typeface="Arial" pitchFamily="34" charset="0"/>
                <a:ea typeface="Arial" pitchFamily="34" charset="-122"/>
                <a:cs typeface="Arial" pitchFamily="34" charset="-120"/>
              </a:rPr>
              <a:t>01</a:t>
            </a:r>
            <a:endParaRPr lang="en-US" sz="1600" dirty="0"/>
          </a:p>
        </p:txBody>
      </p:sp>
      <p:sp>
        <p:nvSpPr>
          <p:cNvPr id="22" name="Text 19"/>
          <p:cNvSpPr/>
          <p:nvPr/>
        </p:nvSpPr>
        <p:spPr>
          <a:xfrm>
            <a:off x="768096" y="2734056"/>
            <a:ext cx="3054096" cy="292608"/>
          </a:xfrm>
          <a:prstGeom prst="rect">
            <a:avLst/>
          </a:prstGeom>
          <a:noFill/>
          <a:ln/>
        </p:spPr>
        <p:txBody>
          <a:bodyPr wrap="square" lIns="0" tIns="0" rIns="0" bIns="0" rtlCol="0" anchor="t"/>
          <a:lstStyle/>
          <a:p>
            <a:pPr marL="0" indent="0" algn="l">
              <a:lnSpc>
                <a:spcPct val="100000"/>
              </a:lnSpc>
              <a:buNone/>
            </a:pPr>
            <a:r>
              <a:rPr lang="en-US" sz="2200" b="1" dirty="0">
                <a:solidFill>
                  <a:srgbClr val="FFFFFF"/>
                </a:solidFill>
                <a:latin typeface="Arial" pitchFamily="34" charset="0"/>
                <a:ea typeface="Arial" pitchFamily="34" charset="-122"/>
                <a:cs typeface="Arial" pitchFamily="34" charset="-120"/>
              </a:rPr>
              <a:t>Ijtimoiy-siyosiy</a:t>
            </a:r>
            <a:endParaRPr lang="en-US" sz="2200" dirty="0"/>
          </a:p>
        </p:txBody>
      </p:sp>
      <p:sp>
        <p:nvSpPr>
          <p:cNvPr id="23" name="Shape 20"/>
          <p:cNvSpPr/>
          <p:nvPr/>
        </p:nvSpPr>
        <p:spPr>
          <a:xfrm>
            <a:off x="4325112" y="1673352"/>
            <a:ext cx="3538728" cy="1508760"/>
          </a:xfrm>
          <a:prstGeom prst="roundRect">
            <a:avLst>
              <a:gd name="adj" fmla="val 10303"/>
            </a:avLst>
          </a:prstGeom>
          <a:solidFill>
            <a:srgbClr val="FFFFFF"/>
          </a:solidFill>
          <a:ln w="12700">
            <a:solidFill>
              <a:srgbClr val="FFFFFF">
                <a:alpha val="0"/>
              </a:srgbClr>
            </a:solidFill>
            <a:prstDash val="solid"/>
          </a:ln>
        </p:spPr>
      </p:sp>
      <p:sp>
        <p:nvSpPr>
          <p:cNvPr id="24" name="Shape 21"/>
          <p:cNvSpPr/>
          <p:nvPr/>
        </p:nvSpPr>
        <p:spPr>
          <a:xfrm>
            <a:off x="4585716" y="2075688"/>
            <a:ext cx="576072" cy="358445"/>
          </a:xfrm>
          <a:prstGeom prst="roundRect">
            <a:avLst>
              <a:gd name="adj" fmla="val 7653"/>
            </a:avLst>
          </a:prstGeom>
          <a:solidFill>
            <a:srgbClr val="FFFFFF">
              <a:alpha val="0"/>
            </a:srgbClr>
          </a:solidFill>
          <a:ln w="10160">
            <a:solidFill>
              <a:srgbClr val="087F83"/>
            </a:solidFill>
            <a:prstDash val="solid"/>
          </a:ln>
        </p:spPr>
      </p:sp>
      <p:sp>
        <p:nvSpPr>
          <p:cNvPr id="25" name="Shape 22"/>
          <p:cNvSpPr/>
          <p:nvPr/>
        </p:nvSpPr>
        <p:spPr>
          <a:xfrm>
            <a:off x="4784141" y="2139696"/>
            <a:ext cx="179222" cy="211226"/>
          </a:xfrm>
          <a:prstGeom prst="ellipse">
            <a:avLst/>
          </a:prstGeom>
          <a:solidFill>
            <a:srgbClr val="FFFFFF">
              <a:alpha val="0"/>
            </a:srgbClr>
          </a:solidFill>
          <a:ln w="22860">
            <a:solidFill>
              <a:srgbClr val="087F83"/>
            </a:solidFill>
            <a:prstDash val="solid"/>
          </a:ln>
        </p:spPr>
      </p:sp>
      <p:sp>
        <p:nvSpPr>
          <p:cNvPr id="26" name="Shape 23"/>
          <p:cNvSpPr/>
          <p:nvPr/>
        </p:nvSpPr>
        <p:spPr>
          <a:xfrm>
            <a:off x="4649724" y="2171700"/>
            <a:ext cx="51206" cy="0"/>
          </a:xfrm>
          <a:prstGeom prst="line">
            <a:avLst/>
          </a:prstGeom>
          <a:noFill/>
          <a:ln w="22860">
            <a:solidFill>
              <a:srgbClr val="087F83"/>
            </a:solidFill>
            <a:prstDash val="solid"/>
          </a:ln>
        </p:spPr>
      </p:sp>
      <p:sp>
        <p:nvSpPr>
          <p:cNvPr id="27" name="Shape 24"/>
          <p:cNvSpPr/>
          <p:nvPr/>
        </p:nvSpPr>
        <p:spPr>
          <a:xfrm>
            <a:off x="5046574" y="2338121"/>
            <a:ext cx="51206" cy="0"/>
          </a:xfrm>
          <a:prstGeom prst="line">
            <a:avLst/>
          </a:prstGeom>
          <a:noFill/>
          <a:ln w="22860">
            <a:solidFill>
              <a:srgbClr val="087F83"/>
            </a:solidFill>
            <a:prstDash val="solid"/>
          </a:ln>
        </p:spPr>
      </p:sp>
      <p:sp>
        <p:nvSpPr>
          <p:cNvPr id="28" name="Text 25"/>
          <p:cNvSpPr/>
          <p:nvPr/>
        </p:nvSpPr>
        <p:spPr>
          <a:xfrm>
            <a:off x="7114032" y="1865376"/>
            <a:ext cx="484632" cy="292608"/>
          </a:xfrm>
          <a:prstGeom prst="rect">
            <a:avLst/>
          </a:prstGeom>
          <a:noFill/>
          <a:ln/>
        </p:spPr>
        <p:txBody>
          <a:bodyPr wrap="square" lIns="0" tIns="0" rIns="0" bIns="0" rtlCol="0" anchor="t"/>
          <a:lstStyle/>
          <a:p>
            <a:pPr marL="0" indent="0" algn="r">
              <a:lnSpc>
                <a:spcPct val="100000"/>
              </a:lnSpc>
              <a:buNone/>
            </a:pPr>
            <a:r>
              <a:rPr lang="en-US" sz="1600" b="1" dirty="0">
                <a:solidFill>
                  <a:srgbClr val="53677B"/>
                </a:solidFill>
                <a:latin typeface="Arial" pitchFamily="34" charset="0"/>
                <a:ea typeface="Arial" pitchFamily="34" charset="-122"/>
                <a:cs typeface="Arial" pitchFamily="34" charset="-120"/>
              </a:rPr>
              <a:t>02</a:t>
            </a:r>
            <a:endParaRPr lang="en-US" sz="1600" dirty="0"/>
          </a:p>
        </p:txBody>
      </p:sp>
      <p:sp>
        <p:nvSpPr>
          <p:cNvPr id="29" name="Text 26"/>
          <p:cNvSpPr/>
          <p:nvPr/>
        </p:nvSpPr>
        <p:spPr>
          <a:xfrm>
            <a:off x="4562856" y="2734056"/>
            <a:ext cx="3054096" cy="292608"/>
          </a:xfrm>
          <a:prstGeom prst="rect">
            <a:avLst/>
          </a:prstGeom>
          <a:noFill/>
          <a:ln/>
        </p:spPr>
        <p:txBody>
          <a:bodyPr wrap="square" lIns="0" tIns="0" rIns="0" bIns="0" rtlCol="0" anchor="t"/>
          <a:lstStyle/>
          <a:p>
            <a:pPr marL="0" indent="0" algn="l">
              <a:lnSpc>
                <a:spcPct val="100000"/>
              </a:lnSpc>
              <a:buNone/>
            </a:pPr>
            <a:r>
              <a:rPr lang="en-US" sz="2200" b="1" dirty="0">
                <a:solidFill>
                  <a:srgbClr val="172D43"/>
                </a:solidFill>
                <a:latin typeface="Arial" pitchFamily="34" charset="0"/>
                <a:ea typeface="Arial" pitchFamily="34" charset="-122"/>
                <a:cs typeface="Arial" pitchFamily="34" charset="-120"/>
              </a:rPr>
              <a:t>Iqtisodiy</a:t>
            </a:r>
            <a:endParaRPr lang="en-US" sz="2200" dirty="0"/>
          </a:p>
        </p:txBody>
      </p:sp>
      <p:sp>
        <p:nvSpPr>
          <p:cNvPr id="30" name="Shape 27"/>
          <p:cNvSpPr/>
          <p:nvPr/>
        </p:nvSpPr>
        <p:spPr>
          <a:xfrm>
            <a:off x="8119872" y="1673352"/>
            <a:ext cx="3538728" cy="1508760"/>
          </a:xfrm>
          <a:prstGeom prst="roundRect">
            <a:avLst>
              <a:gd name="adj" fmla="val 10303"/>
            </a:avLst>
          </a:prstGeom>
          <a:solidFill>
            <a:srgbClr val="FFFFFF"/>
          </a:solidFill>
          <a:ln w="12700">
            <a:solidFill>
              <a:srgbClr val="FFFFFF">
                <a:alpha val="0"/>
              </a:srgbClr>
            </a:solidFill>
            <a:prstDash val="solid"/>
          </a:ln>
        </p:spPr>
      </p:sp>
      <p:sp>
        <p:nvSpPr>
          <p:cNvPr id="31" name="Shape 28"/>
          <p:cNvSpPr/>
          <p:nvPr/>
        </p:nvSpPr>
        <p:spPr>
          <a:xfrm>
            <a:off x="8578901" y="1998878"/>
            <a:ext cx="179222" cy="179222"/>
          </a:xfrm>
          <a:prstGeom prst="ellipse">
            <a:avLst/>
          </a:prstGeom>
          <a:solidFill>
            <a:srgbClr val="FFFFFF">
              <a:alpha val="0"/>
            </a:srgbClr>
          </a:solidFill>
          <a:ln w="22860">
            <a:solidFill>
              <a:srgbClr val="087F83"/>
            </a:solidFill>
            <a:prstDash val="solid"/>
          </a:ln>
        </p:spPr>
      </p:sp>
      <p:sp>
        <p:nvSpPr>
          <p:cNvPr id="32" name="Shape 29"/>
          <p:cNvSpPr/>
          <p:nvPr/>
        </p:nvSpPr>
        <p:spPr>
          <a:xfrm>
            <a:off x="8374075" y="2107692"/>
            <a:ext cx="134417" cy="134417"/>
          </a:xfrm>
          <a:prstGeom prst="ellipse">
            <a:avLst/>
          </a:prstGeom>
          <a:solidFill>
            <a:srgbClr val="FFFFFF">
              <a:alpha val="0"/>
            </a:srgbClr>
          </a:solidFill>
          <a:ln w="22860">
            <a:solidFill>
              <a:srgbClr val="087F83"/>
            </a:solidFill>
            <a:prstDash val="solid"/>
          </a:ln>
        </p:spPr>
      </p:sp>
      <p:sp>
        <p:nvSpPr>
          <p:cNvPr id="33" name="Shape 30"/>
          <p:cNvSpPr/>
          <p:nvPr/>
        </p:nvSpPr>
        <p:spPr>
          <a:xfrm>
            <a:off x="8828532" y="2107692"/>
            <a:ext cx="134417" cy="134417"/>
          </a:xfrm>
          <a:prstGeom prst="ellipse">
            <a:avLst/>
          </a:prstGeom>
          <a:solidFill>
            <a:srgbClr val="FFFFFF">
              <a:alpha val="0"/>
            </a:srgbClr>
          </a:solidFill>
          <a:ln w="22860">
            <a:solidFill>
              <a:srgbClr val="087F83"/>
            </a:solidFill>
            <a:prstDash val="solid"/>
          </a:ln>
        </p:spPr>
      </p:sp>
      <p:sp>
        <p:nvSpPr>
          <p:cNvPr id="34" name="Shape 31"/>
          <p:cNvSpPr/>
          <p:nvPr/>
        </p:nvSpPr>
        <p:spPr>
          <a:xfrm>
            <a:off x="8534095" y="2235708"/>
            <a:ext cx="268834" cy="249631"/>
          </a:xfrm>
          <a:prstGeom prst="roundRect">
            <a:avLst>
              <a:gd name="adj" fmla="val 29304"/>
            </a:avLst>
          </a:prstGeom>
          <a:solidFill>
            <a:srgbClr val="FFFFFF">
              <a:alpha val="0"/>
            </a:srgbClr>
          </a:solidFill>
          <a:ln w="10160">
            <a:solidFill>
              <a:srgbClr val="087F83"/>
            </a:solidFill>
            <a:prstDash val="solid"/>
          </a:ln>
        </p:spPr>
      </p:sp>
      <p:sp>
        <p:nvSpPr>
          <p:cNvPr id="35" name="Shape 32"/>
          <p:cNvSpPr/>
          <p:nvPr/>
        </p:nvSpPr>
        <p:spPr>
          <a:xfrm>
            <a:off x="8348472" y="2293315"/>
            <a:ext cx="140818" cy="192024"/>
          </a:xfrm>
          <a:prstGeom prst="roundRect">
            <a:avLst>
              <a:gd name="adj" fmla="val 38961"/>
            </a:avLst>
          </a:prstGeom>
          <a:solidFill>
            <a:srgbClr val="FFFFFF">
              <a:alpha val="0"/>
            </a:srgbClr>
          </a:solidFill>
          <a:ln w="10160">
            <a:solidFill>
              <a:srgbClr val="087F83"/>
            </a:solidFill>
            <a:prstDash val="solid"/>
          </a:ln>
        </p:spPr>
      </p:sp>
      <p:sp>
        <p:nvSpPr>
          <p:cNvPr id="36" name="Shape 33"/>
          <p:cNvSpPr/>
          <p:nvPr/>
        </p:nvSpPr>
        <p:spPr>
          <a:xfrm>
            <a:off x="8847734" y="2293315"/>
            <a:ext cx="140818" cy="192024"/>
          </a:xfrm>
          <a:prstGeom prst="roundRect">
            <a:avLst>
              <a:gd name="adj" fmla="val 38961"/>
            </a:avLst>
          </a:prstGeom>
          <a:solidFill>
            <a:srgbClr val="FFFFFF">
              <a:alpha val="0"/>
            </a:srgbClr>
          </a:solidFill>
          <a:ln w="10160">
            <a:solidFill>
              <a:srgbClr val="087F83"/>
            </a:solidFill>
            <a:prstDash val="solid"/>
          </a:ln>
        </p:spPr>
      </p:sp>
      <p:sp>
        <p:nvSpPr>
          <p:cNvPr id="37" name="Text 34"/>
          <p:cNvSpPr/>
          <p:nvPr/>
        </p:nvSpPr>
        <p:spPr>
          <a:xfrm>
            <a:off x="10908792" y="1865376"/>
            <a:ext cx="484632" cy="292608"/>
          </a:xfrm>
          <a:prstGeom prst="rect">
            <a:avLst/>
          </a:prstGeom>
          <a:noFill/>
          <a:ln/>
        </p:spPr>
        <p:txBody>
          <a:bodyPr wrap="square" lIns="0" tIns="0" rIns="0" bIns="0" rtlCol="0" anchor="t"/>
          <a:lstStyle/>
          <a:p>
            <a:pPr marL="0" indent="0" algn="r">
              <a:lnSpc>
                <a:spcPct val="100000"/>
              </a:lnSpc>
              <a:buNone/>
            </a:pPr>
            <a:r>
              <a:rPr lang="en-US" sz="1600" b="1" dirty="0">
                <a:solidFill>
                  <a:srgbClr val="53677B"/>
                </a:solidFill>
                <a:latin typeface="Arial" pitchFamily="34" charset="0"/>
                <a:ea typeface="Arial" pitchFamily="34" charset="-122"/>
                <a:cs typeface="Arial" pitchFamily="34" charset="-120"/>
              </a:rPr>
              <a:t>03</a:t>
            </a:r>
            <a:endParaRPr lang="en-US" sz="1600" dirty="0"/>
          </a:p>
        </p:txBody>
      </p:sp>
      <p:sp>
        <p:nvSpPr>
          <p:cNvPr id="38" name="Text 35"/>
          <p:cNvSpPr/>
          <p:nvPr/>
        </p:nvSpPr>
        <p:spPr>
          <a:xfrm>
            <a:off x="8357616" y="2734056"/>
            <a:ext cx="3054096" cy="292608"/>
          </a:xfrm>
          <a:prstGeom prst="rect">
            <a:avLst/>
          </a:prstGeom>
          <a:noFill/>
          <a:ln/>
        </p:spPr>
        <p:txBody>
          <a:bodyPr wrap="square" lIns="0" tIns="0" rIns="0" bIns="0" rtlCol="0" anchor="t"/>
          <a:lstStyle/>
          <a:p>
            <a:pPr marL="0" indent="0" algn="l">
              <a:lnSpc>
                <a:spcPct val="100000"/>
              </a:lnSpc>
              <a:buNone/>
            </a:pPr>
            <a:r>
              <a:rPr lang="en-US" sz="2200" b="1" dirty="0">
                <a:solidFill>
                  <a:srgbClr val="172D43"/>
                </a:solidFill>
                <a:latin typeface="Arial" pitchFamily="34" charset="0"/>
                <a:ea typeface="Arial" pitchFamily="34" charset="-122"/>
                <a:cs typeface="Arial" pitchFamily="34" charset="-120"/>
              </a:rPr>
              <a:t>Ma’naviy</a:t>
            </a:r>
            <a:endParaRPr lang="en-US" sz="2200" dirty="0"/>
          </a:p>
        </p:txBody>
      </p:sp>
      <p:sp>
        <p:nvSpPr>
          <p:cNvPr id="39" name="Shape 36"/>
          <p:cNvSpPr/>
          <p:nvPr/>
        </p:nvSpPr>
        <p:spPr>
          <a:xfrm>
            <a:off x="530352" y="3474720"/>
            <a:ext cx="11119104" cy="2596896"/>
          </a:xfrm>
          <a:prstGeom prst="roundRect">
            <a:avLst>
              <a:gd name="adj" fmla="val 6338"/>
            </a:avLst>
          </a:prstGeom>
          <a:solidFill>
            <a:srgbClr val="E4F2EE"/>
          </a:solidFill>
          <a:ln w="12700">
            <a:solidFill>
              <a:srgbClr val="E4F2EE">
                <a:alpha val="0"/>
              </a:srgbClr>
            </a:solidFill>
            <a:prstDash val="solid"/>
          </a:ln>
        </p:spPr>
      </p:sp>
      <p:sp>
        <p:nvSpPr>
          <p:cNvPr id="40" name="Text 37"/>
          <p:cNvSpPr/>
          <p:nvPr/>
        </p:nvSpPr>
        <p:spPr>
          <a:xfrm>
            <a:off x="804672" y="3703320"/>
            <a:ext cx="10030968" cy="265176"/>
          </a:xfrm>
          <a:prstGeom prst="rect">
            <a:avLst/>
          </a:prstGeom>
          <a:noFill/>
          <a:ln/>
        </p:spPr>
        <p:txBody>
          <a:bodyPr wrap="square" lIns="0" tIns="0" rIns="0" bIns="0" rtlCol="0" anchor="t"/>
          <a:lstStyle/>
          <a:p>
            <a:pPr marL="0" indent="0" algn="l">
              <a:lnSpc>
                <a:spcPct val="100000"/>
              </a:lnSpc>
              <a:buNone/>
            </a:pPr>
            <a:r>
              <a:rPr lang="en-US" sz="1750" b="1" kern="0" spc="110" dirty="0">
                <a:solidFill>
                  <a:srgbClr val="087F83"/>
                </a:solidFill>
                <a:latin typeface="Arial" pitchFamily="34" charset="0"/>
                <a:ea typeface="Arial" pitchFamily="34" charset="-122"/>
                <a:cs typeface="Arial" pitchFamily="34" charset="-120"/>
              </a:rPr>
              <a:t>IJTIMOIY-SIYOSIY ASOS</a:t>
            </a:r>
            <a:endParaRPr lang="en-US" sz="1750" dirty="0"/>
          </a:p>
        </p:txBody>
      </p:sp>
      <p:sp>
        <p:nvSpPr>
          <p:cNvPr id="41" name="Text 38"/>
          <p:cNvSpPr/>
          <p:nvPr/>
        </p:nvSpPr>
        <p:spPr>
          <a:xfrm>
            <a:off x="822960" y="4462272"/>
            <a:ext cx="4553712" cy="1207008"/>
          </a:xfrm>
          <a:prstGeom prst="rect">
            <a:avLst/>
          </a:prstGeom>
          <a:noFill/>
          <a:ln/>
        </p:spPr>
        <p:txBody>
          <a:bodyPr wrap="square" lIns="0" tIns="0" rIns="0" bIns="0" rtlCol="0" anchor="t"/>
          <a:lstStyle/>
          <a:p>
            <a:pPr marL="0" indent="0" algn="l">
              <a:lnSpc>
                <a:spcPct val="100000"/>
              </a:lnSpc>
              <a:buNone/>
            </a:pPr>
            <a:r>
              <a:rPr lang="en-US" sz="2270" b="1" dirty="0">
                <a:solidFill>
                  <a:srgbClr val="172D43"/>
                </a:solidFill>
                <a:latin typeface="Arial" pitchFamily="34" charset="0"/>
                <a:ea typeface="Arial" pitchFamily="34" charset="-122"/>
                <a:cs typeface="Arial" pitchFamily="34" charset="-120"/>
              </a:rPr>
              <a:t>Ijtimoiy borliq va tuzum</a:t>
            </a:r>
            <a:endParaRPr lang="en-US" sz="2270" dirty="0"/>
          </a:p>
          <a:p>
            <a:pPr marL="0" indent="0" algn="l">
              <a:lnSpc>
                <a:spcPct val="100000"/>
              </a:lnSpc>
              <a:buNone/>
            </a:pPr>
            <a:r>
              <a:rPr lang="en-US" sz="2270" b="1" dirty="0">
                <a:solidFill>
                  <a:srgbClr val="172D43"/>
                </a:solidFill>
                <a:latin typeface="Arial" pitchFamily="34" charset="0"/>
                <a:ea typeface="Arial" pitchFamily="34" charset="-122"/>
                <a:cs typeface="Arial" pitchFamily="34" charset="-120"/>
              </a:rPr>
              <a:t>Ijtimoiy ong</a:t>
            </a:r>
            <a:endParaRPr lang="en-US" sz="2270" dirty="0"/>
          </a:p>
          <a:p>
            <a:pPr marL="0" indent="0" algn="l">
              <a:lnSpc>
                <a:spcPct val="100000"/>
              </a:lnSpc>
              <a:buNone/>
            </a:pPr>
            <a:r>
              <a:rPr lang="en-US" sz="2270" b="1" dirty="0">
                <a:solidFill>
                  <a:srgbClr val="172D43"/>
                </a:solidFill>
                <a:latin typeface="Arial" pitchFamily="34" charset="0"/>
                <a:ea typeface="Arial" pitchFamily="34" charset="-122"/>
                <a:cs typeface="Arial" pitchFamily="34" charset="-120"/>
              </a:rPr>
              <a:t>Mafkura va g‘oyalar</a:t>
            </a:r>
            <a:endParaRPr lang="en-US" sz="2270" dirty="0"/>
          </a:p>
        </p:txBody>
      </p:sp>
      <p:sp>
        <p:nvSpPr>
          <p:cNvPr id="42" name="Shape 39"/>
          <p:cNvSpPr/>
          <p:nvPr/>
        </p:nvSpPr>
        <p:spPr>
          <a:xfrm>
            <a:off x="5687568" y="4791456"/>
            <a:ext cx="338328" cy="502920"/>
          </a:xfrm>
          <a:prstGeom prst="chevron">
            <a:avLst/>
          </a:prstGeom>
          <a:solidFill>
            <a:srgbClr val="087F83"/>
          </a:solidFill>
          <a:ln w="12700">
            <a:solidFill>
              <a:srgbClr val="087F83">
                <a:alpha val="0"/>
              </a:srgbClr>
            </a:solidFill>
            <a:prstDash val="solid"/>
          </a:ln>
        </p:spPr>
      </p:sp>
      <p:sp>
        <p:nvSpPr>
          <p:cNvPr id="43" name="Text 40"/>
          <p:cNvSpPr/>
          <p:nvPr/>
        </p:nvSpPr>
        <p:spPr>
          <a:xfrm>
            <a:off x="6400800" y="4279392"/>
            <a:ext cx="4855464" cy="338328"/>
          </a:xfrm>
          <a:prstGeom prst="rect">
            <a:avLst/>
          </a:prstGeom>
          <a:noFill/>
          <a:ln/>
        </p:spPr>
        <p:txBody>
          <a:bodyPr wrap="square" lIns="0" tIns="0" rIns="0" bIns="0" rtlCol="0" anchor="t"/>
          <a:lstStyle/>
          <a:p>
            <a:pPr marL="0" indent="0" algn="l">
              <a:lnSpc>
                <a:spcPct val="100000"/>
              </a:lnSpc>
              <a:buNone/>
            </a:pPr>
            <a:r>
              <a:rPr lang="en-US" sz="2400" b="1" dirty="0">
                <a:solidFill>
                  <a:srgbClr val="172D43"/>
                </a:solidFill>
                <a:latin typeface="Arial" pitchFamily="34" charset="0"/>
                <a:ea typeface="Arial" pitchFamily="34" charset="-122"/>
                <a:cs typeface="Arial" pitchFamily="34" charset="-120"/>
              </a:rPr>
              <a:t>Huquqiy imkoniyatlar</a:t>
            </a:r>
            <a:endParaRPr lang="en-US" sz="2400" dirty="0"/>
          </a:p>
        </p:txBody>
      </p:sp>
      <p:sp>
        <p:nvSpPr>
          <p:cNvPr id="44" name="Text 41"/>
          <p:cNvSpPr/>
          <p:nvPr/>
        </p:nvSpPr>
        <p:spPr>
          <a:xfrm>
            <a:off x="6400800" y="4764024"/>
            <a:ext cx="4828032" cy="1115568"/>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Jamiyat va tuzum matbuotning huquqiy imkoniyatlarini qonunlar, ko‘rsatmalar hamda olib boriladigan siyosat orqali belgilaydi.</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02 / SO‘Z VA MATBUOT ERKINLIGI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Iqtisodiy va ma’naviy asoslar</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26 / 31</a:t>
            </a:r>
            <a:endParaRPr lang="en-US" sz="1200" dirty="0"/>
          </a:p>
        </p:txBody>
      </p:sp>
      <p:sp>
        <p:nvSpPr>
          <p:cNvPr id="9" name="Shape 7"/>
          <p:cNvSpPr/>
          <p:nvPr/>
        </p:nvSpPr>
        <p:spPr>
          <a:xfrm>
            <a:off x="530352" y="6766560"/>
            <a:ext cx="9335925"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91640"/>
            <a:ext cx="4078224" cy="4389120"/>
          </a:xfrm>
          <a:prstGeom prst="roundRect">
            <a:avLst>
              <a:gd name="adj" fmla="val 3812"/>
            </a:avLst>
          </a:prstGeom>
          <a:solidFill>
            <a:srgbClr val="13243A"/>
          </a:solidFill>
          <a:ln w="12700">
            <a:solidFill>
              <a:srgbClr val="13243A">
                <a:alpha val="0"/>
              </a:srgbClr>
            </a:solidFill>
            <a:prstDash val="solid"/>
          </a:ln>
        </p:spPr>
      </p:sp>
      <p:sp>
        <p:nvSpPr>
          <p:cNvPr id="12" name="Shape 9"/>
          <p:cNvSpPr/>
          <p:nvPr/>
        </p:nvSpPr>
        <p:spPr>
          <a:xfrm>
            <a:off x="795528" y="1929384"/>
            <a:ext cx="594360" cy="384048"/>
          </a:xfrm>
          <a:prstGeom prst="roundRect">
            <a:avLst>
              <a:gd name="adj" fmla="val 23810"/>
            </a:avLst>
          </a:prstGeom>
          <a:solidFill>
            <a:srgbClr val="087F83"/>
          </a:solidFill>
          <a:ln w="12700">
            <a:solidFill>
              <a:srgbClr val="087F83">
                <a:alpha val="0"/>
              </a:srgbClr>
            </a:solidFill>
            <a:prstDash val="solid"/>
          </a:ln>
        </p:spPr>
      </p:sp>
      <p:sp>
        <p:nvSpPr>
          <p:cNvPr id="13" name="Text 10"/>
          <p:cNvSpPr/>
          <p:nvPr/>
        </p:nvSpPr>
        <p:spPr>
          <a:xfrm>
            <a:off x="868680" y="1979676"/>
            <a:ext cx="448056" cy="301752"/>
          </a:xfrm>
          <a:prstGeom prst="rect">
            <a:avLst/>
          </a:prstGeom>
          <a:noFill/>
          <a:ln/>
        </p:spPr>
        <p:txBody>
          <a:bodyPr wrap="square" lIns="0" tIns="0" rIns="0" bIns="0" rtlCol="0" anchor="ctr"/>
          <a:lstStyle/>
          <a:p>
            <a:pPr marL="0" indent="0" algn="ctr">
              <a:lnSpc>
                <a:spcPct val="100000"/>
              </a:lnSpc>
              <a:buNone/>
            </a:pPr>
            <a:r>
              <a:rPr lang="en-US" sz="1700" b="1" dirty="0">
                <a:solidFill>
                  <a:srgbClr val="FFFFFF"/>
                </a:solidFill>
                <a:latin typeface="Arial" pitchFamily="34" charset="0"/>
                <a:ea typeface="Arial" pitchFamily="34" charset="-122"/>
                <a:cs typeface="Arial" pitchFamily="34" charset="-120"/>
              </a:rPr>
              <a:t>02</a:t>
            </a:r>
            <a:endParaRPr lang="en-US" sz="1700" dirty="0"/>
          </a:p>
        </p:txBody>
      </p:sp>
      <p:sp>
        <p:nvSpPr>
          <p:cNvPr id="14" name="Text 11"/>
          <p:cNvSpPr/>
          <p:nvPr/>
        </p:nvSpPr>
        <p:spPr>
          <a:xfrm>
            <a:off x="822960" y="2688336"/>
            <a:ext cx="3538728" cy="795528"/>
          </a:xfrm>
          <a:prstGeom prst="rect">
            <a:avLst/>
          </a:prstGeom>
          <a:noFill/>
          <a:ln/>
        </p:spPr>
        <p:txBody>
          <a:bodyPr wrap="square" lIns="0" tIns="0" rIns="0" bIns="0" rtlCol="0" anchor="t"/>
          <a:lstStyle/>
          <a:p>
            <a:pPr marL="0" indent="0" algn="l">
              <a:lnSpc>
                <a:spcPct val="100000"/>
              </a:lnSpc>
              <a:buNone/>
            </a:pPr>
            <a:r>
              <a:rPr lang="en-US" sz="2700" b="1" dirty="0">
                <a:solidFill>
                  <a:srgbClr val="FFFFFF"/>
                </a:solidFill>
                <a:latin typeface="Arial" pitchFamily="34" charset="0"/>
                <a:ea typeface="Arial" pitchFamily="34" charset="-122"/>
                <a:cs typeface="Arial" pitchFamily="34" charset="-120"/>
              </a:rPr>
              <a:t>Iqtisodiy asos</a:t>
            </a:r>
            <a:endParaRPr lang="en-US" sz="2700" dirty="0"/>
          </a:p>
        </p:txBody>
      </p:sp>
      <p:sp>
        <p:nvSpPr>
          <p:cNvPr id="15" name="Text 12"/>
          <p:cNvSpPr/>
          <p:nvPr/>
        </p:nvSpPr>
        <p:spPr>
          <a:xfrm>
            <a:off x="822960" y="3419856"/>
            <a:ext cx="3511296" cy="1188720"/>
          </a:xfrm>
          <a:prstGeom prst="rect">
            <a:avLst/>
          </a:prstGeom>
          <a:noFill/>
          <a:ln/>
        </p:spPr>
        <p:txBody>
          <a:bodyPr wrap="square" lIns="0" tIns="0" rIns="0" bIns="0" rtlCol="0" anchor="t"/>
          <a:lstStyle/>
          <a:p>
            <a:pPr marL="0" indent="0" algn="l">
              <a:lnSpc>
                <a:spcPct val="100000"/>
              </a:lnSpc>
              <a:buNone/>
            </a:pPr>
            <a:r>
              <a:rPr lang="en-US" sz="1910" dirty="0">
                <a:solidFill>
                  <a:srgbClr val="FFFFFF"/>
                </a:solidFill>
                <a:latin typeface="Arial" pitchFamily="34" charset="0"/>
                <a:ea typeface="Arial" pitchFamily="34" charset="-122"/>
                <a:cs typeface="Arial" pitchFamily="34" charset="-120"/>
              </a:rPr>
              <a:t>Matbuot nashrlari va OAVning kim tomonidan, qaysi mablag‘lar evaziga chiqarilishi bilan bog‘liq.</a:t>
            </a:r>
            <a:endParaRPr lang="en-US" sz="1910" dirty="0"/>
          </a:p>
        </p:txBody>
      </p:sp>
      <p:sp>
        <p:nvSpPr>
          <p:cNvPr id="16" name="Shape 13"/>
          <p:cNvSpPr/>
          <p:nvPr/>
        </p:nvSpPr>
        <p:spPr>
          <a:xfrm>
            <a:off x="786384" y="4754880"/>
            <a:ext cx="3566160" cy="1097280"/>
          </a:xfrm>
          <a:prstGeom prst="roundRect">
            <a:avLst>
              <a:gd name="adj" fmla="val 10000"/>
            </a:avLst>
          </a:prstGeom>
          <a:solidFill>
            <a:srgbClr val="1C344C"/>
          </a:solidFill>
          <a:ln w="12700">
            <a:solidFill>
              <a:srgbClr val="1C344C">
                <a:alpha val="0"/>
              </a:srgbClr>
            </a:solidFill>
            <a:prstDash val="solid"/>
          </a:ln>
        </p:spPr>
      </p:sp>
      <p:sp>
        <p:nvSpPr>
          <p:cNvPr id="17" name="Text 14"/>
          <p:cNvSpPr/>
          <p:nvPr/>
        </p:nvSpPr>
        <p:spPr>
          <a:xfrm>
            <a:off x="950976" y="4928616"/>
            <a:ext cx="3246120" cy="749808"/>
          </a:xfrm>
          <a:prstGeom prst="rect">
            <a:avLst/>
          </a:prstGeom>
          <a:noFill/>
          <a:ln/>
        </p:spPr>
        <p:txBody>
          <a:bodyPr wrap="square" lIns="0" tIns="0" rIns="0" bIns="0" rtlCol="0" anchor="t"/>
          <a:lstStyle/>
          <a:p>
            <a:pPr marL="0" indent="0" algn="l">
              <a:lnSpc>
                <a:spcPct val="100000"/>
              </a:lnSpc>
              <a:buNone/>
            </a:pPr>
            <a:r>
              <a:rPr lang="en-US" sz="1790" dirty="0">
                <a:solidFill>
                  <a:srgbClr val="C5D2DE"/>
                </a:solidFill>
                <a:latin typeface="Arial" pitchFamily="34" charset="0"/>
                <a:ea typeface="Arial" pitchFamily="34" charset="-122"/>
                <a:cs typeface="Arial" pitchFamily="34" charset="-120"/>
              </a:rPr>
              <a:t>Manba talqini: matbuot kimning mablag‘i bilan chiqsa, o‘sha uchun erkin.</a:t>
            </a:r>
            <a:endParaRPr lang="en-US" sz="1790" dirty="0"/>
          </a:p>
        </p:txBody>
      </p:sp>
      <p:sp>
        <p:nvSpPr>
          <p:cNvPr id="18" name="Shape 15"/>
          <p:cNvSpPr/>
          <p:nvPr/>
        </p:nvSpPr>
        <p:spPr>
          <a:xfrm>
            <a:off x="4873752" y="1691640"/>
            <a:ext cx="6775704" cy="4389120"/>
          </a:xfrm>
          <a:prstGeom prst="roundRect">
            <a:avLst>
              <a:gd name="adj" fmla="val 3542"/>
            </a:avLst>
          </a:prstGeom>
          <a:solidFill>
            <a:srgbClr val="FFFFFF"/>
          </a:solidFill>
          <a:ln w="12700">
            <a:solidFill>
              <a:srgbClr val="FFFFFF">
                <a:alpha val="0"/>
              </a:srgbClr>
            </a:solidFill>
            <a:prstDash val="solid"/>
          </a:ln>
        </p:spPr>
      </p:sp>
      <p:sp>
        <p:nvSpPr>
          <p:cNvPr id="19" name="Shape 16"/>
          <p:cNvSpPr/>
          <p:nvPr/>
        </p:nvSpPr>
        <p:spPr>
          <a:xfrm>
            <a:off x="5129784" y="1929384"/>
            <a:ext cx="594360" cy="384048"/>
          </a:xfrm>
          <a:prstGeom prst="roundRect">
            <a:avLst>
              <a:gd name="adj" fmla="val 23810"/>
            </a:avLst>
          </a:prstGeom>
          <a:solidFill>
            <a:srgbClr val="087F83"/>
          </a:solidFill>
          <a:ln w="12700">
            <a:solidFill>
              <a:srgbClr val="087F83">
                <a:alpha val="0"/>
              </a:srgbClr>
            </a:solidFill>
            <a:prstDash val="solid"/>
          </a:ln>
        </p:spPr>
      </p:sp>
      <p:sp>
        <p:nvSpPr>
          <p:cNvPr id="20" name="Text 17"/>
          <p:cNvSpPr/>
          <p:nvPr/>
        </p:nvSpPr>
        <p:spPr>
          <a:xfrm>
            <a:off x="5202936" y="1979676"/>
            <a:ext cx="448056" cy="301752"/>
          </a:xfrm>
          <a:prstGeom prst="rect">
            <a:avLst/>
          </a:prstGeom>
          <a:noFill/>
          <a:ln/>
        </p:spPr>
        <p:txBody>
          <a:bodyPr wrap="square" lIns="0" tIns="0" rIns="0" bIns="0" rtlCol="0" anchor="ctr"/>
          <a:lstStyle/>
          <a:p>
            <a:pPr marL="0" indent="0" algn="ctr">
              <a:lnSpc>
                <a:spcPct val="100000"/>
              </a:lnSpc>
              <a:buNone/>
            </a:pPr>
            <a:r>
              <a:rPr lang="en-US" sz="1700" b="1" dirty="0">
                <a:solidFill>
                  <a:srgbClr val="FFFFFF"/>
                </a:solidFill>
                <a:latin typeface="Arial" pitchFamily="34" charset="0"/>
                <a:ea typeface="Arial" pitchFamily="34" charset="-122"/>
                <a:cs typeface="Arial" pitchFamily="34" charset="-120"/>
              </a:rPr>
              <a:t>03</a:t>
            </a:r>
            <a:endParaRPr lang="en-US" sz="1700" dirty="0"/>
          </a:p>
        </p:txBody>
      </p:sp>
      <p:sp>
        <p:nvSpPr>
          <p:cNvPr id="21" name="Text 18"/>
          <p:cNvSpPr/>
          <p:nvPr/>
        </p:nvSpPr>
        <p:spPr>
          <a:xfrm>
            <a:off x="6007608" y="1993392"/>
            <a:ext cx="5230368" cy="438912"/>
          </a:xfrm>
          <a:prstGeom prst="rect">
            <a:avLst/>
          </a:prstGeom>
          <a:noFill/>
          <a:ln/>
        </p:spPr>
        <p:txBody>
          <a:bodyPr wrap="square" lIns="0" tIns="0" rIns="0" bIns="0" rtlCol="0" anchor="t"/>
          <a:lstStyle/>
          <a:p>
            <a:pPr marL="0" indent="0" algn="l">
              <a:lnSpc>
                <a:spcPct val="100000"/>
              </a:lnSpc>
              <a:buNone/>
            </a:pPr>
            <a:r>
              <a:rPr lang="en-US" sz="2700" b="1" dirty="0">
                <a:solidFill>
                  <a:srgbClr val="172D43"/>
                </a:solidFill>
                <a:latin typeface="Arial" pitchFamily="34" charset="0"/>
                <a:ea typeface="Arial" pitchFamily="34" charset="-122"/>
                <a:cs typeface="Arial" pitchFamily="34" charset="-120"/>
              </a:rPr>
              <a:t>Ma’naviy asos</a:t>
            </a:r>
            <a:endParaRPr lang="en-US" sz="2700" dirty="0"/>
          </a:p>
        </p:txBody>
      </p:sp>
      <p:sp>
        <p:nvSpPr>
          <p:cNvPr id="22" name="Text 19"/>
          <p:cNvSpPr/>
          <p:nvPr/>
        </p:nvSpPr>
        <p:spPr>
          <a:xfrm>
            <a:off x="5148072" y="2788920"/>
            <a:ext cx="6217920" cy="786384"/>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Nashrni chiqarayotgan shaxs, guruh va jurnalistlarning ichki dunyosi, dunyoqarashi hamda e’tiqodiga bog‘liq.</a:t>
            </a:r>
            <a:endParaRPr lang="en-US" sz="1800" dirty="0"/>
          </a:p>
        </p:txBody>
      </p:sp>
      <p:sp>
        <p:nvSpPr>
          <p:cNvPr id="23" name="Shape 20"/>
          <p:cNvSpPr/>
          <p:nvPr/>
        </p:nvSpPr>
        <p:spPr>
          <a:xfrm>
            <a:off x="5120640" y="3749040"/>
            <a:ext cx="2999232" cy="2221992"/>
          </a:xfrm>
          <a:prstGeom prst="roundRect">
            <a:avLst>
              <a:gd name="adj" fmla="val 5350"/>
            </a:avLst>
          </a:prstGeom>
          <a:solidFill>
            <a:srgbClr val="E4F2EE"/>
          </a:solidFill>
          <a:ln w="12700">
            <a:solidFill>
              <a:srgbClr val="E4F2EE">
                <a:alpha val="0"/>
              </a:srgbClr>
            </a:solidFill>
            <a:prstDash val="solid"/>
          </a:ln>
        </p:spPr>
      </p:sp>
      <p:sp>
        <p:nvSpPr>
          <p:cNvPr id="24" name="Shape 21"/>
          <p:cNvSpPr/>
          <p:nvPr/>
        </p:nvSpPr>
        <p:spPr>
          <a:xfrm>
            <a:off x="8394192" y="3749040"/>
            <a:ext cx="2990088" cy="2221992"/>
          </a:xfrm>
          <a:prstGeom prst="roundRect">
            <a:avLst>
              <a:gd name="adj" fmla="val 5350"/>
            </a:avLst>
          </a:prstGeom>
          <a:solidFill>
            <a:srgbClr val="F8EAE4"/>
          </a:solidFill>
          <a:ln w="12700">
            <a:solidFill>
              <a:srgbClr val="F8EAE4">
                <a:alpha val="0"/>
              </a:srgbClr>
            </a:solidFill>
            <a:prstDash val="solid"/>
          </a:ln>
        </p:spPr>
      </p:sp>
      <p:sp>
        <p:nvSpPr>
          <p:cNvPr id="25" name="Text 22"/>
          <p:cNvSpPr/>
          <p:nvPr/>
        </p:nvSpPr>
        <p:spPr>
          <a:xfrm>
            <a:off x="5303520" y="3941064"/>
            <a:ext cx="2633472" cy="493776"/>
          </a:xfrm>
          <a:prstGeom prst="rect">
            <a:avLst/>
          </a:prstGeom>
          <a:noFill/>
          <a:ln/>
        </p:spPr>
        <p:txBody>
          <a:bodyPr wrap="square" lIns="0" tIns="0" rIns="0" bIns="0" rtlCol="0" anchor="t"/>
          <a:lstStyle/>
          <a:p>
            <a:pPr marL="0" indent="0" algn="l">
              <a:lnSpc>
                <a:spcPct val="100000"/>
              </a:lnSpc>
              <a:buNone/>
            </a:pPr>
            <a:r>
              <a:rPr lang="en-US" sz="2000" b="1" dirty="0">
                <a:solidFill>
                  <a:srgbClr val="087F83"/>
                </a:solidFill>
                <a:latin typeface="Arial" pitchFamily="34" charset="0"/>
                <a:ea typeface="Arial" pitchFamily="34" charset="-122"/>
                <a:cs typeface="Arial" pitchFamily="34" charset="-120"/>
              </a:rPr>
              <a:t>Ruhan erkin jurnalist</a:t>
            </a:r>
            <a:endParaRPr lang="en-US" sz="2000" dirty="0"/>
          </a:p>
        </p:txBody>
      </p:sp>
      <p:sp>
        <p:nvSpPr>
          <p:cNvPr id="26" name="Text 23"/>
          <p:cNvSpPr/>
          <p:nvPr/>
        </p:nvSpPr>
        <p:spPr>
          <a:xfrm>
            <a:off x="5303520" y="4498848"/>
            <a:ext cx="2633472" cy="1280160"/>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Yuksak ma’naviyat, e’tiqod, mas’uliyat; milliy va umuminsoniy qadriyatlar, ezgulikka intilish.</a:t>
            </a:r>
            <a:endParaRPr lang="en-US" sz="1800" dirty="0"/>
          </a:p>
        </p:txBody>
      </p:sp>
      <p:sp>
        <p:nvSpPr>
          <p:cNvPr id="27" name="Text 24"/>
          <p:cNvSpPr/>
          <p:nvPr/>
        </p:nvSpPr>
        <p:spPr>
          <a:xfrm>
            <a:off x="8577072" y="3941064"/>
            <a:ext cx="2615184" cy="493776"/>
          </a:xfrm>
          <a:prstGeom prst="rect">
            <a:avLst/>
          </a:prstGeom>
          <a:noFill/>
          <a:ln/>
        </p:spPr>
        <p:txBody>
          <a:bodyPr wrap="square" lIns="0" tIns="0" rIns="0" bIns="0" rtlCol="0" anchor="t"/>
          <a:lstStyle/>
          <a:p>
            <a:pPr marL="0" indent="0" algn="l">
              <a:lnSpc>
                <a:spcPct val="100000"/>
              </a:lnSpc>
              <a:buNone/>
            </a:pPr>
            <a:r>
              <a:rPr lang="en-US" sz="2000" b="1" dirty="0">
                <a:solidFill>
                  <a:srgbClr val="B75D43"/>
                </a:solidFill>
                <a:latin typeface="Arial" pitchFamily="34" charset="0"/>
                <a:ea typeface="Arial" pitchFamily="34" charset="-122"/>
                <a:cs typeface="Arial" pitchFamily="34" charset="-120"/>
              </a:rPr>
              <a:t>Erkinlikka to‘siq</a:t>
            </a:r>
            <a:endParaRPr lang="en-US" sz="2000" dirty="0"/>
          </a:p>
        </p:txBody>
      </p:sp>
      <p:sp>
        <p:nvSpPr>
          <p:cNvPr id="28" name="Text 25"/>
          <p:cNvSpPr/>
          <p:nvPr/>
        </p:nvSpPr>
        <p:spPr>
          <a:xfrm>
            <a:off x="8577072" y="4498848"/>
            <a:ext cx="2615184" cy="1280160"/>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Qoloq tushunchalar, qotib qolgan aqidalar va boshqa maqsadlar yo‘lida xizmat qilish.</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02 / SO‘Z VA MATBUOT ERKINLIGI</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Matbuot erkinligi uchun tarixiy kurash</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27 / 31</a:t>
            </a:r>
            <a:endParaRPr lang="en-US" sz="1200" dirty="0"/>
          </a:p>
        </p:txBody>
      </p:sp>
      <p:sp>
        <p:nvSpPr>
          <p:cNvPr id="9" name="Shape 7"/>
          <p:cNvSpPr/>
          <p:nvPr/>
        </p:nvSpPr>
        <p:spPr>
          <a:xfrm>
            <a:off x="530352" y="6766560"/>
            <a:ext cx="9694999"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581912"/>
            <a:ext cx="11119104" cy="566928"/>
          </a:xfrm>
          <a:prstGeom prst="roundRect">
            <a:avLst>
              <a:gd name="adj" fmla="val 16129"/>
            </a:avLst>
          </a:prstGeom>
          <a:solidFill>
            <a:srgbClr val="E9F0F9"/>
          </a:solidFill>
          <a:ln w="12700">
            <a:solidFill>
              <a:srgbClr val="E9F0F9">
                <a:alpha val="0"/>
              </a:srgbClr>
            </a:solidFill>
            <a:prstDash val="solid"/>
          </a:ln>
        </p:spPr>
      </p:sp>
      <p:sp>
        <p:nvSpPr>
          <p:cNvPr id="12" name="Text 9"/>
          <p:cNvSpPr/>
          <p:nvPr/>
        </p:nvSpPr>
        <p:spPr>
          <a:xfrm>
            <a:off x="758952" y="1728216"/>
            <a:ext cx="10671048" cy="274320"/>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XVII–XVIII asrlardagi inqiloblar: Angliya va Fransiyada matbuot erkinligi uchun kurash.</a:t>
            </a:r>
            <a:endParaRPr lang="en-US" sz="1800" dirty="0"/>
          </a:p>
        </p:txBody>
      </p:sp>
      <p:sp>
        <p:nvSpPr>
          <p:cNvPr id="13" name="Shape 10"/>
          <p:cNvSpPr/>
          <p:nvPr/>
        </p:nvSpPr>
        <p:spPr>
          <a:xfrm>
            <a:off x="530352" y="2450592"/>
            <a:ext cx="3538728" cy="3630168"/>
          </a:xfrm>
          <a:prstGeom prst="roundRect">
            <a:avLst>
              <a:gd name="adj" fmla="val 4393"/>
            </a:avLst>
          </a:prstGeom>
          <a:solidFill>
            <a:srgbClr val="FFFFFF"/>
          </a:solidFill>
          <a:ln w="12700">
            <a:solidFill>
              <a:srgbClr val="FFFFFF">
                <a:alpha val="0"/>
              </a:srgbClr>
            </a:solidFill>
            <a:prstDash val="solid"/>
          </a:ln>
        </p:spPr>
      </p:sp>
      <p:sp>
        <p:nvSpPr>
          <p:cNvPr id="14" name="Shape 11"/>
          <p:cNvSpPr/>
          <p:nvPr/>
        </p:nvSpPr>
        <p:spPr>
          <a:xfrm rot="1800000">
            <a:off x="918058" y="2777947"/>
            <a:ext cx="175565" cy="362102"/>
          </a:xfrm>
          <a:prstGeom prst="parallelogram">
            <a:avLst/>
          </a:prstGeom>
          <a:solidFill>
            <a:srgbClr val="087F83"/>
          </a:solidFill>
          <a:ln w="12700">
            <a:solidFill>
              <a:srgbClr val="087F83">
                <a:alpha val="0"/>
              </a:srgbClr>
            </a:solidFill>
            <a:prstDash val="solid"/>
          </a:ln>
        </p:spPr>
      </p:sp>
      <p:sp>
        <p:nvSpPr>
          <p:cNvPr id="15" name="Shape 12"/>
          <p:cNvSpPr/>
          <p:nvPr/>
        </p:nvSpPr>
        <p:spPr>
          <a:xfrm>
            <a:off x="868680" y="3172968"/>
            <a:ext cx="351130" cy="0"/>
          </a:xfrm>
          <a:prstGeom prst="line">
            <a:avLst/>
          </a:prstGeom>
          <a:noFill/>
          <a:ln w="22860">
            <a:solidFill>
              <a:srgbClr val="087F83"/>
            </a:solidFill>
            <a:prstDash val="solid"/>
          </a:ln>
        </p:spPr>
      </p:sp>
      <p:sp>
        <p:nvSpPr>
          <p:cNvPr id="16" name="Text 13"/>
          <p:cNvSpPr/>
          <p:nvPr/>
        </p:nvSpPr>
        <p:spPr>
          <a:xfrm>
            <a:off x="1517904" y="2871216"/>
            <a:ext cx="2304288" cy="219456"/>
          </a:xfrm>
          <a:prstGeom prst="rect">
            <a:avLst/>
          </a:prstGeom>
          <a:noFill/>
          <a:ln/>
        </p:spPr>
        <p:txBody>
          <a:bodyPr wrap="square" lIns="0" tIns="0" rIns="0" bIns="0" rtlCol="0" anchor="t"/>
          <a:lstStyle/>
          <a:p>
            <a:pPr marL="0" indent="0" algn="l">
              <a:lnSpc>
                <a:spcPct val="100000"/>
              </a:lnSpc>
              <a:buNone/>
            </a:pPr>
            <a:r>
              <a:rPr lang="en-US" sz="1300" b="1" kern="0" spc="110" dirty="0">
                <a:solidFill>
                  <a:srgbClr val="087F83"/>
                </a:solidFill>
                <a:latin typeface="Arial" pitchFamily="34" charset="0"/>
                <a:ea typeface="Arial" pitchFamily="34" charset="-122"/>
                <a:cs typeface="Arial" pitchFamily="34" charset="-120"/>
              </a:rPr>
              <a:t>ANGLIYA</a:t>
            </a:r>
            <a:endParaRPr lang="en-US" sz="1300" dirty="0"/>
          </a:p>
        </p:txBody>
      </p:sp>
      <p:sp>
        <p:nvSpPr>
          <p:cNvPr id="17" name="Text 14"/>
          <p:cNvSpPr/>
          <p:nvPr/>
        </p:nvSpPr>
        <p:spPr>
          <a:xfrm>
            <a:off x="768096" y="3648456"/>
            <a:ext cx="3054096" cy="923544"/>
          </a:xfrm>
          <a:prstGeom prst="rect">
            <a:avLst/>
          </a:prstGeom>
          <a:noFill/>
          <a:ln/>
        </p:spPr>
        <p:txBody>
          <a:bodyPr wrap="square" lIns="0" tIns="0" rIns="0" bIns="0" rtlCol="0" anchor="t"/>
          <a:lstStyle/>
          <a:p>
            <a:pPr marL="0" indent="0" algn="l">
              <a:lnSpc>
                <a:spcPct val="100000"/>
              </a:lnSpc>
              <a:buNone/>
            </a:pPr>
            <a:r>
              <a:rPr lang="en-US" sz="2350" b="1" dirty="0">
                <a:solidFill>
                  <a:srgbClr val="172D43"/>
                </a:solidFill>
                <a:latin typeface="Arial" pitchFamily="34" charset="0"/>
                <a:ea typeface="Arial" pitchFamily="34" charset="-122"/>
                <a:cs typeface="Arial" pitchFamily="34" charset="-120"/>
              </a:rPr>
              <a:t>Jozef Addison</a:t>
            </a:r>
            <a:endParaRPr lang="en-US" sz="2350" dirty="0"/>
          </a:p>
          <a:p>
            <a:pPr marL="0" indent="0" algn="l">
              <a:lnSpc>
                <a:spcPct val="100000"/>
              </a:lnSpc>
              <a:buNone/>
            </a:pPr>
            <a:r>
              <a:rPr lang="en-US" sz="2350" b="1" dirty="0">
                <a:solidFill>
                  <a:srgbClr val="172D43"/>
                </a:solidFill>
                <a:latin typeface="Arial" pitchFamily="34" charset="0"/>
                <a:ea typeface="Arial" pitchFamily="34" charset="-122"/>
                <a:cs typeface="Arial" pitchFamily="34" charset="-120"/>
              </a:rPr>
              <a:t>Richard Stil</a:t>
            </a:r>
            <a:endParaRPr lang="en-US" sz="2350" dirty="0"/>
          </a:p>
        </p:txBody>
      </p:sp>
      <p:sp>
        <p:nvSpPr>
          <p:cNvPr id="18" name="Shape 15"/>
          <p:cNvSpPr/>
          <p:nvPr/>
        </p:nvSpPr>
        <p:spPr>
          <a:xfrm>
            <a:off x="777240" y="4608576"/>
            <a:ext cx="3044952" cy="0"/>
          </a:xfrm>
          <a:prstGeom prst="line">
            <a:avLst/>
          </a:prstGeom>
          <a:noFill/>
          <a:ln w="12700">
            <a:solidFill>
              <a:srgbClr val="DCE4EB"/>
            </a:solidFill>
            <a:prstDash val="solid"/>
          </a:ln>
        </p:spPr>
      </p:sp>
      <p:sp>
        <p:nvSpPr>
          <p:cNvPr id="19" name="Text 16"/>
          <p:cNvSpPr/>
          <p:nvPr/>
        </p:nvSpPr>
        <p:spPr>
          <a:xfrm>
            <a:off x="768096" y="4773168"/>
            <a:ext cx="3054096" cy="1078992"/>
          </a:xfrm>
          <a:prstGeom prst="rect">
            <a:avLst/>
          </a:prstGeom>
          <a:noFill/>
          <a:ln/>
        </p:spPr>
        <p:txBody>
          <a:bodyPr wrap="square" lIns="0" tIns="0" rIns="0" bIns="0" rtlCol="0" anchor="t"/>
          <a:lstStyle/>
          <a:p>
            <a:pPr marL="0" indent="0" algn="l">
              <a:lnSpc>
                <a:spcPct val="100000"/>
              </a:lnSpc>
              <a:buNone/>
            </a:pPr>
            <a:r>
              <a:rPr lang="en-US" sz="1800" dirty="0">
                <a:solidFill>
                  <a:srgbClr val="53677B"/>
                </a:solidFill>
                <a:latin typeface="Arial" pitchFamily="34" charset="0"/>
                <a:ea typeface="Arial" pitchFamily="34" charset="-122"/>
                <a:cs typeface="Arial" pitchFamily="34" charset="-120"/>
              </a:rPr>
              <a:t>Xalq ommasining fikr va tuyg‘ularini ifodalash, matbuot erkinligi uchun kurashish.</a:t>
            </a:r>
            <a:endParaRPr lang="en-US" sz="1800" dirty="0"/>
          </a:p>
        </p:txBody>
      </p:sp>
      <p:sp>
        <p:nvSpPr>
          <p:cNvPr id="20" name="Shape 17"/>
          <p:cNvSpPr/>
          <p:nvPr/>
        </p:nvSpPr>
        <p:spPr>
          <a:xfrm>
            <a:off x="4325112" y="2450592"/>
            <a:ext cx="3538728" cy="3630168"/>
          </a:xfrm>
          <a:prstGeom prst="roundRect">
            <a:avLst>
              <a:gd name="adj" fmla="val 4393"/>
            </a:avLst>
          </a:prstGeom>
          <a:solidFill>
            <a:srgbClr val="FFFFFF"/>
          </a:solidFill>
          <a:ln w="12700">
            <a:solidFill>
              <a:srgbClr val="FFFFFF">
                <a:alpha val="0"/>
              </a:srgbClr>
            </a:solidFill>
            <a:prstDash val="solid"/>
          </a:ln>
        </p:spPr>
      </p:sp>
      <p:sp>
        <p:nvSpPr>
          <p:cNvPr id="21" name="Shape 18"/>
          <p:cNvSpPr/>
          <p:nvPr/>
        </p:nvSpPr>
        <p:spPr>
          <a:xfrm rot="1800000">
            <a:off x="4712818" y="2777947"/>
            <a:ext cx="175565" cy="362102"/>
          </a:xfrm>
          <a:prstGeom prst="parallelogram">
            <a:avLst/>
          </a:prstGeom>
          <a:solidFill>
            <a:srgbClr val="1C344C"/>
          </a:solidFill>
          <a:ln w="12700">
            <a:solidFill>
              <a:srgbClr val="1C344C">
                <a:alpha val="0"/>
              </a:srgbClr>
            </a:solidFill>
            <a:prstDash val="solid"/>
          </a:ln>
        </p:spPr>
      </p:sp>
      <p:sp>
        <p:nvSpPr>
          <p:cNvPr id="22" name="Shape 19"/>
          <p:cNvSpPr/>
          <p:nvPr/>
        </p:nvSpPr>
        <p:spPr>
          <a:xfrm>
            <a:off x="4663440" y="3172968"/>
            <a:ext cx="351130" cy="0"/>
          </a:xfrm>
          <a:prstGeom prst="line">
            <a:avLst/>
          </a:prstGeom>
          <a:noFill/>
          <a:ln w="22860">
            <a:solidFill>
              <a:srgbClr val="1C344C"/>
            </a:solidFill>
            <a:prstDash val="solid"/>
          </a:ln>
        </p:spPr>
      </p:sp>
      <p:sp>
        <p:nvSpPr>
          <p:cNvPr id="23" name="Text 20"/>
          <p:cNvSpPr/>
          <p:nvPr/>
        </p:nvSpPr>
        <p:spPr>
          <a:xfrm>
            <a:off x="5312664" y="2871216"/>
            <a:ext cx="2304288" cy="219456"/>
          </a:xfrm>
          <a:prstGeom prst="rect">
            <a:avLst/>
          </a:prstGeom>
          <a:noFill/>
          <a:ln/>
        </p:spPr>
        <p:txBody>
          <a:bodyPr wrap="square" lIns="0" tIns="0" rIns="0" bIns="0" rtlCol="0" anchor="t"/>
          <a:lstStyle/>
          <a:p>
            <a:pPr marL="0" indent="0" algn="l">
              <a:lnSpc>
                <a:spcPct val="100000"/>
              </a:lnSpc>
              <a:buNone/>
            </a:pPr>
            <a:r>
              <a:rPr lang="en-US" sz="1300" b="1" kern="0" spc="110" dirty="0">
                <a:solidFill>
                  <a:srgbClr val="1C344C"/>
                </a:solidFill>
                <a:latin typeface="Arial" pitchFamily="34" charset="0"/>
                <a:ea typeface="Arial" pitchFamily="34" charset="-122"/>
                <a:cs typeface="Arial" pitchFamily="34" charset="-120"/>
              </a:rPr>
              <a:t>FRANSIYA</a:t>
            </a:r>
            <a:endParaRPr lang="en-US" sz="1300" dirty="0"/>
          </a:p>
        </p:txBody>
      </p:sp>
      <p:sp>
        <p:nvSpPr>
          <p:cNvPr id="24" name="Text 21"/>
          <p:cNvSpPr/>
          <p:nvPr/>
        </p:nvSpPr>
        <p:spPr>
          <a:xfrm>
            <a:off x="4562856" y="3648456"/>
            <a:ext cx="3054096" cy="923544"/>
          </a:xfrm>
          <a:prstGeom prst="rect">
            <a:avLst/>
          </a:prstGeom>
          <a:noFill/>
          <a:ln/>
        </p:spPr>
        <p:txBody>
          <a:bodyPr wrap="square" lIns="0" tIns="0" rIns="0" bIns="0" rtlCol="0" anchor="t"/>
          <a:lstStyle/>
          <a:p>
            <a:pPr marL="0" indent="0" algn="l">
              <a:lnSpc>
                <a:spcPct val="100000"/>
              </a:lnSpc>
              <a:buNone/>
            </a:pPr>
            <a:r>
              <a:rPr lang="en-US" sz="2350" b="1" dirty="0">
                <a:solidFill>
                  <a:srgbClr val="172D43"/>
                </a:solidFill>
                <a:latin typeface="Arial" pitchFamily="34" charset="0"/>
                <a:ea typeface="Arial" pitchFamily="34" charset="-122"/>
                <a:cs typeface="Arial" pitchFamily="34" charset="-120"/>
              </a:rPr>
              <a:t>Kamil Demulen</a:t>
            </a:r>
            <a:endParaRPr lang="en-US" sz="2350" dirty="0"/>
          </a:p>
          <a:p>
            <a:pPr marL="0" indent="0" algn="l">
              <a:lnSpc>
                <a:spcPct val="100000"/>
              </a:lnSpc>
              <a:buNone/>
            </a:pPr>
            <a:r>
              <a:rPr lang="en-US" sz="2350" b="1" dirty="0">
                <a:solidFill>
                  <a:srgbClr val="172D43"/>
                </a:solidFill>
                <a:latin typeface="Arial" pitchFamily="34" charset="0"/>
                <a:ea typeface="Arial" pitchFamily="34" charset="-122"/>
                <a:cs typeface="Arial" pitchFamily="34" charset="-120"/>
              </a:rPr>
              <a:t>Jan Pol Marat</a:t>
            </a:r>
            <a:endParaRPr lang="en-US" sz="2350" dirty="0"/>
          </a:p>
        </p:txBody>
      </p:sp>
      <p:sp>
        <p:nvSpPr>
          <p:cNvPr id="25" name="Shape 22"/>
          <p:cNvSpPr/>
          <p:nvPr/>
        </p:nvSpPr>
        <p:spPr>
          <a:xfrm>
            <a:off x="4572000" y="4608576"/>
            <a:ext cx="3044952" cy="0"/>
          </a:xfrm>
          <a:prstGeom prst="line">
            <a:avLst/>
          </a:prstGeom>
          <a:noFill/>
          <a:ln w="12700">
            <a:solidFill>
              <a:srgbClr val="DCE4EB"/>
            </a:solidFill>
            <a:prstDash val="solid"/>
          </a:ln>
        </p:spPr>
      </p:sp>
      <p:sp>
        <p:nvSpPr>
          <p:cNvPr id="26" name="Text 23"/>
          <p:cNvSpPr/>
          <p:nvPr/>
        </p:nvSpPr>
        <p:spPr>
          <a:xfrm>
            <a:off x="4562856" y="4773168"/>
            <a:ext cx="3054096" cy="1078992"/>
          </a:xfrm>
          <a:prstGeom prst="rect">
            <a:avLst/>
          </a:prstGeom>
          <a:noFill/>
          <a:ln/>
        </p:spPr>
        <p:txBody>
          <a:bodyPr wrap="square" lIns="0" tIns="0" rIns="0" bIns="0" rtlCol="0" anchor="t"/>
          <a:lstStyle/>
          <a:p>
            <a:pPr marL="0" indent="0" algn="l">
              <a:lnSpc>
                <a:spcPct val="100000"/>
              </a:lnSpc>
              <a:buNone/>
            </a:pPr>
            <a:r>
              <a:rPr lang="en-US" sz="1800" dirty="0">
                <a:solidFill>
                  <a:srgbClr val="53677B"/>
                </a:solidFill>
                <a:latin typeface="Arial" pitchFamily="34" charset="0"/>
                <a:ea typeface="Arial" pitchFamily="34" charset="-122"/>
                <a:cs typeface="Arial" pitchFamily="34" charset="-120"/>
              </a:rPr>
              <a:t>Taraqqiyparvar jurnalistika orqali xalq fikrini ifoda etish va matbuot erkinligini himoya qilish.</a:t>
            </a:r>
            <a:endParaRPr lang="en-US" sz="1800" dirty="0"/>
          </a:p>
        </p:txBody>
      </p:sp>
      <p:sp>
        <p:nvSpPr>
          <p:cNvPr id="27" name="Shape 24"/>
          <p:cNvSpPr/>
          <p:nvPr/>
        </p:nvSpPr>
        <p:spPr>
          <a:xfrm>
            <a:off x="8119872" y="2450592"/>
            <a:ext cx="3538728" cy="3630168"/>
          </a:xfrm>
          <a:prstGeom prst="roundRect">
            <a:avLst>
              <a:gd name="adj" fmla="val 4393"/>
            </a:avLst>
          </a:prstGeom>
          <a:solidFill>
            <a:srgbClr val="FFFFFF"/>
          </a:solidFill>
          <a:ln w="12700">
            <a:solidFill>
              <a:srgbClr val="FFFFFF">
                <a:alpha val="0"/>
              </a:srgbClr>
            </a:solidFill>
            <a:prstDash val="solid"/>
          </a:ln>
        </p:spPr>
      </p:sp>
      <p:sp>
        <p:nvSpPr>
          <p:cNvPr id="28" name="Shape 25"/>
          <p:cNvSpPr/>
          <p:nvPr/>
        </p:nvSpPr>
        <p:spPr>
          <a:xfrm rot="1800000">
            <a:off x="8507578" y="2777947"/>
            <a:ext cx="175565" cy="362102"/>
          </a:xfrm>
          <a:prstGeom prst="parallelogram">
            <a:avLst/>
          </a:prstGeom>
          <a:solidFill>
            <a:srgbClr val="B75D43"/>
          </a:solidFill>
          <a:ln w="12700">
            <a:solidFill>
              <a:srgbClr val="B75D43">
                <a:alpha val="0"/>
              </a:srgbClr>
            </a:solidFill>
            <a:prstDash val="solid"/>
          </a:ln>
        </p:spPr>
      </p:sp>
      <p:sp>
        <p:nvSpPr>
          <p:cNvPr id="29" name="Shape 26"/>
          <p:cNvSpPr/>
          <p:nvPr/>
        </p:nvSpPr>
        <p:spPr>
          <a:xfrm>
            <a:off x="8458200" y="3172968"/>
            <a:ext cx="351130" cy="0"/>
          </a:xfrm>
          <a:prstGeom prst="line">
            <a:avLst/>
          </a:prstGeom>
          <a:noFill/>
          <a:ln w="22860">
            <a:solidFill>
              <a:srgbClr val="B75D43"/>
            </a:solidFill>
            <a:prstDash val="solid"/>
          </a:ln>
        </p:spPr>
      </p:sp>
      <p:sp>
        <p:nvSpPr>
          <p:cNvPr id="30" name="Text 27"/>
          <p:cNvSpPr/>
          <p:nvPr/>
        </p:nvSpPr>
        <p:spPr>
          <a:xfrm>
            <a:off x="9107424" y="2871216"/>
            <a:ext cx="2304288" cy="219456"/>
          </a:xfrm>
          <a:prstGeom prst="rect">
            <a:avLst/>
          </a:prstGeom>
          <a:noFill/>
          <a:ln/>
        </p:spPr>
        <p:txBody>
          <a:bodyPr wrap="square" lIns="0" tIns="0" rIns="0" bIns="0" rtlCol="0" anchor="t"/>
          <a:lstStyle/>
          <a:p>
            <a:pPr marL="0" indent="0" algn="l">
              <a:lnSpc>
                <a:spcPct val="100000"/>
              </a:lnSpc>
              <a:buNone/>
            </a:pPr>
            <a:r>
              <a:rPr lang="en-US" sz="1300" b="1" kern="0" spc="110" dirty="0">
                <a:solidFill>
                  <a:srgbClr val="B75D43"/>
                </a:solidFill>
                <a:latin typeface="Arial" pitchFamily="34" charset="0"/>
                <a:ea typeface="Arial" pitchFamily="34" charset="-122"/>
                <a:cs typeface="Arial" pitchFamily="34" charset="-120"/>
              </a:rPr>
              <a:t>ROSSIYA</a:t>
            </a:r>
            <a:endParaRPr lang="en-US" sz="1300" dirty="0"/>
          </a:p>
        </p:txBody>
      </p:sp>
      <p:sp>
        <p:nvSpPr>
          <p:cNvPr id="31" name="Text 28"/>
          <p:cNvSpPr/>
          <p:nvPr/>
        </p:nvSpPr>
        <p:spPr>
          <a:xfrm>
            <a:off x="8357616" y="3319272"/>
            <a:ext cx="3054096" cy="1170432"/>
          </a:xfrm>
          <a:prstGeom prst="rect">
            <a:avLst/>
          </a:prstGeom>
          <a:noFill/>
          <a:ln/>
        </p:spPr>
        <p:txBody>
          <a:bodyPr wrap="square" lIns="0" tIns="0" rIns="0" bIns="0" rtlCol="0" anchor="t"/>
          <a:lstStyle/>
          <a:p>
            <a:pPr marL="0" indent="0" algn="l">
              <a:lnSpc>
                <a:spcPct val="100000"/>
              </a:lnSpc>
              <a:buNone/>
            </a:pPr>
            <a:r>
              <a:rPr lang="en-US" sz="1850" b="1" dirty="0">
                <a:solidFill>
                  <a:srgbClr val="172D43"/>
                </a:solidFill>
                <a:latin typeface="Arial" pitchFamily="34" charset="0"/>
                <a:ea typeface="Arial" pitchFamily="34" charset="-122"/>
                <a:cs typeface="Arial" pitchFamily="34" charset="-120"/>
              </a:rPr>
              <a:t>A.S. Pushkin</a:t>
            </a:r>
            <a:endParaRPr lang="en-US" sz="1850" dirty="0"/>
          </a:p>
          <a:p>
            <a:pPr marL="0" indent="0" algn="l">
              <a:lnSpc>
                <a:spcPct val="100000"/>
              </a:lnSpc>
              <a:buNone/>
            </a:pPr>
            <a:r>
              <a:rPr lang="en-US" sz="1850" b="1" dirty="0">
                <a:solidFill>
                  <a:srgbClr val="172D43"/>
                </a:solidFill>
                <a:latin typeface="Arial" pitchFamily="34" charset="0"/>
                <a:ea typeface="Arial" pitchFamily="34" charset="-122"/>
                <a:cs typeface="Arial" pitchFamily="34" charset="-120"/>
              </a:rPr>
              <a:t>N.A. Nekrasov</a:t>
            </a:r>
            <a:endParaRPr lang="en-US" sz="1850" dirty="0"/>
          </a:p>
          <a:p>
            <a:pPr marL="0" indent="0" algn="l">
              <a:lnSpc>
                <a:spcPct val="100000"/>
              </a:lnSpc>
              <a:buNone/>
            </a:pPr>
            <a:r>
              <a:rPr lang="en-US" sz="1850" b="1" dirty="0">
                <a:solidFill>
                  <a:srgbClr val="172D43"/>
                </a:solidFill>
                <a:latin typeface="Arial" pitchFamily="34" charset="0"/>
                <a:ea typeface="Arial" pitchFamily="34" charset="-122"/>
                <a:cs typeface="Arial" pitchFamily="34" charset="-120"/>
              </a:rPr>
              <a:t>N.G. Chernishevskiy</a:t>
            </a:r>
            <a:endParaRPr lang="en-US" sz="1850" dirty="0"/>
          </a:p>
          <a:p>
            <a:pPr marL="0" indent="0" algn="l">
              <a:lnSpc>
                <a:spcPct val="100000"/>
              </a:lnSpc>
              <a:buNone/>
            </a:pPr>
            <a:r>
              <a:rPr lang="en-US" sz="1850" b="1" dirty="0">
                <a:solidFill>
                  <a:srgbClr val="172D43"/>
                </a:solidFill>
                <a:latin typeface="Arial" pitchFamily="34" charset="0"/>
                <a:ea typeface="Arial" pitchFamily="34" charset="-122"/>
                <a:cs typeface="Arial" pitchFamily="34" charset="-120"/>
              </a:rPr>
              <a:t>A.N. Gersen</a:t>
            </a:r>
            <a:endParaRPr lang="en-US" sz="1850" dirty="0"/>
          </a:p>
        </p:txBody>
      </p:sp>
      <p:sp>
        <p:nvSpPr>
          <p:cNvPr id="32" name="Shape 29"/>
          <p:cNvSpPr/>
          <p:nvPr/>
        </p:nvSpPr>
        <p:spPr>
          <a:xfrm>
            <a:off x="8366760" y="4608576"/>
            <a:ext cx="3044952" cy="0"/>
          </a:xfrm>
          <a:prstGeom prst="line">
            <a:avLst/>
          </a:prstGeom>
          <a:noFill/>
          <a:ln w="12700">
            <a:solidFill>
              <a:srgbClr val="DCE4EB"/>
            </a:solidFill>
            <a:prstDash val="solid"/>
          </a:ln>
        </p:spPr>
      </p:sp>
      <p:sp>
        <p:nvSpPr>
          <p:cNvPr id="33" name="Text 30"/>
          <p:cNvSpPr/>
          <p:nvPr/>
        </p:nvSpPr>
        <p:spPr>
          <a:xfrm>
            <a:off x="8357616" y="4773168"/>
            <a:ext cx="3054096" cy="1078992"/>
          </a:xfrm>
          <a:prstGeom prst="rect">
            <a:avLst/>
          </a:prstGeom>
          <a:noFill/>
          <a:ln/>
        </p:spPr>
        <p:txBody>
          <a:bodyPr wrap="square" lIns="0" tIns="0" rIns="0" bIns="0" rtlCol="0" anchor="t"/>
          <a:lstStyle/>
          <a:p>
            <a:pPr marL="0" indent="0" algn="l">
              <a:lnSpc>
                <a:spcPct val="100000"/>
              </a:lnSpc>
              <a:buNone/>
            </a:pPr>
            <a:r>
              <a:rPr lang="en-US" sz="1800" dirty="0">
                <a:solidFill>
                  <a:srgbClr val="53677B"/>
                </a:solidFill>
                <a:latin typeface="Arial" pitchFamily="34" charset="0"/>
                <a:ea typeface="Arial" pitchFamily="34" charset="-122"/>
                <a:cs typeface="Arial" pitchFamily="34" charset="-120"/>
              </a:rPr>
              <a:t>Adib va publitsistlar o‘z asarlarida xalq fikrini ifodalab, senzuraga qarshi kurashgan.</a:t>
            </a:r>
            <a:endParaRPr lang="en-US" sz="1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03 / BLOG VA VAYN</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Bloglar tarixi va yozuv qo‘shish tartibi</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28 / 31</a:t>
            </a:r>
            <a:endParaRPr lang="en-US" sz="1200" dirty="0"/>
          </a:p>
        </p:txBody>
      </p:sp>
      <p:sp>
        <p:nvSpPr>
          <p:cNvPr id="9" name="Shape 7"/>
          <p:cNvSpPr/>
          <p:nvPr/>
        </p:nvSpPr>
        <p:spPr>
          <a:xfrm>
            <a:off x="530352" y="6766560"/>
            <a:ext cx="10054074"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55064"/>
            <a:ext cx="3538728" cy="2487168"/>
          </a:xfrm>
          <a:prstGeom prst="roundRect">
            <a:avLst>
              <a:gd name="adj" fmla="val 5882"/>
            </a:avLst>
          </a:prstGeom>
          <a:solidFill>
            <a:srgbClr val="FFFFFF"/>
          </a:solidFill>
          <a:ln w="12700">
            <a:solidFill>
              <a:srgbClr val="FFFFFF">
                <a:alpha val="0"/>
              </a:srgbClr>
            </a:solidFill>
            <a:prstDash val="solid"/>
          </a:ln>
        </p:spPr>
      </p:sp>
      <p:sp>
        <p:nvSpPr>
          <p:cNvPr id="12" name="Text 9"/>
          <p:cNvSpPr/>
          <p:nvPr/>
        </p:nvSpPr>
        <p:spPr>
          <a:xfrm>
            <a:off x="749808" y="1865376"/>
            <a:ext cx="3072384" cy="438912"/>
          </a:xfrm>
          <a:prstGeom prst="rect">
            <a:avLst/>
          </a:prstGeom>
          <a:noFill/>
          <a:ln/>
        </p:spPr>
        <p:txBody>
          <a:bodyPr wrap="square" lIns="0" tIns="0" rIns="0" bIns="0" rtlCol="0" anchor="t"/>
          <a:lstStyle/>
          <a:p>
            <a:pPr marL="0" indent="0" algn="l">
              <a:lnSpc>
                <a:spcPct val="100000"/>
              </a:lnSpc>
              <a:buNone/>
            </a:pPr>
            <a:r>
              <a:rPr lang="en-US" sz="3500" b="1" dirty="0">
                <a:solidFill>
                  <a:srgbClr val="087F83"/>
                </a:solidFill>
                <a:latin typeface="Arial" pitchFamily="34" charset="0"/>
                <a:ea typeface="Arial" pitchFamily="34" charset="-122"/>
                <a:cs typeface="Arial" pitchFamily="34" charset="-120"/>
              </a:rPr>
              <a:t>1992</a:t>
            </a:r>
            <a:endParaRPr lang="en-US" sz="3500" dirty="0"/>
          </a:p>
        </p:txBody>
      </p:sp>
      <p:sp>
        <p:nvSpPr>
          <p:cNvPr id="13" name="Text 10"/>
          <p:cNvSpPr/>
          <p:nvPr/>
        </p:nvSpPr>
        <p:spPr>
          <a:xfrm>
            <a:off x="749808" y="2551176"/>
            <a:ext cx="3072384" cy="548640"/>
          </a:xfrm>
          <a:prstGeom prst="rect">
            <a:avLst/>
          </a:prstGeom>
          <a:noFill/>
          <a:ln/>
        </p:spPr>
        <p:txBody>
          <a:bodyPr wrap="square" lIns="0" tIns="0" rIns="0" bIns="0" rtlCol="0" anchor="t"/>
          <a:lstStyle/>
          <a:p>
            <a:pPr marL="0" indent="0" algn="l">
              <a:lnSpc>
                <a:spcPct val="100000"/>
              </a:lnSpc>
              <a:buNone/>
            </a:pPr>
            <a:r>
              <a:rPr lang="en-US" sz="2100" b="1" dirty="0">
                <a:solidFill>
                  <a:srgbClr val="172D43"/>
                </a:solidFill>
                <a:latin typeface="Arial" pitchFamily="34" charset="0"/>
                <a:ea typeface="Arial" pitchFamily="34" charset="-122"/>
                <a:cs typeface="Arial" pitchFamily="34" charset="-120"/>
              </a:rPr>
              <a:t>Tim Berners-Lining sahifasi</a:t>
            </a:r>
            <a:endParaRPr lang="en-US" sz="2100" dirty="0"/>
          </a:p>
        </p:txBody>
      </p:sp>
      <p:sp>
        <p:nvSpPr>
          <p:cNvPr id="14" name="Text 11"/>
          <p:cNvSpPr/>
          <p:nvPr/>
        </p:nvSpPr>
        <p:spPr>
          <a:xfrm>
            <a:off x="749808" y="3136392"/>
            <a:ext cx="3072384" cy="896112"/>
          </a:xfrm>
          <a:prstGeom prst="rect">
            <a:avLst/>
          </a:prstGeom>
          <a:noFill/>
          <a:ln/>
        </p:spPr>
        <p:txBody>
          <a:bodyPr wrap="square" lIns="0" tIns="0" rIns="0" bIns="0" rtlCol="0" anchor="t"/>
          <a:lstStyle/>
          <a:p>
            <a:pPr marL="0" indent="0" algn="l">
              <a:lnSpc>
                <a:spcPct val="100000"/>
              </a:lnSpc>
              <a:buNone/>
            </a:pPr>
            <a:r>
              <a:rPr lang="en-US" sz="1800" dirty="0">
                <a:solidFill>
                  <a:srgbClr val="53677B"/>
                </a:solidFill>
                <a:latin typeface="Arial" pitchFamily="34" charset="0"/>
                <a:ea typeface="Arial" pitchFamily="34" charset="-122"/>
                <a:cs typeface="Arial" pitchFamily="34" charset="-120"/>
              </a:rPr>
              <a:t>Yangiliklar chop etilgan sahifa asl materialda birinchi blog sifatida keltirilgan.</a:t>
            </a:r>
            <a:endParaRPr lang="en-US" sz="1800" dirty="0"/>
          </a:p>
        </p:txBody>
      </p:sp>
      <p:sp>
        <p:nvSpPr>
          <p:cNvPr id="15" name="Shape 12"/>
          <p:cNvSpPr/>
          <p:nvPr/>
        </p:nvSpPr>
        <p:spPr>
          <a:xfrm>
            <a:off x="4325112" y="1655064"/>
            <a:ext cx="3538728" cy="2487168"/>
          </a:xfrm>
          <a:prstGeom prst="roundRect">
            <a:avLst>
              <a:gd name="adj" fmla="val 5882"/>
            </a:avLst>
          </a:prstGeom>
          <a:solidFill>
            <a:srgbClr val="FFFFFF"/>
          </a:solidFill>
          <a:ln w="12700">
            <a:solidFill>
              <a:srgbClr val="FFFFFF">
                <a:alpha val="0"/>
              </a:srgbClr>
            </a:solidFill>
            <a:prstDash val="solid"/>
          </a:ln>
        </p:spPr>
      </p:sp>
      <p:sp>
        <p:nvSpPr>
          <p:cNvPr id="16" name="Text 13"/>
          <p:cNvSpPr/>
          <p:nvPr/>
        </p:nvSpPr>
        <p:spPr>
          <a:xfrm>
            <a:off x="4544568" y="1865376"/>
            <a:ext cx="3072384" cy="438912"/>
          </a:xfrm>
          <a:prstGeom prst="rect">
            <a:avLst/>
          </a:prstGeom>
          <a:noFill/>
          <a:ln/>
        </p:spPr>
        <p:txBody>
          <a:bodyPr wrap="square" lIns="0" tIns="0" rIns="0" bIns="0" rtlCol="0" anchor="t"/>
          <a:lstStyle/>
          <a:p>
            <a:pPr marL="0" indent="0" algn="l">
              <a:lnSpc>
                <a:spcPct val="100000"/>
              </a:lnSpc>
              <a:buNone/>
            </a:pPr>
            <a:r>
              <a:rPr lang="en-US" sz="3500" b="1" dirty="0">
                <a:solidFill>
                  <a:srgbClr val="087F83"/>
                </a:solidFill>
                <a:latin typeface="Arial" pitchFamily="34" charset="0"/>
                <a:ea typeface="Arial" pitchFamily="34" charset="-122"/>
                <a:cs typeface="Arial" pitchFamily="34" charset="-120"/>
              </a:rPr>
              <a:t>1996</a:t>
            </a:r>
            <a:endParaRPr lang="en-US" sz="3500" dirty="0"/>
          </a:p>
        </p:txBody>
      </p:sp>
      <p:sp>
        <p:nvSpPr>
          <p:cNvPr id="17" name="Text 14"/>
          <p:cNvSpPr/>
          <p:nvPr/>
        </p:nvSpPr>
        <p:spPr>
          <a:xfrm>
            <a:off x="4544568" y="2551176"/>
            <a:ext cx="3072384" cy="548640"/>
          </a:xfrm>
          <a:prstGeom prst="rect">
            <a:avLst/>
          </a:prstGeom>
          <a:noFill/>
          <a:ln/>
        </p:spPr>
        <p:txBody>
          <a:bodyPr wrap="square" lIns="0" tIns="0" rIns="0" bIns="0" rtlCol="0" anchor="t"/>
          <a:lstStyle/>
          <a:p>
            <a:pPr marL="0" indent="0" algn="l">
              <a:lnSpc>
                <a:spcPct val="100000"/>
              </a:lnSpc>
              <a:buNone/>
            </a:pPr>
            <a:r>
              <a:rPr lang="en-US" sz="2100" b="1" dirty="0">
                <a:solidFill>
                  <a:srgbClr val="172D43"/>
                </a:solidFill>
                <a:latin typeface="Arial" pitchFamily="34" charset="0"/>
                <a:ea typeface="Arial" pitchFamily="34" charset="-122"/>
                <a:cs typeface="Arial" pitchFamily="34" charset="-120"/>
              </a:rPr>
              <a:t>Keng tarqalish</a:t>
            </a:r>
            <a:endParaRPr lang="en-US" sz="2100" dirty="0"/>
          </a:p>
        </p:txBody>
      </p:sp>
      <p:sp>
        <p:nvSpPr>
          <p:cNvPr id="18" name="Text 15"/>
          <p:cNvSpPr/>
          <p:nvPr/>
        </p:nvSpPr>
        <p:spPr>
          <a:xfrm>
            <a:off x="4544568" y="3136392"/>
            <a:ext cx="3072384" cy="896112"/>
          </a:xfrm>
          <a:prstGeom prst="rect">
            <a:avLst/>
          </a:prstGeom>
          <a:noFill/>
          <a:ln/>
        </p:spPr>
        <p:txBody>
          <a:bodyPr wrap="square" lIns="0" tIns="0" rIns="0" bIns="0" rtlCol="0" anchor="t"/>
          <a:lstStyle/>
          <a:p>
            <a:pPr marL="0" indent="0" algn="l">
              <a:lnSpc>
                <a:spcPct val="100000"/>
              </a:lnSpc>
              <a:buNone/>
            </a:pPr>
            <a:r>
              <a:rPr lang="en-US" sz="1900" dirty="0">
                <a:solidFill>
                  <a:srgbClr val="53677B"/>
                </a:solidFill>
                <a:latin typeface="Arial" pitchFamily="34" charset="0"/>
                <a:ea typeface="Arial" pitchFamily="34" charset="-122"/>
                <a:cs typeface="Arial" pitchFamily="34" charset="-120"/>
              </a:rPr>
              <a:t>Bloglar keng ommalasha boshlagan.</a:t>
            </a:r>
            <a:endParaRPr lang="en-US" sz="1900" dirty="0"/>
          </a:p>
        </p:txBody>
      </p:sp>
      <p:sp>
        <p:nvSpPr>
          <p:cNvPr id="19" name="Shape 16"/>
          <p:cNvSpPr/>
          <p:nvPr/>
        </p:nvSpPr>
        <p:spPr>
          <a:xfrm>
            <a:off x="8119872" y="1655064"/>
            <a:ext cx="3538728" cy="2487168"/>
          </a:xfrm>
          <a:prstGeom prst="roundRect">
            <a:avLst>
              <a:gd name="adj" fmla="val 5882"/>
            </a:avLst>
          </a:prstGeom>
          <a:solidFill>
            <a:srgbClr val="FFFFFF"/>
          </a:solidFill>
          <a:ln w="12700">
            <a:solidFill>
              <a:srgbClr val="FFFFFF">
                <a:alpha val="0"/>
              </a:srgbClr>
            </a:solidFill>
            <a:prstDash val="solid"/>
          </a:ln>
        </p:spPr>
      </p:sp>
      <p:sp>
        <p:nvSpPr>
          <p:cNvPr id="20" name="Text 17"/>
          <p:cNvSpPr/>
          <p:nvPr/>
        </p:nvSpPr>
        <p:spPr>
          <a:xfrm>
            <a:off x="8339328" y="1865376"/>
            <a:ext cx="3072384" cy="438912"/>
          </a:xfrm>
          <a:prstGeom prst="rect">
            <a:avLst/>
          </a:prstGeom>
          <a:noFill/>
          <a:ln/>
        </p:spPr>
        <p:txBody>
          <a:bodyPr wrap="square" lIns="0" tIns="0" rIns="0" bIns="0" rtlCol="0" anchor="t"/>
          <a:lstStyle/>
          <a:p>
            <a:pPr marL="0" indent="0" algn="l">
              <a:lnSpc>
                <a:spcPct val="100000"/>
              </a:lnSpc>
              <a:buNone/>
            </a:pPr>
            <a:r>
              <a:rPr lang="en-US" sz="2600" b="1" dirty="0">
                <a:solidFill>
                  <a:srgbClr val="087F83"/>
                </a:solidFill>
                <a:latin typeface="Arial" pitchFamily="34" charset="0"/>
                <a:ea typeface="Arial" pitchFamily="34" charset="-122"/>
                <a:cs typeface="Arial" pitchFamily="34" charset="-120"/>
              </a:rPr>
              <a:t>1999 · avgust</a:t>
            </a:r>
            <a:endParaRPr lang="en-US" sz="2600" dirty="0"/>
          </a:p>
        </p:txBody>
      </p:sp>
      <p:sp>
        <p:nvSpPr>
          <p:cNvPr id="21" name="Text 18"/>
          <p:cNvSpPr/>
          <p:nvPr/>
        </p:nvSpPr>
        <p:spPr>
          <a:xfrm>
            <a:off x="8339328" y="2551176"/>
            <a:ext cx="3072384" cy="548640"/>
          </a:xfrm>
          <a:prstGeom prst="rect">
            <a:avLst/>
          </a:prstGeom>
          <a:noFill/>
          <a:ln/>
        </p:spPr>
        <p:txBody>
          <a:bodyPr wrap="square" lIns="0" tIns="0" rIns="0" bIns="0" rtlCol="0" anchor="t"/>
          <a:lstStyle/>
          <a:p>
            <a:pPr marL="0" indent="0" algn="l">
              <a:lnSpc>
                <a:spcPct val="100000"/>
              </a:lnSpc>
              <a:buNone/>
            </a:pPr>
            <a:r>
              <a:rPr lang="en-US" sz="2100" b="1" dirty="0">
                <a:solidFill>
                  <a:srgbClr val="172D43"/>
                </a:solidFill>
                <a:latin typeface="Arial" pitchFamily="34" charset="0"/>
                <a:ea typeface="Arial" pitchFamily="34" charset="-122"/>
                <a:cs typeface="Arial" pitchFamily="34" charset="-120"/>
              </a:rPr>
              <a:t>Blogger.com</a:t>
            </a:r>
            <a:endParaRPr lang="en-US" sz="2100" dirty="0"/>
          </a:p>
        </p:txBody>
      </p:sp>
      <p:sp>
        <p:nvSpPr>
          <p:cNvPr id="22" name="Text 19"/>
          <p:cNvSpPr/>
          <p:nvPr/>
        </p:nvSpPr>
        <p:spPr>
          <a:xfrm>
            <a:off x="8339328" y="3136392"/>
            <a:ext cx="3072384" cy="896112"/>
          </a:xfrm>
          <a:prstGeom prst="rect">
            <a:avLst/>
          </a:prstGeom>
          <a:noFill/>
          <a:ln/>
        </p:spPr>
        <p:txBody>
          <a:bodyPr wrap="square" lIns="0" tIns="0" rIns="0" bIns="0" rtlCol="0" anchor="t"/>
          <a:lstStyle/>
          <a:p>
            <a:pPr marL="0" indent="0" algn="l">
              <a:lnSpc>
                <a:spcPct val="100000"/>
              </a:lnSpc>
              <a:buNone/>
            </a:pPr>
            <a:r>
              <a:rPr lang="en-US" sz="1800" dirty="0">
                <a:solidFill>
                  <a:srgbClr val="53677B"/>
                </a:solidFill>
                <a:latin typeface="Arial" pitchFamily="34" charset="0"/>
                <a:ea typeface="Arial" pitchFamily="34" charset="-122"/>
                <a:cs typeface="Arial" pitchFamily="34" charset="-120"/>
              </a:rPr>
              <a:t>San-Fransiskodagi Pyra Labs birinchi bepul blog xizmatini ishga tushirgan.</a:t>
            </a:r>
            <a:endParaRPr lang="en-US" sz="1800" dirty="0"/>
          </a:p>
        </p:txBody>
      </p:sp>
      <p:sp>
        <p:nvSpPr>
          <p:cNvPr id="23" name="Text 20"/>
          <p:cNvSpPr/>
          <p:nvPr/>
        </p:nvSpPr>
        <p:spPr>
          <a:xfrm>
            <a:off x="530352" y="4352544"/>
            <a:ext cx="10799064" cy="338328"/>
          </a:xfrm>
          <a:prstGeom prst="rect">
            <a:avLst/>
          </a:prstGeom>
          <a:noFill/>
          <a:ln/>
        </p:spPr>
        <p:txBody>
          <a:bodyPr wrap="square" lIns="0" tIns="0" rIns="0" bIns="0" rtlCol="0" anchor="t"/>
          <a:lstStyle/>
          <a:p>
            <a:pPr marL="0" indent="0" algn="l">
              <a:lnSpc>
                <a:spcPct val="100000"/>
              </a:lnSpc>
              <a:buNone/>
            </a:pPr>
            <a:r>
              <a:rPr lang="en-US" sz="2250" b="1" dirty="0">
                <a:solidFill>
                  <a:srgbClr val="172D43"/>
                </a:solidFill>
                <a:latin typeface="Arial" pitchFamily="34" charset="0"/>
                <a:ea typeface="Arial" pitchFamily="34" charset="-122"/>
                <a:cs typeface="Arial" pitchFamily="34" charset="-120"/>
              </a:rPr>
              <a:t>Yangi post qanday joylashtiriladi?</a:t>
            </a:r>
            <a:endParaRPr lang="en-US" sz="2250" dirty="0"/>
          </a:p>
        </p:txBody>
      </p:sp>
      <p:sp>
        <p:nvSpPr>
          <p:cNvPr id="24" name="Shape 21"/>
          <p:cNvSpPr/>
          <p:nvPr/>
        </p:nvSpPr>
        <p:spPr>
          <a:xfrm>
            <a:off x="530352" y="4946904"/>
            <a:ext cx="2542032" cy="804672"/>
          </a:xfrm>
          <a:prstGeom prst="roundRect">
            <a:avLst>
              <a:gd name="adj" fmla="val 13636"/>
            </a:avLst>
          </a:prstGeom>
          <a:solidFill>
            <a:srgbClr val="E4F2EE"/>
          </a:solidFill>
          <a:ln w="12700">
            <a:solidFill>
              <a:srgbClr val="E4F2EE">
                <a:alpha val="0"/>
              </a:srgbClr>
            </a:solidFill>
            <a:prstDash val="solid"/>
          </a:ln>
        </p:spPr>
      </p:sp>
      <p:sp>
        <p:nvSpPr>
          <p:cNvPr id="25" name="Text 22"/>
          <p:cNvSpPr/>
          <p:nvPr/>
        </p:nvSpPr>
        <p:spPr>
          <a:xfrm>
            <a:off x="685800" y="5111496"/>
            <a:ext cx="2231136" cy="438912"/>
          </a:xfrm>
          <a:prstGeom prst="rect">
            <a:avLst/>
          </a:prstGeom>
          <a:noFill/>
          <a:ln/>
        </p:spPr>
        <p:txBody>
          <a:bodyPr wrap="square" lIns="0" tIns="0" rIns="0" bIns="0" rtlCol="0" anchor="t"/>
          <a:lstStyle/>
          <a:p>
            <a:pPr marL="0" indent="0" algn="ctr">
              <a:lnSpc>
                <a:spcPct val="100000"/>
              </a:lnSpc>
              <a:buNone/>
            </a:pPr>
            <a:r>
              <a:rPr lang="en-US" sz="1900" b="1" dirty="0">
                <a:solidFill>
                  <a:srgbClr val="087F83"/>
                </a:solidFill>
                <a:latin typeface="Arial" pitchFamily="34" charset="0"/>
                <a:ea typeface="Arial" pitchFamily="34" charset="-122"/>
                <a:cs typeface="Arial" pitchFamily="34" charset="-120"/>
              </a:rPr>
              <a:t>Veb-serverga</a:t>
            </a:r>
            <a:endParaRPr lang="en-US" sz="1900" dirty="0"/>
          </a:p>
          <a:p>
            <a:pPr marL="0" indent="0" algn="ctr">
              <a:lnSpc>
                <a:spcPct val="100000"/>
              </a:lnSpc>
              <a:buNone/>
            </a:pPr>
            <a:r>
              <a:rPr lang="en-US" sz="1900" b="1" dirty="0">
                <a:solidFill>
                  <a:srgbClr val="087F83"/>
                </a:solidFill>
                <a:latin typeface="Arial" pitchFamily="34" charset="0"/>
                <a:ea typeface="Arial" pitchFamily="34" charset="-122"/>
                <a:cs typeface="Arial" pitchFamily="34" charset="-120"/>
              </a:rPr>
              <a:t>kirish</a:t>
            </a:r>
            <a:endParaRPr lang="en-US" sz="1900" dirty="0"/>
          </a:p>
        </p:txBody>
      </p:sp>
      <p:sp>
        <p:nvSpPr>
          <p:cNvPr id="26" name="Shape 23"/>
          <p:cNvSpPr/>
          <p:nvPr/>
        </p:nvSpPr>
        <p:spPr>
          <a:xfrm>
            <a:off x="3163824" y="5266944"/>
            <a:ext cx="146304" cy="182880"/>
          </a:xfrm>
          <a:prstGeom prst="chevron">
            <a:avLst/>
          </a:prstGeom>
          <a:solidFill>
            <a:srgbClr val="087F83"/>
          </a:solidFill>
          <a:ln w="12700">
            <a:solidFill>
              <a:srgbClr val="087F83">
                <a:alpha val="0"/>
              </a:srgbClr>
            </a:solidFill>
            <a:prstDash val="solid"/>
          </a:ln>
        </p:spPr>
      </p:sp>
      <p:sp>
        <p:nvSpPr>
          <p:cNvPr id="27" name="Shape 24"/>
          <p:cNvSpPr/>
          <p:nvPr/>
        </p:nvSpPr>
        <p:spPr>
          <a:xfrm>
            <a:off x="3392424" y="4946904"/>
            <a:ext cx="2542032" cy="804672"/>
          </a:xfrm>
          <a:prstGeom prst="roundRect">
            <a:avLst>
              <a:gd name="adj" fmla="val 13636"/>
            </a:avLst>
          </a:prstGeom>
          <a:solidFill>
            <a:srgbClr val="E4F2EE"/>
          </a:solidFill>
          <a:ln w="12700">
            <a:solidFill>
              <a:srgbClr val="E4F2EE">
                <a:alpha val="0"/>
              </a:srgbClr>
            </a:solidFill>
            <a:prstDash val="solid"/>
          </a:ln>
        </p:spPr>
      </p:sp>
      <p:sp>
        <p:nvSpPr>
          <p:cNvPr id="28" name="Text 25"/>
          <p:cNvSpPr/>
          <p:nvPr/>
        </p:nvSpPr>
        <p:spPr>
          <a:xfrm>
            <a:off x="3547872" y="5111496"/>
            <a:ext cx="2231136" cy="438912"/>
          </a:xfrm>
          <a:prstGeom prst="rect">
            <a:avLst/>
          </a:prstGeom>
          <a:noFill/>
          <a:ln/>
        </p:spPr>
        <p:txBody>
          <a:bodyPr wrap="square" lIns="0" tIns="0" rIns="0" bIns="0" rtlCol="0" anchor="t"/>
          <a:lstStyle/>
          <a:p>
            <a:pPr marL="0" indent="0" algn="ctr">
              <a:lnSpc>
                <a:spcPct val="100000"/>
              </a:lnSpc>
              <a:buNone/>
            </a:pPr>
            <a:r>
              <a:rPr lang="en-US" sz="1900" b="1" dirty="0">
                <a:solidFill>
                  <a:srgbClr val="087F83"/>
                </a:solidFill>
                <a:latin typeface="Arial" pitchFamily="34" charset="0"/>
                <a:ea typeface="Arial" pitchFamily="34" charset="-122"/>
                <a:cs typeface="Arial" pitchFamily="34" charset="-120"/>
              </a:rPr>
              <a:t>Autentifikatsiyadan</a:t>
            </a:r>
            <a:endParaRPr lang="en-US" sz="1900" dirty="0"/>
          </a:p>
          <a:p>
            <a:pPr marL="0" indent="0" algn="ctr">
              <a:lnSpc>
                <a:spcPct val="100000"/>
              </a:lnSpc>
              <a:buNone/>
            </a:pPr>
            <a:r>
              <a:rPr lang="en-US" sz="1900" b="1" dirty="0">
                <a:solidFill>
                  <a:srgbClr val="087F83"/>
                </a:solidFill>
                <a:latin typeface="Arial" pitchFamily="34" charset="0"/>
                <a:ea typeface="Arial" pitchFamily="34" charset="-122"/>
                <a:cs typeface="Arial" pitchFamily="34" charset="-120"/>
              </a:rPr>
              <a:t>o‘tish</a:t>
            </a:r>
            <a:endParaRPr lang="en-US" sz="1900" dirty="0"/>
          </a:p>
        </p:txBody>
      </p:sp>
      <p:sp>
        <p:nvSpPr>
          <p:cNvPr id="29" name="Shape 26"/>
          <p:cNvSpPr/>
          <p:nvPr/>
        </p:nvSpPr>
        <p:spPr>
          <a:xfrm>
            <a:off x="6025896" y="5266944"/>
            <a:ext cx="146304" cy="182880"/>
          </a:xfrm>
          <a:prstGeom prst="chevron">
            <a:avLst/>
          </a:prstGeom>
          <a:solidFill>
            <a:srgbClr val="087F83"/>
          </a:solidFill>
          <a:ln w="12700">
            <a:solidFill>
              <a:srgbClr val="087F83">
                <a:alpha val="0"/>
              </a:srgbClr>
            </a:solidFill>
            <a:prstDash val="solid"/>
          </a:ln>
        </p:spPr>
      </p:sp>
      <p:sp>
        <p:nvSpPr>
          <p:cNvPr id="30" name="Shape 27"/>
          <p:cNvSpPr/>
          <p:nvPr/>
        </p:nvSpPr>
        <p:spPr>
          <a:xfrm>
            <a:off x="6254496" y="4946904"/>
            <a:ext cx="2542032" cy="804672"/>
          </a:xfrm>
          <a:prstGeom prst="roundRect">
            <a:avLst>
              <a:gd name="adj" fmla="val 13636"/>
            </a:avLst>
          </a:prstGeom>
          <a:solidFill>
            <a:srgbClr val="E4F2EE"/>
          </a:solidFill>
          <a:ln w="12700">
            <a:solidFill>
              <a:srgbClr val="E4F2EE">
                <a:alpha val="0"/>
              </a:srgbClr>
            </a:solidFill>
            <a:prstDash val="solid"/>
          </a:ln>
        </p:spPr>
      </p:sp>
      <p:sp>
        <p:nvSpPr>
          <p:cNvPr id="31" name="Text 28"/>
          <p:cNvSpPr/>
          <p:nvPr/>
        </p:nvSpPr>
        <p:spPr>
          <a:xfrm>
            <a:off x="6409944" y="5111496"/>
            <a:ext cx="2231136" cy="438912"/>
          </a:xfrm>
          <a:prstGeom prst="rect">
            <a:avLst/>
          </a:prstGeom>
          <a:noFill/>
          <a:ln/>
        </p:spPr>
        <p:txBody>
          <a:bodyPr wrap="square" lIns="0" tIns="0" rIns="0" bIns="0" rtlCol="0" anchor="t"/>
          <a:lstStyle/>
          <a:p>
            <a:pPr marL="0" indent="0" algn="ctr">
              <a:lnSpc>
                <a:spcPct val="100000"/>
              </a:lnSpc>
              <a:buNone/>
            </a:pPr>
            <a:r>
              <a:rPr lang="en-US" sz="1900" b="1" dirty="0">
                <a:solidFill>
                  <a:srgbClr val="087F83"/>
                </a:solidFill>
                <a:latin typeface="Arial" pitchFamily="34" charset="0"/>
                <a:ea typeface="Arial" pitchFamily="34" charset="-122"/>
                <a:cs typeface="Arial" pitchFamily="34" charset="-120"/>
              </a:rPr>
              <a:t>Yangi yozuv</a:t>
            </a:r>
            <a:endParaRPr lang="en-US" sz="1900" dirty="0"/>
          </a:p>
          <a:p>
            <a:pPr marL="0" indent="0" algn="ctr">
              <a:lnSpc>
                <a:spcPct val="100000"/>
              </a:lnSpc>
              <a:buNone/>
            </a:pPr>
            <a:r>
              <a:rPr lang="en-US" sz="1900" b="1" dirty="0">
                <a:solidFill>
                  <a:srgbClr val="087F83"/>
                </a:solidFill>
                <a:latin typeface="Arial" pitchFamily="34" charset="0"/>
                <a:ea typeface="Arial" pitchFamily="34" charset="-122"/>
                <a:cs typeface="Arial" pitchFamily="34" charset="-120"/>
              </a:rPr>
              <a:t>qo‘shish</a:t>
            </a:r>
            <a:endParaRPr lang="en-US" sz="1900" dirty="0"/>
          </a:p>
        </p:txBody>
      </p:sp>
      <p:sp>
        <p:nvSpPr>
          <p:cNvPr id="32" name="Shape 29"/>
          <p:cNvSpPr/>
          <p:nvPr/>
        </p:nvSpPr>
        <p:spPr>
          <a:xfrm>
            <a:off x="8887968" y="5266944"/>
            <a:ext cx="146304" cy="182880"/>
          </a:xfrm>
          <a:prstGeom prst="chevron">
            <a:avLst/>
          </a:prstGeom>
          <a:solidFill>
            <a:srgbClr val="087F83"/>
          </a:solidFill>
          <a:ln w="12700">
            <a:solidFill>
              <a:srgbClr val="087F83">
                <a:alpha val="0"/>
              </a:srgbClr>
            </a:solidFill>
            <a:prstDash val="solid"/>
          </a:ln>
        </p:spPr>
      </p:sp>
      <p:sp>
        <p:nvSpPr>
          <p:cNvPr id="33" name="Shape 30"/>
          <p:cNvSpPr/>
          <p:nvPr/>
        </p:nvSpPr>
        <p:spPr>
          <a:xfrm>
            <a:off x="9116568" y="4946904"/>
            <a:ext cx="2542032" cy="804672"/>
          </a:xfrm>
          <a:prstGeom prst="roundRect">
            <a:avLst>
              <a:gd name="adj" fmla="val 13636"/>
            </a:avLst>
          </a:prstGeom>
          <a:solidFill>
            <a:srgbClr val="13243A"/>
          </a:solidFill>
          <a:ln w="12700">
            <a:solidFill>
              <a:srgbClr val="13243A">
                <a:alpha val="0"/>
              </a:srgbClr>
            </a:solidFill>
            <a:prstDash val="solid"/>
          </a:ln>
        </p:spPr>
      </p:sp>
      <p:sp>
        <p:nvSpPr>
          <p:cNvPr id="34" name="Text 31"/>
          <p:cNvSpPr/>
          <p:nvPr/>
        </p:nvSpPr>
        <p:spPr>
          <a:xfrm>
            <a:off x="9272016" y="5111496"/>
            <a:ext cx="2231136" cy="438912"/>
          </a:xfrm>
          <a:prstGeom prst="rect">
            <a:avLst/>
          </a:prstGeom>
          <a:noFill/>
          <a:ln/>
        </p:spPr>
        <p:txBody>
          <a:bodyPr wrap="square" lIns="0" tIns="0" rIns="0" bIns="0" rtlCol="0" anchor="t"/>
          <a:lstStyle/>
          <a:p>
            <a:pPr marL="0" indent="0" algn="ctr">
              <a:lnSpc>
                <a:spcPct val="100000"/>
              </a:lnSpc>
              <a:buNone/>
            </a:pPr>
            <a:r>
              <a:rPr lang="en-US" sz="1900" b="1" dirty="0">
                <a:solidFill>
                  <a:srgbClr val="FFFFFF"/>
                </a:solidFill>
                <a:latin typeface="Arial" pitchFamily="34" charset="0"/>
                <a:ea typeface="Arial" pitchFamily="34" charset="-122"/>
                <a:cs typeface="Arial" pitchFamily="34" charset="-120"/>
              </a:rPr>
              <a:t>Eng yangi post</a:t>
            </a:r>
            <a:endParaRPr lang="en-US" sz="1900" dirty="0"/>
          </a:p>
          <a:p>
            <a:pPr marL="0" indent="0" algn="ctr">
              <a:lnSpc>
                <a:spcPct val="100000"/>
              </a:lnSpc>
              <a:buNone/>
            </a:pPr>
            <a:r>
              <a:rPr lang="en-US" sz="1900" b="1" dirty="0">
                <a:solidFill>
                  <a:srgbClr val="FFFFFF"/>
                </a:solidFill>
                <a:latin typeface="Arial" pitchFamily="34" charset="0"/>
                <a:ea typeface="Arial" pitchFamily="34" charset="-122"/>
                <a:cs typeface="Arial" pitchFamily="34" charset="-120"/>
              </a:rPr>
              <a:t>yuqorida turadi</a:t>
            </a:r>
            <a:endParaRPr lang="en-US" sz="1900" dirty="0"/>
          </a:p>
        </p:txBody>
      </p:sp>
      <p:sp>
        <p:nvSpPr>
          <p:cNvPr id="35" name="Text 32"/>
          <p:cNvSpPr/>
          <p:nvPr/>
        </p:nvSpPr>
        <p:spPr>
          <a:xfrm>
            <a:off x="530352" y="5961888"/>
            <a:ext cx="11082528" cy="228600"/>
          </a:xfrm>
          <a:prstGeom prst="rect">
            <a:avLst/>
          </a:prstGeom>
          <a:noFill/>
          <a:ln/>
        </p:spPr>
        <p:txBody>
          <a:bodyPr wrap="square" lIns="0" tIns="0" rIns="0" bIns="0" rtlCol="0" anchor="t"/>
          <a:lstStyle/>
          <a:p>
            <a:pPr marL="0" indent="0" algn="l">
              <a:lnSpc>
                <a:spcPct val="100000"/>
              </a:lnSpc>
              <a:buNone/>
            </a:pPr>
            <a:r>
              <a:rPr lang="en-US" sz="1800" dirty="0">
                <a:solidFill>
                  <a:srgbClr val="53677B"/>
                </a:solidFill>
                <a:latin typeface="Arial" pitchFamily="34" charset="0"/>
                <a:ea typeface="Arial" pitchFamily="34" charset="-122"/>
                <a:cs typeface="Arial" pitchFamily="34" charset="-120"/>
              </a:rPr>
              <a:t>Yozuvlar ketma-ketligi kundalik yoki jurnalning odatiy tuzilishiga o‘xshaydi.</a:t>
            </a:r>
            <a:endParaRPr lang="en-US" sz="1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03 / BLOG VA VAYN</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Blog, bloger va blogosfera</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29 / 31</a:t>
            </a:r>
            <a:endParaRPr lang="en-US" sz="1200" dirty="0"/>
          </a:p>
        </p:txBody>
      </p:sp>
      <p:sp>
        <p:nvSpPr>
          <p:cNvPr id="9" name="Shape 7"/>
          <p:cNvSpPr/>
          <p:nvPr/>
        </p:nvSpPr>
        <p:spPr>
          <a:xfrm>
            <a:off x="530352" y="6766560"/>
            <a:ext cx="10413148" cy="22860"/>
          </a:xfrm>
          <a:prstGeom prst="rect">
            <a:avLst/>
          </a:prstGeom>
          <a:solidFill>
            <a:srgbClr val="087F83"/>
          </a:solidFill>
          <a:ln w="12700">
            <a:solidFill>
              <a:srgbClr val="087F83">
                <a:alpha val="0"/>
              </a:srgbClr>
            </a:solidFill>
            <a:prstDash val="solid"/>
          </a:ln>
        </p:spPr>
      </p:sp>
      <p:sp>
        <p:nvSpPr>
          <p:cNvPr id="11" name="Shape 8"/>
          <p:cNvSpPr/>
          <p:nvPr/>
        </p:nvSpPr>
        <p:spPr>
          <a:xfrm>
            <a:off x="530352" y="1682496"/>
            <a:ext cx="3739896" cy="3026664"/>
          </a:xfrm>
          <a:prstGeom prst="roundRect">
            <a:avLst>
              <a:gd name="adj" fmla="val 5438"/>
            </a:avLst>
          </a:prstGeom>
          <a:solidFill>
            <a:srgbClr val="13243A"/>
          </a:solidFill>
          <a:ln w="12700">
            <a:solidFill>
              <a:srgbClr val="13243A">
                <a:alpha val="0"/>
              </a:srgbClr>
            </a:solidFill>
            <a:prstDash val="solid"/>
          </a:ln>
        </p:spPr>
      </p:sp>
      <p:sp>
        <p:nvSpPr>
          <p:cNvPr id="12" name="Shape 9"/>
          <p:cNvSpPr/>
          <p:nvPr/>
        </p:nvSpPr>
        <p:spPr>
          <a:xfrm>
            <a:off x="1737360" y="2115922"/>
            <a:ext cx="987552" cy="801014"/>
          </a:xfrm>
          <a:prstGeom prst="roundRect">
            <a:avLst>
              <a:gd name="adj" fmla="val 6849"/>
            </a:avLst>
          </a:prstGeom>
          <a:solidFill>
            <a:srgbClr val="FFFFFF">
              <a:alpha val="0"/>
            </a:srgbClr>
          </a:solidFill>
          <a:ln w="10160">
            <a:solidFill>
              <a:srgbClr val="E5B65D"/>
            </a:solidFill>
            <a:prstDash val="solid"/>
          </a:ln>
        </p:spPr>
      </p:sp>
      <p:sp>
        <p:nvSpPr>
          <p:cNvPr id="13" name="Shape 10"/>
          <p:cNvSpPr/>
          <p:nvPr/>
        </p:nvSpPr>
        <p:spPr>
          <a:xfrm>
            <a:off x="1737360" y="2302459"/>
            <a:ext cx="987552" cy="0"/>
          </a:xfrm>
          <a:prstGeom prst="line">
            <a:avLst/>
          </a:prstGeom>
          <a:noFill/>
          <a:ln w="22860">
            <a:solidFill>
              <a:srgbClr val="E5B65D"/>
            </a:solidFill>
            <a:prstDash val="solid"/>
          </a:ln>
        </p:spPr>
      </p:sp>
      <p:sp>
        <p:nvSpPr>
          <p:cNvPr id="14" name="Shape 11"/>
          <p:cNvSpPr/>
          <p:nvPr/>
        </p:nvSpPr>
        <p:spPr>
          <a:xfrm>
            <a:off x="1858061" y="2192731"/>
            <a:ext cx="38405" cy="38405"/>
          </a:xfrm>
          <a:prstGeom prst="ellipse">
            <a:avLst/>
          </a:prstGeom>
          <a:solidFill>
            <a:srgbClr val="E5B65D"/>
          </a:solidFill>
          <a:ln w="12700">
            <a:solidFill>
              <a:srgbClr val="E5B65D">
                <a:alpha val="0"/>
              </a:srgbClr>
            </a:solidFill>
            <a:prstDash val="solid"/>
          </a:ln>
        </p:spPr>
      </p:sp>
      <p:sp>
        <p:nvSpPr>
          <p:cNvPr id="15" name="Shape 12"/>
          <p:cNvSpPr/>
          <p:nvPr/>
        </p:nvSpPr>
        <p:spPr>
          <a:xfrm>
            <a:off x="1956816" y="2192731"/>
            <a:ext cx="38405" cy="38405"/>
          </a:xfrm>
          <a:prstGeom prst="ellipse">
            <a:avLst/>
          </a:prstGeom>
          <a:solidFill>
            <a:srgbClr val="E5B65D"/>
          </a:solidFill>
          <a:ln w="12700">
            <a:solidFill>
              <a:srgbClr val="E5B65D">
                <a:alpha val="0"/>
              </a:srgbClr>
            </a:solidFill>
            <a:prstDash val="solid"/>
          </a:ln>
        </p:spPr>
      </p:sp>
      <p:sp>
        <p:nvSpPr>
          <p:cNvPr id="16" name="Shape 13"/>
          <p:cNvSpPr/>
          <p:nvPr/>
        </p:nvSpPr>
        <p:spPr>
          <a:xfrm>
            <a:off x="2055571" y="2192731"/>
            <a:ext cx="38405" cy="38405"/>
          </a:xfrm>
          <a:prstGeom prst="ellipse">
            <a:avLst/>
          </a:prstGeom>
          <a:solidFill>
            <a:srgbClr val="E5B65D"/>
          </a:solidFill>
          <a:ln w="12700">
            <a:solidFill>
              <a:srgbClr val="E5B65D">
                <a:alpha val="0"/>
              </a:srgbClr>
            </a:solidFill>
            <a:prstDash val="solid"/>
          </a:ln>
        </p:spPr>
      </p:sp>
      <p:sp>
        <p:nvSpPr>
          <p:cNvPr id="17" name="Shape 14"/>
          <p:cNvSpPr/>
          <p:nvPr/>
        </p:nvSpPr>
        <p:spPr>
          <a:xfrm>
            <a:off x="1901952" y="2445106"/>
            <a:ext cx="647395" cy="0"/>
          </a:xfrm>
          <a:prstGeom prst="line">
            <a:avLst/>
          </a:prstGeom>
          <a:noFill/>
          <a:ln w="22860">
            <a:solidFill>
              <a:srgbClr val="E5B65D"/>
            </a:solidFill>
            <a:prstDash val="solid"/>
          </a:ln>
        </p:spPr>
      </p:sp>
      <p:sp>
        <p:nvSpPr>
          <p:cNvPr id="18" name="Shape 15"/>
          <p:cNvSpPr/>
          <p:nvPr/>
        </p:nvSpPr>
        <p:spPr>
          <a:xfrm>
            <a:off x="1901952" y="2587752"/>
            <a:ext cx="460858" cy="0"/>
          </a:xfrm>
          <a:prstGeom prst="line">
            <a:avLst/>
          </a:prstGeom>
          <a:noFill/>
          <a:ln w="22860">
            <a:solidFill>
              <a:srgbClr val="E5B65D"/>
            </a:solidFill>
            <a:prstDash val="solid"/>
          </a:ln>
        </p:spPr>
      </p:sp>
      <p:sp>
        <p:nvSpPr>
          <p:cNvPr id="19" name="Shape 16"/>
          <p:cNvSpPr/>
          <p:nvPr/>
        </p:nvSpPr>
        <p:spPr>
          <a:xfrm>
            <a:off x="1901952" y="2741371"/>
            <a:ext cx="570586" cy="0"/>
          </a:xfrm>
          <a:prstGeom prst="line">
            <a:avLst/>
          </a:prstGeom>
          <a:noFill/>
          <a:ln w="22860">
            <a:solidFill>
              <a:srgbClr val="E5B65D"/>
            </a:solidFill>
            <a:prstDash val="solid"/>
          </a:ln>
        </p:spPr>
      </p:sp>
      <p:sp>
        <p:nvSpPr>
          <p:cNvPr id="20" name="Text 17"/>
          <p:cNvSpPr/>
          <p:nvPr/>
        </p:nvSpPr>
        <p:spPr>
          <a:xfrm>
            <a:off x="822960" y="3584448"/>
            <a:ext cx="3154680" cy="512064"/>
          </a:xfrm>
          <a:prstGeom prst="rect">
            <a:avLst/>
          </a:prstGeom>
          <a:noFill/>
          <a:ln/>
        </p:spPr>
        <p:txBody>
          <a:bodyPr wrap="square" lIns="0" tIns="0" rIns="0" bIns="0" rtlCol="0" anchor="t"/>
          <a:lstStyle/>
          <a:p>
            <a:pPr marL="0" indent="0" algn="ctr">
              <a:lnSpc>
                <a:spcPct val="100000"/>
              </a:lnSpc>
              <a:buNone/>
            </a:pPr>
            <a:r>
              <a:rPr lang="en-US" sz="3700" b="1" dirty="0">
                <a:solidFill>
                  <a:srgbClr val="FFFFFF"/>
                </a:solidFill>
                <a:latin typeface="Arial" pitchFamily="34" charset="0"/>
                <a:ea typeface="Arial" pitchFamily="34" charset="-122"/>
                <a:cs typeface="Arial" pitchFamily="34" charset="-120"/>
              </a:rPr>
              <a:t>BLOG</a:t>
            </a:r>
            <a:endParaRPr lang="en-US" sz="3700" dirty="0"/>
          </a:p>
        </p:txBody>
      </p:sp>
      <p:sp>
        <p:nvSpPr>
          <p:cNvPr id="21" name="Text 18"/>
          <p:cNvSpPr/>
          <p:nvPr/>
        </p:nvSpPr>
        <p:spPr>
          <a:xfrm>
            <a:off x="822960" y="4270248"/>
            <a:ext cx="3154680" cy="265176"/>
          </a:xfrm>
          <a:prstGeom prst="rect">
            <a:avLst/>
          </a:prstGeom>
          <a:noFill/>
          <a:ln/>
        </p:spPr>
        <p:txBody>
          <a:bodyPr wrap="square" lIns="0" tIns="0" rIns="0" bIns="0" rtlCol="0" anchor="t"/>
          <a:lstStyle/>
          <a:p>
            <a:pPr marL="0" indent="0" algn="ctr">
              <a:lnSpc>
                <a:spcPct val="100000"/>
              </a:lnSpc>
              <a:buNone/>
            </a:pPr>
            <a:r>
              <a:rPr lang="en-US" sz="2150" dirty="0">
                <a:solidFill>
                  <a:srgbClr val="C5D2DE"/>
                </a:solidFill>
                <a:latin typeface="Arial" pitchFamily="34" charset="0"/>
                <a:ea typeface="Arial" pitchFamily="34" charset="-122"/>
                <a:cs typeface="Arial" pitchFamily="34" charset="-120"/>
              </a:rPr>
              <a:t>Onlayn kundalik</a:t>
            </a:r>
            <a:endParaRPr lang="en-US" sz="2150" dirty="0"/>
          </a:p>
        </p:txBody>
      </p:sp>
      <p:sp>
        <p:nvSpPr>
          <p:cNvPr id="22" name="Text 19"/>
          <p:cNvSpPr/>
          <p:nvPr/>
        </p:nvSpPr>
        <p:spPr>
          <a:xfrm>
            <a:off x="4562856" y="1783080"/>
            <a:ext cx="7077456" cy="1005840"/>
          </a:xfrm>
          <a:prstGeom prst="rect">
            <a:avLst/>
          </a:prstGeom>
          <a:noFill/>
          <a:ln/>
        </p:spPr>
        <p:txBody>
          <a:bodyPr wrap="square" lIns="0" tIns="0" rIns="0" bIns="0" rtlCol="0" anchor="t"/>
          <a:lstStyle/>
          <a:p>
            <a:pPr marL="0" indent="0" algn="l">
              <a:lnSpc>
                <a:spcPct val="100000"/>
              </a:lnSpc>
              <a:buNone/>
            </a:pPr>
            <a:r>
              <a:rPr lang="en-US" sz="2090" dirty="0">
                <a:solidFill>
                  <a:srgbClr val="172D43"/>
                </a:solidFill>
                <a:latin typeface="Arial" pitchFamily="34" charset="0"/>
                <a:ea typeface="Arial" pitchFamily="34" charset="-122"/>
                <a:cs typeface="Arial" pitchFamily="34" charset="-120"/>
              </a:rPr>
              <a:t>Foydalanuvchi muntazam ravishda qo‘shadigan matn, tasvir yoki multimedia yozuvlaridan tashkil topgan veb-sayt.</a:t>
            </a:r>
            <a:endParaRPr lang="en-US" sz="2090" dirty="0"/>
          </a:p>
        </p:txBody>
      </p:sp>
      <p:sp>
        <p:nvSpPr>
          <p:cNvPr id="23" name="Shape 20"/>
          <p:cNvSpPr/>
          <p:nvPr/>
        </p:nvSpPr>
        <p:spPr>
          <a:xfrm>
            <a:off x="4562856" y="2980944"/>
            <a:ext cx="2203704" cy="466344"/>
          </a:xfrm>
          <a:prstGeom prst="roundRect">
            <a:avLst>
              <a:gd name="adj" fmla="val 19608"/>
            </a:avLst>
          </a:prstGeom>
          <a:solidFill>
            <a:srgbClr val="E4F2EE"/>
          </a:solidFill>
          <a:ln w="12700">
            <a:solidFill>
              <a:srgbClr val="E4F2EE">
                <a:alpha val="0"/>
              </a:srgbClr>
            </a:solidFill>
            <a:prstDash val="solid"/>
          </a:ln>
        </p:spPr>
      </p:sp>
      <p:sp>
        <p:nvSpPr>
          <p:cNvPr id="24" name="Text 21"/>
          <p:cNvSpPr/>
          <p:nvPr/>
        </p:nvSpPr>
        <p:spPr>
          <a:xfrm>
            <a:off x="4636008" y="3031236"/>
            <a:ext cx="2057400" cy="384048"/>
          </a:xfrm>
          <a:prstGeom prst="rect">
            <a:avLst/>
          </a:prstGeom>
          <a:noFill/>
          <a:ln/>
        </p:spPr>
        <p:txBody>
          <a:bodyPr wrap="square" lIns="0" tIns="0" rIns="0" bIns="0" rtlCol="0" anchor="ctr"/>
          <a:lstStyle/>
          <a:p>
            <a:pPr marL="0" indent="0" algn="ctr">
              <a:lnSpc>
                <a:spcPct val="100000"/>
              </a:lnSpc>
              <a:buNone/>
            </a:pPr>
            <a:r>
              <a:rPr lang="en-US" sz="1600" b="1" dirty="0">
                <a:solidFill>
                  <a:srgbClr val="087F83"/>
                </a:solidFill>
                <a:latin typeface="Arial" pitchFamily="34" charset="0"/>
                <a:ea typeface="Arial" pitchFamily="34" charset="-122"/>
                <a:cs typeface="Arial" pitchFamily="34" charset="-120"/>
              </a:rPr>
              <a:t>MATN</a:t>
            </a:r>
            <a:endParaRPr lang="en-US" sz="1600" dirty="0"/>
          </a:p>
        </p:txBody>
      </p:sp>
      <p:sp>
        <p:nvSpPr>
          <p:cNvPr id="25" name="Shape 22"/>
          <p:cNvSpPr/>
          <p:nvPr/>
        </p:nvSpPr>
        <p:spPr>
          <a:xfrm>
            <a:off x="6995160" y="2980944"/>
            <a:ext cx="2203704" cy="466344"/>
          </a:xfrm>
          <a:prstGeom prst="roundRect">
            <a:avLst>
              <a:gd name="adj" fmla="val 19608"/>
            </a:avLst>
          </a:prstGeom>
          <a:solidFill>
            <a:srgbClr val="E9F0F9"/>
          </a:solidFill>
          <a:ln w="12700">
            <a:solidFill>
              <a:srgbClr val="E9F0F9">
                <a:alpha val="0"/>
              </a:srgbClr>
            </a:solidFill>
            <a:prstDash val="solid"/>
          </a:ln>
        </p:spPr>
      </p:sp>
      <p:sp>
        <p:nvSpPr>
          <p:cNvPr id="26" name="Text 23"/>
          <p:cNvSpPr/>
          <p:nvPr/>
        </p:nvSpPr>
        <p:spPr>
          <a:xfrm>
            <a:off x="7068312" y="3031236"/>
            <a:ext cx="2057400" cy="384048"/>
          </a:xfrm>
          <a:prstGeom prst="rect">
            <a:avLst/>
          </a:prstGeom>
          <a:noFill/>
          <a:ln/>
        </p:spPr>
        <p:txBody>
          <a:bodyPr wrap="square" lIns="0" tIns="0" rIns="0" bIns="0" rtlCol="0" anchor="ctr"/>
          <a:lstStyle/>
          <a:p>
            <a:pPr marL="0" indent="0" algn="ctr">
              <a:lnSpc>
                <a:spcPct val="100000"/>
              </a:lnSpc>
              <a:buNone/>
            </a:pPr>
            <a:r>
              <a:rPr lang="en-US" sz="1600" b="1" dirty="0">
                <a:solidFill>
                  <a:srgbClr val="087F83"/>
                </a:solidFill>
                <a:latin typeface="Arial" pitchFamily="34" charset="0"/>
                <a:ea typeface="Arial" pitchFamily="34" charset="-122"/>
                <a:cs typeface="Arial" pitchFamily="34" charset="-120"/>
              </a:rPr>
              <a:t>TASVIR</a:t>
            </a:r>
            <a:endParaRPr lang="en-US" sz="1600" dirty="0"/>
          </a:p>
        </p:txBody>
      </p:sp>
      <p:sp>
        <p:nvSpPr>
          <p:cNvPr id="27" name="Shape 24"/>
          <p:cNvSpPr/>
          <p:nvPr/>
        </p:nvSpPr>
        <p:spPr>
          <a:xfrm>
            <a:off x="9427464" y="2980944"/>
            <a:ext cx="2203704" cy="466344"/>
          </a:xfrm>
          <a:prstGeom prst="roundRect">
            <a:avLst>
              <a:gd name="adj" fmla="val 19608"/>
            </a:avLst>
          </a:prstGeom>
          <a:solidFill>
            <a:srgbClr val="E4F2EE"/>
          </a:solidFill>
          <a:ln w="12700">
            <a:solidFill>
              <a:srgbClr val="E4F2EE">
                <a:alpha val="0"/>
              </a:srgbClr>
            </a:solidFill>
            <a:prstDash val="solid"/>
          </a:ln>
        </p:spPr>
      </p:sp>
      <p:sp>
        <p:nvSpPr>
          <p:cNvPr id="28" name="Text 25"/>
          <p:cNvSpPr/>
          <p:nvPr/>
        </p:nvSpPr>
        <p:spPr>
          <a:xfrm>
            <a:off x="9500616" y="3031236"/>
            <a:ext cx="2057400" cy="384048"/>
          </a:xfrm>
          <a:prstGeom prst="rect">
            <a:avLst/>
          </a:prstGeom>
          <a:noFill/>
          <a:ln/>
        </p:spPr>
        <p:txBody>
          <a:bodyPr wrap="square" lIns="0" tIns="0" rIns="0" bIns="0" rtlCol="0" anchor="ctr"/>
          <a:lstStyle/>
          <a:p>
            <a:pPr marL="0" indent="0" algn="ctr">
              <a:lnSpc>
                <a:spcPct val="100000"/>
              </a:lnSpc>
              <a:buNone/>
            </a:pPr>
            <a:r>
              <a:rPr lang="en-US" sz="1600" b="1" dirty="0">
                <a:solidFill>
                  <a:srgbClr val="087F83"/>
                </a:solidFill>
                <a:latin typeface="Arial" pitchFamily="34" charset="0"/>
                <a:ea typeface="Arial" pitchFamily="34" charset="-122"/>
                <a:cs typeface="Arial" pitchFamily="34" charset="-120"/>
              </a:rPr>
              <a:t>MULTIMEDIA</a:t>
            </a:r>
            <a:endParaRPr lang="en-US" sz="1600" dirty="0"/>
          </a:p>
        </p:txBody>
      </p:sp>
      <p:sp>
        <p:nvSpPr>
          <p:cNvPr id="29" name="Shape 26"/>
          <p:cNvSpPr/>
          <p:nvPr/>
        </p:nvSpPr>
        <p:spPr>
          <a:xfrm>
            <a:off x="4562856" y="3703320"/>
            <a:ext cx="3401568" cy="1005840"/>
          </a:xfrm>
          <a:prstGeom prst="roundRect">
            <a:avLst>
              <a:gd name="adj" fmla="val 14545"/>
            </a:avLst>
          </a:prstGeom>
          <a:solidFill>
            <a:srgbClr val="FFFFFF"/>
          </a:solidFill>
          <a:ln w="12700">
            <a:solidFill>
              <a:srgbClr val="FFFFFF">
                <a:alpha val="0"/>
              </a:srgbClr>
            </a:solidFill>
            <a:prstDash val="solid"/>
          </a:ln>
        </p:spPr>
      </p:sp>
      <p:sp>
        <p:nvSpPr>
          <p:cNvPr id="30" name="Text 27"/>
          <p:cNvSpPr/>
          <p:nvPr/>
        </p:nvSpPr>
        <p:spPr>
          <a:xfrm>
            <a:off x="4782312" y="3913632"/>
            <a:ext cx="2962656" cy="530352"/>
          </a:xfrm>
          <a:prstGeom prst="rect">
            <a:avLst/>
          </a:prstGeom>
          <a:noFill/>
          <a:ln/>
        </p:spPr>
        <p:txBody>
          <a:bodyPr wrap="square" lIns="0" tIns="0" rIns="0" bIns="0" rtlCol="0" anchor="t"/>
          <a:lstStyle/>
          <a:p>
            <a:pPr marL="0" indent="0" algn="l">
              <a:lnSpc>
                <a:spcPct val="100000"/>
              </a:lnSpc>
              <a:buNone/>
            </a:pPr>
            <a:r>
              <a:rPr lang="en-US" sz="2300" b="1" dirty="0">
                <a:solidFill>
                  <a:srgbClr val="172D43"/>
                </a:solidFill>
                <a:latin typeface="Arial" pitchFamily="34" charset="0"/>
                <a:ea typeface="Arial" pitchFamily="34" charset="-122"/>
                <a:cs typeface="Arial" pitchFamily="34" charset="-120"/>
              </a:rPr>
              <a:t>Bloger</a:t>
            </a:r>
            <a:endParaRPr lang="en-US" sz="2300" dirty="0"/>
          </a:p>
        </p:txBody>
      </p:sp>
      <p:sp>
        <p:nvSpPr>
          <p:cNvPr id="31" name="Text 28"/>
          <p:cNvSpPr/>
          <p:nvPr/>
        </p:nvSpPr>
        <p:spPr>
          <a:xfrm>
            <a:off x="4782312" y="4279392"/>
            <a:ext cx="2962656" cy="228600"/>
          </a:xfrm>
          <a:prstGeom prst="rect">
            <a:avLst/>
          </a:prstGeom>
          <a:noFill/>
          <a:ln/>
        </p:spPr>
        <p:txBody>
          <a:bodyPr wrap="square" lIns="0" tIns="0" rIns="0" bIns="0" rtlCol="0" anchor="t"/>
          <a:lstStyle/>
          <a:p>
            <a:pPr marL="0" indent="0" algn="l">
              <a:lnSpc>
                <a:spcPct val="100000"/>
              </a:lnSpc>
              <a:buNone/>
            </a:pPr>
            <a:r>
              <a:rPr lang="en-US" sz="1890" dirty="0">
                <a:solidFill>
                  <a:srgbClr val="172D43"/>
                </a:solidFill>
                <a:latin typeface="Arial" pitchFamily="34" charset="0"/>
                <a:ea typeface="Arial" pitchFamily="34" charset="-122"/>
                <a:cs typeface="Arial" pitchFamily="34" charset="-120"/>
              </a:rPr>
              <a:t>Blog yuritadigan odam.</a:t>
            </a:r>
            <a:endParaRPr lang="en-US" sz="1890" dirty="0"/>
          </a:p>
        </p:txBody>
      </p:sp>
      <p:sp>
        <p:nvSpPr>
          <p:cNvPr id="32" name="Shape 29"/>
          <p:cNvSpPr/>
          <p:nvPr/>
        </p:nvSpPr>
        <p:spPr>
          <a:xfrm>
            <a:off x="8229600" y="3703320"/>
            <a:ext cx="3419856" cy="1005840"/>
          </a:xfrm>
          <a:prstGeom prst="roundRect">
            <a:avLst>
              <a:gd name="adj" fmla="val 14545"/>
            </a:avLst>
          </a:prstGeom>
          <a:solidFill>
            <a:srgbClr val="FFFFFF"/>
          </a:solidFill>
          <a:ln w="12700">
            <a:solidFill>
              <a:srgbClr val="FFFFFF">
                <a:alpha val="0"/>
              </a:srgbClr>
            </a:solidFill>
            <a:prstDash val="solid"/>
          </a:ln>
        </p:spPr>
      </p:sp>
      <p:sp>
        <p:nvSpPr>
          <p:cNvPr id="33" name="Text 30"/>
          <p:cNvSpPr/>
          <p:nvPr/>
        </p:nvSpPr>
        <p:spPr>
          <a:xfrm>
            <a:off x="8449056" y="3913632"/>
            <a:ext cx="2980944" cy="530352"/>
          </a:xfrm>
          <a:prstGeom prst="rect">
            <a:avLst/>
          </a:prstGeom>
          <a:noFill/>
          <a:ln/>
        </p:spPr>
        <p:txBody>
          <a:bodyPr wrap="square" lIns="0" tIns="0" rIns="0" bIns="0" rtlCol="0" anchor="t"/>
          <a:lstStyle/>
          <a:p>
            <a:pPr marL="0" indent="0" algn="l">
              <a:lnSpc>
                <a:spcPct val="100000"/>
              </a:lnSpc>
              <a:buNone/>
            </a:pPr>
            <a:r>
              <a:rPr lang="en-US" sz="2300" b="1" dirty="0">
                <a:solidFill>
                  <a:srgbClr val="172D43"/>
                </a:solidFill>
                <a:latin typeface="Arial" pitchFamily="34" charset="0"/>
                <a:ea typeface="Arial" pitchFamily="34" charset="-122"/>
                <a:cs typeface="Arial" pitchFamily="34" charset="-120"/>
              </a:rPr>
              <a:t>Blogosfera</a:t>
            </a:r>
            <a:endParaRPr lang="en-US" sz="2300" dirty="0"/>
          </a:p>
        </p:txBody>
      </p:sp>
      <p:sp>
        <p:nvSpPr>
          <p:cNvPr id="34" name="Text 31"/>
          <p:cNvSpPr/>
          <p:nvPr/>
        </p:nvSpPr>
        <p:spPr>
          <a:xfrm>
            <a:off x="8449056" y="4279392"/>
            <a:ext cx="2980944" cy="228600"/>
          </a:xfrm>
          <a:prstGeom prst="rect">
            <a:avLst/>
          </a:prstGeom>
          <a:noFill/>
          <a:ln/>
        </p:spPr>
        <p:txBody>
          <a:bodyPr wrap="square" lIns="0" tIns="0" rIns="0" bIns="0" rtlCol="0" anchor="t"/>
          <a:lstStyle/>
          <a:p>
            <a:pPr marL="0" indent="0" algn="l">
              <a:lnSpc>
                <a:spcPct val="100000"/>
              </a:lnSpc>
              <a:buNone/>
            </a:pPr>
            <a:r>
              <a:rPr lang="en-US" sz="1890" dirty="0">
                <a:solidFill>
                  <a:srgbClr val="172D43"/>
                </a:solidFill>
                <a:latin typeface="Arial" pitchFamily="34" charset="0"/>
                <a:ea typeface="Arial" pitchFamily="34" charset="-122"/>
                <a:cs typeface="Arial" pitchFamily="34" charset="-120"/>
              </a:rPr>
              <a:t>Internetdagi barcha bloglar.</a:t>
            </a:r>
            <a:endParaRPr lang="en-US" sz="1890" dirty="0"/>
          </a:p>
        </p:txBody>
      </p:sp>
      <p:sp>
        <p:nvSpPr>
          <p:cNvPr id="35" name="Shape 32"/>
          <p:cNvSpPr/>
          <p:nvPr/>
        </p:nvSpPr>
        <p:spPr>
          <a:xfrm>
            <a:off x="530352" y="4937760"/>
            <a:ext cx="11119104" cy="1143000"/>
          </a:xfrm>
          <a:prstGeom prst="roundRect">
            <a:avLst>
              <a:gd name="adj" fmla="val 12000"/>
            </a:avLst>
          </a:prstGeom>
          <a:solidFill>
            <a:srgbClr val="E4F2EE"/>
          </a:solidFill>
          <a:ln w="12700">
            <a:solidFill>
              <a:srgbClr val="E4F2EE">
                <a:alpha val="0"/>
              </a:srgbClr>
            </a:solidFill>
            <a:prstDash val="solid"/>
          </a:ln>
        </p:spPr>
      </p:sp>
      <p:sp>
        <p:nvSpPr>
          <p:cNvPr id="36" name="Shape 33"/>
          <p:cNvSpPr/>
          <p:nvPr/>
        </p:nvSpPr>
        <p:spPr>
          <a:xfrm>
            <a:off x="810798" y="5311018"/>
            <a:ext cx="472379" cy="334122"/>
          </a:xfrm>
          <a:prstGeom prst="roundRect">
            <a:avLst>
              <a:gd name="adj" fmla="val 27367"/>
            </a:avLst>
          </a:prstGeom>
          <a:solidFill>
            <a:srgbClr val="FFFFFF">
              <a:alpha val="0"/>
            </a:srgbClr>
          </a:solidFill>
          <a:ln w="10160">
            <a:solidFill>
              <a:srgbClr val="087F83"/>
            </a:solidFill>
            <a:prstDash val="solid"/>
          </a:ln>
        </p:spPr>
      </p:sp>
      <p:sp>
        <p:nvSpPr>
          <p:cNvPr id="37" name="Shape 34"/>
          <p:cNvSpPr/>
          <p:nvPr/>
        </p:nvSpPr>
        <p:spPr>
          <a:xfrm flipV="1">
            <a:off x="885688" y="5645140"/>
            <a:ext cx="34564" cy="103693"/>
          </a:xfrm>
          <a:prstGeom prst="line">
            <a:avLst/>
          </a:prstGeom>
          <a:noFill/>
          <a:ln w="22860">
            <a:solidFill>
              <a:srgbClr val="087F83"/>
            </a:solidFill>
            <a:prstDash val="solid"/>
          </a:ln>
        </p:spPr>
      </p:sp>
      <p:sp>
        <p:nvSpPr>
          <p:cNvPr id="38" name="Shape 35"/>
          <p:cNvSpPr/>
          <p:nvPr/>
        </p:nvSpPr>
        <p:spPr>
          <a:xfrm flipV="1">
            <a:off x="885688" y="5645140"/>
            <a:ext cx="161300" cy="103693"/>
          </a:xfrm>
          <a:prstGeom prst="line">
            <a:avLst/>
          </a:prstGeom>
          <a:noFill/>
          <a:ln w="22860">
            <a:solidFill>
              <a:srgbClr val="087F83"/>
            </a:solidFill>
            <a:prstDash val="solid"/>
          </a:ln>
        </p:spPr>
      </p:sp>
      <p:sp>
        <p:nvSpPr>
          <p:cNvPr id="39" name="Shape 36"/>
          <p:cNvSpPr/>
          <p:nvPr/>
        </p:nvSpPr>
        <p:spPr>
          <a:xfrm>
            <a:off x="902970" y="5414711"/>
            <a:ext cx="282275" cy="0"/>
          </a:xfrm>
          <a:prstGeom prst="line">
            <a:avLst/>
          </a:prstGeom>
          <a:noFill/>
          <a:ln w="22860">
            <a:solidFill>
              <a:srgbClr val="087F83"/>
            </a:solidFill>
            <a:prstDash val="solid"/>
          </a:ln>
        </p:spPr>
      </p:sp>
      <p:sp>
        <p:nvSpPr>
          <p:cNvPr id="40" name="Shape 37"/>
          <p:cNvSpPr/>
          <p:nvPr/>
        </p:nvSpPr>
        <p:spPr>
          <a:xfrm>
            <a:off x="902970" y="5501122"/>
            <a:ext cx="218907" cy="0"/>
          </a:xfrm>
          <a:prstGeom prst="line">
            <a:avLst/>
          </a:prstGeom>
          <a:noFill/>
          <a:ln w="22860">
            <a:solidFill>
              <a:srgbClr val="087F83"/>
            </a:solidFill>
            <a:prstDash val="solid"/>
          </a:ln>
        </p:spPr>
      </p:sp>
      <p:sp>
        <p:nvSpPr>
          <p:cNvPr id="41" name="Text 38"/>
          <p:cNvSpPr/>
          <p:nvPr/>
        </p:nvSpPr>
        <p:spPr>
          <a:xfrm>
            <a:off x="1591056" y="5084064"/>
            <a:ext cx="9674352" cy="877824"/>
          </a:xfrm>
          <a:prstGeom prst="rect">
            <a:avLst/>
          </a:prstGeom>
          <a:noFill/>
          <a:ln/>
        </p:spPr>
        <p:txBody>
          <a:bodyPr wrap="square" lIns="0" tIns="0" rIns="0" bIns="0" rtlCol="0" anchor="t"/>
          <a:lstStyle/>
          <a:p>
            <a:pPr marL="0" indent="0" algn="l">
              <a:lnSpc>
                <a:spcPct val="100000"/>
              </a:lnSpc>
              <a:buNone/>
            </a:pPr>
            <a:r>
              <a:rPr lang="en-US" sz="1880" dirty="0">
                <a:solidFill>
                  <a:srgbClr val="172D43"/>
                </a:solidFill>
                <a:latin typeface="Arial" pitchFamily="34" charset="0"/>
                <a:ea typeface="Arial" pitchFamily="34" charset="-122"/>
                <a:cs typeface="Arial" pitchFamily="34" charset="-120"/>
              </a:rPr>
              <a:t>Sharh qoldirish imkoniyati blogni tarmoqli aloqa vositasiga aylantiradi. Bu xususiyat elektron pochta, yangiliklar guruhlari va suhbat xonalariga nisbatan qator afzalliklar beradi.</a:t>
            </a:r>
            <a:endParaRPr lang="en-US" sz="188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530352" y="347472"/>
            <a:ext cx="73152" cy="228600"/>
          </a:xfrm>
          <a:prstGeom prst="rect">
            <a:avLst/>
          </a:prstGeom>
          <a:solidFill>
            <a:srgbClr val="087F83"/>
          </a:solidFill>
          <a:ln w="12700">
            <a:solidFill>
              <a:srgbClr val="087F83">
                <a:alpha val="0"/>
              </a:srgbClr>
            </a:solidFill>
            <a:prstDash val="solid"/>
          </a:ln>
        </p:spPr>
      </p:sp>
      <p:sp>
        <p:nvSpPr>
          <p:cNvPr id="3" name="Text 1"/>
          <p:cNvSpPr/>
          <p:nvPr/>
        </p:nvSpPr>
        <p:spPr>
          <a:xfrm>
            <a:off x="704088" y="356616"/>
            <a:ext cx="10652760" cy="192024"/>
          </a:xfrm>
          <a:prstGeom prst="rect">
            <a:avLst/>
          </a:prstGeom>
          <a:noFill/>
          <a:ln/>
        </p:spPr>
        <p:txBody>
          <a:bodyPr wrap="square" lIns="0" tIns="0" rIns="0" bIns="0" rtlCol="0" anchor="t"/>
          <a:lstStyle/>
          <a:p>
            <a:pPr marL="0" indent="0" algn="l">
              <a:lnSpc>
                <a:spcPct val="100000"/>
              </a:lnSpc>
              <a:buNone/>
            </a:pPr>
            <a:r>
              <a:rPr lang="en-US" sz="1150" b="1" kern="0" spc="170" dirty="0">
                <a:solidFill>
                  <a:srgbClr val="087F83"/>
                </a:solidFill>
                <a:latin typeface="Arial" pitchFamily="34" charset="0"/>
                <a:ea typeface="Arial" pitchFamily="34" charset="-122"/>
                <a:cs typeface="Arial" pitchFamily="34" charset="-120"/>
              </a:rPr>
              <a:t>03 / BLOG VA VAYN</a:t>
            </a:r>
            <a:endParaRPr lang="en-US" sz="1150" dirty="0"/>
          </a:p>
        </p:txBody>
      </p:sp>
      <p:sp>
        <p:nvSpPr>
          <p:cNvPr id="4" name="Text 2"/>
          <p:cNvSpPr/>
          <p:nvPr/>
        </p:nvSpPr>
        <p:spPr>
          <a:xfrm>
            <a:off x="530352" y="795528"/>
            <a:ext cx="11091672" cy="576072"/>
          </a:xfrm>
          <a:prstGeom prst="rect">
            <a:avLst/>
          </a:prstGeom>
          <a:noFill/>
          <a:ln/>
        </p:spPr>
        <p:txBody>
          <a:bodyPr wrap="square" lIns="0" tIns="0" rIns="0" bIns="0" rtlCol="0" anchor="t"/>
          <a:lstStyle/>
          <a:p>
            <a:pPr marL="0" indent="0" algn="l">
              <a:lnSpc>
                <a:spcPct val="100000"/>
              </a:lnSpc>
              <a:buNone/>
            </a:pPr>
            <a:r>
              <a:rPr lang="en-US" sz="2950" b="1" dirty="0">
                <a:solidFill>
                  <a:srgbClr val="13243A"/>
                </a:solidFill>
                <a:latin typeface="Arial" pitchFamily="34" charset="0"/>
                <a:ea typeface="Arial" pitchFamily="34" charset="-122"/>
                <a:cs typeface="Arial" pitchFamily="34" charset="-120"/>
              </a:rPr>
              <a:t>Vayn: qisqa video formati</a:t>
            </a:r>
            <a:endParaRPr lang="en-US" sz="2950" dirty="0"/>
          </a:p>
        </p:txBody>
      </p:sp>
      <p:sp>
        <p:nvSpPr>
          <p:cNvPr id="5" name="Shape 3"/>
          <p:cNvSpPr/>
          <p:nvPr/>
        </p:nvSpPr>
        <p:spPr>
          <a:xfrm>
            <a:off x="530352" y="6419088"/>
            <a:ext cx="11131296" cy="0"/>
          </a:xfrm>
          <a:prstGeom prst="line">
            <a:avLst/>
          </a:prstGeom>
          <a:noFill/>
          <a:ln w="10160">
            <a:solidFill>
              <a:srgbClr val="DCE4EB"/>
            </a:solidFill>
            <a:prstDash val="solid"/>
          </a:ln>
        </p:spPr>
      </p:sp>
      <p:sp>
        <p:nvSpPr>
          <p:cNvPr id="6" name="Text 4"/>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53677B"/>
                </a:solidFill>
                <a:latin typeface="Arial" pitchFamily="34" charset="0"/>
                <a:ea typeface="Arial" pitchFamily="34" charset="-122"/>
                <a:cs typeface="Arial" pitchFamily="34" charset="-120"/>
              </a:rPr>
              <a:t>MEDIASAVODXONLIK VA AXBOROT MADANIYATI</a:t>
            </a:r>
            <a:endParaRPr lang="en-US" sz="950" dirty="0"/>
          </a:p>
        </p:txBody>
      </p:sp>
      <p:sp>
        <p:nvSpPr>
          <p:cNvPr id="7" name="Text 5"/>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53677B"/>
                </a:solidFill>
                <a:latin typeface="Arial" pitchFamily="34" charset="0"/>
                <a:ea typeface="Arial" pitchFamily="34" charset="-122"/>
                <a:cs typeface="Arial" pitchFamily="34" charset="-120"/>
              </a:rPr>
              <a:t>Asl material: Namangan, 2022</a:t>
            </a:r>
            <a:endParaRPr lang="en-US" sz="1000" dirty="0"/>
          </a:p>
        </p:txBody>
      </p:sp>
      <p:sp>
        <p:nvSpPr>
          <p:cNvPr id="8" name="Text 6"/>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13243A"/>
                </a:solidFill>
                <a:latin typeface="Arial" pitchFamily="34" charset="0"/>
                <a:ea typeface="Arial" pitchFamily="34" charset="-122"/>
                <a:cs typeface="Arial" pitchFamily="34" charset="-120"/>
              </a:rPr>
              <a:t>30 / 31</a:t>
            </a:r>
            <a:endParaRPr lang="en-US" sz="1200" dirty="0"/>
          </a:p>
        </p:txBody>
      </p:sp>
      <p:sp>
        <p:nvSpPr>
          <p:cNvPr id="9" name="Shape 7"/>
          <p:cNvSpPr/>
          <p:nvPr/>
        </p:nvSpPr>
        <p:spPr>
          <a:xfrm>
            <a:off x="530352" y="6766560"/>
            <a:ext cx="10772222" cy="22860"/>
          </a:xfrm>
          <a:prstGeom prst="rect">
            <a:avLst/>
          </a:prstGeom>
          <a:solidFill>
            <a:srgbClr val="087F83"/>
          </a:solidFill>
          <a:ln w="12700">
            <a:solidFill>
              <a:srgbClr val="087F83">
                <a:alpha val="0"/>
              </a:srgbClr>
            </a:solidFill>
            <a:prstDash val="solid"/>
          </a:ln>
        </p:spPr>
      </p:sp>
      <p:sp>
        <p:nvSpPr>
          <p:cNvPr id="11" name="Shape 8"/>
          <p:cNvSpPr/>
          <p:nvPr/>
        </p:nvSpPr>
        <p:spPr>
          <a:xfrm>
            <a:off x="832104" y="1664208"/>
            <a:ext cx="3200400" cy="4398264"/>
          </a:xfrm>
          <a:prstGeom prst="roundRect">
            <a:avLst>
              <a:gd name="adj" fmla="val 8000"/>
            </a:avLst>
          </a:prstGeom>
          <a:solidFill>
            <a:srgbClr val="13243A"/>
          </a:solidFill>
          <a:ln w="12700">
            <a:solidFill>
              <a:srgbClr val="13243A">
                <a:alpha val="0"/>
              </a:srgbClr>
            </a:solidFill>
            <a:prstDash val="solid"/>
          </a:ln>
        </p:spPr>
      </p:sp>
      <p:sp>
        <p:nvSpPr>
          <p:cNvPr id="12" name="Shape 9"/>
          <p:cNvSpPr/>
          <p:nvPr/>
        </p:nvSpPr>
        <p:spPr>
          <a:xfrm>
            <a:off x="996696" y="1901952"/>
            <a:ext cx="2871216" cy="3831336"/>
          </a:xfrm>
          <a:prstGeom prst="roundRect">
            <a:avLst>
              <a:gd name="adj" fmla="val 6688"/>
            </a:avLst>
          </a:prstGeom>
          <a:solidFill>
            <a:srgbClr val="087F83"/>
          </a:solidFill>
          <a:ln w="12700">
            <a:solidFill>
              <a:srgbClr val="087F83">
                <a:alpha val="0"/>
              </a:srgbClr>
            </a:solidFill>
            <a:prstDash val="solid"/>
          </a:ln>
        </p:spPr>
      </p:sp>
      <p:sp>
        <p:nvSpPr>
          <p:cNvPr id="13" name="Shape 10"/>
          <p:cNvSpPr/>
          <p:nvPr/>
        </p:nvSpPr>
        <p:spPr>
          <a:xfrm>
            <a:off x="1892808" y="1792224"/>
            <a:ext cx="1069848" cy="109728"/>
          </a:xfrm>
          <a:prstGeom prst="roundRect">
            <a:avLst>
              <a:gd name="adj" fmla="val 50000"/>
            </a:avLst>
          </a:prstGeom>
          <a:solidFill>
            <a:srgbClr val="1C344C"/>
          </a:solidFill>
          <a:ln w="12700">
            <a:solidFill>
              <a:srgbClr val="1C344C">
                <a:alpha val="0"/>
              </a:srgbClr>
            </a:solidFill>
            <a:prstDash val="solid"/>
          </a:ln>
        </p:spPr>
      </p:sp>
      <p:sp>
        <p:nvSpPr>
          <p:cNvPr id="14" name="Shape 11"/>
          <p:cNvSpPr/>
          <p:nvPr/>
        </p:nvSpPr>
        <p:spPr>
          <a:xfrm>
            <a:off x="1884030" y="2533254"/>
            <a:ext cx="1078260" cy="1078260"/>
          </a:xfrm>
          <a:prstGeom prst="ellipse">
            <a:avLst/>
          </a:prstGeom>
          <a:solidFill>
            <a:srgbClr val="FFFFFF">
              <a:alpha val="0"/>
            </a:srgbClr>
          </a:solidFill>
          <a:ln w="25400">
            <a:solidFill>
              <a:srgbClr val="FFFFFF"/>
            </a:solidFill>
            <a:prstDash val="solid"/>
          </a:ln>
        </p:spPr>
      </p:sp>
      <p:sp>
        <p:nvSpPr>
          <p:cNvPr id="15" name="Shape 12"/>
          <p:cNvSpPr/>
          <p:nvPr/>
        </p:nvSpPr>
        <p:spPr>
          <a:xfrm rot="5400000">
            <a:off x="2251619" y="2802819"/>
            <a:ext cx="392095" cy="490118"/>
          </a:xfrm>
          <a:prstGeom prst="triangle">
            <a:avLst/>
          </a:prstGeom>
          <a:solidFill>
            <a:srgbClr val="FFFFFF"/>
          </a:solidFill>
          <a:ln w="12700">
            <a:solidFill>
              <a:srgbClr val="FFFFFF">
                <a:alpha val="0"/>
              </a:srgbClr>
            </a:solidFill>
            <a:prstDash val="solid"/>
          </a:ln>
        </p:spPr>
      </p:sp>
      <p:sp>
        <p:nvSpPr>
          <p:cNvPr id="16" name="Text 13"/>
          <p:cNvSpPr/>
          <p:nvPr/>
        </p:nvSpPr>
        <p:spPr>
          <a:xfrm>
            <a:off x="1197864" y="4096512"/>
            <a:ext cx="2478024" cy="640080"/>
          </a:xfrm>
          <a:prstGeom prst="rect">
            <a:avLst/>
          </a:prstGeom>
          <a:noFill/>
          <a:ln/>
        </p:spPr>
        <p:txBody>
          <a:bodyPr wrap="square" lIns="0" tIns="0" rIns="0" bIns="0" rtlCol="0" anchor="t"/>
          <a:lstStyle/>
          <a:p>
            <a:pPr marL="0" indent="0" algn="ctr">
              <a:lnSpc>
                <a:spcPct val="100000"/>
              </a:lnSpc>
              <a:buNone/>
            </a:pPr>
            <a:r>
              <a:rPr lang="en-US" sz="4600" b="1" dirty="0">
                <a:solidFill>
                  <a:srgbClr val="FFFFFF"/>
                </a:solidFill>
                <a:latin typeface="Arial" pitchFamily="34" charset="0"/>
                <a:ea typeface="Arial" pitchFamily="34" charset="-122"/>
                <a:cs typeface="Arial" pitchFamily="34" charset="-120"/>
              </a:rPr>
              <a:t>6–60</a:t>
            </a:r>
            <a:endParaRPr lang="en-US" sz="4600" dirty="0"/>
          </a:p>
        </p:txBody>
      </p:sp>
      <p:sp>
        <p:nvSpPr>
          <p:cNvPr id="17" name="Text 14"/>
          <p:cNvSpPr/>
          <p:nvPr/>
        </p:nvSpPr>
        <p:spPr>
          <a:xfrm>
            <a:off x="1197864" y="4901184"/>
            <a:ext cx="2478024" cy="283464"/>
          </a:xfrm>
          <a:prstGeom prst="rect">
            <a:avLst/>
          </a:prstGeom>
          <a:noFill/>
          <a:ln/>
        </p:spPr>
        <p:txBody>
          <a:bodyPr wrap="square" lIns="0" tIns="0" rIns="0" bIns="0" rtlCol="0" anchor="t"/>
          <a:lstStyle/>
          <a:p>
            <a:pPr marL="0" indent="0" algn="ctr">
              <a:lnSpc>
                <a:spcPct val="100000"/>
              </a:lnSpc>
              <a:buNone/>
            </a:pPr>
            <a:r>
              <a:rPr lang="en-US" sz="2000" b="1" kern="0" spc="130" dirty="0">
                <a:solidFill>
                  <a:srgbClr val="FFFFFF"/>
                </a:solidFill>
                <a:latin typeface="Arial" pitchFamily="34" charset="0"/>
                <a:ea typeface="Arial" pitchFamily="34" charset="-122"/>
                <a:cs typeface="Arial" pitchFamily="34" charset="-120"/>
              </a:rPr>
              <a:t>SONIYA</a:t>
            </a:r>
            <a:endParaRPr lang="en-US" sz="2000" dirty="0"/>
          </a:p>
        </p:txBody>
      </p:sp>
      <p:sp>
        <p:nvSpPr>
          <p:cNvPr id="18" name="Text 15"/>
          <p:cNvSpPr/>
          <p:nvPr/>
        </p:nvSpPr>
        <p:spPr>
          <a:xfrm>
            <a:off x="1170432" y="5477256"/>
            <a:ext cx="2551176" cy="182880"/>
          </a:xfrm>
          <a:prstGeom prst="rect">
            <a:avLst/>
          </a:prstGeom>
          <a:noFill/>
          <a:ln/>
        </p:spPr>
        <p:txBody>
          <a:bodyPr wrap="square" lIns="0" tIns="0" rIns="0" bIns="0" rtlCol="0" anchor="t"/>
          <a:lstStyle/>
          <a:p>
            <a:pPr marL="0" indent="0" algn="ctr">
              <a:lnSpc>
                <a:spcPct val="100000"/>
              </a:lnSpc>
              <a:buNone/>
            </a:pPr>
            <a:r>
              <a:rPr lang="en-US" sz="1380" dirty="0">
                <a:solidFill>
                  <a:srgbClr val="D8EEEE"/>
                </a:solidFill>
                <a:latin typeface="Arial" pitchFamily="34" charset="0"/>
                <a:ea typeface="Arial" pitchFamily="34" charset="-122"/>
                <a:cs typeface="Arial" pitchFamily="34" charset="-120"/>
              </a:rPr>
              <a:t>Bir daqiqadan ortiq emas</a:t>
            </a:r>
            <a:endParaRPr lang="en-US" sz="1380" dirty="0"/>
          </a:p>
        </p:txBody>
      </p:sp>
      <p:sp>
        <p:nvSpPr>
          <p:cNvPr id="19" name="Text 16"/>
          <p:cNvSpPr/>
          <p:nvPr/>
        </p:nvSpPr>
        <p:spPr>
          <a:xfrm>
            <a:off x="4462272" y="1773936"/>
            <a:ext cx="7187184" cy="356616"/>
          </a:xfrm>
          <a:prstGeom prst="rect">
            <a:avLst/>
          </a:prstGeom>
          <a:noFill/>
          <a:ln/>
        </p:spPr>
        <p:txBody>
          <a:bodyPr wrap="square" lIns="0" tIns="0" rIns="0" bIns="0" rtlCol="0" anchor="t"/>
          <a:lstStyle/>
          <a:p>
            <a:pPr marL="0" indent="0" algn="l">
              <a:lnSpc>
                <a:spcPct val="100000"/>
              </a:lnSpc>
              <a:buNone/>
            </a:pPr>
            <a:r>
              <a:rPr lang="en-US" sz="2350" b="1" dirty="0">
                <a:solidFill>
                  <a:srgbClr val="172D43"/>
                </a:solidFill>
                <a:latin typeface="Arial" pitchFamily="34" charset="0"/>
                <a:ea typeface="Arial" pitchFamily="34" charset="-122"/>
                <a:cs typeface="Arial" pitchFamily="34" charset="-120"/>
              </a:rPr>
              <a:t>Qisqa videolarning yo‘nalishlari</a:t>
            </a:r>
            <a:endParaRPr lang="en-US" sz="2350" dirty="0"/>
          </a:p>
        </p:txBody>
      </p:sp>
      <p:sp>
        <p:nvSpPr>
          <p:cNvPr id="20" name="Shape 17"/>
          <p:cNvSpPr/>
          <p:nvPr/>
        </p:nvSpPr>
        <p:spPr>
          <a:xfrm>
            <a:off x="4462272" y="2468880"/>
            <a:ext cx="2212848" cy="576072"/>
          </a:xfrm>
          <a:prstGeom prst="roundRect">
            <a:avLst>
              <a:gd name="adj" fmla="val 15873"/>
            </a:avLst>
          </a:prstGeom>
          <a:solidFill>
            <a:srgbClr val="E4F2EE"/>
          </a:solidFill>
          <a:ln w="12700">
            <a:solidFill>
              <a:srgbClr val="E4F2EE">
                <a:alpha val="0"/>
              </a:srgbClr>
            </a:solidFill>
            <a:prstDash val="solid"/>
          </a:ln>
        </p:spPr>
      </p:sp>
      <p:sp>
        <p:nvSpPr>
          <p:cNvPr id="21" name="Text 18"/>
          <p:cNvSpPr/>
          <p:nvPr/>
        </p:nvSpPr>
        <p:spPr>
          <a:xfrm>
            <a:off x="4535424" y="2519172"/>
            <a:ext cx="2066544" cy="493776"/>
          </a:xfrm>
          <a:prstGeom prst="rect">
            <a:avLst/>
          </a:prstGeom>
          <a:noFill/>
          <a:ln/>
        </p:spPr>
        <p:txBody>
          <a:bodyPr wrap="square" lIns="0" tIns="0" rIns="0" bIns="0" rtlCol="0" anchor="ctr"/>
          <a:lstStyle/>
          <a:p>
            <a:pPr marL="0" indent="0" algn="ctr">
              <a:lnSpc>
                <a:spcPct val="100000"/>
              </a:lnSpc>
              <a:buNone/>
            </a:pPr>
            <a:r>
              <a:rPr lang="en-US" sz="1800" b="1" dirty="0">
                <a:solidFill>
                  <a:srgbClr val="172D43"/>
                </a:solidFill>
                <a:latin typeface="Arial" pitchFamily="34" charset="0"/>
                <a:ea typeface="Arial" pitchFamily="34" charset="-122"/>
                <a:cs typeface="Arial" pitchFamily="34" charset="-120"/>
              </a:rPr>
              <a:t>Ko‘ngilochar</a:t>
            </a:r>
            <a:endParaRPr lang="en-US" sz="1800" dirty="0"/>
          </a:p>
        </p:txBody>
      </p:sp>
      <p:sp>
        <p:nvSpPr>
          <p:cNvPr id="22" name="Shape 19"/>
          <p:cNvSpPr/>
          <p:nvPr/>
        </p:nvSpPr>
        <p:spPr>
          <a:xfrm>
            <a:off x="6894576" y="2468880"/>
            <a:ext cx="2212848" cy="576072"/>
          </a:xfrm>
          <a:prstGeom prst="roundRect">
            <a:avLst>
              <a:gd name="adj" fmla="val 15873"/>
            </a:avLst>
          </a:prstGeom>
          <a:solidFill>
            <a:srgbClr val="E9F0F9"/>
          </a:solidFill>
          <a:ln w="12700">
            <a:solidFill>
              <a:srgbClr val="E9F0F9">
                <a:alpha val="0"/>
              </a:srgbClr>
            </a:solidFill>
            <a:prstDash val="solid"/>
          </a:ln>
        </p:spPr>
      </p:sp>
      <p:sp>
        <p:nvSpPr>
          <p:cNvPr id="23" name="Text 20"/>
          <p:cNvSpPr/>
          <p:nvPr/>
        </p:nvSpPr>
        <p:spPr>
          <a:xfrm>
            <a:off x="6967728" y="2519172"/>
            <a:ext cx="2066544" cy="493776"/>
          </a:xfrm>
          <a:prstGeom prst="rect">
            <a:avLst/>
          </a:prstGeom>
          <a:noFill/>
          <a:ln/>
        </p:spPr>
        <p:txBody>
          <a:bodyPr wrap="square" lIns="0" tIns="0" rIns="0" bIns="0" rtlCol="0" anchor="ctr"/>
          <a:lstStyle/>
          <a:p>
            <a:pPr marL="0" indent="0" algn="ctr">
              <a:lnSpc>
                <a:spcPct val="100000"/>
              </a:lnSpc>
              <a:buNone/>
            </a:pPr>
            <a:r>
              <a:rPr lang="en-US" sz="1800" b="1" dirty="0">
                <a:solidFill>
                  <a:srgbClr val="172D43"/>
                </a:solidFill>
                <a:latin typeface="Arial" pitchFamily="34" charset="0"/>
                <a:ea typeface="Arial" pitchFamily="34" charset="-122"/>
                <a:cs typeface="Arial" pitchFamily="34" charset="-120"/>
              </a:rPr>
              <a:t>Reklama</a:t>
            </a:r>
            <a:endParaRPr lang="en-US" sz="1800" dirty="0"/>
          </a:p>
        </p:txBody>
      </p:sp>
      <p:sp>
        <p:nvSpPr>
          <p:cNvPr id="24" name="Shape 21"/>
          <p:cNvSpPr/>
          <p:nvPr/>
        </p:nvSpPr>
        <p:spPr>
          <a:xfrm>
            <a:off x="9326880" y="2468880"/>
            <a:ext cx="2212848" cy="576072"/>
          </a:xfrm>
          <a:prstGeom prst="roundRect">
            <a:avLst>
              <a:gd name="adj" fmla="val 15873"/>
            </a:avLst>
          </a:prstGeom>
          <a:solidFill>
            <a:srgbClr val="FAF1DF"/>
          </a:solidFill>
          <a:ln w="12700">
            <a:solidFill>
              <a:srgbClr val="FAF1DF">
                <a:alpha val="0"/>
              </a:srgbClr>
            </a:solidFill>
            <a:prstDash val="solid"/>
          </a:ln>
        </p:spPr>
      </p:sp>
      <p:sp>
        <p:nvSpPr>
          <p:cNvPr id="25" name="Text 22"/>
          <p:cNvSpPr/>
          <p:nvPr/>
        </p:nvSpPr>
        <p:spPr>
          <a:xfrm>
            <a:off x="9400032" y="2519172"/>
            <a:ext cx="2066544" cy="493776"/>
          </a:xfrm>
          <a:prstGeom prst="rect">
            <a:avLst/>
          </a:prstGeom>
          <a:noFill/>
          <a:ln/>
        </p:spPr>
        <p:txBody>
          <a:bodyPr wrap="square" lIns="0" tIns="0" rIns="0" bIns="0" rtlCol="0" anchor="ctr"/>
          <a:lstStyle/>
          <a:p>
            <a:pPr marL="0" indent="0" algn="ctr">
              <a:lnSpc>
                <a:spcPct val="100000"/>
              </a:lnSpc>
              <a:buNone/>
            </a:pPr>
            <a:r>
              <a:rPr lang="en-US" sz="1800" b="1" dirty="0">
                <a:solidFill>
                  <a:srgbClr val="172D43"/>
                </a:solidFill>
                <a:latin typeface="Arial" pitchFamily="34" charset="0"/>
                <a:ea typeface="Arial" pitchFamily="34" charset="-122"/>
                <a:cs typeface="Arial" pitchFamily="34" charset="-120"/>
              </a:rPr>
              <a:t>Ta’lim</a:t>
            </a:r>
            <a:endParaRPr lang="en-US" sz="1800" dirty="0"/>
          </a:p>
        </p:txBody>
      </p:sp>
      <p:sp>
        <p:nvSpPr>
          <p:cNvPr id="26" name="Text 23"/>
          <p:cNvSpPr/>
          <p:nvPr/>
        </p:nvSpPr>
        <p:spPr>
          <a:xfrm>
            <a:off x="4471416" y="3401568"/>
            <a:ext cx="7150608" cy="1014984"/>
          </a:xfrm>
          <a:prstGeom prst="rect">
            <a:avLst/>
          </a:prstGeom>
          <a:noFill/>
          <a:ln/>
        </p:spPr>
        <p:txBody>
          <a:bodyPr wrap="square" lIns="0" tIns="0" rIns="0" bIns="0" rtlCol="0" anchor="t"/>
          <a:lstStyle/>
          <a:p>
            <a:pPr marL="0" indent="0" algn="l">
              <a:lnSpc>
                <a:spcPct val="100000"/>
              </a:lnSpc>
              <a:buNone/>
            </a:pPr>
            <a:r>
              <a:rPr lang="en-US" sz="1800" dirty="0">
                <a:solidFill>
                  <a:srgbClr val="172D43"/>
                </a:solidFill>
                <a:latin typeface="Arial" pitchFamily="34" charset="0"/>
                <a:ea typeface="Arial" pitchFamily="34" charset="-122"/>
                <a:cs typeface="Arial" pitchFamily="34" charset="-120"/>
              </a:rPr>
              <a:t>Vaynlarning asosiy xususiyati — qisqa davomiylik. Bunday kontentni yaratishda maxsus dastur qo‘llaniladi; qisqa videolarda pul ishlash imkoniyati ham mavjud.</a:t>
            </a:r>
            <a:endParaRPr lang="en-US" sz="1800" dirty="0"/>
          </a:p>
        </p:txBody>
      </p:sp>
      <p:sp>
        <p:nvSpPr>
          <p:cNvPr id="27" name="Shape 24"/>
          <p:cNvSpPr/>
          <p:nvPr/>
        </p:nvSpPr>
        <p:spPr>
          <a:xfrm>
            <a:off x="4453128" y="4700016"/>
            <a:ext cx="3474720" cy="1362456"/>
          </a:xfrm>
          <a:prstGeom prst="roundRect">
            <a:avLst>
              <a:gd name="adj" fmla="val 9396"/>
            </a:avLst>
          </a:prstGeom>
          <a:solidFill>
            <a:srgbClr val="FFFFFF"/>
          </a:solidFill>
          <a:ln w="12700">
            <a:solidFill>
              <a:srgbClr val="FFFFFF">
                <a:alpha val="0"/>
              </a:srgbClr>
            </a:solidFill>
            <a:prstDash val="solid"/>
          </a:ln>
        </p:spPr>
      </p:sp>
      <p:sp>
        <p:nvSpPr>
          <p:cNvPr id="28" name="Text 25"/>
          <p:cNvSpPr/>
          <p:nvPr/>
        </p:nvSpPr>
        <p:spPr>
          <a:xfrm>
            <a:off x="4654296" y="4855464"/>
            <a:ext cx="3044952" cy="393192"/>
          </a:xfrm>
          <a:prstGeom prst="rect">
            <a:avLst/>
          </a:prstGeom>
          <a:noFill/>
          <a:ln/>
        </p:spPr>
        <p:txBody>
          <a:bodyPr wrap="square" lIns="0" tIns="0" rIns="0" bIns="0" rtlCol="0" anchor="t"/>
          <a:lstStyle/>
          <a:p>
            <a:pPr marL="0" indent="0" algn="l">
              <a:lnSpc>
                <a:spcPct val="100000"/>
              </a:lnSpc>
              <a:buNone/>
            </a:pPr>
            <a:r>
              <a:rPr lang="en-US" sz="2900" b="1" dirty="0">
                <a:solidFill>
                  <a:srgbClr val="087F83"/>
                </a:solidFill>
                <a:latin typeface="Arial" pitchFamily="34" charset="0"/>
                <a:ea typeface="Arial" pitchFamily="34" charset="-122"/>
                <a:cs typeface="Arial" pitchFamily="34" charset="-120"/>
              </a:rPr>
              <a:t>2012</a:t>
            </a:r>
            <a:endParaRPr lang="en-US" sz="2900" dirty="0"/>
          </a:p>
        </p:txBody>
      </p:sp>
      <p:sp>
        <p:nvSpPr>
          <p:cNvPr id="29" name="Text 26"/>
          <p:cNvSpPr/>
          <p:nvPr/>
        </p:nvSpPr>
        <p:spPr>
          <a:xfrm>
            <a:off x="4654296" y="5376672"/>
            <a:ext cx="3035808" cy="585216"/>
          </a:xfrm>
          <a:prstGeom prst="rect">
            <a:avLst/>
          </a:prstGeom>
          <a:noFill/>
          <a:ln/>
        </p:spPr>
        <p:txBody>
          <a:bodyPr wrap="square" lIns="0" tIns="0" rIns="0" bIns="0" rtlCol="0" anchor="t"/>
          <a:lstStyle/>
          <a:p>
            <a:pPr marL="0" indent="0" algn="l">
              <a:lnSpc>
                <a:spcPct val="100000"/>
              </a:lnSpc>
              <a:buNone/>
            </a:pPr>
            <a:r>
              <a:rPr lang="en-US" sz="1820" dirty="0">
                <a:solidFill>
                  <a:srgbClr val="172D43"/>
                </a:solidFill>
                <a:latin typeface="Arial" pitchFamily="34" charset="0"/>
                <a:ea typeface="Arial" pitchFamily="34" charset="-122"/>
                <a:cs typeface="Arial" pitchFamily="34" charset="-120"/>
              </a:rPr>
              <a:t>Twitter dasturni sotib olgan; vaynlar ommalashgan.</a:t>
            </a:r>
            <a:endParaRPr lang="en-US" sz="1820" dirty="0"/>
          </a:p>
        </p:txBody>
      </p:sp>
      <p:sp>
        <p:nvSpPr>
          <p:cNvPr id="30" name="Shape 27"/>
          <p:cNvSpPr/>
          <p:nvPr/>
        </p:nvSpPr>
        <p:spPr>
          <a:xfrm>
            <a:off x="8174736" y="4700016"/>
            <a:ext cx="3474720" cy="1362456"/>
          </a:xfrm>
          <a:prstGeom prst="roundRect">
            <a:avLst>
              <a:gd name="adj" fmla="val 9396"/>
            </a:avLst>
          </a:prstGeom>
          <a:solidFill>
            <a:srgbClr val="FFFFFF"/>
          </a:solidFill>
          <a:ln w="12700">
            <a:solidFill>
              <a:srgbClr val="FFFFFF">
                <a:alpha val="0"/>
              </a:srgbClr>
            </a:solidFill>
            <a:prstDash val="solid"/>
          </a:ln>
        </p:spPr>
      </p:sp>
      <p:sp>
        <p:nvSpPr>
          <p:cNvPr id="31" name="Text 28"/>
          <p:cNvSpPr/>
          <p:nvPr/>
        </p:nvSpPr>
        <p:spPr>
          <a:xfrm>
            <a:off x="8375904" y="4855464"/>
            <a:ext cx="3044952" cy="393192"/>
          </a:xfrm>
          <a:prstGeom prst="rect">
            <a:avLst/>
          </a:prstGeom>
          <a:noFill/>
          <a:ln/>
        </p:spPr>
        <p:txBody>
          <a:bodyPr wrap="square" lIns="0" tIns="0" rIns="0" bIns="0" rtlCol="0" anchor="t"/>
          <a:lstStyle/>
          <a:p>
            <a:pPr marL="0" indent="0" algn="l">
              <a:lnSpc>
                <a:spcPct val="100000"/>
              </a:lnSpc>
              <a:buNone/>
            </a:pPr>
            <a:r>
              <a:rPr lang="en-US" sz="2900" b="1" dirty="0">
                <a:solidFill>
                  <a:srgbClr val="087F83"/>
                </a:solidFill>
                <a:latin typeface="Arial" pitchFamily="34" charset="0"/>
                <a:ea typeface="Arial" pitchFamily="34" charset="-122"/>
                <a:cs typeface="Arial" pitchFamily="34" charset="-120"/>
              </a:rPr>
              <a:t>2013</a:t>
            </a:r>
            <a:endParaRPr lang="en-US" sz="2900" dirty="0"/>
          </a:p>
        </p:txBody>
      </p:sp>
      <p:sp>
        <p:nvSpPr>
          <p:cNvPr id="32" name="Text 29"/>
          <p:cNvSpPr/>
          <p:nvPr/>
        </p:nvSpPr>
        <p:spPr>
          <a:xfrm>
            <a:off x="8375904" y="5376672"/>
            <a:ext cx="3035808" cy="585216"/>
          </a:xfrm>
          <a:prstGeom prst="rect">
            <a:avLst/>
          </a:prstGeom>
          <a:noFill/>
          <a:ln/>
        </p:spPr>
        <p:txBody>
          <a:bodyPr wrap="square" lIns="0" tIns="0" rIns="0" bIns="0" rtlCol="0" anchor="t"/>
          <a:lstStyle/>
          <a:p>
            <a:pPr marL="0" indent="0" algn="l">
              <a:lnSpc>
                <a:spcPct val="100000"/>
              </a:lnSpc>
              <a:buNone/>
            </a:pPr>
            <a:r>
              <a:rPr lang="en-US" sz="1820" dirty="0">
                <a:solidFill>
                  <a:srgbClr val="172D43"/>
                </a:solidFill>
                <a:latin typeface="Arial" pitchFamily="34" charset="0"/>
                <a:ea typeface="Arial" pitchFamily="34" charset="-122"/>
                <a:cs typeface="Arial" pitchFamily="34" charset="-120"/>
              </a:rPr>
              <a:t>Dastur eng ko‘p yuklab olinganlar TOPiga kirgan.</a:t>
            </a:r>
            <a:endParaRPr lang="en-US" sz="1820" dirty="0"/>
          </a:p>
        </p:txBody>
      </p:sp>
      <p:sp>
        <p:nvSpPr>
          <p:cNvPr id="33" name="Text 30"/>
          <p:cNvSpPr/>
          <p:nvPr/>
        </p:nvSpPr>
        <p:spPr>
          <a:xfrm>
            <a:off x="530352" y="6117336"/>
            <a:ext cx="11064240" cy="173736"/>
          </a:xfrm>
          <a:prstGeom prst="rect">
            <a:avLst/>
          </a:prstGeom>
          <a:noFill/>
          <a:ln/>
        </p:spPr>
        <p:txBody>
          <a:bodyPr wrap="square" lIns="0" tIns="0" rIns="0" bIns="0" rtlCol="0" anchor="t"/>
          <a:lstStyle/>
          <a:p>
            <a:pPr marL="0" indent="0" algn="l">
              <a:lnSpc>
                <a:spcPct val="100000"/>
              </a:lnSpc>
              <a:buNone/>
            </a:pPr>
            <a:r>
              <a:rPr lang="en-US" sz="1150" dirty="0">
                <a:solidFill>
                  <a:srgbClr val="53677B"/>
                </a:solidFill>
                <a:latin typeface="Arial" pitchFamily="34" charset="0"/>
                <a:ea typeface="Arial" pitchFamily="34" charset="-122"/>
                <a:cs typeface="Arial" pitchFamily="34" charset="-120"/>
              </a:rPr>
              <a:t>Davomiylik va tarixiy misollar 2022-yilgi asl taqdimotdagi mazmun bo‘yicha berilgan.</a:t>
            </a:r>
            <a:endParaRPr lang="en-US" sz="11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3243A"/>
        </a:solidFill>
        <a:effectLst/>
      </p:bgPr>
    </p:bg>
    <p:spTree>
      <p:nvGrpSpPr>
        <p:cNvPr id="1" name=""/>
        <p:cNvGrpSpPr/>
        <p:nvPr/>
      </p:nvGrpSpPr>
      <p:grpSpPr>
        <a:xfrm>
          <a:off x="0" y="0"/>
          <a:ext cx="0" cy="0"/>
          <a:chOff x="0" y="0"/>
          <a:chExt cx="0" cy="0"/>
        </a:xfrm>
      </p:grpSpPr>
      <p:sp>
        <p:nvSpPr>
          <p:cNvPr id="3" name="Text 0"/>
          <p:cNvSpPr/>
          <p:nvPr/>
        </p:nvSpPr>
        <p:spPr>
          <a:xfrm>
            <a:off x="530352" y="576072"/>
            <a:ext cx="11109960" cy="256032"/>
          </a:xfrm>
          <a:prstGeom prst="rect">
            <a:avLst/>
          </a:prstGeom>
          <a:noFill/>
          <a:ln/>
        </p:spPr>
        <p:txBody>
          <a:bodyPr wrap="square" lIns="0" tIns="0" rIns="0" bIns="0" rtlCol="0" anchor="t"/>
          <a:lstStyle/>
          <a:p>
            <a:pPr marL="0" indent="0" algn="ctr">
              <a:lnSpc>
                <a:spcPct val="100000"/>
              </a:lnSpc>
              <a:buNone/>
            </a:pPr>
            <a:r>
              <a:rPr lang="en-US" sz="1300" b="1" kern="0" spc="210" dirty="0">
                <a:solidFill>
                  <a:srgbClr val="C5D2DE"/>
                </a:solidFill>
                <a:latin typeface="Arial" pitchFamily="34" charset="0"/>
                <a:ea typeface="Arial" pitchFamily="34" charset="-122"/>
                <a:cs typeface="Arial" pitchFamily="34" charset="-120"/>
              </a:rPr>
              <a:t>MEDIASAVODXONLIK VA AXBOROT MADANIYATI</a:t>
            </a:r>
            <a:endParaRPr lang="en-US" sz="1300" dirty="0"/>
          </a:p>
        </p:txBody>
      </p:sp>
      <p:sp>
        <p:nvSpPr>
          <p:cNvPr id="4" name="Shape 1"/>
          <p:cNvSpPr/>
          <p:nvPr/>
        </p:nvSpPr>
        <p:spPr>
          <a:xfrm>
            <a:off x="3054096" y="1499616"/>
            <a:ext cx="1097280" cy="1097280"/>
          </a:xfrm>
          <a:prstGeom prst="roundRect">
            <a:avLst>
              <a:gd name="adj" fmla="val 15833"/>
            </a:avLst>
          </a:prstGeom>
          <a:solidFill>
            <a:srgbClr val="1C344C"/>
          </a:solidFill>
          <a:ln w="12700">
            <a:solidFill>
              <a:srgbClr val="1C344C">
                <a:alpha val="0"/>
              </a:srgbClr>
            </a:solidFill>
            <a:prstDash val="solid"/>
          </a:ln>
        </p:spPr>
      </p:sp>
      <p:sp>
        <p:nvSpPr>
          <p:cNvPr id="5" name="Shape 2"/>
          <p:cNvSpPr/>
          <p:nvPr/>
        </p:nvSpPr>
        <p:spPr>
          <a:xfrm>
            <a:off x="3352556" y="1798076"/>
            <a:ext cx="493776" cy="487192"/>
          </a:xfrm>
          <a:prstGeom prst="roundRect">
            <a:avLst>
              <a:gd name="adj" fmla="val 5631"/>
            </a:avLst>
          </a:prstGeom>
          <a:solidFill>
            <a:srgbClr val="FFFFFF">
              <a:alpha val="0"/>
            </a:srgbClr>
          </a:solidFill>
          <a:ln w="10160">
            <a:solidFill>
              <a:srgbClr val="E5B65D"/>
            </a:solidFill>
            <a:prstDash val="solid"/>
          </a:ln>
        </p:spPr>
      </p:sp>
      <p:sp>
        <p:nvSpPr>
          <p:cNvPr id="6" name="Shape 3"/>
          <p:cNvSpPr/>
          <p:nvPr/>
        </p:nvSpPr>
        <p:spPr>
          <a:xfrm>
            <a:off x="3418393" y="1883664"/>
            <a:ext cx="144841" cy="138257"/>
          </a:xfrm>
          <a:prstGeom prst="roundRect">
            <a:avLst>
              <a:gd name="adj" fmla="val 6614"/>
            </a:avLst>
          </a:prstGeom>
          <a:solidFill>
            <a:srgbClr val="FFFFFF">
              <a:alpha val="0"/>
            </a:srgbClr>
          </a:solidFill>
          <a:ln w="10160">
            <a:solidFill>
              <a:srgbClr val="E5B65D"/>
            </a:solidFill>
            <a:prstDash val="solid"/>
          </a:ln>
        </p:spPr>
      </p:sp>
      <p:sp>
        <p:nvSpPr>
          <p:cNvPr id="7" name="Shape 4"/>
          <p:cNvSpPr/>
          <p:nvPr/>
        </p:nvSpPr>
        <p:spPr>
          <a:xfrm>
            <a:off x="3622487" y="1896831"/>
            <a:ext cx="158008" cy="0"/>
          </a:xfrm>
          <a:prstGeom prst="line">
            <a:avLst/>
          </a:prstGeom>
          <a:noFill/>
          <a:ln w="22860">
            <a:solidFill>
              <a:srgbClr val="E5B65D"/>
            </a:solidFill>
            <a:prstDash val="solid"/>
          </a:ln>
        </p:spPr>
      </p:sp>
      <p:sp>
        <p:nvSpPr>
          <p:cNvPr id="8" name="Shape 5"/>
          <p:cNvSpPr/>
          <p:nvPr/>
        </p:nvSpPr>
        <p:spPr>
          <a:xfrm>
            <a:off x="3622487" y="1975836"/>
            <a:ext cx="158008" cy="0"/>
          </a:xfrm>
          <a:prstGeom prst="line">
            <a:avLst/>
          </a:prstGeom>
          <a:noFill/>
          <a:ln w="22860">
            <a:solidFill>
              <a:srgbClr val="E5B65D"/>
            </a:solidFill>
            <a:prstDash val="solid"/>
          </a:ln>
        </p:spPr>
      </p:sp>
      <p:sp>
        <p:nvSpPr>
          <p:cNvPr id="9" name="Shape 6"/>
          <p:cNvSpPr/>
          <p:nvPr/>
        </p:nvSpPr>
        <p:spPr>
          <a:xfrm>
            <a:off x="3418393" y="2094342"/>
            <a:ext cx="362102" cy="0"/>
          </a:xfrm>
          <a:prstGeom prst="line">
            <a:avLst/>
          </a:prstGeom>
          <a:noFill/>
          <a:ln w="22860">
            <a:solidFill>
              <a:srgbClr val="E5B65D"/>
            </a:solidFill>
            <a:prstDash val="solid"/>
          </a:ln>
        </p:spPr>
      </p:sp>
      <p:sp>
        <p:nvSpPr>
          <p:cNvPr id="10" name="Shape 7"/>
          <p:cNvSpPr/>
          <p:nvPr/>
        </p:nvSpPr>
        <p:spPr>
          <a:xfrm>
            <a:off x="3418393" y="2173346"/>
            <a:ext cx="362102" cy="0"/>
          </a:xfrm>
          <a:prstGeom prst="line">
            <a:avLst/>
          </a:prstGeom>
          <a:noFill/>
          <a:ln w="22860">
            <a:solidFill>
              <a:srgbClr val="E5B65D"/>
            </a:solidFill>
            <a:prstDash val="solid"/>
          </a:ln>
        </p:spPr>
      </p:sp>
      <p:sp>
        <p:nvSpPr>
          <p:cNvPr id="11" name="Shape 8"/>
          <p:cNvSpPr/>
          <p:nvPr/>
        </p:nvSpPr>
        <p:spPr>
          <a:xfrm>
            <a:off x="4361688" y="1499616"/>
            <a:ext cx="1097280" cy="1097280"/>
          </a:xfrm>
          <a:prstGeom prst="roundRect">
            <a:avLst>
              <a:gd name="adj" fmla="val 15833"/>
            </a:avLst>
          </a:prstGeom>
          <a:solidFill>
            <a:srgbClr val="1C344C"/>
          </a:solidFill>
          <a:ln w="12700">
            <a:solidFill>
              <a:srgbClr val="1C344C">
                <a:alpha val="0"/>
              </a:srgbClr>
            </a:solidFill>
            <a:prstDash val="solid"/>
          </a:ln>
        </p:spPr>
      </p:sp>
      <p:sp>
        <p:nvSpPr>
          <p:cNvPr id="12" name="Shape 9"/>
          <p:cNvSpPr/>
          <p:nvPr/>
        </p:nvSpPr>
        <p:spPr>
          <a:xfrm>
            <a:off x="4679899" y="1784909"/>
            <a:ext cx="460858" cy="513527"/>
          </a:xfrm>
          <a:prstGeom prst="roundRect">
            <a:avLst>
              <a:gd name="adj" fmla="val 5952"/>
            </a:avLst>
          </a:prstGeom>
          <a:solidFill>
            <a:srgbClr val="FFFFFF">
              <a:alpha val="0"/>
            </a:srgbClr>
          </a:solidFill>
          <a:ln w="10160">
            <a:solidFill>
              <a:srgbClr val="E5B65D"/>
            </a:solidFill>
            <a:prstDash val="solid"/>
          </a:ln>
        </p:spPr>
      </p:sp>
      <p:sp>
        <p:nvSpPr>
          <p:cNvPr id="13" name="Shape 10"/>
          <p:cNvSpPr/>
          <p:nvPr/>
        </p:nvSpPr>
        <p:spPr>
          <a:xfrm>
            <a:off x="4745736" y="1784909"/>
            <a:ext cx="0" cy="513527"/>
          </a:xfrm>
          <a:prstGeom prst="line">
            <a:avLst/>
          </a:prstGeom>
          <a:noFill/>
          <a:ln w="22860">
            <a:solidFill>
              <a:srgbClr val="E5B65D"/>
            </a:solidFill>
            <a:prstDash val="solid"/>
          </a:ln>
        </p:spPr>
      </p:sp>
      <p:sp>
        <p:nvSpPr>
          <p:cNvPr id="14" name="Shape 11"/>
          <p:cNvSpPr/>
          <p:nvPr/>
        </p:nvSpPr>
        <p:spPr>
          <a:xfrm>
            <a:off x="4811573" y="1909999"/>
            <a:ext cx="250180" cy="0"/>
          </a:xfrm>
          <a:prstGeom prst="line">
            <a:avLst/>
          </a:prstGeom>
          <a:noFill/>
          <a:ln w="22860">
            <a:solidFill>
              <a:srgbClr val="E5B65D"/>
            </a:solidFill>
            <a:prstDash val="solid"/>
          </a:ln>
        </p:spPr>
      </p:sp>
      <p:sp>
        <p:nvSpPr>
          <p:cNvPr id="15" name="Shape 12"/>
          <p:cNvSpPr/>
          <p:nvPr/>
        </p:nvSpPr>
        <p:spPr>
          <a:xfrm>
            <a:off x="4811573" y="1995587"/>
            <a:ext cx="250180" cy="0"/>
          </a:xfrm>
          <a:prstGeom prst="line">
            <a:avLst/>
          </a:prstGeom>
          <a:noFill/>
          <a:ln w="22860">
            <a:solidFill>
              <a:srgbClr val="E5B65D"/>
            </a:solidFill>
            <a:prstDash val="solid"/>
          </a:ln>
        </p:spPr>
      </p:sp>
      <p:sp>
        <p:nvSpPr>
          <p:cNvPr id="16" name="Shape 13"/>
          <p:cNvSpPr/>
          <p:nvPr/>
        </p:nvSpPr>
        <p:spPr>
          <a:xfrm>
            <a:off x="4811573" y="2160179"/>
            <a:ext cx="217261" cy="0"/>
          </a:xfrm>
          <a:prstGeom prst="line">
            <a:avLst/>
          </a:prstGeom>
          <a:noFill/>
          <a:ln w="22860">
            <a:solidFill>
              <a:srgbClr val="E5B65D"/>
            </a:solidFill>
            <a:prstDash val="solid"/>
          </a:ln>
        </p:spPr>
      </p:sp>
      <p:sp>
        <p:nvSpPr>
          <p:cNvPr id="17" name="Shape 14"/>
          <p:cNvSpPr/>
          <p:nvPr/>
        </p:nvSpPr>
        <p:spPr>
          <a:xfrm>
            <a:off x="5669280" y="1499616"/>
            <a:ext cx="1097280" cy="1097280"/>
          </a:xfrm>
          <a:prstGeom prst="roundRect">
            <a:avLst>
              <a:gd name="adj" fmla="val 15833"/>
            </a:avLst>
          </a:prstGeom>
          <a:solidFill>
            <a:srgbClr val="087F83"/>
          </a:solidFill>
          <a:ln w="12700">
            <a:solidFill>
              <a:srgbClr val="087F83">
                <a:alpha val="0"/>
              </a:srgbClr>
            </a:solidFill>
            <a:prstDash val="solid"/>
          </a:ln>
        </p:spPr>
      </p:sp>
      <p:sp>
        <p:nvSpPr>
          <p:cNvPr id="18" name="Shape 15"/>
          <p:cNvSpPr/>
          <p:nvPr/>
        </p:nvSpPr>
        <p:spPr>
          <a:xfrm>
            <a:off x="5941405" y="1916582"/>
            <a:ext cx="553029" cy="335768"/>
          </a:xfrm>
          <a:prstGeom prst="roundRect">
            <a:avLst>
              <a:gd name="adj" fmla="val 21786"/>
            </a:avLst>
          </a:prstGeom>
          <a:solidFill>
            <a:srgbClr val="FFFFFF">
              <a:alpha val="0"/>
            </a:srgbClr>
          </a:solidFill>
          <a:ln w="10160">
            <a:solidFill>
              <a:srgbClr val="FFFFFF"/>
            </a:solidFill>
            <a:prstDash val="solid"/>
          </a:ln>
        </p:spPr>
      </p:sp>
      <p:sp>
        <p:nvSpPr>
          <p:cNvPr id="19" name="Shape 16"/>
          <p:cNvSpPr/>
          <p:nvPr/>
        </p:nvSpPr>
        <p:spPr>
          <a:xfrm flipV="1">
            <a:off x="6059912" y="1771741"/>
            <a:ext cx="309433" cy="144841"/>
          </a:xfrm>
          <a:prstGeom prst="line">
            <a:avLst/>
          </a:prstGeom>
          <a:noFill/>
          <a:ln w="22860">
            <a:solidFill>
              <a:srgbClr val="FFFFFF"/>
            </a:solidFill>
            <a:prstDash val="solid"/>
          </a:ln>
        </p:spPr>
      </p:sp>
      <p:sp>
        <p:nvSpPr>
          <p:cNvPr id="20" name="Shape 17"/>
          <p:cNvSpPr/>
          <p:nvPr/>
        </p:nvSpPr>
        <p:spPr>
          <a:xfrm>
            <a:off x="6020410" y="1995587"/>
            <a:ext cx="177759" cy="177759"/>
          </a:xfrm>
          <a:prstGeom prst="ellipse">
            <a:avLst/>
          </a:prstGeom>
          <a:solidFill>
            <a:srgbClr val="FFFFFF">
              <a:alpha val="0"/>
            </a:srgbClr>
          </a:solidFill>
          <a:ln w="22860">
            <a:solidFill>
              <a:srgbClr val="FFFFFF"/>
            </a:solidFill>
            <a:prstDash val="solid"/>
          </a:ln>
        </p:spPr>
      </p:sp>
      <p:sp>
        <p:nvSpPr>
          <p:cNvPr id="21" name="Shape 18"/>
          <p:cNvSpPr/>
          <p:nvPr/>
        </p:nvSpPr>
        <p:spPr>
          <a:xfrm>
            <a:off x="6277173" y="2021921"/>
            <a:ext cx="138257" cy="0"/>
          </a:xfrm>
          <a:prstGeom prst="line">
            <a:avLst/>
          </a:prstGeom>
          <a:noFill/>
          <a:ln w="22860">
            <a:solidFill>
              <a:srgbClr val="FFFFFF"/>
            </a:solidFill>
            <a:prstDash val="solid"/>
          </a:ln>
        </p:spPr>
      </p:sp>
      <p:sp>
        <p:nvSpPr>
          <p:cNvPr id="22" name="Shape 19"/>
          <p:cNvSpPr/>
          <p:nvPr/>
        </p:nvSpPr>
        <p:spPr>
          <a:xfrm>
            <a:off x="6277173" y="2100925"/>
            <a:ext cx="138257" cy="0"/>
          </a:xfrm>
          <a:prstGeom prst="line">
            <a:avLst/>
          </a:prstGeom>
          <a:noFill/>
          <a:ln w="22860">
            <a:solidFill>
              <a:srgbClr val="FFFFFF"/>
            </a:solidFill>
            <a:prstDash val="solid"/>
          </a:ln>
        </p:spPr>
      </p:sp>
      <p:sp>
        <p:nvSpPr>
          <p:cNvPr id="23" name="Shape 20"/>
          <p:cNvSpPr/>
          <p:nvPr/>
        </p:nvSpPr>
        <p:spPr>
          <a:xfrm>
            <a:off x="6310092" y="2173346"/>
            <a:ext cx="46086" cy="46086"/>
          </a:xfrm>
          <a:prstGeom prst="ellipse">
            <a:avLst/>
          </a:prstGeom>
          <a:solidFill>
            <a:srgbClr val="FFFFFF">
              <a:alpha val="0"/>
            </a:srgbClr>
          </a:solidFill>
          <a:ln w="22860">
            <a:solidFill>
              <a:srgbClr val="FFFFFF"/>
            </a:solidFill>
            <a:prstDash val="solid"/>
          </a:ln>
        </p:spPr>
      </p:sp>
      <p:sp>
        <p:nvSpPr>
          <p:cNvPr id="24" name="Shape 21"/>
          <p:cNvSpPr/>
          <p:nvPr/>
        </p:nvSpPr>
        <p:spPr>
          <a:xfrm>
            <a:off x="6395679" y="2173346"/>
            <a:ext cx="46086" cy="46086"/>
          </a:xfrm>
          <a:prstGeom prst="ellipse">
            <a:avLst/>
          </a:prstGeom>
          <a:solidFill>
            <a:srgbClr val="FFFFFF">
              <a:alpha val="0"/>
            </a:srgbClr>
          </a:solidFill>
          <a:ln w="22860">
            <a:solidFill>
              <a:srgbClr val="FFFFFF"/>
            </a:solidFill>
            <a:prstDash val="solid"/>
          </a:ln>
        </p:spPr>
      </p:sp>
      <p:sp>
        <p:nvSpPr>
          <p:cNvPr id="25" name="Shape 22"/>
          <p:cNvSpPr/>
          <p:nvPr/>
        </p:nvSpPr>
        <p:spPr>
          <a:xfrm>
            <a:off x="6976872" y="1499616"/>
            <a:ext cx="1097280" cy="1097280"/>
          </a:xfrm>
          <a:prstGeom prst="roundRect">
            <a:avLst>
              <a:gd name="adj" fmla="val 15833"/>
            </a:avLst>
          </a:prstGeom>
          <a:solidFill>
            <a:srgbClr val="1C344C"/>
          </a:solidFill>
          <a:ln w="12700">
            <a:solidFill>
              <a:srgbClr val="1C344C">
                <a:alpha val="0"/>
              </a:srgbClr>
            </a:solidFill>
            <a:prstDash val="solid"/>
          </a:ln>
        </p:spPr>
      </p:sp>
      <p:sp>
        <p:nvSpPr>
          <p:cNvPr id="26" name="Shape 23"/>
          <p:cNvSpPr/>
          <p:nvPr/>
        </p:nvSpPr>
        <p:spPr>
          <a:xfrm>
            <a:off x="7229246" y="1798076"/>
            <a:ext cx="592531" cy="408188"/>
          </a:xfrm>
          <a:prstGeom prst="roundRect">
            <a:avLst>
              <a:gd name="adj" fmla="val 17921"/>
            </a:avLst>
          </a:prstGeom>
          <a:solidFill>
            <a:srgbClr val="FFFFFF">
              <a:alpha val="0"/>
            </a:srgbClr>
          </a:solidFill>
          <a:ln w="10160">
            <a:solidFill>
              <a:srgbClr val="E5B65D"/>
            </a:solidFill>
            <a:prstDash val="solid"/>
          </a:ln>
        </p:spPr>
      </p:sp>
      <p:sp>
        <p:nvSpPr>
          <p:cNvPr id="27" name="Shape 24"/>
          <p:cNvSpPr/>
          <p:nvPr/>
        </p:nvSpPr>
        <p:spPr>
          <a:xfrm>
            <a:off x="7393838" y="2305020"/>
            <a:ext cx="269931" cy="0"/>
          </a:xfrm>
          <a:prstGeom prst="line">
            <a:avLst/>
          </a:prstGeom>
          <a:noFill/>
          <a:ln w="22860">
            <a:solidFill>
              <a:srgbClr val="E5B65D"/>
            </a:solidFill>
            <a:prstDash val="solid"/>
          </a:ln>
        </p:spPr>
      </p:sp>
      <p:sp>
        <p:nvSpPr>
          <p:cNvPr id="28" name="Shape 25"/>
          <p:cNvSpPr/>
          <p:nvPr/>
        </p:nvSpPr>
        <p:spPr>
          <a:xfrm>
            <a:off x="7525512" y="2212848"/>
            <a:ext cx="0" cy="92172"/>
          </a:xfrm>
          <a:prstGeom prst="line">
            <a:avLst/>
          </a:prstGeom>
          <a:noFill/>
          <a:ln w="22860">
            <a:solidFill>
              <a:srgbClr val="E5B65D"/>
            </a:solidFill>
            <a:prstDash val="solid"/>
          </a:ln>
        </p:spPr>
      </p:sp>
      <p:sp>
        <p:nvSpPr>
          <p:cNvPr id="29" name="Shape 26"/>
          <p:cNvSpPr/>
          <p:nvPr/>
        </p:nvSpPr>
        <p:spPr>
          <a:xfrm rot="5400000">
            <a:off x="7453092" y="1916582"/>
            <a:ext cx="151425" cy="164592"/>
          </a:xfrm>
          <a:prstGeom prst="triangle">
            <a:avLst/>
          </a:prstGeom>
          <a:solidFill>
            <a:srgbClr val="E5B65D"/>
          </a:solidFill>
          <a:ln w="12700">
            <a:solidFill>
              <a:srgbClr val="E5B65D">
                <a:alpha val="0"/>
              </a:srgbClr>
            </a:solidFill>
            <a:prstDash val="solid"/>
          </a:ln>
        </p:spPr>
      </p:sp>
      <p:sp>
        <p:nvSpPr>
          <p:cNvPr id="30" name="Shape 27"/>
          <p:cNvSpPr/>
          <p:nvPr/>
        </p:nvSpPr>
        <p:spPr>
          <a:xfrm>
            <a:off x="8284464" y="1499616"/>
            <a:ext cx="1097280" cy="1097280"/>
          </a:xfrm>
          <a:prstGeom prst="roundRect">
            <a:avLst>
              <a:gd name="adj" fmla="val 15833"/>
            </a:avLst>
          </a:prstGeom>
          <a:solidFill>
            <a:srgbClr val="1C344C"/>
          </a:solidFill>
          <a:ln w="12700">
            <a:solidFill>
              <a:srgbClr val="1C344C">
                <a:alpha val="0"/>
              </a:srgbClr>
            </a:solidFill>
            <a:prstDash val="solid"/>
          </a:ln>
        </p:spPr>
      </p:sp>
      <p:sp>
        <p:nvSpPr>
          <p:cNvPr id="31" name="Shape 28"/>
          <p:cNvSpPr/>
          <p:nvPr/>
        </p:nvSpPr>
        <p:spPr>
          <a:xfrm>
            <a:off x="8536838" y="1798076"/>
            <a:ext cx="592531" cy="480609"/>
          </a:xfrm>
          <a:prstGeom prst="roundRect">
            <a:avLst>
              <a:gd name="adj" fmla="val 11416"/>
            </a:avLst>
          </a:prstGeom>
          <a:solidFill>
            <a:srgbClr val="FFFFFF">
              <a:alpha val="0"/>
            </a:srgbClr>
          </a:solidFill>
          <a:ln w="10160">
            <a:solidFill>
              <a:srgbClr val="E5B65D"/>
            </a:solidFill>
            <a:prstDash val="solid"/>
          </a:ln>
        </p:spPr>
      </p:sp>
      <p:sp>
        <p:nvSpPr>
          <p:cNvPr id="32" name="Shape 29"/>
          <p:cNvSpPr/>
          <p:nvPr/>
        </p:nvSpPr>
        <p:spPr>
          <a:xfrm>
            <a:off x="8536838" y="1909999"/>
            <a:ext cx="592531" cy="0"/>
          </a:xfrm>
          <a:prstGeom prst="line">
            <a:avLst/>
          </a:prstGeom>
          <a:noFill/>
          <a:ln w="22860">
            <a:solidFill>
              <a:srgbClr val="E5B65D"/>
            </a:solidFill>
            <a:prstDash val="solid"/>
          </a:ln>
        </p:spPr>
      </p:sp>
      <p:sp>
        <p:nvSpPr>
          <p:cNvPr id="33" name="Shape 30"/>
          <p:cNvSpPr/>
          <p:nvPr/>
        </p:nvSpPr>
        <p:spPr>
          <a:xfrm>
            <a:off x="8609259" y="1844162"/>
            <a:ext cx="23043" cy="23043"/>
          </a:xfrm>
          <a:prstGeom prst="ellipse">
            <a:avLst/>
          </a:prstGeom>
          <a:solidFill>
            <a:srgbClr val="E5B65D"/>
          </a:solidFill>
          <a:ln w="12700">
            <a:solidFill>
              <a:srgbClr val="E5B65D">
                <a:alpha val="0"/>
              </a:srgbClr>
            </a:solidFill>
            <a:prstDash val="solid"/>
          </a:ln>
        </p:spPr>
      </p:sp>
      <p:sp>
        <p:nvSpPr>
          <p:cNvPr id="34" name="Shape 31"/>
          <p:cNvSpPr/>
          <p:nvPr/>
        </p:nvSpPr>
        <p:spPr>
          <a:xfrm>
            <a:off x="8668512" y="1844162"/>
            <a:ext cx="23043" cy="23043"/>
          </a:xfrm>
          <a:prstGeom prst="ellipse">
            <a:avLst/>
          </a:prstGeom>
          <a:solidFill>
            <a:srgbClr val="E5B65D"/>
          </a:solidFill>
          <a:ln w="12700">
            <a:solidFill>
              <a:srgbClr val="E5B65D">
                <a:alpha val="0"/>
              </a:srgbClr>
            </a:solidFill>
            <a:prstDash val="solid"/>
          </a:ln>
        </p:spPr>
      </p:sp>
      <p:sp>
        <p:nvSpPr>
          <p:cNvPr id="35" name="Shape 32"/>
          <p:cNvSpPr/>
          <p:nvPr/>
        </p:nvSpPr>
        <p:spPr>
          <a:xfrm>
            <a:off x="8727765" y="1844162"/>
            <a:ext cx="23043" cy="23043"/>
          </a:xfrm>
          <a:prstGeom prst="ellipse">
            <a:avLst/>
          </a:prstGeom>
          <a:solidFill>
            <a:srgbClr val="E5B65D"/>
          </a:solidFill>
          <a:ln w="12700">
            <a:solidFill>
              <a:srgbClr val="E5B65D">
                <a:alpha val="0"/>
              </a:srgbClr>
            </a:solidFill>
            <a:prstDash val="solid"/>
          </a:ln>
        </p:spPr>
      </p:sp>
      <p:sp>
        <p:nvSpPr>
          <p:cNvPr id="36" name="Shape 33"/>
          <p:cNvSpPr/>
          <p:nvPr/>
        </p:nvSpPr>
        <p:spPr>
          <a:xfrm>
            <a:off x="8635594" y="1995587"/>
            <a:ext cx="388437" cy="0"/>
          </a:xfrm>
          <a:prstGeom prst="line">
            <a:avLst/>
          </a:prstGeom>
          <a:noFill/>
          <a:ln w="22860">
            <a:solidFill>
              <a:srgbClr val="E5B65D"/>
            </a:solidFill>
            <a:prstDash val="solid"/>
          </a:ln>
        </p:spPr>
      </p:sp>
      <p:sp>
        <p:nvSpPr>
          <p:cNvPr id="37" name="Shape 34"/>
          <p:cNvSpPr/>
          <p:nvPr/>
        </p:nvSpPr>
        <p:spPr>
          <a:xfrm>
            <a:off x="8635594" y="2081174"/>
            <a:ext cx="276515" cy="0"/>
          </a:xfrm>
          <a:prstGeom prst="line">
            <a:avLst/>
          </a:prstGeom>
          <a:noFill/>
          <a:ln w="22860">
            <a:solidFill>
              <a:srgbClr val="E5B65D"/>
            </a:solidFill>
            <a:prstDash val="solid"/>
          </a:ln>
        </p:spPr>
      </p:sp>
      <p:sp>
        <p:nvSpPr>
          <p:cNvPr id="38" name="Shape 35"/>
          <p:cNvSpPr/>
          <p:nvPr/>
        </p:nvSpPr>
        <p:spPr>
          <a:xfrm>
            <a:off x="8635594" y="2173346"/>
            <a:ext cx="342351" cy="0"/>
          </a:xfrm>
          <a:prstGeom prst="line">
            <a:avLst/>
          </a:prstGeom>
          <a:noFill/>
          <a:ln w="22860">
            <a:solidFill>
              <a:srgbClr val="E5B65D"/>
            </a:solidFill>
            <a:prstDash val="solid"/>
          </a:ln>
        </p:spPr>
      </p:sp>
      <p:sp>
        <p:nvSpPr>
          <p:cNvPr id="39" name="Text 36"/>
          <p:cNvSpPr/>
          <p:nvPr/>
        </p:nvSpPr>
        <p:spPr>
          <a:xfrm>
            <a:off x="960120" y="3191256"/>
            <a:ext cx="10277856" cy="1691640"/>
          </a:xfrm>
          <a:prstGeom prst="rect">
            <a:avLst/>
          </a:prstGeom>
          <a:noFill/>
          <a:ln/>
        </p:spPr>
        <p:txBody>
          <a:bodyPr wrap="square" lIns="0" tIns="0" rIns="0" bIns="0" rtlCol="0" anchor="t"/>
          <a:lstStyle/>
          <a:p>
            <a:pPr marL="0" indent="0" algn="ctr">
              <a:lnSpc>
                <a:spcPct val="100000"/>
              </a:lnSpc>
              <a:buNone/>
            </a:pPr>
            <a:r>
              <a:rPr lang="en-US" sz="4900" b="1" dirty="0">
                <a:solidFill>
                  <a:srgbClr val="FFFFFF"/>
                </a:solidFill>
                <a:latin typeface="Arial" pitchFamily="34" charset="0"/>
                <a:ea typeface="Arial" pitchFamily="34" charset="-122"/>
                <a:cs typeface="Arial" pitchFamily="34" charset="-120"/>
              </a:rPr>
              <a:t>E’tiboringiz uchun</a:t>
            </a:r>
            <a:endParaRPr lang="en-US" sz="4900" dirty="0"/>
          </a:p>
          <a:p>
            <a:pPr marL="0" indent="0" algn="ctr">
              <a:lnSpc>
                <a:spcPct val="100000"/>
              </a:lnSpc>
              <a:buNone/>
            </a:pPr>
            <a:r>
              <a:rPr lang="en-US" sz="4900" b="1" dirty="0">
                <a:solidFill>
                  <a:srgbClr val="FFFFFF"/>
                </a:solidFill>
                <a:latin typeface="Arial" pitchFamily="34" charset="0"/>
                <a:ea typeface="Arial" pitchFamily="34" charset="-122"/>
                <a:cs typeface="Arial" pitchFamily="34" charset="-120"/>
              </a:rPr>
              <a:t>rahmat!</a:t>
            </a:r>
            <a:endParaRPr lang="en-US" sz="4900" dirty="0"/>
          </a:p>
        </p:txBody>
      </p:sp>
      <p:sp>
        <p:nvSpPr>
          <p:cNvPr id="40" name="Shape 37"/>
          <p:cNvSpPr/>
          <p:nvPr/>
        </p:nvSpPr>
        <p:spPr>
          <a:xfrm>
            <a:off x="4151376" y="5340096"/>
            <a:ext cx="3904488" cy="0"/>
          </a:xfrm>
          <a:prstGeom prst="line">
            <a:avLst/>
          </a:prstGeom>
          <a:noFill/>
          <a:ln w="16510">
            <a:solidFill>
              <a:srgbClr val="365066"/>
            </a:solidFill>
            <a:prstDash val="solid"/>
          </a:ln>
        </p:spPr>
      </p:sp>
      <p:sp>
        <p:nvSpPr>
          <p:cNvPr id="41" name="Text 38"/>
          <p:cNvSpPr/>
          <p:nvPr/>
        </p:nvSpPr>
        <p:spPr>
          <a:xfrm>
            <a:off x="1280160" y="5623560"/>
            <a:ext cx="9628632" cy="365760"/>
          </a:xfrm>
          <a:prstGeom prst="rect">
            <a:avLst/>
          </a:prstGeom>
          <a:noFill/>
          <a:ln/>
        </p:spPr>
        <p:txBody>
          <a:bodyPr wrap="square" lIns="0" tIns="0" rIns="0" bIns="0" rtlCol="0" anchor="t"/>
          <a:lstStyle/>
          <a:p>
            <a:pPr marL="0" indent="0" algn="ctr">
              <a:lnSpc>
                <a:spcPct val="100000"/>
              </a:lnSpc>
              <a:buNone/>
            </a:pPr>
            <a:r>
              <a:rPr lang="en-US" sz="2200" dirty="0">
                <a:solidFill>
                  <a:srgbClr val="C5D2DE"/>
                </a:solidFill>
                <a:latin typeface="Arial" pitchFamily="34" charset="0"/>
                <a:ea typeface="Arial" pitchFamily="34" charset="-122"/>
                <a:cs typeface="Arial" pitchFamily="34" charset="-120"/>
              </a:rPr>
              <a:t>Ibrahimov Barotjon Botirovich</a:t>
            </a:r>
            <a:endParaRPr lang="en-US" sz="2200" dirty="0"/>
          </a:p>
        </p:txBody>
      </p:sp>
      <p:sp>
        <p:nvSpPr>
          <p:cNvPr id="42" name="Shape 39"/>
          <p:cNvSpPr/>
          <p:nvPr/>
        </p:nvSpPr>
        <p:spPr>
          <a:xfrm>
            <a:off x="530352" y="6419088"/>
            <a:ext cx="11131296" cy="0"/>
          </a:xfrm>
          <a:prstGeom prst="line">
            <a:avLst/>
          </a:prstGeom>
          <a:noFill/>
          <a:ln w="10160">
            <a:solidFill>
              <a:srgbClr val="365066"/>
            </a:solidFill>
            <a:prstDash val="solid"/>
          </a:ln>
        </p:spPr>
      </p:sp>
      <p:sp>
        <p:nvSpPr>
          <p:cNvPr id="43" name="Text 40"/>
          <p:cNvSpPr/>
          <p:nvPr/>
        </p:nvSpPr>
        <p:spPr>
          <a:xfrm>
            <a:off x="530352" y="6537960"/>
            <a:ext cx="6400800" cy="137160"/>
          </a:xfrm>
          <a:prstGeom prst="rect">
            <a:avLst/>
          </a:prstGeom>
          <a:noFill/>
          <a:ln/>
        </p:spPr>
        <p:txBody>
          <a:bodyPr wrap="square" lIns="0" tIns="0" rIns="0" bIns="0" rtlCol="0" anchor="t"/>
          <a:lstStyle/>
          <a:p>
            <a:pPr marL="0" indent="0" algn="l">
              <a:lnSpc>
                <a:spcPct val="100000"/>
              </a:lnSpc>
              <a:buNone/>
            </a:pPr>
            <a:r>
              <a:rPr lang="en-US" sz="950" kern="0" spc="110" dirty="0">
                <a:solidFill>
                  <a:srgbClr val="A9BECE"/>
                </a:solidFill>
                <a:latin typeface="Arial" pitchFamily="34" charset="0"/>
                <a:ea typeface="Arial" pitchFamily="34" charset="-122"/>
                <a:cs typeface="Arial" pitchFamily="34" charset="-120"/>
              </a:rPr>
              <a:t>MEDIASAVODXONLIK VA AXBOROT MADANIYATI</a:t>
            </a:r>
            <a:endParaRPr lang="en-US" sz="950" dirty="0"/>
          </a:p>
        </p:txBody>
      </p:sp>
      <p:sp>
        <p:nvSpPr>
          <p:cNvPr id="44" name="Text 41"/>
          <p:cNvSpPr/>
          <p:nvPr/>
        </p:nvSpPr>
        <p:spPr>
          <a:xfrm>
            <a:off x="7589520" y="6524244"/>
            <a:ext cx="3227832" cy="164592"/>
          </a:xfrm>
          <a:prstGeom prst="rect">
            <a:avLst/>
          </a:prstGeom>
          <a:noFill/>
          <a:ln/>
        </p:spPr>
        <p:txBody>
          <a:bodyPr wrap="square" lIns="0" tIns="0" rIns="0" bIns="0" rtlCol="0" anchor="t"/>
          <a:lstStyle/>
          <a:p>
            <a:pPr marL="0" indent="0" algn="r">
              <a:lnSpc>
                <a:spcPct val="100000"/>
              </a:lnSpc>
              <a:buNone/>
            </a:pPr>
            <a:r>
              <a:rPr lang="en-US" sz="1000" dirty="0">
                <a:solidFill>
                  <a:srgbClr val="A9BECE"/>
                </a:solidFill>
                <a:latin typeface="Arial" pitchFamily="34" charset="0"/>
                <a:ea typeface="Arial" pitchFamily="34" charset="-122"/>
                <a:cs typeface="Arial" pitchFamily="34" charset="-120"/>
              </a:rPr>
              <a:t>Asl material: Namangan, 2022</a:t>
            </a:r>
            <a:endParaRPr lang="en-US" sz="1000" dirty="0"/>
          </a:p>
        </p:txBody>
      </p:sp>
      <p:sp>
        <p:nvSpPr>
          <p:cNvPr id="45" name="Text 42"/>
          <p:cNvSpPr/>
          <p:nvPr/>
        </p:nvSpPr>
        <p:spPr>
          <a:xfrm>
            <a:off x="11000232" y="6501384"/>
            <a:ext cx="667512" cy="228600"/>
          </a:xfrm>
          <a:prstGeom prst="rect">
            <a:avLst/>
          </a:prstGeom>
          <a:noFill/>
          <a:ln/>
        </p:spPr>
        <p:txBody>
          <a:bodyPr wrap="square" lIns="0" tIns="0" rIns="0" bIns="0" rtlCol="0" anchor="t"/>
          <a:lstStyle/>
          <a:p>
            <a:pPr marL="0" indent="0" algn="r">
              <a:lnSpc>
                <a:spcPct val="100000"/>
              </a:lnSpc>
              <a:buNone/>
            </a:pPr>
            <a:r>
              <a:rPr lang="en-US" sz="1200" b="1" dirty="0">
                <a:solidFill>
                  <a:srgbClr val="FFFFFF"/>
                </a:solidFill>
                <a:latin typeface="Arial" pitchFamily="34" charset="0"/>
                <a:ea typeface="Arial" pitchFamily="34" charset="-122"/>
                <a:cs typeface="Arial" pitchFamily="34" charset="-120"/>
              </a:rPr>
              <a:t>31 / 31</a:t>
            </a:r>
            <a:endParaRPr lang="en-US" sz="1200" dirty="0"/>
          </a:p>
        </p:txBody>
      </p:sp>
      <p:sp>
        <p:nvSpPr>
          <p:cNvPr id="46" name="Shape 43"/>
          <p:cNvSpPr/>
          <p:nvPr/>
        </p:nvSpPr>
        <p:spPr>
          <a:xfrm>
            <a:off x="530352" y="6766560"/>
            <a:ext cx="11131296" cy="22860"/>
          </a:xfrm>
          <a:prstGeom prst="rect">
            <a:avLst/>
          </a:prstGeom>
          <a:solidFill>
            <a:srgbClr val="0FA5A0"/>
          </a:solidFill>
          <a:ln w="12700">
            <a:solidFill>
              <a:srgbClr val="0FA5A0">
                <a:alpha val="0"/>
              </a:srgbClr>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7170</Words>
  <Application>Microsoft Office PowerPoint</Application>
  <PresentationFormat>Широкоэкранный</PresentationFormat>
  <Paragraphs>584</Paragraphs>
  <Slides>31</Slides>
  <Notes>31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31</vt:i4>
      </vt:variant>
    </vt:vector>
  </HeadingPairs>
  <TitlesOfParts>
    <vt:vector size="35" baseType="lpstr">
      <vt:lpstr>Arial</vt:lpstr>
      <vt:lpstr>Calibri</vt:lpstr>
      <vt:lpstr>Georgia</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O‘quv taqdimoti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Jahon media va axborot makonida raqobat muhiti</dc:title>
  <dc:subject>Mediasavodxonlik va axborot madaniyati</dc:subject>
  <dc:creator>Ibrahimov Barotjon Botirovich</dc:creator>
  <cp:lastModifiedBy>nozimjonoff@gmail.com</cp:lastModifiedBy>
  <cp:revision>4</cp:revision>
  <dcterms:created xsi:type="dcterms:W3CDTF">2026-09-29T02:13:12Z</dcterms:created>
  <dcterms:modified xsi:type="dcterms:W3CDTF">2026-09-29T03:26:03Z</dcterms:modified>
</cp:coreProperties>
</file>