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0.jpg" ContentType="image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2" r:id="rId6"/>
    <p:sldId id="271" r:id="rId7"/>
    <p:sldId id="263" r:id="rId8"/>
    <p:sldId id="260" r:id="rId9"/>
    <p:sldId id="264" r:id="rId10"/>
    <p:sldId id="270" r:id="rId11"/>
    <p:sldId id="265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1A0741-4745-4E7E-ACE8-3D3102D88864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6BFB3DF4-B2C9-4273-ADA1-8ABFB9FF646A}">
          <p14:sldIdLst>
            <p14:sldId id="262"/>
            <p14:sldId id="271"/>
            <p14:sldId id="263"/>
            <p14:sldId id="260"/>
            <p14:sldId id="264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6392" autoAdjust="0"/>
  </p:normalViewPr>
  <p:slideViewPr>
    <p:cSldViewPr snapToGrid="0" showGuides="1">
      <p:cViewPr varScale="1">
        <p:scale>
          <a:sx n="74" d="100"/>
          <a:sy n="74" d="100"/>
        </p:scale>
        <p:origin x="792" y="7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3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861F19-DF91-4F64-BE48-EFD1CA52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CB0A0-0989-4B5B-B154-0629656C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29D15C-84BD-4D56-93D9-F3D642B3783F}" type="datetime1">
              <a:rPr lang="ru-RU" smtClean="0"/>
              <a:t>16.10.2025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D27BA-B4B9-4D27-9656-D54AFCB9F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B101362-2FBF-46C0-B19B-AA1AE1D4B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42E760-7E3D-4B19-8755-B96625BD0F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33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8C75D-B082-4928-AA26-7BDD164707E1}" type="datetime1">
              <a:rPr lang="ru-RU" smtClean="0"/>
              <a:pPr/>
              <a:t>16.10.2025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522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8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10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5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85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37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 rtlCol="0"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НАЗВАНИЯ</a:t>
            </a:r>
          </a:p>
        </p:txBody>
      </p:sp>
      <p:sp>
        <p:nvSpPr>
          <p:cNvPr id="8" name="Замещающее медиа 7">
            <a:extLst>
              <a:ext uri="{FF2B5EF4-FFF2-40B4-BE49-F238E27FC236}">
                <a16:creationId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клипа мультимедиа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писком источни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Список источников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 rtlCol="0"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временной шкал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Временная шкала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 rtlCol="0"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IGNATYEV@EXAMPLE.COM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6">
            <a:extLst>
              <a:ext uri="{FF2B5EF4-FFF2-40B4-BE49-F238E27FC236}">
                <a16:creationId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678-555-0128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ВИКТОР ИГНАТЬЕВ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IGNATYEV@GMAIL.COM</a:t>
            </a:r>
          </a:p>
        </p:txBody>
      </p:sp>
      <p:sp>
        <p:nvSpPr>
          <p:cNvPr id="14" name="Текст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Объект 2">
            <a:extLst>
              <a:ext uri="{FF2B5EF4-FFF2-40B4-BE49-F238E27FC236}">
                <a16:creationId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Объект 3">
            <a:extLst>
              <a:ext uri="{FF2B5EF4-FFF2-40B4-BE49-F238E27FC236}">
                <a16:creationId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 2">
            <a:extLst>
              <a:ext uri="{FF2B5EF4-FFF2-40B4-BE49-F238E27FC236}">
                <a16:creationId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Текст 4">
            <a:extLst>
              <a:ext uri="{FF2B5EF4-FFF2-40B4-BE49-F238E27FC236}">
                <a16:creationId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6">
            <a:extLst>
              <a:ext uri="{FF2B5EF4-FFF2-40B4-BE49-F238E27FC236}">
                <a16:creationId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 rtlCol="0"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Название 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 dirty="0"/>
              <a:t>КЛЮЧЕВАЯ ФРАЗА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Графический объект 12">
            <a:extLst>
              <a:ext uri="{FF2B5EF4-FFF2-40B4-BE49-F238E27FC236}">
                <a16:creationId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 rtlCol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Как использовать этот шаблон</a:t>
            </a: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5" name="Графический объект 13">
            <a:extLst>
              <a:ext uri="{FF2B5EF4-FFF2-40B4-BE49-F238E27FC236}">
                <a16:creationId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 rtlCol="0"/>
          <a:lstStyle>
            <a:lvl1pPr>
              <a:defRPr b="0"/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Текст 14">
            <a:extLst>
              <a:ext uri="{FF2B5EF4-FFF2-40B4-BE49-F238E27FC236}">
                <a16:creationId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 rtlCol="0">
            <a:normAutofit/>
          </a:bodyPr>
          <a:lstStyle>
            <a:lvl1pPr marL="0" indent="0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Графический объект 13">
            <a:extLst>
              <a:ext uri="{FF2B5EF4-FFF2-40B4-BE49-F238E27FC236}">
                <a16:creationId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1800" b="0" i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12" name="Текст 14">
            <a:extLst>
              <a:ext uri="{FF2B5EF4-FFF2-40B4-BE49-F238E27FC236}">
                <a16:creationId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Графический объект 13">
            <a:extLst>
              <a:ext uri="{FF2B5EF4-FFF2-40B4-BE49-F238E27FC236}">
                <a16:creationId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 rtlCol="0"/>
          <a:lstStyle>
            <a:lvl1pPr algn="ctr">
              <a:defRPr b="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Заполнитель диаграммы 18">
            <a:extLst>
              <a:ext uri="{FF2B5EF4-FFF2-40B4-BE49-F238E27FC236}">
                <a16:creationId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8" name="Графический объект 13">
            <a:extLst>
              <a:ext uri="{FF2B5EF4-FFF2-40B4-BE49-F238E27FC236}">
                <a16:creationId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диаграммы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13" name="Текст 26">
            <a:extLst>
              <a:ext uri="{FF2B5EF4-FFF2-40B4-BE49-F238E27FC236}">
                <a16:creationId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Текст 14">
            <a:extLst>
              <a:ext uri="{FF2B5EF4-FFF2-40B4-BE49-F238E27FC236}">
                <a16:creationId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Слайд таблицы</a:t>
            </a:r>
          </a:p>
        </p:txBody>
      </p:sp>
      <p:sp>
        <p:nvSpPr>
          <p:cNvPr id="15" name="Графический объект 12">
            <a:extLst>
              <a:ext uri="{FF2B5EF4-FFF2-40B4-BE49-F238E27FC236}">
                <a16:creationId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Заполнитель таблицы 17">
            <a:extLst>
              <a:ext uri="{FF2B5EF4-FFF2-40B4-BE49-F238E27FC236}">
                <a16:creationId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6">
            <a:extLst>
              <a:ext uri="{FF2B5EF4-FFF2-40B4-BE49-F238E27FC236}">
                <a16:creationId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большим изображением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sp>
        <p:nvSpPr>
          <p:cNvPr id="16" name="Графический объект 13">
            <a:extLst>
              <a:ext uri="{FF2B5EF4-FFF2-40B4-BE49-F238E27FC236}">
                <a16:creationId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cs/photos/startu-rakety-raketa-vzlet-nasa-67721/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Raketa-nosa%C4%8D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rocket-science.blog.hu/2021/06/10/france_asterix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imagensdouniverso.blogspot.com/2013/04/a-missao-kepler-da-nasa-descobre-o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3A672-E2C9-49A3-B8D1-665F05ADB8B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108041" y="1313904"/>
            <a:ext cx="10117959" cy="3956332"/>
          </a:xfrm>
        </p:spPr>
        <p:txBody>
          <a:bodyPr rtlCol="0"/>
          <a:lstStyle/>
          <a:p>
            <a:pPr rtl="0">
              <a:lnSpc>
                <a:spcPct val="60000"/>
              </a:lnSpc>
            </a:pPr>
            <a:r>
              <a:rPr lang="en-US" sz="5400" b="1" spc="-150" dirty="0" err="1">
                <a:solidFill>
                  <a:schemeClr val="accent4"/>
                </a:solidFill>
              </a:rPr>
              <a:t>Qoqon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r>
              <a:rPr lang="en-US" sz="5400" b="1" spc="-150" dirty="0" err="1">
                <a:solidFill>
                  <a:schemeClr val="accent4"/>
                </a:solidFill>
              </a:rPr>
              <a:t>davlat</a:t>
            </a:r>
            <a:r>
              <a:rPr lang="en-US" sz="5400" b="1" spc="-150" dirty="0">
                <a:solidFill>
                  <a:schemeClr val="accent4"/>
                </a:solidFill>
              </a:rPr>
              <a:t>    </a:t>
            </a:r>
            <a:r>
              <a:rPr lang="en-US" sz="5400" b="1" spc="-150" dirty="0" err="1">
                <a:solidFill>
                  <a:schemeClr val="accent4"/>
                </a:solidFill>
              </a:rPr>
              <a:t>universiteti</a:t>
            </a:r>
            <a:r>
              <a:rPr lang="en-US" sz="5400" b="1" spc="-150" dirty="0">
                <a:solidFill>
                  <a:schemeClr val="accent4"/>
                </a:solidFill>
              </a:rPr>
              <a:t> </a:t>
            </a:r>
            <a:br>
              <a:rPr lang="en-US" sz="5400" b="1" spc="-150" dirty="0">
                <a:solidFill>
                  <a:schemeClr val="accent4"/>
                </a:solidFill>
              </a:rPr>
            </a:br>
            <a:r>
              <a:rPr lang="en-US" sz="5400" b="1" spc="-150" dirty="0" err="1">
                <a:solidFill>
                  <a:schemeClr val="accent4"/>
                </a:solidFill>
              </a:rPr>
              <a:t>Aniq</a:t>
            </a:r>
            <a:r>
              <a:rPr lang="en-US" sz="5400" b="1" spc="-150" dirty="0">
                <a:solidFill>
                  <a:schemeClr val="accent4"/>
                </a:solidFill>
              </a:rPr>
              <a:t>     </a:t>
            </a:r>
            <a:r>
              <a:rPr lang="en-US" sz="5400" b="1" spc="-150" dirty="0" err="1">
                <a:solidFill>
                  <a:schemeClr val="accent4"/>
                </a:solidFill>
              </a:rPr>
              <a:t>fanlar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r>
              <a:rPr lang="en-US" sz="5400" b="1" spc="-150" dirty="0" err="1">
                <a:solidFill>
                  <a:schemeClr val="accent4"/>
                </a:solidFill>
              </a:rPr>
              <a:t>fakulteti</a:t>
            </a:r>
            <a:r>
              <a:rPr lang="en-US" sz="5400" b="1" spc="-150" dirty="0">
                <a:solidFill>
                  <a:schemeClr val="accent4"/>
                </a:solidFill>
              </a:rPr>
              <a:t> </a:t>
            </a:r>
            <a:br>
              <a:rPr lang="en-US" sz="5400" b="1" spc="-150" dirty="0">
                <a:solidFill>
                  <a:schemeClr val="accent4"/>
                </a:solidFill>
              </a:rPr>
            </a:br>
            <a:r>
              <a:rPr lang="en-US" sz="5400" b="1" spc="-150" dirty="0" err="1">
                <a:solidFill>
                  <a:schemeClr val="accent4"/>
                </a:solidFill>
              </a:rPr>
              <a:t>Axborot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r>
              <a:rPr lang="en-US" sz="5400" b="1" spc="-150" dirty="0" err="1">
                <a:solidFill>
                  <a:schemeClr val="accent4"/>
                </a:solidFill>
              </a:rPr>
              <a:t>tizimlari</a:t>
            </a:r>
            <a:r>
              <a:rPr lang="en-US" sz="5400" b="1" spc="-150" dirty="0">
                <a:solidFill>
                  <a:schemeClr val="accent4"/>
                </a:solidFill>
              </a:rPr>
              <a:t>    </a:t>
            </a:r>
            <a:r>
              <a:rPr lang="en-US" sz="5400" b="1" spc="-150" dirty="0" err="1">
                <a:solidFill>
                  <a:schemeClr val="accent4"/>
                </a:solidFill>
              </a:rPr>
              <a:t>yonalishi</a:t>
            </a:r>
            <a:r>
              <a:rPr lang="en-US" sz="5400" b="1" spc="-150" dirty="0">
                <a:solidFill>
                  <a:schemeClr val="accent4"/>
                </a:solidFill>
              </a:rPr>
              <a:t>    </a:t>
            </a:r>
            <a:r>
              <a:rPr lang="en-US" sz="5400" b="1" spc="-150" dirty="0" err="1">
                <a:solidFill>
                  <a:schemeClr val="accent4"/>
                </a:solidFill>
              </a:rPr>
              <a:t>talabasi</a:t>
            </a:r>
            <a:r>
              <a:rPr lang="en-US" sz="5400" b="1" spc="-150" dirty="0">
                <a:solidFill>
                  <a:schemeClr val="accent4"/>
                </a:solidFill>
              </a:rPr>
              <a:t> </a:t>
            </a:r>
            <a:br>
              <a:rPr lang="en-US" sz="5400" b="1" spc="-150" dirty="0">
                <a:solidFill>
                  <a:schemeClr val="accent4"/>
                </a:solidFill>
              </a:rPr>
            </a:br>
            <a:r>
              <a:rPr lang="en-US" sz="5400" b="1" spc="-150" dirty="0">
                <a:solidFill>
                  <a:schemeClr val="accent4"/>
                </a:solidFill>
              </a:rPr>
              <a:t>01/25 </a:t>
            </a:r>
            <a:r>
              <a:rPr lang="en-US" sz="5400" b="1" spc="-150" dirty="0" err="1">
                <a:solidFill>
                  <a:schemeClr val="accent4"/>
                </a:solidFill>
              </a:rPr>
              <a:t>guruh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r>
              <a:rPr lang="en-US" sz="5400" b="1" spc="-150" dirty="0" err="1">
                <a:solidFill>
                  <a:schemeClr val="accent4"/>
                </a:solidFill>
              </a:rPr>
              <a:t>talabasi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br>
              <a:rPr lang="en-US" sz="5400" b="1" spc="-150" dirty="0">
                <a:solidFill>
                  <a:schemeClr val="accent4"/>
                </a:solidFill>
              </a:rPr>
            </a:br>
            <a:r>
              <a:rPr lang="en-US" sz="5400" b="1" spc="-150" dirty="0" err="1">
                <a:solidFill>
                  <a:schemeClr val="accent4"/>
                </a:solidFill>
              </a:rPr>
              <a:t>Murodova</a:t>
            </a:r>
            <a:r>
              <a:rPr lang="en-US" sz="5400" b="1" spc="-150" dirty="0">
                <a:solidFill>
                  <a:schemeClr val="accent4"/>
                </a:solidFill>
              </a:rPr>
              <a:t>    </a:t>
            </a:r>
            <a:r>
              <a:rPr lang="en-US" sz="5400" b="1" spc="-150" dirty="0" err="1">
                <a:solidFill>
                  <a:schemeClr val="accent4"/>
                </a:solidFill>
              </a:rPr>
              <a:t>shahnozaxonning</a:t>
            </a:r>
            <a:r>
              <a:rPr lang="en-US" sz="5400" b="1" spc="-150" dirty="0">
                <a:solidFill>
                  <a:schemeClr val="accent4"/>
                </a:solidFill>
              </a:rPr>
              <a:t>   </a:t>
            </a:r>
            <a:r>
              <a:rPr lang="en-US" sz="5400" b="1" spc="-150" dirty="0" err="1">
                <a:solidFill>
                  <a:schemeClr val="accent4"/>
                </a:solidFill>
              </a:rPr>
              <a:t>fizika</a:t>
            </a:r>
            <a:r>
              <a:rPr lang="en-US" sz="5400" b="1" spc="-150" dirty="0">
                <a:solidFill>
                  <a:schemeClr val="accent4"/>
                </a:solidFill>
              </a:rPr>
              <a:t>    </a:t>
            </a:r>
            <a:r>
              <a:rPr lang="en-US" sz="5400" b="1" spc="-150" dirty="0" err="1">
                <a:solidFill>
                  <a:schemeClr val="accent4"/>
                </a:solidFill>
              </a:rPr>
              <a:t>fanidan</a:t>
            </a:r>
            <a:br>
              <a:rPr lang="en-US" sz="5400" b="1" spc="-150" dirty="0">
                <a:solidFill>
                  <a:schemeClr val="accent4"/>
                </a:solidFill>
              </a:rPr>
            </a:br>
            <a:r>
              <a:rPr lang="en-US" sz="5400" b="1" spc="-150" dirty="0" err="1">
                <a:solidFill>
                  <a:schemeClr val="accent4"/>
                </a:solidFill>
              </a:rPr>
              <a:t>tayyorlagan</a:t>
            </a:r>
            <a:endParaRPr lang="ru-RU" sz="5400" b="1" spc="-150" dirty="0">
              <a:solidFill>
                <a:schemeClr val="accent4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48799AE-6C70-4A22-B90A-3F8F7CFDA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3912235" y="4956456"/>
            <a:ext cx="4367531" cy="498863"/>
          </a:xfrm>
        </p:spPr>
        <p:txBody>
          <a:bodyPr rtlCol="0"/>
          <a:lstStyle/>
          <a:p>
            <a:pPr rtl="0"/>
            <a:r>
              <a:rPr lang="en-US" dirty="0" err="1"/>
              <a:t>Taqdimoti</a:t>
            </a:r>
            <a:r>
              <a:rPr lang="en-US" dirty="0"/>
              <a:t>   </a:t>
            </a:r>
            <a:r>
              <a:rPr lang="en-US" dirty="0" err="1"/>
              <a:t>ishi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3743191-2C84-41E1-BD1D-4C35155B9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 rtlCol="0"/>
          <a:lstStyle/>
          <a:p>
            <a:pPr rtl="0"/>
            <a:r>
              <a:rPr lang="ru-RU" dirty="0">
                <a:solidFill>
                  <a:schemeClr val="accent4"/>
                </a:solidFill>
              </a:rPr>
              <a:t>20</a:t>
            </a:r>
            <a:r>
              <a:rPr lang="en-US" dirty="0">
                <a:solidFill>
                  <a:schemeClr val="accent4"/>
                </a:solidFill>
              </a:rPr>
              <a:t>25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73" y="509154"/>
            <a:ext cx="9286009" cy="49876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dirty="0" err="1"/>
              <a:t>Hulosa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D06066-9EFD-4B52-94B4-39D113D4D0C6}"/>
              </a:ext>
            </a:extLst>
          </p:cNvPr>
          <p:cNvSpPr/>
          <p:nvPr/>
        </p:nvSpPr>
        <p:spPr>
          <a:xfrm>
            <a:off x="737755" y="1371600"/>
            <a:ext cx="10536381" cy="44992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400" dirty="0" err="1"/>
              <a:t>Reaktiv</a:t>
            </a:r>
            <a:r>
              <a:rPr lang="en-US" sz="2400" dirty="0"/>
              <a:t> harakat </a:t>
            </a:r>
            <a:r>
              <a:rPr lang="en-US" sz="2400" dirty="0" err="1"/>
              <a:t>impulsning</a:t>
            </a:r>
            <a:r>
              <a:rPr lang="en-US" sz="2400" dirty="0"/>
              <a:t> </a:t>
            </a:r>
            <a:r>
              <a:rPr lang="en-US" sz="2400" dirty="0" err="1"/>
              <a:t>saqlanish</a:t>
            </a:r>
            <a:r>
              <a:rPr lang="en-US" sz="2400" dirty="0"/>
              <a:t> </a:t>
            </a:r>
            <a:r>
              <a:rPr lang="en-US" sz="2400" dirty="0" err="1"/>
              <a:t>qonuniga</a:t>
            </a:r>
            <a:r>
              <a:rPr lang="en-US" sz="2400" dirty="0"/>
              <a:t> </a:t>
            </a:r>
            <a:r>
              <a:rPr lang="en-US" sz="2400" dirty="0" err="1"/>
              <a:t>asosolanadi</a:t>
            </a:r>
            <a:r>
              <a:rPr lang="en-US" sz="2400" dirty="0"/>
              <a:t>  .</a:t>
            </a:r>
            <a:r>
              <a:rPr lang="en-US" sz="2400" dirty="0" err="1"/>
              <a:t>Bunda</a:t>
            </a:r>
            <a:r>
              <a:rPr lang="en-US" sz="2400" dirty="0"/>
              <a:t> </a:t>
            </a:r>
            <a:r>
              <a:rPr lang="en-US" sz="2400" dirty="0" err="1"/>
              <a:t>jismdan</a:t>
            </a:r>
            <a:r>
              <a:rPr lang="en-US" sz="2400" dirty="0"/>
              <a:t> </a:t>
            </a:r>
            <a:r>
              <a:rPr lang="en-US" sz="2400" dirty="0" err="1"/>
              <a:t>modda</a:t>
            </a:r>
            <a:r>
              <a:rPr lang="en-US" sz="2400" dirty="0"/>
              <a:t> </a:t>
            </a:r>
            <a:r>
              <a:rPr lang="en-US" sz="2400" dirty="0" err="1"/>
              <a:t>teskari</a:t>
            </a:r>
            <a:r>
              <a:rPr lang="en-US" sz="2400" dirty="0"/>
              <a:t> </a:t>
            </a:r>
            <a:r>
              <a:rPr lang="en-US" sz="2400" dirty="0" err="1"/>
              <a:t>yo’nalishda</a:t>
            </a:r>
            <a:r>
              <a:rPr lang="en-US" sz="2400" dirty="0"/>
              <a:t> </a:t>
            </a:r>
            <a:r>
              <a:rPr lang="en-US" sz="2400" dirty="0" err="1"/>
              <a:t>chiqishi</a:t>
            </a:r>
            <a:r>
              <a:rPr lang="en-US" sz="2400" dirty="0"/>
              <a:t> </a:t>
            </a:r>
            <a:r>
              <a:rPr lang="en-US" sz="2400" dirty="0" err="1"/>
              <a:t>natijasi</a:t>
            </a:r>
            <a:r>
              <a:rPr lang="en-US" sz="2400" dirty="0"/>
              <a:t> </a:t>
            </a:r>
            <a:r>
              <a:rPr lang="en-US" sz="2400" dirty="0" err="1"/>
              <a:t>sodir</a:t>
            </a:r>
            <a:r>
              <a:rPr lang="en-US" sz="2400" dirty="0"/>
              <a:t> </a:t>
            </a:r>
            <a:r>
              <a:rPr lang="en-US" sz="2400" dirty="0" err="1"/>
              <a:t>bo’ladi.Bu</a:t>
            </a:r>
            <a:r>
              <a:rPr lang="en-US" sz="2400" dirty="0"/>
              <a:t> </a:t>
            </a:r>
            <a:r>
              <a:rPr lang="en-US" sz="2400" dirty="0" err="1"/>
              <a:t>hodisalar</a:t>
            </a:r>
            <a:r>
              <a:rPr lang="en-US" sz="2400" dirty="0"/>
              <a:t> </a:t>
            </a:r>
            <a:r>
              <a:rPr lang="en-US" sz="2400" dirty="0" err="1"/>
              <a:t>raketa</a:t>
            </a:r>
            <a:r>
              <a:rPr lang="en-US" sz="2400" dirty="0"/>
              <a:t> , </a:t>
            </a:r>
            <a:r>
              <a:rPr lang="en-US" sz="2400" dirty="0" err="1"/>
              <a:t>samolyot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divigatellarda</a:t>
            </a:r>
            <a:r>
              <a:rPr lang="en-US" sz="2400" dirty="0"/>
              <a:t> </a:t>
            </a:r>
            <a:r>
              <a:rPr lang="en-US" sz="2400" dirty="0" err="1"/>
              <a:t>qo’laniladi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 err="1"/>
              <a:t>Markaziy</a:t>
            </a:r>
            <a:r>
              <a:rPr lang="en-US" sz="2400" dirty="0"/>
              <a:t> </a:t>
            </a:r>
            <a:r>
              <a:rPr lang="en-US" sz="2400" dirty="0" err="1"/>
              <a:t>maydondagi</a:t>
            </a:r>
            <a:r>
              <a:rPr lang="en-US" sz="2400" dirty="0"/>
              <a:t> </a:t>
            </a:r>
            <a:r>
              <a:rPr lang="en-US" sz="2400" dirty="0" err="1"/>
              <a:t>harakatda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jismlaga</a:t>
            </a:r>
            <a:r>
              <a:rPr lang="en-US" sz="2400" dirty="0"/>
              <a:t> </a:t>
            </a:r>
            <a:r>
              <a:rPr lang="en-US" sz="2400" dirty="0" err="1"/>
              <a:t>faqat</a:t>
            </a:r>
            <a:r>
              <a:rPr lang="en-US" sz="2400" dirty="0"/>
              <a:t> </a:t>
            </a:r>
            <a:r>
              <a:rPr lang="en-US" sz="2400" dirty="0" err="1"/>
              <a:t>markazdan</a:t>
            </a:r>
            <a:r>
              <a:rPr lang="en-US" sz="2400" dirty="0"/>
              <a:t> </a:t>
            </a:r>
            <a:r>
              <a:rPr lang="en-US" sz="2400" dirty="0" err="1"/>
              <a:t>yo’nalgan</a:t>
            </a:r>
            <a:r>
              <a:rPr lang="en-US" sz="2400" dirty="0"/>
              <a:t> </a:t>
            </a:r>
            <a:r>
              <a:rPr lang="en-US" sz="2400" dirty="0" err="1"/>
              <a:t>kuchta’sir</a:t>
            </a:r>
            <a:r>
              <a:rPr lang="en-US" sz="2400" dirty="0"/>
              <a:t> </a:t>
            </a:r>
            <a:r>
              <a:rPr lang="en-US" sz="2400" dirty="0" err="1"/>
              <a:t>etadi</a:t>
            </a:r>
            <a:r>
              <a:rPr lang="en-US" sz="2400" dirty="0"/>
              <a:t> . </a:t>
            </a:r>
            <a:r>
              <a:rPr lang="en-US" sz="2400" dirty="0" err="1"/>
              <a:t>Bunday</a:t>
            </a:r>
            <a:r>
              <a:rPr lang="en-US" sz="2400" dirty="0"/>
              <a:t> </a:t>
            </a:r>
            <a:r>
              <a:rPr lang="en-US" sz="2400" dirty="0" err="1"/>
              <a:t>kuch</a:t>
            </a:r>
            <a:r>
              <a:rPr lang="en-US" sz="2400" dirty="0"/>
              <a:t> </a:t>
            </a:r>
            <a:r>
              <a:rPr lang="en-US" sz="2400" dirty="0" err="1"/>
              <a:t>ta’sirida</a:t>
            </a:r>
            <a:r>
              <a:rPr lang="en-US" sz="2400" dirty="0"/>
              <a:t> jism </a:t>
            </a:r>
            <a:r>
              <a:rPr lang="en-US" sz="2400" dirty="0" err="1"/>
              <a:t>egri</a:t>
            </a:r>
            <a:r>
              <a:rPr lang="en-US" sz="2400" dirty="0"/>
              <a:t> </a:t>
            </a:r>
            <a:r>
              <a:rPr lang="en-US" sz="2400" dirty="0" err="1"/>
              <a:t>chiziqli</a:t>
            </a:r>
            <a:r>
              <a:rPr lang="en-US" sz="2400" dirty="0"/>
              <a:t> </a:t>
            </a:r>
            <a:r>
              <a:rPr lang="en-US" sz="2400" dirty="0" err="1"/>
              <a:t>orbitada</a:t>
            </a:r>
            <a:r>
              <a:rPr lang="en-US" sz="2400" dirty="0"/>
              <a:t> </a:t>
            </a:r>
            <a:r>
              <a:rPr lang="en-US" sz="2400" dirty="0" err="1"/>
              <a:t>harakatlanadi.Burchak</a:t>
            </a:r>
            <a:r>
              <a:rPr lang="en-US" sz="2400" dirty="0"/>
              <a:t> </a:t>
            </a:r>
            <a:r>
              <a:rPr lang="en-US" sz="2400" dirty="0" err="1"/>
              <a:t>momenti</a:t>
            </a:r>
            <a:r>
              <a:rPr lang="en-US" sz="2400" dirty="0"/>
              <a:t> </a:t>
            </a:r>
            <a:r>
              <a:rPr lang="en-US" sz="2400" dirty="0" err="1"/>
              <a:t>saqlanadi</a:t>
            </a:r>
            <a:r>
              <a:rPr lang="en-US" sz="2400" dirty="0"/>
              <a:t>, </a:t>
            </a:r>
            <a:r>
              <a:rPr lang="en-US" sz="2400" dirty="0" err="1"/>
              <a:t>texlik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yo’nalish</a:t>
            </a:r>
            <a:r>
              <a:rPr lang="en-US" sz="2400" dirty="0"/>
              <a:t> </a:t>
            </a:r>
            <a:r>
              <a:rPr lang="en-US" sz="2400" dirty="0" err="1"/>
              <a:t>doimiy</a:t>
            </a:r>
            <a:r>
              <a:rPr lang="en-US" sz="2400" dirty="0"/>
              <a:t> </a:t>
            </a:r>
            <a:r>
              <a:rPr lang="en-US" sz="2400" dirty="0" err="1"/>
              <a:t>o’zgarib</a:t>
            </a:r>
            <a:r>
              <a:rPr lang="en-US" sz="2400" dirty="0"/>
              <a:t> </a:t>
            </a:r>
            <a:r>
              <a:rPr lang="en-US" sz="2400" dirty="0" err="1"/>
              <a:t>turadi</a:t>
            </a:r>
            <a:endParaRPr lang="en-US" sz="2400" dirty="0"/>
          </a:p>
          <a:p>
            <a:pPr algn="ctr"/>
            <a:r>
              <a:rPr lang="en-US" sz="2400" dirty="0"/>
              <a:t>Kepler </a:t>
            </a:r>
            <a:r>
              <a:rPr lang="en-US" sz="2400" dirty="0" err="1"/>
              <a:t>qonunlarida</a:t>
            </a:r>
            <a:r>
              <a:rPr lang="en-US" sz="2400" dirty="0"/>
              <a:t> </a:t>
            </a:r>
            <a:r>
              <a:rPr lang="en-US" sz="2400" dirty="0" err="1"/>
              <a:t>sayyoralar</a:t>
            </a:r>
            <a:r>
              <a:rPr lang="en-US" sz="2400" dirty="0"/>
              <a:t> </a:t>
            </a:r>
            <a:r>
              <a:rPr lang="en-US" sz="2400" dirty="0" err="1"/>
              <a:t>arbitalar</a:t>
            </a:r>
            <a:r>
              <a:rPr lang="en-US" sz="2400" dirty="0"/>
              <a:t> </a:t>
            </a:r>
            <a:r>
              <a:rPr lang="en-US" sz="2400" dirty="0" err="1"/>
              <a:t>to’g’risida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sayyoralar</a:t>
            </a:r>
            <a:r>
              <a:rPr lang="en-US" sz="2400" dirty="0"/>
              <a:t> </a:t>
            </a:r>
            <a:r>
              <a:rPr lang="en-US" sz="2400" dirty="0" err="1"/>
              <a:t>qqqquyosh</a:t>
            </a:r>
            <a:r>
              <a:rPr lang="en-US" sz="2400" dirty="0"/>
              <a:t> </a:t>
            </a:r>
            <a:r>
              <a:rPr lang="en-US" sz="2400" dirty="0" err="1"/>
              <a:t>atrofida</a:t>
            </a:r>
            <a:r>
              <a:rPr lang="en-US" sz="2400" dirty="0"/>
              <a:t> </a:t>
            </a:r>
            <a:r>
              <a:rPr lang="en-US" sz="2400" dirty="0" err="1"/>
              <a:t>ellips</a:t>
            </a:r>
            <a:r>
              <a:rPr lang="en-US" sz="2400" dirty="0"/>
              <a:t> </a:t>
            </a:r>
            <a:r>
              <a:rPr lang="en-US" sz="2400" dirty="0" err="1"/>
              <a:t>harakatlanishi</a:t>
            </a:r>
            <a:r>
              <a:rPr lang="en-US" sz="2400" dirty="0"/>
              <a:t> </a:t>
            </a:r>
            <a:r>
              <a:rPr lang="en-US" sz="2400" dirty="0" err="1"/>
              <a:t>bo’ladi.Sayyoralar</a:t>
            </a:r>
            <a:r>
              <a:rPr lang="en-US" sz="2400" dirty="0"/>
              <a:t>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vaqt</a:t>
            </a:r>
            <a:r>
              <a:rPr lang="en-US" sz="2400" dirty="0"/>
              <a:t> </a:t>
            </a:r>
            <a:r>
              <a:rPr lang="en-US" sz="2400" dirty="0" err="1"/>
              <a:t>ichida</a:t>
            </a:r>
            <a:r>
              <a:rPr lang="en-US" sz="2400" dirty="0"/>
              <a:t>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maydon</a:t>
            </a:r>
            <a:r>
              <a:rPr lang="en-US" sz="2400" dirty="0"/>
              <a:t> </a:t>
            </a:r>
            <a:r>
              <a:rPr lang="en-US" sz="2400" dirty="0" err="1"/>
              <a:t>chozadi</a:t>
            </a:r>
            <a:r>
              <a:rPr lang="en-US" sz="2400" dirty="0"/>
              <a:t>. </a:t>
            </a:r>
            <a:r>
              <a:rPr lang="en-US" sz="2400" dirty="0" err="1"/>
              <a:t>Sayyoraning</a:t>
            </a:r>
            <a:r>
              <a:rPr lang="en-US" sz="2400" dirty="0"/>
              <a:t> </a:t>
            </a:r>
            <a:r>
              <a:rPr lang="en-US" sz="2400" dirty="0" err="1"/>
              <a:t>aylanish</a:t>
            </a:r>
            <a:r>
              <a:rPr lang="en-US" sz="2400" dirty="0"/>
              <a:t> </a:t>
            </a:r>
            <a:r>
              <a:rPr lang="en-US" sz="2400" dirty="0" err="1"/>
              <a:t>davri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Quyoshdan</a:t>
            </a:r>
            <a:r>
              <a:rPr lang="en-US" sz="2400" dirty="0"/>
              <a:t> </a:t>
            </a:r>
            <a:r>
              <a:rPr lang="en-US" sz="2400" dirty="0" err="1"/>
              <a:t>masofasiga</a:t>
            </a:r>
            <a:r>
              <a:rPr lang="en-US" sz="2400" dirty="0"/>
              <a:t> </a:t>
            </a:r>
            <a:r>
              <a:rPr lang="en-US" sz="2400" dirty="0" err="1"/>
              <a:t>bog’liq</a:t>
            </a:r>
            <a:r>
              <a:rPr lang="en-US" sz="2400" dirty="0"/>
              <a:t>  </a:t>
            </a:r>
            <a:r>
              <a:rPr lang="en-US" sz="2400" dirty="0" err="1"/>
              <a:t>qisaroq</a:t>
            </a:r>
            <a:r>
              <a:rPr lang="en-US" sz="2400" dirty="0"/>
              <a:t> </a:t>
            </a:r>
            <a:r>
              <a:rPr lang="en-US" sz="2400" dirty="0" err="1"/>
              <a:t>qilib</a:t>
            </a:r>
            <a:r>
              <a:rPr lang="en-US" sz="2400" dirty="0"/>
              <a:t> </a:t>
            </a:r>
            <a:r>
              <a:rPr lang="en-US" sz="2400" dirty="0" err="1"/>
              <a:t>aytganda</a:t>
            </a:r>
            <a:r>
              <a:rPr lang="en-US" sz="2400" dirty="0"/>
              <a:t> </a:t>
            </a:r>
            <a:r>
              <a:rPr lang="en-US" sz="2400" dirty="0" err="1"/>
              <a:t>sayyoralarni</a:t>
            </a:r>
            <a:r>
              <a:rPr lang="en-US" sz="2400" dirty="0"/>
              <a:t> </a:t>
            </a:r>
            <a:r>
              <a:rPr lang="en-US" sz="2400" dirty="0" err="1"/>
              <a:t>harakatini</a:t>
            </a:r>
            <a:r>
              <a:rPr lang="en-US" sz="2400" dirty="0"/>
              <a:t> </a:t>
            </a:r>
            <a:r>
              <a:rPr lang="en-US" sz="2400" dirty="0" err="1"/>
              <a:t>bo’lib</a:t>
            </a:r>
            <a:r>
              <a:rPr lang="en-US" sz="2400" dirty="0"/>
              <a:t> </a:t>
            </a:r>
            <a:r>
              <a:rPr lang="en-US" sz="2400" dirty="0" err="1"/>
              <a:t>qonunlar</a:t>
            </a:r>
            <a:r>
              <a:rPr lang="en-US" sz="2400" dirty="0"/>
              <a:t> </a:t>
            </a:r>
            <a:r>
              <a:rPr lang="en-US" sz="2400" dirty="0" err="1"/>
              <a:t>asosida</a:t>
            </a:r>
            <a:r>
              <a:rPr lang="en-US" sz="2400" dirty="0"/>
              <a:t> </a:t>
            </a:r>
            <a:r>
              <a:rPr lang="en-US" sz="2400" dirty="0" err="1"/>
              <a:t>o’rganiladi</a:t>
            </a:r>
            <a:endParaRPr lang="en-US" sz="2400" dirty="0"/>
          </a:p>
          <a:p>
            <a:pPr algn="ctr"/>
            <a:r>
              <a:rPr lang="en-US" sz="2400" dirty="0" err="1"/>
              <a:t>Sharlarning</a:t>
            </a:r>
            <a:r>
              <a:rPr lang="en-US" sz="2400" dirty="0"/>
              <a:t> </a:t>
            </a:r>
            <a:r>
              <a:rPr lang="en-US" sz="2400" dirty="0" err="1"/>
              <a:t>to’qnashuvida</a:t>
            </a:r>
            <a:r>
              <a:rPr lang="en-US" sz="2400" dirty="0"/>
              <a:t> </a:t>
            </a:r>
            <a:r>
              <a:rPr lang="en-US" sz="2400" dirty="0" err="1"/>
              <a:t>jismlar</a:t>
            </a:r>
            <a:r>
              <a:rPr lang="en-US" sz="2400" dirty="0"/>
              <a:t> </a:t>
            </a:r>
            <a:r>
              <a:rPr lang="en-US" sz="2400" dirty="0" err="1"/>
              <a:t>o’zaro</a:t>
            </a:r>
            <a:r>
              <a:rPr lang="en-US" sz="2400" dirty="0"/>
              <a:t> </a:t>
            </a:r>
            <a:r>
              <a:rPr lang="en-US" sz="2400" dirty="0" err="1"/>
              <a:t>impuls</a:t>
            </a:r>
            <a:r>
              <a:rPr lang="en-US" sz="2400" dirty="0"/>
              <a:t> </a:t>
            </a:r>
            <a:r>
              <a:rPr lang="en-US" sz="2400" dirty="0" err="1"/>
              <a:t>almashadi</a:t>
            </a:r>
            <a:r>
              <a:rPr lang="en-US" sz="2400" dirty="0"/>
              <a:t> ,</a:t>
            </a:r>
            <a:r>
              <a:rPr lang="en-US" sz="2400" dirty="0" err="1"/>
              <a:t>impulslar</a:t>
            </a:r>
            <a:r>
              <a:rPr lang="en-US" sz="2400" dirty="0"/>
              <a:t> </a:t>
            </a:r>
            <a:r>
              <a:rPr lang="en-US" sz="2400" dirty="0" err="1"/>
              <a:t>doaimo</a:t>
            </a:r>
            <a:r>
              <a:rPr lang="en-US" sz="2400" dirty="0"/>
              <a:t> </a:t>
            </a:r>
            <a:r>
              <a:rPr lang="en-US" sz="2400" dirty="0" err="1"/>
              <a:t>saqlanadi</a:t>
            </a:r>
            <a:r>
              <a:rPr lang="en-US" sz="2400" dirty="0"/>
              <a:t>, </a:t>
            </a:r>
            <a:r>
              <a:rPr lang="en-US" sz="2400" dirty="0" err="1"/>
              <a:t>energiya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faqat</a:t>
            </a:r>
            <a:r>
              <a:rPr lang="en-US" sz="2400" dirty="0"/>
              <a:t> elastic </a:t>
            </a:r>
            <a:r>
              <a:rPr lang="en-US" sz="2400" dirty="0" err="1"/>
              <a:t>to’qnashuvda</a:t>
            </a:r>
            <a:r>
              <a:rPr lang="en-US" sz="2400" dirty="0"/>
              <a:t> </a:t>
            </a:r>
            <a:r>
              <a:rPr lang="en-US" sz="2400" dirty="0" err="1"/>
              <a:t>saqlanadi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EE6F97-F932-4CE0-81CF-8B3DDFADBF1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983753" y="648066"/>
            <a:ext cx="10117959" cy="2417566"/>
          </a:xfrm>
        </p:spPr>
        <p:txBody>
          <a:bodyPr rtlCol="0"/>
          <a:lstStyle/>
          <a:p>
            <a:pPr rtl="0">
              <a:lnSpc>
                <a:spcPct val="70000"/>
              </a:lnSpc>
            </a:pPr>
            <a:r>
              <a:rPr lang="en-US" dirty="0" err="1"/>
              <a:t>E’tiboringiz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rahmat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BE9AB-394C-49FE-A242-B011DD1F3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050857" y="3723808"/>
            <a:ext cx="10090287" cy="1123400"/>
          </a:xfrm>
        </p:spPr>
        <p:txBody>
          <a:bodyPr rtlCol="0"/>
          <a:lstStyle/>
          <a:p>
            <a:pPr rtl="0"/>
            <a:r>
              <a:rPr lang="en-US" dirty="0" err="1"/>
              <a:t>Murodova</a:t>
            </a:r>
            <a:r>
              <a:rPr lang="en-US" dirty="0"/>
              <a:t> </a:t>
            </a:r>
            <a:r>
              <a:rPr lang="en-US" dirty="0" err="1"/>
              <a:t>shahnozaxon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5642F73-8A2F-480C-93CF-23115DB5F2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flipH="1">
            <a:off x="-1145220" y="3723808"/>
            <a:ext cx="186431" cy="28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2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7" y="664337"/>
            <a:ext cx="10515600" cy="640777"/>
          </a:xfrm>
        </p:spPr>
        <p:txBody>
          <a:bodyPr rtlCol="0">
            <a:noAutofit/>
          </a:bodyPr>
          <a:lstStyle/>
          <a:p>
            <a:pPr rtl="0"/>
            <a:r>
              <a:rPr lang="en-US" sz="3600" dirty="0" err="1"/>
              <a:t>Reaktiv</a:t>
            </a:r>
            <a:r>
              <a:rPr lang="en-US" sz="3600" dirty="0"/>
              <a:t> harakat </a:t>
            </a:r>
            <a:r>
              <a:rPr lang="en-US" sz="3600" dirty="0" err="1"/>
              <a:t>Markaziy</a:t>
            </a:r>
            <a:r>
              <a:rPr lang="en-US" sz="3600" dirty="0"/>
              <a:t> </a:t>
            </a:r>
            <a:r>
              <a:rPr lang="en-US" sz="3600" dirty="0" err="1"/>
              <a:t>maydondagi</a:t>
            </a:r>
            <a:r>
              <a:rPr lang="en-US" sz="3600" dirty="0"/>
              <a:t> </a:t>
            </a:r>
            <a:r>
              <a:rPr lang="en-US" sz="3200" dirty="0"/>
              <a:t>harakat</a:t>
            </a:r>
            <a:br>
              <a:rPr lang="en-US" sz="3600" dirty="0"/>
            </a:br>
            <a:r>
              <a:rPr lang="en-US" sz="3600" dirty="0"/>
              <a:t>Kepler </a:t>
            </a:r>
            <a:r>
              <a:rPr lang="en-US" sz="3600" dirty="0" err="1"/>
              <a:t>qonunlari</a:t>
            </a:r>
            <a:r>
              <a:rPr lang="en-US" sz="3600" dirty="0"/>
              <a:t> </a:t>
            </a:r>
            <a:r>
              <a:rPr lang="en-US" sz="3600" dirty="0" err="1"/>
              <a:t>sharlarning</a:t>
            </a:r>
            <a:r>
              <a:rPr lang="en-US" sz="3600" dirty="0"/>
              <a:t> </a:t>
            </a:r>
            <a:r>
              <a:rPr lang="en-US" sz="3600" dirty="0" err="1"/>
              <a:t>to’qnashuvi</a:t>
            </a:r>
            <a:endParaRPr lang="ru-RU" sz="3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66CF4B-E5FA-473E-9C10-20707B1D9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81886"/>
            <a:ext cx="10515600" cy="476476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en-US" sz="7200" dirty="0" err="1"/>
              <a:t>Reja</a:t>
            </a:r>
            <a:r>
              <a:rPr lang="en-US" dirty="0"/>
              <a:t>;</a:t>
            </a:r>
          </a:p>
          <a:p>
            <a:pPr marL="342900" indent="-342900" rtl="0">
              <a:buAutoNum type="arabicPlain"/>
            </a:pPr>
            <a:r>
              <a:rPr lang="en-US" sz="7200" dirty="0" err="1"/>
              <a:t>Reaktiv</a:t>
            </a:r>
            <a:r>
              <a:rPr lang="en-US" sz="7200" dirty="0"/>
              <a:t> harakat </a:t>
            </a:r>
            <a:r>
              <a:rPr lang="en-US" sz="7200" dirty="0" err="1"/>
              <a:t>tushunchasi</a:t>
            </a:r>
            <a:r>
              <a:rPr lang="en-US" sz="7200" dirty="0"/>
              <a:t>  2 </a:t>
            </a:r>
            <a:r>
              <a:rPr lang="en-US" sz="7200" dirty="0" err="1"/>
              <a:t>markaziy</a:t>
            </a:r>
            <a:r>
              <a:rPr lang="en-US" sz="7200" dirty="0"/>
              <a:t> </a:t>
            </a:r>
            <a:r>
              <a:rPr lang="en-US" sz="7200" dirty="0" err="1"/>
              <a:t>maydon</a:t>
            </a:r>
            <a:r>
              <a:rPr lang="en-US" sz="7200" dirty="0"/>
              <a:t>  3  </a:t>
            </a:r>
            <a:r>
              <a:rPr lang="en-US" sz="7200" dirty="0" err="1"/>
              <a:t>kepler</a:t>
            </a:r>
            <a:r>
              <a:rPr lang="en-US" sz="7200" dirty="0"/>
              <a:t> </a:t>
            </a:r>
            <a:r>
              <a:rPr lang="en-US" sz="7200" dirty="0" err="1"/>
              <a:t>qonunlari</a:t>
            </a:r>
            <a:r>
              <a:rPr lang="en-US" sz="7200" dirty="0"/>
              <a:t>  </a:t>
            </a:r>
            <a:r>
              <a:rPr lang="en-US" sz="7200" dirty="0" err="1"/>
              <a:t>tasnifi</a:t>
            </a:r>
            <a:r>
              <a:rPr lang="en-US" sz="7200" dirty="0"/>
              <a:t>  4 </a:t>
            </a:r>
            <a:r>
              <a:rPr lang="en-US" sz="7200" dirty="0" err="1"/>
              <a:t>to’qnashuv</a:t>
            </a:r>
            <a:r>
              <a:rPr lang="en-US" sz="7200" dirty="0"/>
              <a:t> </a:t>
            </a:r>
            <a:r>
              <a:rPr lang="en-US" sz="7200" dirty="0" err="1"/>
              <a:t>turlari</a:t>
            </a:r>
            <a:endParaRPr lang="en-US" sz="7200" dirty="0"/>
          </a:p>
        </p:txBody>
      </p:sp>
      <p:pic>
        <p:nvPicPr>
          <p:cNvPr id="8" name="Рисунок 7" descr="Синий винтажный автомобиль (вид снаружи)">
            <a:extLst>
              <a:ext uri="{FF2B5EF4-FFF2-40B4-BE49-F238E27FC236}">
                <a16:creationId xmlns:a16="http://schemas.microsoft.com/office/drawing/2014/main" id="{388E01DB-C311-4183-AC6E-9A4AB1E6DA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4806" b="42540"/>
          <a:stretch/>
        </p:blipFill>
        <p:spPr>
          <a:xfrm>
            <a:off x="664960" y="3027383"/>
            <a:ext cx="10937037" cy="3246277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F7DCA2-0E6F-4F70-A324-B0A3FAA2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967A89-F0AB-4966-B917-C04B0AF14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959" y="2645546"/>
            <a:ext cx="10937037" cy="36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асный винтажный автомобиль на бетонном покрытии внутреннего дворика">
            <a:extLst>
              <a:ext uri="{FF2B5EF4-FFF2-40B4-BE49-F238E27FC236}">
                <a16:creationId xmlns:a16="http://schemas.microsoft.com/office/drawing/2014/main" id="{67A7E6CF-7813-4CFB-972B-ECF713EB18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5113" r="39909"/>
          <a:stretch/>
        </p:blipFill>
        <p:spPr>
          <a:xfrm flipV="1">
            <a:off x="-216240" y="4798480"/>
            <a:ext cx="98335" cy="73230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A499-D02B-466B-8A94-12FBC4B8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63" y="584341"/>
            <a:ext cx="4257905" cy="1333258"/>
          </a:xfrm>
        </p:spPr>
        <p:txBody>
          <a:bodyPr rtlCol="0">
            <a:normAutofit/>
          </a:bodyPr>
          <a:lstStyle/>
          <a:p>
            <a:pPr algn="ctr" rtl="0">
              <a:lnSpc>
                <a:spcPct val="60000"/>
              </a:lnSpc>
            </a:pPr>
            <a:r>
              <a:rPr lang="en-US" dirty="0" err="1"/>
              <a:t>Reaktiv</a:t>
            </a:r>
            <a:r>
              <a:rPr lang="en-US" dirty="0"/>
              <a:t> harakat</a:t>
            </a:r>
            <a:br>
              <a:rPr lang="en-US" dirty="0"/>
            </a:br>
            <a:r>
              <a:rPr lang="en-US" dirty="0" err="1"/>
              <a:t>tushunchasi</a:t>
            </a:r>
            <a:r>
              <a:rPr lang="ru-RU" dirty="0"/>
              <a:t> 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B977CC-B026-4BFB-8EDC-0D8F699A2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3864" y="2255379"/>
            <a:ext cx="4568577" cy="1173621"/>
          </a:xfrm>
        </p:spPr>
        <p:txBody>
          <a:bodyPr rtlCol="0">
            <a:noAutofit/>
          </a:bodyPr>
          <a:lstStyle/>
          <a:p>
            <a:pPr rtl="0"/>
            <a:r>
              <a:rPr lang="en-US" dirty="0"/>
              <a:t>--</a:t>
            </a:r>
            <a:r>
              <a:rPr lang="en-US" dirty="0" err="1"/>
              <a:t>bu</a:t>
            </a:r>
            <a:r>
              <a:rPr lang="en-US" dirty="0"/>
              <a:t> harakat </a:t>
            </a:r>
            <a:r>
              <a:rPr lang="en-US" dirty="0" err="1"/>
              <a:t>turi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jism </a:t>
            </a:r>
            <a:r>
              <a:rPr lang="en-US" dirty="0" err="1"/>
              <a:t>o’zidan</a:t>
            </a:r>
            <a:r>
              <a:rPr lang="en-US" dirty="0"/>
              <a:t> </a:t>
            </a:r>
            <a:r>
              <a:rPr lang="en-US" dirty="0" err="1"/>
              <a:t>modda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 ,</a:t>
            </a:r>
            <a:r>
              <a:rPr lang="en-US" dirty="0" err="1"/>
              <a:t>gaz</a:t>
            </a:r>
            <a:r>
              <a:rPr lang="en-US" dirty="0"/>
              <a:t>)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qarama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tashlash</a:t>
            </a:r>
            <a:r>
              <a:rPr lang="en-US" dirty="0"/>
              <a:t> </a:t>
            </a:r>
            <a:r>
              <a:rPr lang="en-US" dirty="0" err="1"/>
              <a:t>hisobotiga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yo’nalishda</a:t>
            </a:r>
            <a:r>
              <a:rPr lang="en-US" dirty="0"/>
              <a:t>   </a:t>
            </a:r>
            <a:r>
              <a:rPr lang="en-US" dirty="0" err="1"/>
              <a:t>harakatlanishi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4DED09-2D42-4E84-BF9E-C79453D41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3763" y="3496644"/>
            <a:ext cx="4488678" cy="2777015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US" sz="2000" dirty="0" err="1"/>
              <a:t>Reaktiv</a:t>
            </a:r>
            <a:r>
              <a:rPr lang="en-US" sz="2000" dirty="0"/>
              <a:t> </a:t>
            </a:r>
            <a:r>
              <a:rPr lang="en-US" sz="2000" dirty="0" err="1"/>
              <a:t>harakatning</a:t>
            </a:r>
            <a:r>
              <a:rPr lang="en-US" sz="2000" dirty="0"/>
              <a:t> </a:t>
            </a:r>
            <a:r>
              <a:rPr lang="en-US" sz="2000" dirty="0" err="1"/>
              <a:t>mohiyati</a:t>
            </a:r>
            <a:r>
              <a:rPr lang="en-US" sz="2000" dirty="0"/>
              <a:t> ;</a:t>
            </a:r>
            <a:r>
              <a:rPr lang="en-US" sz="2000" dirty="0" err="1"/>
              <a:t>nyutonning</a:t>
            </a:r>
            <a:r>
              <a:rPr lang="en-US" sz="2000" dirty="0"/>
              <a:t> </a:t>
            </a:r>
            <a:r>
              <a:rPr lang="en-US" sz="2000" dirty="0" err="1"/>
              <a:t>uchunchi</a:t>
            </a:r>
            <a:r>
              <a:rPr lang="en-US" sz="2000" dirty="0"/>
              <a:t> </a:t>
            </a:r>
            <a:r>
              <a:rPr lang="en-US" sz="2000" dirty="0" err="1"/>
              <a:t>qonuni</a:t>
            </a:r>
            <a:r>
              <a:rPr lang="en-US" sz="2000" dirty="0"/>
              <a:t>-[ har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ta’sirga</a:t>
            </a:r>
            <a:r>
              <a:rPr lang="en-US" sz="2000" dirty="0"/>
              <a:t> </a:t>
            </a:r>
            <a:r>
              <a:rPr lang="en-US" sz="2000" dirty="0" err="1"/>
              <a:t>teskari</a:t>
            </a:r>
            <a:r>
              <a:rPr lang="en-US" sz="2000" dirty="0"/>
              <a:t> </a:t>
            </a:r>
            <a:r>
              <a:rPr lang="en-US" sz="2000" dirty="0" err="1"/>
              <a:t>yo’nalgan</a:t>
            </a:r>
            <a:r>
              <a:rPr lang="en-US" sz="2000" dirty="0"/>
              <a:t> </a:t>
            </a:r>
            <a:r>
              <a:rPr lang="en-US" sz="2000" dirty="0" err="1"/>
              <a:t>teng</a:t>
            </a:r>
            <a:r>
              <a:rPr lang="en-US" sz="2000" dirty="0"/>
              <a:t> </a:t>
            </a:r>
            <a:r>
              <a:rPr lang="en-US" sz="2000" dirty="0" err="1"/>
              <a:t>kattalikdagi</a:t>
            </a:r>
            <a:r>
              <a:rPr lang="en-US" sz="2000" dirty="0"/>
              <a:t> </a:t>
            </a:r>
            <a:r>
              <a:rPr lang="en-US" sz="2000" dirty="0" err="1"/>
              <a:t>ta’sir</a:t>
            </a:r>
            <a:r>
              <a:rPr lang="en-US" sz="2000" dirty="0"/>
              <a:t> </a:t>
            </a:r>
            <a:r>
              <a:rPr lang="en-US" sz="2000" dirty="0" err="1"/>
              <a:t>mavjud</a:t>
            </a:r>
            <a:r>
              <a:rPr lang="en-US" sz="2000" dirty="0"/>
              <a:t>] –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asoslangan</a:t>
            </a:r>
            <a:endParaRPr lang="en-US" sz="2000" dirty="0"/>
          </a:p>
          <a:p>
            <a:pPr marL="0" indent="0" rtl="0">
              <a:buNone/>
            </a:pPr>
            <a:r>
              <a:rPr lang="en-US" sz="2000" dirty="0" err="1"/>
              <a:t>Yani</a:t>
            </a:r>
            <a:r>
              <a:rPr lang="en-US" sz="2000" dirty="0"/>
              <a:t> </a:t>
            </a:r>
            <a:r>
              <a:rPr lang="en-US" sz="2000" dirty="0" err="1"/>
              <a:t>jismdan</a:t>
            </a:r>
            <a:r>
              <a:rPr lang="en-US" sz="2000" dirty="0"/>
              <a:t> </a:t>
            </a:r>
            <a:r>
              <a:rPr lang="en-US" sz="2000" dirty="0" err="1"/>
              <a:t>modda</a:t>
            </a:r>
            <a:r>
              <a:rPr lang="en-US" sz="2000" dirty="0"/>
              <a:t> </a:t>
            </a:r>
            <a:r>
              <a:rPr lang="en-US" sz="2000" dirty="0" err="1"/>
              <a:t>chiqib</a:t>
            </a:r>
            <a:r>
              <a:rPr lang="en-US" sz="2000" dirty="0"/>
              <a:t> </a:t>
            </a:r>
            <a:r>
              <a:rPr lang="en-US" sz="2000" dirty="0" err="1"/>
              <a:t>ketganda</a:t>
            </a:r>
            <a:r>
              <a:rPr lang="en-US" sz="2000" dirty="0"/>
              <a:t>,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modda</a:t>
            </a:r>
            <a:r>
              <a:rPr lang="en-US" sz="2000" dirty="0"/>
              <a:t>  </a:t>
            </a:r>
            <a:r>
              <a:rPr lang="en-US" sz="2000" dirty="0" err="1"/>
              <a:t>jismga</a:t>
            </a:r>
            <a:r>
              <a:rPr lang="en-US" sz="2000" dirty="0"/>
              <a:t> </a:t>
            </a:r>
            <a:r>
              <a:rPr lang="en-US" sz="2000" dirty="0" err="1"/>
              <a:t>teskari</a:t>
            </a:r>
            <a:r>
              <a:rPr lang="en-US" sz="2000" dirty="0"/>
              <a:t> </a:t>
            </a:r>
            <a:r>
              <a:rPr lang="en-US" sz="2000" dirty="0" err="1"/>
              <a:t>yo’nalishda</a:t>
            </a:r>
            <a:r>
              <a:rPr lang="en-US" sz="2000" dirty="0"/>
              <a:t>  </a:t>
            </a:r>
            <a:r>
              <a:rPr lang="en-US" sz="2000" dirty="0" err="1"/>
              <a:t>kuch</a:t>
            </a:r>
            <a:r>
              <a:rPr lang="en-US" sz="2000" dirty="0"/>
              <a:t> </a:t>
            </a:r>
            <a:r>
              <a:rPr lang="en-US" sz="2000" dirty="0" err="1"/>
              <a:t>ta’sir</a:t>
            </a:r>
            <a:r>
              <a:rPr lang="en-US" sz="2000" dirty="0"/>
              <a:t> </a:t>
            </a:r>
            <a:r>
              <a:rPr lang="en-US" sz="2000" dirty="0" err="1"/>
              <a:t>ettiradi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natijasida</a:t>
            </a:r>
            <a:r>
              <a:rPr lang="en-US" sz="2000" dirty="0"/>
              <a:t> jism (</a:t>
            </a:r>
            <a:r>
              <a:rPr lang="en-US" sz="2000" dirty="0" err="1"/>
              <a:t>masaln</a:t>
            </a:r>
            <a:r>
              <a:rPr lang="en-US" sz="2000" dirty="0"/>
              <a:t> </a:t>
            </a:r>
            <a:r>
              <a:rPr lang="en-US" sz="2000" dirty="0" err="1"/>
              <a:t>raketa</a:t>
            </a:r>
            <a:r>
              <a:rPr lang="en-US" sz="2000" dirty="0"/>
              <a:t>) </a:t>
            </a:r>
            <a:r>
              <a:rPr lang="en-US" sz="2000" dirty="0" err="1"/>
              <a:t>qrama</a:t>
            </a:r>
            <a:r>
              <a:rPr lang="en-US" sz="2000" dirty="0"/>
              <a:t> </a:t>
            </a:r>
            <a:r>
              <a:rPr lang="en-US" sz="2000" dirty="0" err="1"/>
              <a:t>qarshi</a:t>
            </a:r>
            <a:r>
              <a:rPr lang="en-US" sz="2000" dirty="0"/>
              <a:t> </a:t>
            </a:r>
            <a:r>
              <a:rPr lang="en-US" sz="2000" dirty="0" err="1"/>
              <a:t>tomonga</a:t>
            </a:r>
            <a:r>
              <a:rPr lang="en-US" sz="2000" dirty="0"/>
              <a:t> </a:t>
            </a:r>
            <a:r>
              <a:rPr lang="en-US" sz="2000" dirty="0" err="1"/>
              <a:t>harakatlana</a:t>
            </a:r>
            <a:r>
              <a:rPr lang="en-US" sz="2000" dirty="0"/>
              <a:t> </a:t>
            </a:r>
            <a:r>
              <a:rPr lang="en-US" sz="2000" dirty="0" err="1"/>
              <a:t>boshlaydi</a:t>
            </a:r>
            <a:r>
              <a:rPr lang="en-US" sz="2000" dirty="0"/>
              <a:t>               </a:t>
            </a:r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BD5BBC-8809-4F8D-9C56-281FCD22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42F411-36F6-4988-8DA8-BA993F63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27133-BD24-4399-8D32-4EE26D02F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470C7-28B8-4009-8A83-99BCB9C35256}"/>
              </a:ext>
            </a:extLst>
          </p:cNvPr>
          <p:cNvSpPr txBox="1"/>
          <p:nvPr/>
        </p:nvSpPr>
        <p:spPr>
          <a:xfrm>
            <a:off x="5596000" y="3905250"/>
            <a:ext cx="1000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hlinkClick r:id="rId5" tooltip="https://rocket-science.blog.hu/2021/06/10/france_asterix"/>
              </a:rPr>
              <a:t>Это</a:t>
            </a:r>
            <a:r>
              <a:rPr lang="en-US" sz="900" dirty="0">
                <a:hlinkClick r:id="rId5" tooltip="https://rocket-science.blog.hu/2021/06/10/france_asterix"/>
              </a:rPr>
              <a:t> </a:t>
            </a:r>
            <a:r>
              <a:rPr lang="en-US" sz="900" dirty="0" err="1">
                <a:hlinkClick r:id="rId5" tooltip="https://rocket-science.blog.hu/2021/06/10/france_asterix"/>
              </a:rPr>
              <a:t>изображение</a:t>
            </a:r>
            <a:r>
              <a:rPr lang="en-US" sz="900" dirty="0"/>
              <a:t>, </a:t>
            </a:r>
            <a:r>
              <a:rPr lang="en-US" sz="900" dirty="0" err="1"/>
              <a:t>автор</a:t>
            </a:r>
            <a:r>
              <a:rPr lang="en-US" sz="900" dirty="0"/>
              <a:t>: </a:t>
            </a:r>
            <a:r>
              <a:rPr lang="en-US" sz="900" dirty="0" err="1"/>
              <a:t>Неизвестный</a:t>
            </a:r>
            <a:r>
              <a:rPr lang="en-US" sz="900" dirty="0"/>
              <a:t> </a:t>
            </a:r>
            <a:r>
              <a:rPr lang="en-US" sz="900" dirty="0" err="1"/>
              <a:t>автор</a:t>
            </a:r>
            <a:r>
              <a:rPr lang="en-US" sz="900" dirty="0"/>
              <a:t>, </a:t>
            </a:r>
            <a:r>
              <a:rPr lang="en-US" sz="900" dirty="0" err="1"/>
              <a:t>лицензия</a:t>
            </a:r>
            <a:r>
              <a:rPr lang="en-US" sz="900" dirty="0"/>
              <a:t>: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FC7254-C110-4D29-B88F-7CA05641E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6623" y="468586"/>
            <a:ext cx="5864098" cy="5913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C85EDA-64F4-4A32-8B11-304CD03E4F34}"/>
              </a:ext>
            </a:extLst>
          </p:cNvPr>
          <p:cNvSpPr txBox="1"/>
          <p:nvPr/>
        </p:nvSpPr>
        <p:spPr>
          <a:xfrm>
            <a:off x="506623" y="6383992"/>
            <a:ext cx="5794047" cy="22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hr.wikipedia.org/wiki/Raketa-nosa%C4%8D"/>
              </a:rPr>
              <a:t>Это изображение</a:t>
            </a:r>
            <a:r>
              <a:rPr lang="en-US" sz="900"/>
              <a:t>, автор: Неизвестный автор, лицензия: </a:t>
            </a:r>
            <a:r>
              <a:rPr lang="en-US" sz="900">
                <a:hlinkClick r:id="rId9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6367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FBCFB-B245-45A5-AD8B-A4585DE6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7" y="568179"/>
            <a:ext cx="10768440" cy="886955"/>
          </a:xfrm>
        </p:spPr>
        <p:txBody>
          <a:bodyPr rtlCol="0">
            <a:noAutofit/>
          </a:bodyPr>
          <a:lstStyle/>
          <a:p>
            <a:pPr rtl="0">
              <a:lnSpc>
                <a:spcPct val="60000"/>
              </a:lnSpc>
            </a:pPr>
            <a:r>
              <a:rPr lang="en-US" sz="4800" dirty="0" err="1"/>
              <a:t>Markaziy</a:t>
            </a:r>
            <a:r>
              <a:rPr lang="en-US" sz="4800" dirty="0"/>
              <a:t> </a:t>
            </a:r>
            <a:r>
              <a:rPr lang="en-US" sz="4800" dirty="0" err="1"/>
              <a:t>maydon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 err="1"/>
              <a:t>harakati</a:t>
            </a:r>
            <a:r>
              <a:rPr lang="ru-RU" sz="4800" dirty="0"/>
              <a:t> 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DD98B-C2C2-4C4E-BC25-BCC7F6C5C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192" y="1455134"/>
            <a:ext cx="4847208" cy="3248550"/>
          </a:xfrm>
        </p:spPr>
        <p:txBody>
          <a:bodyPr rtlCol="0">
            <a:noAutofit/>
          </a:bodyPr>
          <a:lstStyle/>
          <a:p>
            <a:pPr rtl="0"/>
            <a:r>
              <a:rPr lang="en-US" sz="2000" dirty="0" err="1"/>
              <a:t>Markaziy</a:t>
            </a:r>
            <a:r>
              <a:rPr lang="en-US" sz="2000" dirty="0"/>
              <a:t> </a:t>
            </a:r>
            <a:r>
              <a:rPr lang="en-US" sz="2000" dirty="0" err="1"/>
              <a:t>maydin</a:t>
            </a:r>
            <a:r>
              <a:rPr lang="en-US" sz="2000" dirty="0"/>
              <a:t> deb </a:t>
            </a:r>
            <a:r>
              <a:rPr lang="en-US" sz="2000" dirty="0" err="1"/>
              <a:t>shunday</a:t>
            </a:r>
            <a:r>
              <a:rPr lang="en-US" sz="2000" dirty="0"/>
              <a:t> </a:t>
            </a:r>
            <a:r>
              <a:rPr lang="en-US" sz="2000" dirty="0" err="1"/>
              <a:t>maydinga</a:t>
            </a:r>
            <a:r>
              <a:rPr lang="en-US" sz="2000" dirty="0"/>
              <a:t> </a:t>
            </a:r>
            <a:r>
              <a:rPr lang="en-US" sz="2000" dirty="0" err="1"/>
              <a:t>aytiladiki</a:t>
            </a:r>
            <a:r>
              <a:rPr lang="en-US" sz="2000" dirty="0"/>
              <a:t>, </a:t>
            </a:r>
            <a:r>
              <a:rPr lang="en-US" sz="2000" dirty="0" err="1"/>
              <a:t>bunda</a:t>
            </a:r>
            <a:r>
              <a:rPr lang="en-US" sz="2000" dirty="0"/>
              <a:t> </a:t>
            </a:r>
            <a:r>
              <a:rPr lang="en-US" sz="2000" dirty="0" err="1"/>
              <a:t>zarrachaga</a:t>
            </a:r>
            <a:r>
              <a:rPr lang="en-US" sz="2000" dirty="0"/>
              <a:t> </a:t>
            </a:r>
            <a:r>
              <a:rPr lang="en-US" sz="2000" dirty="0" err="1"/>
              <a:t>ta’sir</a:t>
            </a:r>
            <a:r>
              <a:rPr lang="en-US" sz="2000" dirty="0"/>
              <a:t> </a:t>
            </a:r>
            <a:r>
              <a:rPr lang="en-US" sz="2000" dirty="0" err="1"/>
              <a:t>qiluvchu</a:t>
            </a:r>
            <a:endParaRPr lang="en-US" sz="2000" dirty="0"/>
          </a:p>
          <a:p>
            <a:pPr rtl="0"/>
            <a:r>
              <a:rPr lang="en-US" sz="2000" dirty="0" err="1"/>
              <a:t>Kuchnung</a:t>
            </a:r>
            <a:r>
              <a:rPr lang="en-US" sz="2000" dirty="0"/>
              <a:t> moduli </a:t>
            </a:r>
            <a:r>
              <a:rPr lang="en-US" sz="2000" dirty="0" err="1"/>
              <a:t>yonalishiga</a:t>
            </a:r>
            <a:r>
              <a:rPr lang="en-US" sz="2000" dirty="0"/>
              <a:t> </a:t>
            </a:r>
            <a:r>
              <a:rPr lang="en-US" sz="2000" dirty="0" err="1"/>
              <a:t>bog’liq</a:t>
            </a:r>
            <a:r>
              <a:rPr lang="en-US" sz="2000" dirty="0"/>
              <a:t> </a:t>
            </a:r>
            <a:r>
              <a:rPr lang="en-US" sz="2000" dirty="0" err="1"/>
              <a:t>emas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faqat</a:t>
            </a:r>
            <a:r>
              <a:rPr lang="en-US" sz="2000" dirty="0"/>
              <a:t> u </a:t>
            </a:r>
            <a:r>
              <a:rPr lang="en-US" sz="2000" dirty="0" err="1"/>
              <a:t>zarraning</a:t>
            </a:r>
            <a:r>
              <a:rPr lang="en-US" sz="2000" dirty="0"/>
              <a:t> </a:t>
            </a:r>
            <a:r>
              <a:rPr lang="en-US" sz="2000" dirty="0" err="1"/>
              <a:t>ushbu</a:t>
            </a:r>
            <a:r>
              <a:rPr lang="en-US" sz="2000" dirty="0"/>
              <a:t> </a:t>
            </a:r>
            <a:r>
              <a:rPr lang="en-US" sz="2000" dirty="0" err="1"/>
              <a:t>maydoninihosil</a:t>
            </a:r>
            <a:r>
              <a:rPr lang="en-US" sz="2000" dirty="0"/>
              <a:t> </a:t>
            </a:r>
            <a:r>
              <a:rPr lang="en-US" sz="2000" dirty="0" err="1"/>
              <a:t>qiluvchi</a:t>
            </a:r>
            <a:r>
              <a:rPr lang="en-US" sz="2000" dirty="0"/>
              <a:t> </a:t>
            </a:r>
            <a:r>
              <a:rPr lang="en-US" sz="2000" dirty="0" err="1"/>
              <a:t>markazdan</a:t>
            </a:r>
            <a:r>
              <a:rPr lang="en-US" sz="2000" dirty="0"/>
              <a:t> </a:t>
            </a:r>
            <a:r>
              <a:rPr lang="en-US" sz="2000" dirty="0" err="1"/>
              <a:t>uzoqlik</a:t>
            </a:r>
            <a:r>
              <a:rPr lang="en-US" sz="2000" dirty="0"/>
              <a:t> </a:t>
            </a:r>
            <a:r>
              <a:rPr lang="en-US" sz="2000" dirty="0" err="1"/>
              <a:t>masofasigagina</a:t>
            </a:r>
            <a:r>
              <a:rPr lang="en-US" sz="2000" dirty="0"/>
              <a:t> </a:t>
            </a:r>
            <a:r>
              <a:rPr lang="en-US" sz="2000" dirty="0" err="1"/>
              <a:t>bog’liq</a:t>
            </a:r>
            <a:r>
              <a:rPr lang="en-US" sz="2000" dirty="0"/>
              <a:t> </a:t>
            </a:r>
            <a:r>
              <a:rPr lang="en-US" sz="2000" dirty="0" err="1"/>
              <a:t>Bunday</a:t>
            </a:r>
            <a:r>
              <a:rPr lang="en-US" sz="2000" dirty="0"/>
              <a:t> </a:t>
            </a:r>
            <a:r>
              <a:rPr lang="en-US" sz="2000" dirty="0" err="1"/>
              <a:t>xususiyatga</a:t>
            </a:r>
            <a:r>
              <a:rPr lang="en-US" sz="2000" dirty="0"/>
              <a:t> </a:t>
            </a:r>
            <a:r>
              <a:rPr lang="en-US" sz="2000" dirty="0" err="1"/>
              <a:t>ega</a:t>
            </a:r>
            <a:r>
              <a:rPr lang="en-US" sz="2000" dirty="0"/>
              <a:t> </a:t>
            </a:r>
            <a:r>
              <a:rPr lang="en-US" sz="2000" dirty="0" err="1"/>
              <a:t>bo’lgan</a:t>
            </a:r>
            <a:r>
              <a:rPr lang="en-US" sz="2000" dirty="0"/>
              <a:t> </a:t>
            </a:r>
            <a:r>
              <a:rPr lang="en-US" sz="2000" dirty="0" err="1"/>
              <a:t>maydonlarga</a:t>
            </a:r>
            <a:r>
              <a:rPr lang="en-US" sz="2000" dirty="0"/>
              <a:t> </a:t>
            </a:r>
            <a:r>
              <a:rPr lang="en-US" sz="2000" dirty="0" err="1"/>
              <a:t>gravitatsion</a:t>
            </a:r>
            <a:r>
              <a:rPr lang="en-US" sz="2000" dirty="0"/>
              <a:t> </a:t>
            </a:r>
            <a:r>
              <a:rPr lang="en-US" sz="2000" dirty="0" err="1"/>
              <a:t>o’zaro</a:t>
            </a:r>
            <a:r>
              <a:rPr lang="en-US" sz="2000" dirty="0"/>
              <a:t> </a:t>
            </a:r>
            <a:r>
              <a:rPr lang="en-US" sz="2000" dirty="0" err="1"/>
              <a:t>ta’sir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kulon</a:t>
            </a:r>
            <a:r>
              <a:rPr lang="en-US" sz="2000" dirty="0"/>
              <a:t> </a:t>
            </a:r>
            <a:r>
              <a:rPr lang="en-US" sz="2000" dirty="0" err="1"/>
              <a:t>o’zaro</a:t>
            </a:r>
            <a:r>
              <a:rPr lang="en-US" sz="2000" dirty="0"/>
              <a:t> </a:t>
            </a:r>
            <a:r>
              <a:rPr lang="en-US" sz="2000" dirty="0" err="1"/>
              <a:t>ta’sir</a:t>
            </a:r>
            <a:r>
              <a:rPr lang="en-US" sz="2000" dirty="0"/>
              <a:t> </a:t>
            </a:r>
            <a:r>
              <a:rPr lang="en-US" sz="2000" dirty="0" err="1"/>
              <a:t>potensiallarini</a:t>
            </a:r>
            <a:r>
              <a:rPr lang="en-US" sz="2000" dirty="0"/>
              <a:t> </a:t>
            </a:r>
            <a:r>
              <a:rPr lang="en-US" sz="2000" dirty="0" err="1"/>
              <a:t>misol</a:t>
            </a:r>
            <a:r>
              <a:rPr lang="en-US" sz="2000" dirty="0"/>
              <a:t> </a:t>
            </a:r>
            <a:r>
              <a:rPr lang="en-US" sz="2000" dirty="0" err="1"/>
              <a:t>keltirish</a:t>
            </a:r>
            <a:r>
              <a:rPr lang="en-US" sz="2000" dirty="0"/>
              <a:t> </a:t>
            </a:r>
            <a:r>
              <a:rPr lang="en-US" sz="2000" dirty="0" err="1"/>
              <a:t>mumkun</a:t>
            </a:r>
            <a:r>
              <a:rPr lang="en-US" sz="2000" dirty="0"/>
              <a:t>. </a:t>
            </a:r>
            <a:r>
              <a:rPr lang="en-US" sz="2000" dirty="0" err="1"/>
              <a:t>Chunki</a:t>
            </a:r>
            <a:r>
              <a:rPr lang="en-US" sz="2000" dirty="0"/>
              <a:t> </a:t>
            </a:r>
            <a:r>
              <a:rPr lang="en-US" sz="2000" dirty="0" err="1"/>
              <a:t>ikkala</a:t>
            </a:r>
            <a:r>
              <a:rPr lang="en-US" sz="2000" dirty="0"/>
              <a:t> </a:t>
            </a:r>
            <a:r>
              <a:rPr lang="en-US" sz="2000" dirty="0" err="1"/>
              <a:t>potensial</a:t>
            </a:r>
            <a:r>
              <a:rPr lang="en-US" sz="2000" dirty="0"/>
              <a:t> ham </a:t>
            </a:r>
            <a:r>
              <a:rPr lang="en-US" sz="2000" dirty="0" err="1"/>
              <a:t>zarralar</a:t>
            </a:r>
            <a:r>
              <a:rPr lang="en-US" sz="2000" dirty="0"/>
              <a:t> </a:t>
            </a:r>
            <a:r>
              <a:rPr lang="en-US" sz="2000" dirty="0" err="1"/>
              <a:t>orasidagi</a:t>
            </a:r>
            <a:r>
              <a:rPr lang="en-US" sz="2000" dirty="0"/>
              <a:t> </a:t>
            </a:r>
            <a:r>
              <a:rPr lang="en-US" sz="2000" dirty="0" err="1"/>
              <a:t>masofaga</a:t>
            </a:r>
            <a:r>
              <a:rPr lang="en-US" sz="2000" dirty="0"/>
              <a:t> </a:t>
            </a:r>
            <a:r>
              <a:rPr lang="en-US" sz="2000" dirty="0" err="1"/>
              <a:t>teskari</a:t>
            </a:r>
            <a:r>
              <a:rPr lang="en-US" sz="2000" dirty="0"/>
              <a:t> </a:t>
            </a:r>
            <a:r>
              <a:rPr lang="en-US" sz="2000" dirty="0" err="1"/>
              <a:t>proparsional</a:t>
            </a:r>
            <a:r>
              <a:rPr lang="en-US" sz="2000" dirty="0"/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1AA84F9-B00F-4582-9D27-E03DE392D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214" y="1455134"/>
            <a:ext cx="4778971" cy="3301164"/>
          </a:xfrm>
        </p:spPr>
        <p:txBody>
          <a:bodyPr rtlCol="0">
            <a:noAutofit/>
          </a:bodyPr>
          <a:lstStyle/>
          <a:p>
            <a:pPr rtl="0"/>
            <a:r>
              <a:rPr lang="en-US" sz="2000" dirty="0" err="1"/>
              <a:t>Markaziy</a:t>
            </a:r>
            <a:r>
              <a:rPr lang="en-US" sz="2000" dirty="0"/>
              <a:t> </a:t>
            </a:r>
            <a:r>
              <a:rPr lang="en-US" sz="2000" dirty="0" err="1"/>
              <a:t>maydonda</a:t>
            </a:r>
            <a:r>
              <a:rPr lang="en-US" sz="2000" dirty="0"/>
              <a:t> </a:t>
            </a:r>
            <a:r>
              <a:rPr lang="en-US" sz="2000" dirty="0" err="1"/>
              <a:t>sistemaning</a:t>
            </a:r>
            <a:r>
              <a:rPr lang="en-US" sz="2000" dirty="0"/>
              <a:t> </a:t>
            </a:r>
            <a:r>
              <a:rPr lang="en-US" sz="2000" dirty="0" err="1"/>
              <a:t>impuls</a:t>
            </a:r>
            <a:r>
              <a:rPr lang="en-US" sz="2000" dirty="0"/>
              <a:t> </a:t>
            </a:r>
            <a:r>
              <a:rPr lang="en-US" sz="2000" dirty="0" err="1"/>
              <a:t>momenti</a:t>
            </a:r>
            <a:r>
              <a:rPr lang="en-US" sz="2000" dirty="0"/>
              <a:t> </a:t>
            </a:r>
            <a:r>
              <a:rPr lang="en-US" sz="2000" dirty="0" err="1"/>
              <a:t>saqlanadi.Bbitta</a:t>
            </a:r>
            <a:r>
              <a:rPr lang="en-US" sz="2000" dirty="0"/>
              <a:t> </a:t>
            </a:r>
            <a:r>
              <a:rPr lang="en-US" sz="2000" dirty="0" err="1"/>
              <a:t>zarra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endParaRPr lang="ru-RU" sz="2000" dirty="0"/>
          </a:p>
          <a:p>
            <a:pPr rtl="0"/>
            <a:r>
              <a:rPr lang="en-US" sz="2800" dirty="0"/>
              <a:t>         M = [</a:t>
            </a:r>
            <a:r>
              <a:rPr lang="en-US" sz="2800" dirty="0" err="1"/>
              <a:t>rP</a:t>
            </a:r>
            <a:r>
              <a:rPr lang="en-US" sz="2800" dirty="0"/>
              <a:t>] = const</a:t>
            </a:r>
          </a:p>
          <a:p>
            <a:pPr rtl="0"/>
            <a:r>
              <a:rPr lang="en-US" sz="2000" dirty="0"/>
              <a:t>M </a:t>
            </a:r>
            <a:r>
              <a:rPr lang="en-US" sz="2000" dirty="0" err="1"/>
              <a:t>vektorning</a:t>
            </a:r>
            <a:r>
              <a:rPr lang="en-US" sz="2000" dirty="0"/>
              <a:t> </a:t>
            </a:r>
            <a:r>
              <a:rPr lang="en-US" sz="2000" dirty="0" err="1"/>
              <a:t>doimiyligi</a:t>
            </a:r>
            <a:r>
              <a:rPr lang="en-US" sz="2000" dirty="0"/>
              <a:t> radius </a:t>
            </a:r>
            <a:r>
              <a:rPr lang="en-US" sz="2000" dirty="0" err="1"/>
              <a:t>vektorining</a:t>
            </a:r>
            <a:r>
              <a:rPr lang="en-US" sz="2000" dirty="0"/>
              <a:t> har </a:t>
            </a:r>
            <a:r>
              <a:rPr lang="en-US" sz="2000" dirty="0" err="1"/>
              <a:t>doim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tekislikda</a:t>
            </a:r>
            <a:r>
              <a:rPr lang="en-US" sz="2000" dirty="0"/>
              <a:t> </a:t>
            </a:r>
            <a:r>
              <a:rPr lang="en-US" sz="2000" dirty="0" err="1"/>
              <a:t>qolishini</a:t>
            </a:r>
            <a:r>
              <a:rPr lang="en-US" sz="2000" dirty="0"/>
              <a:t> </a:t>
            </a:r>
            <a:r>
              <a:rPr lang="en-US" sz="2000" dirty="0" err="1"/>
              <a:t>anglatadi</a:t>
            </a:r>
            <a:r>
              <a:rPr lang="en-US" sz="2000" dirty="0"/>
              <a:t> .</a:t>
            </a:r>
            <a:r>
              <a:rPr lang="en-US" sz="2000" dirty="0" err="1"/>
              <a:t>Bunda</a:t>
            </a:r>
            <a:r>
              <a:rPr lang="en-US" sz="2000" dirty="0"/>
              <a:t> </a:t>
            </a:r>
            <a:r>
              <a:rPr lang="en-US" sz="2000" dirty="0" err="1"/>
              <a:t>Lagranj</a:t>
            </a:r>
            <a:r>
              <a:rPr lang="en-US" sz="2000" dirty="0"/>
              <a:t> </a:t>
            </a:r>
            <a:r>
              <a:rPr lang="en-US" sz="2000" dirty="0" err="1"/>
              <a:t>funksiyasining</a:t>
            </a:r>
            <a:r>
              <a:rPr lang="en-US" sz="2000" dirty="0"/>
              <a:t> </a:t>
            </a:r>
            <a:r>
              <a:rPr lang="en-US" sz="2000" dirty="0" err="1"/>
              <a:t>qutb</a:t>
            </a:r>
            <a:r>
              <a:rPr lang="en-US" sz="2000" dirty="0"/>
              <a:t> </a:t>
            </a:r>
            <a:r>
              <a:rPr lang="en-US" sz="2000" dirty="0" err="1"/>
              <a:t>koordinatalar</a:t>
            </a:r>
            <a:r>
              <a:rPr lang="en-US" sz="2000" dirty="0"/>
              <a:t> </a:t>
            </a:r>
            <a:r>
              <a:rPr lang="en-US" sz="2000" dirty="0" err="1"/>
              <a:t>sistemasidagi</a:t>
            </a:r>
            <a:r>
              <a:rPr lang="en-US" sz="2000" dirty="0"/>
              <a:t> </a:t>
            </a:r>
            <a:r>
              <a:rPr lang="en-US" sz="2000" dirty="0" err="1"/>
              <a:t>ko;rinishidan</a:t>
            </a:r>
            <a:r>
              <a:rPr lang="en-US" sz="2000" dirty="0"/>
              <a:t> </a:t>
            </a:r>
            <a:r>
              <a:rPr lang="en-US" sz="2000" dirty="0" err="1"/>
              <a:t>foydalanish</a:t>
            </a:r>
            <a:r>
              <a:rPr lang="en-US" sz="2000" dirty="0"/>
              <a:t> </a:t>
            </a:r>
            <a:r>
              <a:rPr lang="en-US" sz="2000" dirty="0" err="1"/>
              <a:t>qulaydir</a:t>
            </a:r>
            <a:r>
              <a:rPr lang="en-US" sz="2000" dirty="0"/>
              <a:t>  </a:t>
            </a:r>
          </a:p>
          <a:p>
            <a:pPr marL="0" indent="0" rtl="0">
              <a:buNone/>
            </a:pPr>
            <a:endParaRPr lang="en-US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8B5AD-96B4-45C8-873B-9A28EFD5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E85625-E07C-43C7-93C8-DFDFDBB6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9F89D33-8567-43A9-9B92-FEB53FE337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1162974" y="6966117"/>
            <a:ext cx="10546672" cy="45719"/>
          </a:xfrm>
        </p:spPr>
      </p:sp>
    </p:spTree>
    <p:extLst>
      <p:ext uri="{BB962C8B-B14F-4D97-AF65-F5344CB8AC3E}">
        <p14:creationId xmlns:p14="http://schemas.microsoft.com/office/powerpoint/2010/main" val="92902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68BD0A-9D26-4228-91FB-8BF24FE2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3994364-7633-47F4-80EE-E7B090E9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graphicFrame>
        <p:nvGraphicFramePr>
          <p:cNvPr id="6" name="Таблица 9">
            <a:extLst>
              <a:ext uri="{FF2B5EF4-FFF2-40B4-BE49-F238E27FC236}">
                <a16:creationId xmlns:a16="http://schemas.microsoft.com/office/drawing/2014/main" id="{0EA4C188-3962-4EBE-8AEE-F8A54B0AB33F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4211081411"/>
              </p:ext>
            </p:extLst>
          </p:nvPr>
        </p:nvGraphicFramePr>
        <p:xfrm>
          <a:off x="6981825" y="1246188"/>
          <a:ext cx="428466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6933">
                  <a:extLst>
                    <a:ext uri="{9D8B030D-6E8A-4147-A177-3AD203B41FA5}">
                      <a16:colId xmlns:a16="http://schemas.microsoft.com/office/drawing/2014/main" val="3767986005"/>
                    </a:ext>
                  </a:extLst>
                </a:gridCol>
                <a:gridCol w="856933">
                  <a:extLst>
                    <a:ext uri="{9D8B030D-6E8A-4147-A177-3AD203B41FA5}">
                      <a16:colId xmlns:a16="http://schemas.microsoft.com/office/drawing/2014/main" val="2527061269"/>
                    </a:ext>
                  </a:extLst>
                </a:gridCol>
                <a:gridCol w="856933">
                  <a:extLst>
                    <a:ext uri="{9D8B030D-6E8A-4147-A177-3AD203B41FA5}">
                      <a16:colId xmlns:a16="http://schemas.microsoft.com/office/drawing/2014/main" val="2326796381"/>
                    </a:ext>
                  </a:extLst>
                </a:gridCol>
                <a:gridCol w="856933">
                  <a:extLst>
                    <a:ext uri="{9D8B030D-6E8A-4147-A177-3AD203B41FA5}">
                      <a16:colId xmlns:a16="http://schemas.microsoft.com/office/drawing/2014/main" val="1856742589"/>
                    </a:ext>
                  </a:extLst>
                </a:gridCol>
                <a:gridCol w="856933">
                  <a:extLst>
                    <a:ext uri="{9D8B030D-6E8A-4147-A177-3AD203B41FA5}">
                      <a16:colId xmlns:a16="http://schemas.microsoft.com/office/drawing/2014/main" val="1974821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extLst>
                  <a:ext uri="{0D108BD9-81ED-4DB2-BD59-A6C34878D82A}">
                    <a16:rowId xmlns:a16="http://schemas.microsoft.com/office/drawing/2014/main" val="114246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714" marR="5971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714" marR="59714"/>
                </a:tc>
                <a:extLst>
                  <a:ext uri="{0D108BD9-81ED-4DB2-BD59-A6C34878D82A}">
                    <a16:rowId xmlns:a16="http://schemas.microsoft.com/office/drawing/2014/main" val="579200597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9A8795DF-0E81-4ADB-9E73-55169F9DFE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948" y="2478695"/>
            <a:ext cx="5237825" cy="370313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sz="2400" dirty="0" err="1"/>
              <a:t>Yoxannes</a:t>
            </a:r>
            <a:r>
              <a:rPr lang="en-US" sz="2400" dirty="0"/>
              <a:t> Kepler(1571-1630) – </a:t>
            </a:r>
            <a:r>
              <a:rPr lang="en-US" sz="2400" dirty="0" err="1"/>
              <a:t>nemis</a:t>
            </a:r>
            <a:r>
              <a:rPr lang="en-US" sz="2400" dirty="0"/>
              <a:t> </a:t>
            </a:r>
            <a:r>
              <a:rPr lang="en-US" sz="2400" dirty="0" err="1"/>
              <a:t>astronomi</a:t>
            </a:r>
            <a:r>
              <a:rPr lang="en-US" sz="2400" dirty="0"/>
              <a:t> ,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fizik</a:t>
            </a:r>
            <a:r>
              <a:rPr lang="en-US" sz="2400" dirty="0"/>
              <a:t> . U </a:t>
            </a:r>
            <a:r>
              <a:rPr lang="en-US" sz="2400" dirty="0" err="1"/>
              <a:t>sayyoralar</a:t>
            </a:r>
            <a:r>
              <a:rPr lang="en-US" sz="2400" dirty="0"/>
              <a:t> </a:t>
            </a:r>
            <a:r>
              <a:rPr lang="en-US" sz="2400" dirty="0" err="1"/>
              <a:t>harakatini</a:t>
            </a:r>
            <a:r>
              <a:rPr lang="en-US" sz="2400" dirty="0"/>
              <a:t> </a:t>
            </a:r>
            <a:r>
              <a:rPr lang="en-US" sz="2400" dirty="0" err="1"/>
              <a:t>o’rgandi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natijada</a:t>
            </a:r>
            <a:r>
              <a:rPr lang="en-US" sz="2400" dirty="0"/>
              <a:t> </a:t>
            </a:r>
            <a:r>
              <a:rPr lang="en-US" sz="2400" dirty="0" err="1"/>
              <a:t>Quyosh</a:t>
            </a:r>
            <a:r>
              <a:rPr lang="en-US" sz="2400" dirty="0"/>
              <a:t> </a:t>
            </a:r>
            <a:r>
              <a:rPr lang="en-US" sz="2400" dirty="0" err="1"/>
              <a:t>atrofida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harakatlanishini</a:t>
            </a:r>
            <a:r>
              <a:rPr lang="en-US" sz="2400" dirty="0"/>
              <a:t> </a:t>
            </a:r>
            <a:r>
              <a:rPr lang="en-US" sz="2400" dirty="0" err="1"/>
              <a:t>aniq</a:t>
            </a:r>
            <a:r>
              <a:rPr lang="en-US" sz="2400" dirty="0"/>
              <a:t>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qonun</a:t>
            </a:r>
            <a:r>
              <a:rPr lang="en-US" sz="2400" dirty="0"/>
              <a:t> </a:t>
            </a:r>
            <a:r>
              <a:rPr lang="en-US" sz="2400" dirty="0" err="1"/>
              <a:t>bilanifodalab</a:t>
            </a:r>
            <a:r>
              <a:rPr lang="en-US" sz="2400" dirty="0"/>
              <a:t> </a:t>
            </a:r>
            <a:r>
              <a:rPr lang="en-US" sz="2400" dirty="0" err="1"/>
              <a:t>berdi</a:t>
            </a:r>
            <a:r>
              <a:rPr lang="en-US" sz="2400" dirty="0"/>
              <a:t>.</a:t>
            </a:r>
          </a:p>
          <a:p>
            <a:pPr rtl="0"/>
            <a:r>
              <a:rPr lang="en-US" sz="2400" dirty="0"/>
              <a:t>Kepler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qoqnunlarni</a:t>
            </a:r>
            <a:r>
              <a:rPr lang="en-US" sz="2400" dirty="0"/>
              <a:t> </a:t>
            </a:r>
            <a:r>
              <a:rPr lang="en-US" sz="2400" dirty="0" err="1"/>
              <a:t>Tyxo</a:t>
            </a:r>
            <a:r>
              <a:rPr lang="en-US" sz="2400" dirty="0"/>
              <a:t> </a:t>
            </a:r>
            <a:r>
              <a:rPr lang="en-US" sz="2400" dirty="0" err="1"/>
              <a:t>Braxe</a:t>
            </a:r>
            <a:r>
              <a:rPr lang="en-US" sz="2400" dirty="0"/>
              <a:t> </a:t>
            </a:r>
            <a:r>
              <a:rPr lang="en-US" sz="2400" dirty="0" err="1"/>
              <a:t>degan</a:t>
            </a:r>
            <a:r>
              <a:rPr lang="en-US" sz="2400" dirty="0"/>
              <a:t> </a:t>
            </a:r>
            <a:r>
              <a:rPr lang="en-US" sz="2400" dirty="0" err="1"/>
              <a:t>daniyalik</a:t>
            </a:r>
            <a:r>
              <a:rPr lang="en-US" sz="2400" dirty="0"/>
              <a:t> </a:t>
            </a:r>
            <a:r>
              <a:rPr lang="en-US" sz="2400" dirty="0" err="1"/>
              <a:t>astronom</a:t>
            </a:r>
            <a:r>
              <a:rPr lang="en-US" sz="2400" dirty="0"/>
              <a:t> </a:t>
            </a:r>
            <a:r>
              <a:rPr lang="en-US" sz="2400" dirty="0" err="1"/>
              <a:t>yig’gan</a:t>
            </a:r>
            <a:r>
              <a:rPr lang="en-US" sz="2400" dirty="0"/>
              <a:t> </a:t>
            </a:r>
            <a:r>
              <a:rPr lang="en-US" sz="2400" dirty="0" err="1"/>
              <a:t>kuzatish</a:t>
            </a:r>
            <a:r>
              <a:rPr lang="en-US" sz="2400" dirty="0"/>
              <a:t> </a:t>
            </a:r>
            <a:r>
              <a:rPr lang="en-US" sz="2400" dirty="0" err="1"/>
              <a:t>asosida</a:t>
            </a:r>
            <a:r>
              <a:rPr lang="en-US" sz="2400" dirty="0"/>
              <a:t> </a:t>
            </a:r>
            <a:r>
              <a:rPr lang="en-US" sz="2400" dirty="0" err="1"/>
              <a:t>kashf</a:t>
            </a:r>
            <a:r>
              <a:rPr lang="en-US" sz="2400" dirty="0"/>
              <a:t>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ma’lumotlar</a:t>
            </a:r>
            <a:r>
              <a:rPr lang="en-US" sz="2400" dirty="0"/>
              <a:t> </a:t>
            </a:r>
            <a:r>
              <a:rPr lang="en-US" sz="2400" dirty="0" err="1"/>
              <a:t>asosida</a:t>
            </a:r>
            <a:r>
              <a:rPr lang="en-US" sz="2400" dirty="0"/>
              <a:t> </a:t>
            </a:r>
            <a:r>
              <a:rPr lang="en-US" sz="2400" dirty="0" err="1"/>
              <a:t>kashf</a:t>
            </a:r>
            <a:r>
              <a:rPr lang="en-US" sz="2400" dirty="0"/>
              <a:t> </a:t>
            </a:r>
            <a:r>
              <a:rPr lang="en-US" sz="2400" dirty="0" err="1"/>
              <a:t>etdi</a:t>
            </a:r>
            <a:r>
              <a:rPr lang="en-US" sz="2400" dirty="0"/>
              <a:t>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09745-9520-4241-8D53-E68C835D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70000"/>
              </a:lnSpc>
            </a:pPr>
            <a:r>
              <a:rPr lang="en-US" dirty="0"/>
              <a:t>Kepler </a:t>
            </a:r>
            <a:r>
              <a:rPr lang="en-US" dirty="0" err="1"/>
              <a:t>qonuni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676B5BA7-2326-4275-BEB5-6D03843BC47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61103" y="3666478"/>
            <a:ext cx="5202314" cy="2515347"/>
          </a:xfrm>
        </p:spPr>
        <p:txBody>
          <a:bodyPr>
            <a:normAutofit/>
          </a:bodyPr>
          <a:lstStyle/>
          <a:p>
            <a:r>
              <a:rPr lang="en-US" sz="2400" dirty="0"/>
              <a:t>Kepler   </a:t>
            </a:r>
            <a:r>
              <a:rPr lang="en-US" sz="2400" dirty="0" err="1"/>
              <a:t>o’rganishlar</a:t>
            </a:r>
            <a:r>
              <a:rPr lang="en-US" sz="2400" dirty="0"/>
              <a:t> </a:t>
            </a:r>
            <a:r>
              <a:rPr lang="en-US" sz="2400" dirty="0" err="1"/>
              <a:t>davomida</a:t>
            </a:r>
            <a:r>
              <a:rPr lang="en-US" sz="2400" dirty="0"/>
              <a:t> </a:t>
            </a:r>
            <a:r>
              <a:rPr lang="en-US" sz="2400" dirty="0" err="1"/>
              <a:t>sayyoralar</a:t>
            </a:r>
            <a:r>
              <a:rPr lang="en-US" sz="2400" dirty="0"/>
              <a:t> </a:t>
            </a:r>
            <a:r>
              <a:rPr lang="en-US" sz="2400" dirty="0" err="1"/>
              <a:t>harakati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joylashuvi</a:t>
            </a:r>
            <a:r>
              <a:rPr lang="en-US" sz="2400" dirty="0"/>
              <a:t> 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manbalardagi</a:t>
            </a:r>
            <a:r>
              <a:rPr lang="en-US" sz="2400" dirty="0"/>
              <a:t> </a:t>
            </a:r>
            <a:r>
              <a:rPr lang="en-US" sz="2400" dirty="0" err="1"/>
              <a:t>ulungan</a:t>
            </a:r>
            <a:r>
              <a:rPr lang="en-US" sz="2400" dirty="0"/>
              <a:t> </a:t>
            </a:r>
            <a:r>
              <a:rPr lang="en-US" sz="2400" dirty="0" err="1"/>
              <a:t>hulosalarga</a:t>
            </a:r>
            <a:r>
              <a:rPr lang="en-US" sz="2400" dirty="0"/>
              <a:t> </a:t>
            </a:r>
            <a:r>
              <a:rPr lang="en-US" sz="2400" dirty="0" err="1"/>
              <a:t>tayaninb</a:t>
            </a:r>
            <a:r>
              <a:rPr lang="en-US" sz="2400" dirty="0"/>
              <a:t> </a:t>
            </a:r>
            <a:r>
              <a:rPr lang="en-US" sz="2400" dirty="0" err="1"/>
              <a:t>o’zining</a:t>
            </a:r>
            <a:r>
              <a:rPr lang="en-US" sz="2400" dirty="0"/>
              <a:t> 3 ta  </a:t>
            </a:r>
            <a:r>
              <a:rPr lang="en-US" sz="2400" dirty="0" err="1"/>
              <a:t>qonunini</a:t>
            </a:r>
            <a:r>
              <a:rPr lang="en-US" sz="2400" dirty="0"/>
              <a:t> </a:t>
            </a:r>
            <a:r>
              <a:rPr lang="en-US" sz="2400" dirty="0" err="1"/>
              <a:t>yaratdi</a:t>
            </a:r>
            <a:r>
              <a:rPr lang="en-US" sz="2400" dirty="0"/>
              <a:t>. </a:t>
            </a:r>
            <a:r>
              <a:rPr lang="en-US" sz="2400" dirty="0" err="1"/>
              <a:t>O’zining</a:t>
            </a:r>
            <a:r>
              <a:rPr lang="en-US" sz="2400" dirty="0"/>
              <a:t> </a:t>
            </a:r>
            <a:r>
              <a:rPr lang="en-US" sz="2400" dirty="0" err="1"/>
              <a:t>ismi</a:t>
            </a:r>
            <a:r>
              <a:rPr lang="en-US" sz="2400" dirty="0"/>
              <a:t> </a:t>
            </a:r>
            <a:r>
              <a:rPr lang="en-US" sz="2400" dirty="0" err="1"/>
              <a:t>orqali</a:t>
            </a:r>
            <a:r>
              <a:rPr lang="en-US" sz="2400" dirty="0"/>
              <a:t> </a:t>
            </a:r>
            <a:r>
              <a:rPr lang="en-US" sz="2400" dirty="0" err="1"/>
              <a:t>keplor</a:t>
            </a:r>
            <a:r>
              <a:rPr lang="en-US" sz="2400" dirty="0"/>
              <a:t> </a:t>
            </a:r>
            <a:r>
              <a:rPr lang="en-US" sz="2400" dirty="0" err="1"/>
              <a:t>qononlari</a:t>
            </a:r>
            <a:r>
              <a:rPr lang="en-US" sz="2400" dirty="0"/>
              <a:t> deb nom </a:t>
            </a:r>
            <a:r>
              <a:rPr lang="en-US" sz="2400" dirty="0" err="1"/>
              <a:t>berdi</a:t>
            </a:r>
            <a:r>
              <a:rPr lang="en-US" sz="24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BF4B1A-AE1E-45A0-9E96-FFF850BA7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5999" y="648235"/>
            <a:ext cx="5237824" cy="2760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22725-3446-4C0D-8B85-1C33B209095B}"/>
              </a:ext>
            </a:extLst>
          </p:cNvPr>
          <p:cNvSpPr txBox="1"/>
          <p:nvPr/>
        </p:nvSpPr>
        <p:spPr>
          <a:xfrm>
            <a:off x="399490" y="6702272"/>
            <a:ext cx="7776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hlinkClick r:id="rId4" tooltip="https://imagensdouniverso.blogspot.com/2013/04/a-missao-kepler-da-nasa-descobre-os.html"/>
              </a:rPr>
              <a:t>Это</a:t>
            </a:r>
            <a:r>
              <a:rPr lang="en-US" sz="900" dirty="0">
                <a:hlinkClick r:id="rId4" tooltip="https://imagensdouniverso.blogspot.com/2013/04/a-missao-kepler-da-nasa-descobre-os.html"/>
              </a:rPr>
              <a:t> </a:t>
            </a:r>
            <a:r>
              <a:rPr lang="en-US" sz="900" dirty="0" err="1">
                <a:hlinkClick r:id="rId4" tooltip="https://imagensdouniverso.blogspot.com/2013/04/a-missao-kepler-da-nasa-descobre-os.html"/>
              </a:rPr>
              <a:t>изображение</a:t>
            </a:r>
            <a:r>
              <a:rPr lang="en-US" sz="900" dirty="0"/>
              <a:t>, </a:t>
            </a:r>
            <a:r>
              <a:rPr lang="en-US" sz="900" dirty="0" err="1"/>
              <a:t>автор</a:t>
            </a:r>
            <a:r>
              <a:rPr lang="en-US" sz="900" dirty="0"/>
              <a:t>: </a:t>
            </a:r>
            <a:r>
              <a:rPr lang="en-US" sz="900" dirty="0" err="1"/>
              <a:t>Неизвестный</a:t>
            </a:r>
            <a:r>
              <a:rPr lang="en-US" sz="900" dirty="0"/>
              <a:t> </a:t>
            </a:r>
            <a:r>
              <a:rPr lang="en-US" sz="900" dirty="0" err="1"/>
              <a:t>автор</a:t>
            </a:r>
            <a:r>
              <a:rPr lang="en-US" sz="900" dirty="0"/>
              <a:t>, </a:t>
            </a:r>
            <a:r>
              <a:rPr lang="en-US" sz="900" dirty="0" err="1"/>
              <a:t>лицензия</a:t>
            </a:r>
            <a:r>
              <a:rPr lang="en-US" sz="900" dirty="0"/>
              <a:t>: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268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05C317-4511-406E-AD94-078EE625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BAFAD6-613E-4D8D-8B7B-B5E8DCE95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966" y="2478695"/>
            <a:ext cx="5170033" cy="34129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 </a:t>
            </a:r>
            <a:r>
              <a:rPr lang="en-US" sz="2400" dirty="0" err="1"/>
              <a:t>qonuni</a:t>
            </a:r>
            <a:r>
              <a:rPr lang="en-US" sz="2400" dirty="0"/>
              <a:t>: Har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sayyora</a:t>
            </a:r>
            <a:r>
              <a:rPr lang="en-US" sz="2400" dirty="0"/>
              <a:t> </a:t>
            </a:r>
            <a:r>
              <a:rPr lang="en-US" sz="2400" dirty="0" err="1"/>
              <a:t>quyosh</a:t>
            </a:r>
            <a:r>
              <a:rPr lang="en-US" sz="2400" dirty="0"/>
              <a:t> </a:t>
            </a:r>
            <a:r>
              <a:rPr lang="en-US" sz="2400" dirty="0" err="1"/>
              <a:t>atrofida</a:t>
            </a:r>
            <a:r>
              <a:rPr lang="en-US" sz="2400" dirty="0"/>
              <a:t> </a:t>
            </a:r>
            <a:r>
              <a:rPr lang="en-US" sz="2400" dirty="0" err="1"/>
              <a:t>ellips</a:t>
            </a:r>
            <a:r>
              <a:rPr lang="en-US" sz="2400" dirty="0"/>
              <a:t> </a:t>
            </a:r>
            <a:r>
              <a:rPr lang="en-US" sz="2400" dirty="0" err="1"/>
              <a:t>shaklidagi</a:t>
            </a:r>
            <a:r>
              <a:rPr lang="en-US" sz="2400" dirty="0"/>
              <a:t> </a:t>
            </a:r>
            <a:r>
              <a:rPr lang="en-US" sz="2400" dirty="0" err="1"/>
              <a:t>orbitada</a:t>
            </a:r>
            <a:r>
              <a:rPr lang="en-US" sz="2400" dirty="0"/>
              <a:t> </a:t>
            </a:r>
            <a:r>
              <a:rPr lang="en-US" sz="2400" dirty="0" err="1"/>
              <a:t>harakatlanadi.Quyosh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 </a:t>
            </a:r>
            <a:r>
              <a:rPr lang="en-US" sz="2400" dirty="0" err="1"/>
              <a:t>ellipsning</a:t>
            </a:r>
            <a:r>
              <a:rPr lang="en-US" sz="2400" dirty="0"/>
              <a:t> </a:t>
            </a:r>
            <a:r>
              <a:rPr lang="en-US" sz="2400" dirty="0" err="1"/>
              <a:t>bitta</a:t>
            </a:r>
            <a:r>
              <a:rPr lang="en-US" sz="2400" dirty="0"/>
              <a:t> </a:t>
            </a:r>
            <a:r>
              <a:rPr lang="en-US" sz="2400" dirty="0" err="1"/>
              <a:t>fokusida</a:t>
            </a:r>
            <a:r>
              <a:rPr lang="en-US" sz="2400" dirty="0"/>
              <a:t> </a:t>
            </a:r>
            <a:r>
              <a:rPr lang="en-US" sz="2400" dirty="0" err="1"/>
              <a:t>joylashgan</a:t>
            </a:r>
            <a:r>
              <a:rPr lang="en-US" sz="2400" dirty="0"/>
              <a:t> </a:t>
            </a:r>
            <a:r>
              <a:rPr lang="en-US" sz="2400" dirty="0" err="1"/>
              <a:t>bo’ladi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 </a:t>
            </a:r>
            <a:r>
              <a:rPr lang="en-US" sz="2400" dirty="0" err="1"/>
              <a:t>qonuni:Sayyoralalar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quyoshni</a:t>
            </a:r>
            <a:r>
              <a:rPr lang="en-US" sz="2400" dirty="0"/>
              <a:t> </a:t>
            </a:r>
            <a:r>
              <a:rPr lang="en-US" sz="2400" dirty="0" err="1"/>
              <a:t>tutashtiruvchi</a:t>
            </a:r>
            <a:r>
              <a:rPr lang="en-US" sz="2400" dirty="0"/>
              <a:t> </a:t>
            </a:r>
            <a:r>
              <a:rPr lang="en-US" sz="2400" dirty="0" err="1"/>
              <a:t>to’g;ri</a:t>
            </a:r>
            <a:r>
              <a:rPr lang="en-US" sz="2400" dirty="0"/>
              <a:t> </a:t>
            </a:r>
            <a:r>
              <a:rPr lang="en-US" sz="2400" dirty="0" err="1"/>
              <a:t>chiziq</a:t>
            </a:r>
            <a:r>
              <a:rPr lang="en-US" sz="2400" dirty="0"/>
              <a:t> 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vaqt</a:t>
            </a:r>
            <a:r>
              <a:rPr lang="en-US" sz="2400" dirty="0"/>
              <a:t> </a:t>
            </a:r>
            <a:r>
              <a:rPr lang="en-US" sz="2400" dirty="0" err="1"/>
              <a:t>ichida</a:t>
            </a:r>
            <a:r>
              <a:rPr lang="en-US" sz="2400" dirty="0"/>
              <a:t> </a:t>
            </a:r>
            <a:r>
              <a:rPr lang="en-US" sz="2400" dirty="0" err="1"/>
              <a:t>teng</a:t>
            </a:r>
            <a:r>
              <a:rPr lang="en-US" sz="2400" dirty="0"/>
              <a:t> </a:t>
            </a:r>
            <a:r>
              <a:rPr lang="en-US" sz="2400" dirty="0" err="1"/>
              <a:t>maydonlarni</a:t>
            </a:r>
            <a:r>
              <a:rPr lang="en-US" sz="2400" dirty="0"/>
              <a:t> </a:t>
            </a:r>
            <a:r>
              <a:rPr lang="en-US" sz="2400" dirty="0" err="1"/>
              <a:t>chizib</a:t>
            </a:r>
            <a:r>
              <a:rPr lang="en-US" sz="2400" dirty="0"/>
              <a:t> </a:t>
            </a:r>
            <a:r>
              <a:rPr lang="en-US" sz="2400" dirty="0" err="1"/>
              <a:t>o’tadi</a:t>
            </a:r>
            <a:r>
              <a:rPr lang="en-US" sz="2400" dirty="0"/>
              <a:t> .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qonun</a:t>
            </a:r>
            <a:r>
              <a:rPr lang="en-US" sz="2400" dirty="0"/>
              <a:t> </a:t>
            </a:r>
            <a:r>
              <a:rPr lang="en-US" sz="2400" dirty="0" err="1"/>
              <a:t>burchak</a:t>
            </a:r>
            <a:r>
              <a:rPr lang="en-US" sz="2400" dirty="0"/>
              <a:t> </a:t>
            </a:r>
            <a:r>
              <a:rPr lang="en-US" sz="2400" dirty="0" err="1"/>
              <a:t>momentini</a:t>
            </a:r>
            <a:r>
              <a:rPr lang="en-US" sz="2400" dirty="0"/>
              <a:t> </a:t>
            </a:r>
            <a:r>
              <a:rPr lang="en-US" sz="2400" dirty="0" err="1"/>
              <a:t>saqlanish</a:t>
            </a:r>
            <a:r>
              <a:rPr lang="en-US" sz="2400" dirty="0"/>
              <a:t> </a:t>
            </a:r>
            <a:r>
              <a:rPr lang="en-US" sz="2400" dirty="0" err="1"/>
              <a:t>qonuni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bog’liq</a:t>
            </a:r>
            <a:r>
              <a:rPr lang="en-US" sz="2400" dirty="0"/>
              <a:t> – </a:t>
            </a:r>
            <a:r>
              <a:rPr lang="en-US" sz="2400" dirty="0" err="1"/>
              <a:t>ya’ni</a:t>
            </a:r>
            <a:r>
              <a:rPr lang="en-US" sz="2400" dirty="0"/>
              <a:t> </a:t>
            </a:r>
            <a:r>
              <a:rPr lang="en-US" sz="2400" dirty="0" err="1"/>
              <a:t>tashqi</a:t>
            </a:r>
            <a:r>
              <a:rPr lang="en-US" sz="2400" dirty="0"/>
              <a:t> </a:t>
            </a:r>
            <a:r>
              <a:rPr lang="en-US" sz="2400" dirty="0" err="1"/>
              <a:t>kuchlar</a:t>
            </a:r>
            <a:r>
              <a:rPr lang="en-US" sz="2400" dirty="0"/>
              <a:t> </a:t>
            </a:r>
            <a:r>
              <a:rPr lang="en-US" sz="2400" dirty="0" err="1"/>
              <a:t>ta’sir</a:t>
            </a:r>
            <a:r>
              <a:rPr lang="en-US" sz="2400" dirty="0"/>
              <a:t> </a:t>
            </a:r>
            <a:r>
              <a:rPr lang="en-US" sz="2400" dirty="0" err="1"/>
              <a:t>etmaganda</a:t>
            </a:r>
            <a:r>
              <a:rPr lang="en-US" sz="2400" dirty="0"/>
              <a:t> </a:t>
            </a:r>
            <a:r>
              <a:rPr lang="en-US" sz="2400" dirty="0" err="1"/>
              <a:t>tezligini</a:t>
            </a:r>
            <a:endParaRPr lang="en-US" sz="24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5CE4D2-6E74-41D3-92D9-EDDC28DF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43" y="602673"/>
            <a:ext cx="5392757" cy="1445436"/>
          </a:xfrm>
        </p:spPr>
        <p:txBody>
          <a:bodyPr/>
          <a:lstStyle/>
          <a:p>
            <a:r>
              <a:rPr lang="en-US" sz="3600" dirty="0"/>
              <a:t>1  </a:t>
            </a:r>
            <a:r>
              <a:rPr lang="en-US" sz="3600" dirty="0" err="1"/>
              <a:t>qonun</a:t>
            </a:r>
            <a:r>
              <a:rPr lang="en-US" sz="3600" dirty="0"/>
              <a:t> : </a:t>
            </a:r>
            <a:r>
              <a:rPr lang="en-US" sz="3600" dirty="0" err="1"/>
              <a:t>ellips</a:t>
            </a:r>
            <a:r>
              <a:rPr lang="en-US" sz="3600" dirty="0"/>
              <a:t> </a:t>
            </a:r>
            <a:r>
              <a:rPr lang="en-US" sz="3600" dirty="0" err="1"/>
              <a:t>qonun</a:t>
            </a:r>
            <a:br>
              <a:rPr lang="en-US" sz="3600" dirty="0"/>
            </a:br>
            <a:r>
              <a:rPr lang="en-US" sz="3600" dirty="0"/>
              <a:t>2 </a:t>
            </a:r>
            <a:r>
              <a:rPr lang="en-US" sz="3600" dirty="0" err="1"/>
              <a:t>qonun</a:t>
            </a:r>
            <a:r>
              <a:rPr lang="en-US" sz="3600" dirty="0"/>
              <a:t> :</a:t>
            </a:r>
            <a:r>
              <a:rPr lang="en-US" sz="3600" dirty="0" err="1"/>
              <a:t>Yoylar</a:t>
            </a:r>
            <a:r>
              <a:rPr lang="en-US" sz="3600" dirty="0"/>
              <a:t> ( </a:t>
            </a:r>
            <a:r>
              <a:rPr lang="en-US" sz="3600" dirty="0" err="1"/>
              <a:t>maydon</a:t>
            </a:r>
            <a:r>
              <a:rPr lang="en-US" sz="3600" dirty="0"/>
              <a:t>) </a:t>
            </a:r>
            <a:r>
              <a:rPr lang="en-US" sz="3600" dirty="0" err="1"/>
              <a:t>tengligi</a:t>
            </a:r>
            <a:br>
              <a:rPr lang="en-US" sz="3600" dirty="0"/>
            </a:br>
            <a:r>
              <a:rPr lang="en-US" sz="3600" dirty="0"/>
              <a:t>3 </a:t>
            </a:r>
            <a:r>
              <a:rPr lang="en-US" sz="3600" dirty="0" err="1"/>
              <a:t>qonun</a:t>
            </a:r>
            <a:r>
              <a:rPr lang="en-US" sz="3600" dirty="0"/>
              <a:t>: </a:t>
            </a:r>
            <a:r>
              <a:rPr lang="en-US" sz="3600" dirty="0" err="1"/>
              <a:t>Davrlar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masofalar</a:t>
            </a:r>
            <a:r>
              <a:rPr lang="en-US" sz="3600" dirty="0"/>
              <a:t> </a:t>
            </a:r>
            <a:r>
              <a:rPr lang="en-US" sz="3600" dirty="0" err="1"/>
              <a:t>qonuni</a:t>
            </a:r>
            <a:endParaRPr lang="en-US" sz="3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723BDF-4F59-4F23-BB75-1A54A95326ED}"/>
              </a:ext>
            </a:extLst>
          </p:cNvPr>
          <p:cNvSpPr/>
          <p:nvPr/>
        </p:nvSpPr>
        <p:spPr>
          <a:xfrm flipH="1">
            <a:off x="6370721" y="987136"/>
            <a:ext cx="4895313" cy="467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2400" dirty="0" err="1"/>
              <a:t>O’zgartirib</a:t>
            </a:r>
            <a:r>
              <a:rPr lang="en-US" sz="2400" dirty="0"/>
              <a:t>, </a:t>
            </a:r>
            <a:r>
              <a:rPr lang="en-US" sz="2400" dirty="0" err="1"/>
              <a:t>lekin</a:t>
            </a:r>
            <a:r>
              <a:rPr lang="en-US" sz="2400" dirty="0"/>
              <a:t> </a:t>
            </a:r>
            <a:r>
              <a:rPr lang="en-US" sz="2400" dirty="0" err="1"/>
              <a:t>umumiy</a:t>
            </a:r>
            <a:r>
              <a:rPr lang="en-US" sz="2400" dirty="0"/>
              <a:t>  </a:t>
            </a:r>
            <a:r>
              <a:rPr lang="en-US" sz="2400" dirty="0" err="1"/>
              <a:t>momentni</a:t>
            </a:r>
            <a:r>
              <a:rPr lang="en-US" sz="2400" dirty="0"/>
              <a:t> </a:t>
            </a:r>
            <a:r>
              <a:rPr lang="en-US" sz="2400" dirty="0" err="1"/>
              <a:t>saqlab</a:t>
            </a:r>
            <a:r>
              <a:rPr lang="en-US" sz="2400" dirty="0"/>
              <a:t>  </a:t>
            </a:r>
            <a:r>
              <a:rPr lang="en-US" sz="2400" dirty="0" err="1"/>
              <a:t>qoladi</a:t>
            </a:r>
            <a:endParaRPr lang="en-US" sz="2400" dirty="0"/>
          </a:p>
          <a:p>
            <a:r>
              <a:rPr lang="en-US" sz="2400" dirty="0"/>
              <a:t>3 </a:t>
            </a:r>
            <a:r>
              <a:rPr lang="en-US" sz="2400" dirty="0" err="1"/>
              <a:t>qonun:Har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sayyoraning</a:t>
            </a:r>
            <a:r>
              <a:rPr lang="en-US" sz="2400" dirty="0"/>
              <a:t> </a:t>
            </a:r>
            <a:r>
              <a:rPr lang="en-US" sz="2400" dirty="0" err="1"/>
              <a:t>Quyosh</a:t>
            </a:r>
            <a:r>
              <a:rPr lang="en-US" sz="2400" dirty="0"/>
              <a:t> </a:t>
            </a:r>
            <a:r>
              <a:rPr lang="en-US" sz="2400" dirty="0" err="1"/>
              <a:t>atrofida</a:t>
            </a:r>
            <a:r>
              <a:rPr lang="en-US" sz="2400" dirty="0"/>
              <a:t>  </a:t>
            </a:r>
            <a:r>
              <a:rPr lang="en-US" sz="2400" dirty="0" err="1"/>
              <a:t>ayalnib</a:t>
            </a:r>
            <a:r>
              <a:rPr lang="en-US" sz="2400" dirty="0"/>
              <a:t> </a:t>
            </a:r>
            <a:r>
              <a:rPr lang="en-US" sz="2400" dirty="0" err="1"/>
              <a:t>turishi</a:t>
            </a:r>
            <a:r>
              <a:rPr lang="en-US" sz="2400" dirty="0"/>
              <a:t> </a:t>
            </a:r>
            <a:r>
              <a:rPr lang="en-US" sz="2400" dirty="0" err="1"/>
              <a:t>kvadirati</a:t>
            </a:r>
            <a:r>
              <a:rPr lang="en-US" sz="2400" dirty="0"/>
              <a:t> </a:t>
            </a:r>
            <a:r>
              <a:rPr lang="en-US" sz="2400" dirty="0" err="1"/>
              <a:t>uning</a:t>
            </a:r>
            <a:r>
              <a:rPr lang="en-US" sz="2400" dirty="0"/>
              <a:t> </a:t>
            </a:r>
            <a:r>
              <a:rPr lang="en-US" sz="2400" dirty="0" err="1"/>
              <a:t>orbitasining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yarim</a:t>
            </a:r>
            <a:r>
              <a:rPr lang="en-US" sz="2400" dirty="0"/>
              <a:t> </a:t>
            </a:r>
            <a:r>
              <a:rPr lang="en-US" sz="2400" dirty="0" err="1"/>
              <a:t>o’qining</a:t>
            </a:r>
            <a:r>
              <a:rPr lang="en-US" sz="2400" dirty="0"/>
              <a:t> </a:t>
            </a:r>
            <a:r>
              <a:rPr lang="en-US" sz="2400" dirty="0" err="1"/>
              <a:t>kibiga</a:t>
            </a:r>
            <a:r>
              <a:rPr lang="en-US" sz="2400" dirty="0"/>
              <a:t> </a:t>
            </a:r>
            <a:r>
              <a:rPr lang="en-US" sz="2400" dirty="0" err="1"/>
              <a:t>proparsionaldir</a:t>
            </a:r>
            <a:r>
              <a:rPr lang="en-US" sz="2400" dirty="0"/>
              <a:t> Bu </a:t>
            </a:r>
            <a:r>
              <a:rPr lang="en-US" sz="2400" dirty="0" err="1"/>
              <a:t>digani</a:t>
            </a:r>
            <a:r>
              <a:rPr lang="en-US" sz="2400" dirty="0"/>
              <a:t> </a:t>
            </a:r>
            <a:r>
              <a:rPr lang="en-US" sz="2400" dirty="0" err="1"/>
              <a:t>Quyosh</a:t>
            </a:r>
            <a:r>
              <a:rPr lang="en-US" sz="2400" dirty="0"/>
              <a:t> </a:t>
            </a:r>
            <a:r>
              <a:rPr lang="en-US" sz="2400" dirty="0" err="1"/>
              <a:t>uzoqroq</a:t>
            </a:r>
            <a:r>
              <a:rPr lang="en-US" sz="2400" dirty="0"/>
              <a:t> </a:t>
            </a:r>
            <a:r>
              <a:rPr lang="en-US" sz="2400" dirty="0" err="1"/>
              <a:t>bo’lgan</a:t>
            </a:r>
            <a:r>
              <a:rPr lang="en-US" sz="2400" dirty="0"/>
              <a:t> </a:t>
            </a:r>
            <a:r>
              <a:rPr lang="en-US" sz="2400" dirty="0" err="1"/>
              <a:t>sayyoralar</a:t>
            </a:r>
            <a:r>
              <a:rPr lang="en-US" sz="2400" dirty="0"/>
              <a:t> </a:t>
            </a:r>
            <a:r>
              <a:rPr lang="en-US" sz="2400" dirty="0" err="1"/>
              <a:t>sekinroq</a:t>
            </a:r>
            <a:r>
              <a:rPr lang="en-US" sz="2400" dirty="0"/>
              <a:t> </a:t>
            </a:r>
            <a:r>
              <a:rPr lang="en-US" sz="2400" dirty="0" err="1"/>
              <a:t>haraktlanadi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aylanish</a:t>
            </a:r>
            <a:r>
              <a:rPr lang="en-US" sz="2400" dirty="0"/>
              <a:t> </a:t>
            </a:r>
            <a:r>
              <a:rPr lang="en-US" sz="2400" dirty="0" err="1"/>
              <a:t>davri</a:t>
            </a:r>
            <a:r>
              <a:rPr lang="en-US" sz="2400" dirty="0"/>
              <a:t> </a:t>
            </a:r>
            <a:r>
              <a:rPr lang="en-US" sz="2400" dirty="0" err="1"/>
              <a:t>uzoqroq</a:t>
            </a:r>
            <a:r>
              <a:rPr lang="en-US" sz="2400" dirty="0"/>
              <a:t> </a:t>
            </a:r>
            <a:r>
              <a:rPr lang="en-US" sz="2400" dirty="0" err="1"/>
              <a:t>bo’ladi.Bu</a:t>
            </a:r>
            <a:r>
              <a:rPr lang="en-US" sz="2400" dirty="0"/>
              <a:t> </a:t>
            </a:r>
            <a:r>
              <a:rPr lang="en-US" sz="2400" dirty="0" err="1"/>
              <a:t>qonun</a:t>
            </a:r>
            <a:r>
              <a:rPr lang="en-US" sz="2400" dirty="0"/>
              <a:t> </a:t>
            </a:r>
            <a:r>
              <a:rPr lang="en-US" sz="2400" dirty="0" err="1"/>
              <a:t>quyoshdan</a:t>
            </a:r>
            <a:r>
              <a:rPr lang="en-US" sz="2400" dirty="0"/>
              <a:t> </a:t>
            </a:r>
            <a:r>
              <a:rPr lang="en-US" sz="2400" dirty="0" err="1"/>
              <a:t>masofa</a:t>
            </a:r>
            <a:r>
              <a:rPr lang="en-US" sz="2400" dirty="0"/>
              <a:t> </a:t>
            </a:r>
            <a:r>
              <a:rPr lang="en-US" sz="2400" dirty="0" err="1"/>
              <a:t>ortagani</a:t>
            </a:r>
            <a:r>
              <a:rPr lang="en-US" sz="2400" dirty="0"/>
              <a:t> </a:t>
            </a:r>
            <a:r>
              <a:rPr lang="en-US" sz="2400" dirty="0" err="1"/>
              <a:t>sayin</a:t>
            </a:r>
            <a:r>
              <a:rPr lang="en-US" sz="2400" dirty="0"/>
              <a:t> </a:t>
            </a:r>
            <a:r>
              <a:rPr lang="en-US" sz="2400" dirty="0" err="1"/>
              <a:t>aylanish</a:t>
            </a:r>
            <a:r>
              <a:rPr lang="en-US" sz="2400" dirty="0"/>
              <a:t> </a:t>
            </a:r>
            <a:r>
              <a:rPr lang="en-US" sz="2400" dirty="0" err="1"/>
              <a:t>tezligi</a:t>
            </a:r>
            <a:r>
              <a:rPr lang="en-US" sz="2400" dirty="0"/>
              <a:t> </a:t>
            </a:r>
            <a:r>
              <a:rPr lang="en-US" sz="2400" dirty="0" err="1"/>
              <a:t>kamayishini</a:t>
            </a:r>
            <a:r>
              <a:rPr lang="en-US" sz="2400" dirty="0"/>
              <a:t> </a:t>
            </a:r>
            <a:r>
              <a:rPr lang="en-US" sz="2400" dirty="0" err="1"/>
              <a:t>isbotlab</a:t>
            </a:r>
            <a:r>
              <a:rPr lang="en-US" sz="2400" dirty="0"/>
              <a:t> </a:t>
            </a:r>
            <a:r>
              <a:rPr lang="en-US" sz="2400" dirty="0" err="1"/>
              <a:t>beradi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C3F57E-73AC-4512-B8EB-29A002486FFF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692458" y="614506"/>
            <a:ext cx="10661342" cy="531870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tushuntiriladi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tajribaviy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geometric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tsrzda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Astronomiyada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sayyoralarning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mumkun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Kepler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sayyoralar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harakat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ellilps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o’zgaruvchanligi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bog’lanishni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astronomiya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kosmonavtika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poydevoriga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90AB5-C038-4661-9A19-4C506ED8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234" y="6114548"/>
            <a:ext cx="3398763" cy="365125"/>
          </a:xfrm>
        </p:spPr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B5703F-BF56-47DD-A351-933139F5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7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11DAE73-6CD3-4771-ABF6-C81636C1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4" y="562882"/>
            <a:ext cx="10515600" cy="1325563"/>
          </a:xfrm>
        </p:spPr>
        <p:txBody>
          <a:bodyPr rtlCol="0"/>
          <a:lstStyle/>
          <a:p>
            <a:pPr rtl="0"/>
            <a:r>
              <a:rPr lang="en-US" dirty="0" err="1"/>
              <a:t>Sharlarning</a:t>
            </a:r>
            <a:r>
              <a:rPr lang="en-US" dirty="0"/>
              <a:t>   </a:t>
            </a:r>
            <a:r>
              <a:rPr lang="en-US" dirty="0" err="1"/>
              <a:t>to’qnashuvi</a:t>
            </a:r>
            <a:r>
              <a:rPr lang="en-US" dirty="0"/>
              <a:t>  4  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C1407A-1D74-46E8-8A3D-AE720F58C0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3136" y="1888444"/>
            <a:ext cx="10360664" cy="992359"/>
          </a:xfrm>
        </p:spPr>
        <p:txBody>
          <a:bodyPr rtlCol="0"/>
          <a:lstStyle/>
          <a:p>
            <a:pPr rtl="0"/>
            <a:r>
              <a:rPr lang="en-US" sz="2400" dirty="0" err="1"/>
              <a:t>Ti’qnashuv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– </a:t>
            </a:r>
            <a:r>
              <a:rPr lang="en-US" sz="2400" dirty="0" err="1"/>
              <a:t>ikki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undan</a:t>
            </a:r>
            <a:r>
              <a:rPr lang="en-US" sz="2400" dirty="0"/>
              <a:t> </a:t>
            </a:r>
            <a:r>
              <a:rPr lang="en-US" sz="2400" dirty="0" err="1"/>
              <a:t>ortiq</a:t>
            </a:r>
            <a:r>
              <a:rPr lang="en-US" sz="2400" dirty="0"/>
              <a:t> </a:t>
            </a:r>
            <a:r>
              <a:rPr lang="en-US" sz="2400" dirty="0" err="1"/>
              <a:t>bo’lgan</a:t>
            </a:r>
            <a:r>
              <a:rPr lang="en-US" sz="2400" dirty="0"/>
              <a:t> jism ( </a:t>
            </a:r>
            <a:r>
              <a:rPr lang="en-US" sz="2400" dirty="0" err="1"/>
              <a:t>ko’pinv</a:t>
            </a:r>
            <a:r>
              <a:rPr lang="en-US" sz="2400" dirty="0"/>
              <a:t>=cha </a:t>
            </a:r>
            <a:r>
              <a:rPr lang="en-US" sz="2400" dirty="0" err="1"/>
              <a:t>sharlar</a:t>
            </a:r>
            <a:r>
              <a:rPr lang="en-US" sz="2400" dirty="0"/>
              <a:t> ) </a:t>
            </a:r>
            <a:r>
              <a:rPr lang="en-US" sz="2400" dirty="0" err="1"/>
              <a:t>orasida</a:t>
            </a:r>
            <a:r>
              <a:rPr lang="en-US" sz="2400" dirty="0"/>
              <a:t>  </a:t>
            </a:r>
            <a:r>
              <a:rPr lang="en-US" sz="2400" dirty="0" err="1"/>
              <a:t>qisaqa</a:t>
            </a:r>
            <a:r>
              <a:rPr lang="en-US" sz="2400" dirty="0"/>
              <a:t> </a:t>
            </a:r>
            <a:r>
              <a:rPr lang="en-US" sz="2400" dirty="0" err="1"/>
              <a:t>vaqt</a:t>
            </a:r>
            <a:r>
              <a:rPr lang="en-US" sz="2400" dirty="0"/>
              <a:t> </a:t>
            </a:r>
            <a:r>
              <a:rPr lang="en-US" sz="2400" dirty="0" err="1"/>
              <a:t>davomod</a:t>
            </a:r>
            <a:r>
              <a:rPr lang="en-US" sz="2400" dirty="0"/>
              <a:t> a </a:t>
            </a:r>
            <a:r>
              <a:rPr lang="en-US" sz="2400" dirty="0" err="1"/>
              <a:t>o’zaro</a:t>
            </a:r>
            <a:r>
              <a:rPr lang="en-US" sz="2400" dirty="0"/>
              <a:t> </a:t>
            </a:r>
            <a:r>
              <a:rPr lang="en-US" sz="2400" dirty="0" err="1"/>
              <a:t>ta’sirlashib</a:t>
            </a:r>
            <a:r>
              <a:rPr lang="en-US" sz="2400" dirty="0"/>
              <a:t> , </a:t>
            </a:r>
            <a:r>
              <a:rPr lang="en-US" sz="2400" dirty="0" err="1"/>
              <a:t>tezligi</a:t>
            </a:r>
            <a:r>
              <a:rPr lang="en-US" sz="2400" dirty="0"/>
              <a:t>,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energiyalari</a:t>
            </a:r>
            <a:r>
              <a:rPr lang="en-US" sz="2400" dirty="0"/>
              <a:t>  </a:t>
            </a:r>
            <a:r>
              <a:rPr lang="en-US" sz="2400" dirty="0" err="1"/>
              <a:t>holatini</a:t>
            </a:r>
            <a:r>
              <a:rPr lang="en-US" sz="2400" dirty="0"/>
              <a:t> </a:t>
            </a:r>
            <a:r>
              <a:rPr lang="en-US" sz="2400" dirty="0" err="1"/>
              <a:t>o’zgarish</a:t>
            </a:r>
            <a:r>
              <a:rPr lang="en-US" sz="2400" dirty="0"/>
              <a:t> </a:t>
            </a:r>
            <a:r>
              <a:rPr lang="en-US" sz="2400" dirty="0" err="1"/>
              <a:t>jarayoniga</a:t>
            </a:r>
            <a:r>
              <a:rPr lang="en-US" sz="2400" dirty="0"/>
              <a:t> </a:t>
            </a:r>
            <a:r>
              <a:rPr lang="en-US" sz="2400" dirty="0" err="1"/>
              <a:t>aytiladi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809F6AA-8787-46D7-ACFE-35FEE08B5A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2038" y="3223632"/>
            <a:ext cx="5039590" cy="2707199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en-US" sz="2800" dirty="0"/>
              <a:t>1 </a:t>
            </a:r>
            <a:r>
              <a:rPr lang="en-US" sz="2800" dirty="0" err="1"/>
              <a:t>Elastik</a:t>
            </a:r>
            <a:r>
              <a:rPr lang="en-US" sz="2800" dirty="0"/>
              <a:t> ( </a:t>
            </a:r>
            <a:r>
              <a:rPr lang="en-US" sz="2800" dirty="0" err="1"/>
              <a:t>qaytaruvchi</a:t>
            </a:r>
            <a:r>
              <a:rPr lang="en-US" sz="2800" dirty="0"/>
              <a:t>) </a:t>
            </a:r>
            <a:r>
              <a:rPr lang="en-US" sz="2800" dirty="0" err="1"/>
              <a:t>to’qnashuv</a:t>
            </a:r>
            <a:r>
              <a:rPr lang="en-US" sz="2800" dirty="0"/>
              <a:t>. Bu </a:t>
            </a:r>
            <a:r>
              <a:rPr lang="en-US" sz="2800" dirty="0" err="1"/>
              <a:t>holda</a:t>
            </a:r>
            <a:endParaRPr lang="en-US" sz="2800" dirty="0"/>
          </a:p>
          <a:p>
            <a:pPr marL="0" indent="0" rtl="0">
              <a:buNone/>
            </a:pPr>
            <a:r>
              <a:rPr lang="en-US" sz="2800" dirty="0"/>
              <a:t>.</a:t>
            </a:r>
            <a:r>
              <a:rPr lang="en-US" sz="2800" dirty="0" err="1"/>
              <a:t>Jismlar</a:t>
            </a:r>
            <a:r>
              <a:rPr lang="en-US" sz="2800" dirty="0"/>
              <a:t> </a:t>
            </a:r>
            <a:r>
              <a:rPr lang="en-US" sz="2800" dirty="0" err="1"/>
              <a:t>to’qnashgach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–</a:t>
            </a:r>
            <a:r>
              <a:rPr lang="en-US" sz="2800" dirty="0" err="1"/>
              <a:t>biridan</a:t>
            </a:r>
            <a:r>
              <a:rPr lang="en-US" sz="2800" dirty="0"/>
              <a:t> </a:t>
            </a:r>
            <a:r>
              <a:rPr lang="en-US" sz="2800" dirty="0" err="1"/>
              <a:t>ajralib</a:t>
            </a:r>
            <a:r>
              <a:rPr lang="en-US" sz="2800" dirty="0"/>
              <a:t> </a:t>
            </a:r>
            <a:r>
              <a:rPr lang="en-US" sz="2800" dirty="0" err="1"/>
              <a:t>chiqadi</a:t>
            </a:r>
            <a:endParaRPr lang="en-US" sz="2800" dirty="0"/>
          </a:p>
          <a:p>
            <a:pPr marL="0" indent="0" rtl="0">
              <a:buNone/>
            </a:pPr>
            <a:r>
              <a:rPr lang="en-US" sz="2800" dirty="0"/>
              <a:t>.</a:t>
            </a:r>
            <a:r>
              <a:rPr lang="en-US" sz="2800" dirty="0" err="1"/>
              <a:t>Ularning</a:t>
            </a:r>
            <a:r>
              <a:rPr lang="en-US" sz="2800" dirty="0"/>
              <a:t> kinetic </a:t>
            </a:r>
            <a:r>
              <a:rPr lang="en-US" sz="2800" dirty="0" err="1"/>
              <a:t>ernergiyasi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impulse </a:t>
            </a:r>
            <a:r>
              <a:rPr lang="en-US" sz="2800" dirty="0" err="1"/>
              <a:t>saqlanadi</a:t>
            </a:r>
            <a:endParaRPr lang="en-US" sz="2800" dirty="0"/>
          </a:p>
          <a:p>
            <a:pPr marL="0" indent="0" rtl="0">
              <a:buNone/>
            </a:pPr>
            <a:r>
              <a:rPr lang="en-US" sz="2800" dirty="0"/>
              <a:t>.</a:t>
            </a:r>
            <a:r>
              <a:rPr lang="en-US" sz="2800" dirty="0" err="1"/>
              <a:t>To’qnashuv</a:t>
            </a:r>
            <a:r>
              <a:rPr lang="en-US" sz="2800" dirty="0"/>
              <a:t> </a:t>
            </a:r>
            <a:r>
              <a:rPr lang="en-US" sz="2800" dirty="0" err="1"/>
              <a:t>jarayonida</a:t>
            </a:r>
            <a:r>
              <a:rPr lang="en-US" sz="2800" dirty="0"/>
              <a:t> </a:t>
            </a:r>
            <a:r>
              <a:rPr lang="en-US" sz="2800" dirty="0" err="1"/>
              <a:t>issiqlik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deformatsiya</a:t>
            </a:r>
            <a:r>
              <a:rPr lang="en-US" sz="2800" dirty="0"/>
              <a:t> </a:t>
            </a:r>
            <a:r>
              <a:rPr lang="en-US" sz="2800" dirty="0" err="1"/>
              <a:t>jarayoni</a:t>
            </a:r>
            <a:r>
              <a:rPr lang="en-US" sz="2800" dirty="0"/>
              <a:t> </a:t>
            </a:r>
            <a:r>
              <a:rPr lang="en-US" sz="2800" dirty="0" err="1"/>
              <a:t>deyarli</a:t>
            </a:r>
            <a:r>
              <a:rPr lang="en-US" sz="2800" dirty="0"/>
              <a:t> </a:t>
            </a:r>
            <a:r>
              <a:rPr lang="en-US" sz="2800" dirty="0" err="1"/>
              <a:t>bo’lmaydi</a:t>
            </a:r>
            <a:r>
              <a:rPr lang="en-US" sz="2800" dirty="0"/>
              <a:t> </a:t>
            </a:r>
          </a:p>
          <a:p>
            <a:pPr marL="0" indent="0" rtl="0">
              <a:buNone/>
            </a:pPr>
            <a:r>
              <a:rPr lang="en-US" sz="2800" dirty="0" err="1"/>
              <a:t>Impulsning</a:t>
            </a:r>
            <a:r>
              <a:rPr lang="en-US" sz="2800" dirty="0"/>
              <a:t> </a:t>
            </a:r>
            <a:r>
              <a:rPr lang="en-US" sz="2800" dirty="0" err="1"/>
              <a:t>saqlanishi</a:t>
            </a:r>
            <a:r>
              <a:rPr lang="en-US" sz="2800" dirty="0"/>
              <a:t>:</a:t>
            </a:r>
          </a:p>
          <a:p>
            <a:pPr marL="0" indent="0" rtl="0">
              <a:buNone/>
            </a:pPr>
            <a:r>
              <a:rPr lang="en-US" sz="2800" dirty="0"/>
              <a:t>(m1v1+m2v2=m1v1’+m2v2’)</a:t>
            </a:r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509180-5380-4AD5-A72A-75354134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AD71C9-3F01-480B-8A45-1395B357E1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0444" y="3054927"/>
            <a:ext cx="4704831" cy="270719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To’qnashuv</a:t>
            </a:r>
            <a:r>
              <a:rPr lang="en-US" sz="2400" dirty="0"/>
              <a:t> </a:t>
            </a:r>
            <a:r>
              <a:rPr lang="en-US" sz="2400" dirty="0" err="1"/>
              <a:t>jarayonida</a:t>
            </a:r>
            <a:r>
              <a:rPr lang="en-US" sz="2400" dirty="0"/>
              <a:t> </a:t>
            </a:r>
            <a:r>
              <a:rPr lang="en-US" sz="2400" dirty="0" err="1"/>
              <a:t>ularning</a:t>
            </a:r>
            <a:r>
              <a:rPr lang="en-US" sz="2400" dirty="0"/>
              <a:t>  </a:t>
            </a:r>
            <a:r>
              <a:rPr lang="en-US" sz="2400" dirty="0" err="1"/>
              <a:t>mexanik</a:t>
            </a:r>
            <a:r>
              <a:rPr lang="en-US" sz="2400" dirty="0"/>
              <a:t> </a:t>
            </a:r>
            <a:r>
              <a:rPr lang="en-US" sz="2400" dirty="0" err="1"/>
              <a:t>harakatlarining</a:t>
            </a:r>
            <a:r>
              <a:rPr lang="en-US" sz="2400" dirty="0"/>
              <a:t> </a:t>
            </a:r>
            <a:r>
              <a:rPr lang="en-US" sz="2400" dirty="0" err="1"/>
              <a:t>enh</a:t>
            </a:r>
            <a:r>
              <a:rPr lang="en-US" sz="2400" dirty="0"/>
              <a:t> </a:t>
            </a:r>
            <a:r>
              <a:rPr lang="en-US" sz="2400" dirty="0" err="1"/>
              <a:t>muhim</a:t>
            </a:r>
            <a:r>
              <a:rPr lang="en-US" sz="2400" dirty="0"/>
              <a:t>  </a:t>
            </a:r>
            <a:r>
              <a:rPr lang="en-US" sz="2400" dirty="0" err="1"/>
              <a:t>ko’rinishlaridan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 U </a:t>
            </a:r>
            <a:r>
              <a:rPr lang="en-US" sz="2400" dirty="0" err="1"/>
              <a:t>fizikada</a:t>
            </a:r>
            <a:r>
              <a:rPr lang="en-US" sz="2400" dirty="0"/>
              <a:t>  </a:t>
            </a:r>
            <a:r>
              <a:rPr lang="en-US" sz="2400" dirty="0" err="1"/>
              <a:t>impulsning</a:t>
            </a:r>
            <a:r>
              <a:rPr lang="en-US" sz="2400" dirty="0"/>
              <a:t> </a:t>
            </a:r>
            <a:r>
              <a:rPr lang="en-US" sz="2400" dirty="0" err="1"/>
              <a:t>saqlanish</a:t>
            </a:r>
            <a:r>
              <a:rPr lang="en-US" sz="2400" dirty="0"/>
              <a:t> </a:t>
            </a:r>
            <a:r>
              <a:rPr lang="en-US" sz="2400" dirty="0" err="1"/>
              <a:t>qomuni</a:t>
            </a:r>
            <a:r>
              <a:rPr lang="en-US" sz="2400" dirty="0"/>
              <a:t> 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energiyaning</a:t>
            </a:r>
            <a:r>
              <a:rPr lang="en-US" sz="2400" dirty="0"/>
              <a:t> </a:t>
            </a:r>
            <a:r>
              <a:rPr lang="en-US" sz="2400" dirty="0" err="1"/>
              <a:t>saqlanish</a:t>
            </a:r>
            <a:r>
              <a:rPr lang="en-US" sz="2400" dirty="0"/>
              <a:t> </a:t>
            </a:r>
            <a:r>
              <a:rPr lang="en-US" sz="2400" dirty="0" err="1"/>
              <a:t>qonuni</a:t>
            </a:r>
            <a:r>
              <a:rPr lang="en-US" sz="2400" dirty="0"/>
              <a:t> </a:t>
            </a:r>
            <a:r>
              <a:rPr lang="en-US" sz="2400" dirty="0" err="1"/>
              <a:t>orqali</a:t>
            </a:r>
            <a:r>
              <a:rPr lang="en-US" sz="2400" dirty="0"/>
              <a:t> </a:t>
            </a:r>
            <a:r>
              <a:rPr lang="en-US" sz="2400" dirty="0" err="1"/>
              <a:t>tahlil</a:t>
            </a:r>
            <a:r>
              <a:rPr lang="en-US" sz="2400" dirty="0"/>
              <a:t> </a:t>
            </a:r>
            <a:r>
              <a:rPr lang="en-US" sz="2400" dirty="0" err="1"/>
              <a:t>qilinafi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amilayotlar</a:t>
            </a:r>
            <a:r>
              <a:rPr lang="en-US" sz="2400" dirty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qonunlar</a:t>
            </a:r>
            <a:r>
              <a:rPr lang="en-US" sz="2400" dirty="0"/>
              <a:t> </a:t>
            </a:r>
            <a:r>
              <a:rPr lang="en-US" sz="2400" dirty="0" err="1"/>
              <a:t>asosida</a:t>
            </a:r>
            <a:r>
              <a:rPr lang="en-US" sz="2400" dirty="0"/>
              <a:t>  </a:t>
            </a:r>
            <a:r>
              <a:rPr lang="en-US" sz="2400" dirty="0" err="1"/>
              <a:t>olib</a:t>
            </a:r>
            <a:r>
              <a:rPr lang="en-US" sz="2400" dirty="0"/>
              <a:t> </a:t>
            </a:r>
            <a:r>
              <a:rPr lang="en-US" sz="2400" dirty="0" err="1"/>
              <a:t>boriladi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18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20A25BC-4140-46AA-9534-E08CEE87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13" y="763481"/>
            <a:ext cx="10533888" cy="5351067"/>
          </a:xfrm>
        </p:spPr>
        <p:txBody>
          <a:bodyPr rtlCol="0">
            <a:normAutofit/>
          </a:bodyPr>
          <a:lstStyle/>
          <a:p>
            <a:pPr rtl="0"/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45C8C93-8D1C-4B92-87D4-43C5CF87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4949" y="4035828"/>
            <a:ext cx="6853352" cy="1907772"/>
          </a:xfrm>
        </p:spPr>
        <p:txBody>
          <a:bodyPr rtlCol="0"/>
          <a:lstStyle/>
          <a:p>
            <a:pPr algn="ctr" rtl="0"/>
            <a:r>
              <a:rPr lang="en-US" sz="1800" dirty="0" err="1">
                <a:solidFill>
                  <a:schemeClr val="tx1"/>
                </a:solidFill>
              </a:rPr>
              <a:t>To’qnashuv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jarayonining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bosqichlari</a:t>
            </a:r>
            <a:endParaRPr lang="en-US" sz="1800" dirty="0">
              <a:solidFill>
                <a:schemeClr val="tx1"/>
              </a:solidFill>
            </a:endParaRP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1 </a:t>
            </a:r>
            <a:r>
              <a:rPr lang="en-US" sz="1800" dirty="0" err="1">
                <a:solidFill>
                  <a:schemeClr val="tx1"/>
                </a:solidFill>
              </a:rPr>
              <a:t>Yaqqol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yaqinlashadi</a:t>
            </a: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dirty="0" err="1">
                <a:solidFill>
                  <a:schemeClr val="tx1"/>
                </a:solidFill>
              </a:rPr>
              <a:t>jismlar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biriga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yaqinlashadi</a:t>
            </a:r>
            <a:endParaRPr lang="en-US" sz="1800" dirty="0">
              <a:solidFill>
                <a:schemeClr val="tx1"/>
              </a:solidFill>
            </a:endParaRP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2 </a:t>
            </a:r>
            <a:r>
              <a:rPr lang="en-US" sz="1800" dirty="0" err="1">
                <a:solidFill>
                  <a:schemeClr val="tx1"/>
                </a:solidFill>
              </a:rPr>
              <a:t>Deformatsiya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bosqichi</a:t>
            </a: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dirty="0" err="1">
                <a:solidFill>
                  <a:schemeClr val="tx1"/>
                </a:solidFill>
              </a:rPr>
              <a:t>to’qnashuv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paytida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jismlar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qisqaradi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energiya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saqlanadi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3 </a:t>
            </a:r>
            <a:r>
              <a:rPr lang="en-US" sz="1800" dirty="0" err="1">
                <a:solidFill>
                  <a:schemeClr val="tx1"/>
                </a:solidFill>
              </a:rPr>
              <a:t>Ajralish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yoki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birlashish</a:t>
            </a: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dirty="0" err="1">
                <a:solidFill>
                  <a:schemeClr val="tx1"/>
                </a:solidFill>
              </a:rPr>
              <a:t>jismlar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qayta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tiklanadi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yoki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birlashadi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4 </a:t>
            </a:r>
            <a:r>
              <a:rPr lang="en-US" sz="1800" dirty="0" err="1">
                <a:solidFill>
                  <a:schemeClr val="tx1"/>
                </a:solidFill>
              </a:rPr>
              <a:t>Keyingi</a:t>
            </a:r>
            <a:r>
              <a:rPr lang="en-US" sz="1800" dirty="0">
                <a:solidFill>
                  <a:schemeClr val="tx1"/>
                </a:solidFill>
              </a:rPr>
              <a:t> harakat-</a:t>
            </a:r>
            <a:r>
              <a:rPr lang="en-US" sz="1800" dirty="0" err="1">
                <a:solidFill>
                  <a:schemeClr val="tx1"/>
                </a:solidFill>
              </a:rPr>
              <a:t>yangi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tezliklar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bilan</a:t>
            </a:r>
            <a:r>
              <a:rPr lang="en-US" sz="1800" dirty="0">
                <a:solidFill>
                  <a:schemeClr val="tx1"/>
                </a:solidFill>
              </a:rPr>
              <a:t> harakat </a:t>
            </a:r>
            <a:r>
              <a:rPr lang="en-US" sz="1800" dirty="0" err="1">
                <a:solidFill>
                  <a:schemeClr val="tx1"/>
                </a:solidFill>
              </a:rPr>
              <a:t>davom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etadi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C1B33C-CD10-46DE-98D6-94BCA875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AAFDDA-B948-4547-8665-23D126C092A1}"/>
              </a:ext>
            </a:extLst>
          </p:cNvPr>
          <p:cNvSpPr/>
          <p:nvPr/>
        </p:nvSpPr>
        <p:spPr>
          <a:xfrm>
            <a:off x="831273" y="852055"/>
            <a:ext cx="3377045" cy="4883727"/>
          </a:xfrm>
          <a:prstGeom prst="rect">
            <a:avLst/>
          </a:prstGeom>
          <a:solidFill>
            <a:srgbClr val="F7F1E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2000" dirty="0"/>
              <a:t>2  </a:t>
            </a:r>
            <a:r>
              <a:rPr lang="en-US" sz="2000" dirty="0" err="1"/>
              <a:t>Noelastik</a:t>
            </a:r>
            <a:r>
              <a:rPr lang="en-US" sz="2000" dirty="0"/>
              <a:t> (</a:t>
            </a:r>
            <a:r>
              <a:rPr lang="en-US" sz="2000" dirty="0" err="1"/>
              <a:t>qaytmas</a:t>
            </a:r>
            <a:r>
              <a:rPr lang="en-US" sz="2000" dirty="0"/>
              <a:t> ) </a:t>
            </a:r>
            <a:r>
              <a:rPr lang="en-US" sz="2000" dirty="0" err="1"/>
              <a:t>to’qnashuv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. </a:t>
            </a:r>
            <a:r>
              <a:rPr lang="en-US" sz="2000" dirty="0" err="1"/>
              <a:t>Jisimlar</a:t>
            </a:r>
            <a:r>
              <a:rPr lang="en-US" sz="2000" dirty="0"/>
              <a:t> </a:t>
            </a:r>
            <a:r>
              <a:rPr lang="en-US" sz="2000" dirty="0" err="1"/>
              <a:t>to’qnashganda</a:t>
            </a:r>
            <a:r>
              <a:rPr lang="en-US" sz="2000" dirty="0"/>
              <a:t> </a:t>
            </a:r>
            <a:r>
              <a:rPr lang="en-US" sz="2000" dirty="0" err="1"/>
              <a:t>so’ng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biriga</a:t>
            </a:r>
            <a:r>
              <a:rPr lang="en-US" sz="2000" dirty="0"/>
              <a:t> </a:t>
            </a:r>
            <a:r>
              <a:rPr lang="en-US" sz="2000" dirty="0" err="1"/>
              <a:t>yopishib</a:t>
            </a:r>
            <a:r>
              <a:rPr lang="en-US" sz="2000" dirty="0"/>
              <a:t> </a:t>
            </a:r>
            <a:r>
              <a:rPr lang="en-US" sz="2000" dirty="0" err="1"/>
              <a:t>qoladi</a:t>
            </a:r>
            <a:r>
              <a:rPr lang="en-US" sz="2000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birgalikda</a:t>
            </a:r>
            <a:r>
              <a:rPr lang="en-US" sz="2000" dirty="0"/>
              <a:t> harakat </a:t>
            </a:r>
            <a:r>
              <a:rPr lang="en-US" sz="2000" dirty="0" err="1"/>
              <a:t>qiladi</a:t>
            </a:r>
            <a:endParaRPr lang="en-US" sz="2000" dirty="0"/>
          </a:p>
          <a:p>
            <a:pPr algn="ctr"/>
            <a:r>
              <a:rPr lang="en-US" sz="2000" dirty="0"/>
              <a:t>.</a:t>
            </a:r>
            <a:r>
              <a:rPr lang="en-US" sz="2000" dirty="0" err="1"/>
              <a:t>Impulsning</a:t>
            </a:r>
            <a:r>
              <a:rPr lang="en-US" sz="2000" dirty="0"/>
              <a:t> </a:t>
            </a:r>
            <a:r>
              <a:rPr lang="en-US" sz="2000" dirty="0" err="1"/>
              <a:t>saqlanadi</a:t>
            </a:r>
            <a:r>
              <a:rPr lang="en-US" sz="2000" dirty="0"/>
              <a:t> , ammo kinetic </a:t>
            </a:r>
            <a:r>
              <a:rPr lang="en-US" sz="2000" dirty="0" err="1"/>
              <a:t>energiganing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qismi</a:t>
            </a:r>
            <a:r>
              <a:rPr lang="en-US" sz="2000" dirty="0"/>
              <a:t> , </a:t>
            </a:r>
            <a:r>
              <a:rPr lang="en-US" sz="2000" dirty="0" err="1"/>
              <a:t>tovush</a:t>
            </a:r>
            <a:r>
              <a:rPr lang="en-US" sz="2000" dirty="0"/>
              <a:t>, </a:t>
            </a:r>
            <a:r>
              <a:rPr lang="en-US" sz="2000" dirty="0" err="1"/>
              <a:t>deformatsiya</a:t>
            </a:r>
            <a:r>
              <a:rPr lang="en-US" sz="2000" dirty="0"/>
              <a:t>, </a:t>
            </a:r>
            <a:r>
              <a:rPr lang="en-US" sz="2000" dirty="0" err="1"/>
              <a:t>yoki</a:t>
            </a:r>
            <a:r>
              <a:rPr lang="en-US" sz="2000" dirty="0"/>
              <a:t>  </a:t>
            </a:r>
            <a:r>
              <a:rPr lang="en-US" sz="2000" dirty="0" err="1"/>
              <a:t>boshqa</a:t>
            </a:r>
            <a:r>
              <a:rPr lang="en-US" sz="2000" dirty="0"/>
              <a:t> </a:t>
            </a:r>
            <a:r>
              <a:rPr lang="en-US" sz="2000" dirty="0" err="1"/>
              <a:t>energiyalarga</a:t>
            </a:r>
            <a:r>
              <a:rPr lang="en-US" sz="2000" dirty="0"/>
              <a:t> </a:t>
            </a:r>
            <a:r>
              <a:rPr lang="en-US" sz="2000" dirty="0" err="1"/>
              <a:t>aylanadi</a:t>
            </a:r>
            <a:r>
              <a:rPr lang="en-US" sz="2000" dirty="0"/>
              <a:t> . Bu </a:t>
            </a:r>
            <a:r>
              <a:rPr lang="en-US" sz="2000" dirty="0" err="1"/>
              <a:t>jarayon</a:t>
            </a:r>
            <a:r>
              <a:rPr lang="en-US" sz="2000" dirty="0"/>
              <a:t> </a:t>
            </a:r>
            <a:r>
              <a:rPr lang="en-US" sz="2000" dirty="0" err="1"/>
              <a:t>elastik</a:t>
            </a:r>
            <a:r>
              <a:rPr lang="en-US" sz="2000" dirty="0"/>
              <a:t> </a:t>
            </a:r>
            <a:r>
              <a:rPr lang="en-US" sz="2000" dirty="0" err="1"/>
              <a:t>to’qnashuv</a:t>
            </a:r>
            <a:r>
              <a:rPr lang="en-US" sz="2000" dirty="0"/>
              <a:t> </a:t>
            </a:r>
            <a:r>
              <a:rPr lang="en-US" sz="2000" dirty="0" err="1"/>
              <a:t>jarayoniga</a:t>
            </a:r>
            <a:r>
              <a:rPr lang="en-US" sz="2000" dirty="0"/>
              <a:t> </a:t>
            </a:r>
            <a:r>
              <a:rPr lang="en-US" sz="2000" dirty="0" err="1"/>
              <a:t>zid</a:t>
            </a:r>
            <a:r>
              <a:rPr lang="en-US" sz="2000" dirty="0"/>
              <a:t> </a:t>
            </a:r>
            <a:r>
              <a:rPr lang="en-US" sz="2000" dirty="0" err="1"/>
              <a:t>zavishda</a:t>
            </a:r>
            <a:r>
              <a:rPr lang="en-US" sz="2000" dirty="0"/>
              <a:t> </a:t>
            </a:r>
            <a:r>
              <a:rPr lang="en-US" sz="2000" dirty="0" err="1"/>
              <a:t>davom</a:t>
            </a:r>
            <a:r>
              <a:rPr lang="en-US" sz="2000" dirty="0"/>
              <a:t> </a:t>
            </a:r>
            <a:r>
              <a:rPr lang="en-US" sz="2000" dirty="0" err="1"/>
              <a:t>etadi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saqlanadi</a:t>
            </a:r>
            <a:endParaRPr lang="en-US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D9B877-5013-4984-99B9-1185380F082B}"/>
              </a:ext>
            </a:extLst>
          </p:cNvPr>
          <p:cNvSpPr/>
          <p:nvPr/>
        </p:nvSpPr>
        <p:spPr>
          <a:xfrm>
            <a:off x="4748645" y="1637608"/>
            <a:ext cx="5590310" cy="4571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24FAF60C-5261-49C3-83C3-BDEA585B7830}"/>
              </a:ext>
            </a:extLst>
          </p:cNvPr>
          <p:cNvSpPr/>
          <p:nvPr/>
        </p:nvSpPr>
        <p:spPr>
          <a:xfrm>
            <a:off x="5174673" y="1153391"/>
            <a:ext cx="509154" cy="484217"/>
          </a:xfrm>
          <a:prstGeom prst="flowChartConnector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36E4EEB2-3CE9-47C9-AD3A-ED60526D3049}"/>
              </a:ext>
            </a:extLst>
          </p:cNvPr>
          <p:cNvSpPr/>
          <p:nvPr/>
        </p:nvSpPr>
        <p:spPr>
          <a:xfrm>
            <a:off x="9008918" y="1225321"/>
            <a:ext cx="540327" cy="386544"/>
          </a:xfrm>
          <a:prstGeom prst="flowChartConnector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E660DCD-1798-49B9-AB0F-0FC0C630DF4A}"/>
              </a:ext>
            </a:extLst>
          </p:cNvPr>
          <p:cNvSpPr/>
          <p:nvPr/>
        </p:nvSpPr>
        <p:spPr>
          <a:xfrm>
            <a:off x="5683827" y="1395499"/>
            <a:ext cx="824348" cy="45719"/>
          </a:xfrm>
          <a:prstGeom prst="rightArrow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2BD74FEC-A856-4FCE-81BE-B1F03D24F454}"/>
              </a:ext>
            </a:extLst>
          </p:cNvPr>
          <p:cNvSpPr/>
          <p:nvPr/>
        </p:nvSpPr>
        <p:spPr>
          <a:xfrm>
            <a:off x="8203234" y="1395499"/>
            <a:ext cx="805684" cy="45719"/>
          </a:xfrm>
          <a:prstGeom prst="leftArrow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787D78-6B25-4168-A97A-3B02AD6CE971}"/>
              </a:ext>
            </a:extLst>
          </p:cNvPr>
          <p:cNvSpPr/>
          <p:nvPr/>
        </p:nvSpPr>
        <p:spPr>
          <a:xfrm>
            <a:off x="4793577" y="544714"/>
            <a:ext cx="775950" cy="48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dirty="0"/>
              <a:t>m1v1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5565B0-680E-42FF-A68E-C8B96AD14A15}"/>
              </a:ext>
            </a:extLst>
          </p:cNvPr>
          <p:cNvSpPr/>
          <p:nvPr/>
        </p:nvSpPr>
        <p:spPr>
          <a:xfrm>
            <a:off x="9008918" y="737697"/>
            <a:ext cx="852055" cy="4156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dirty="0"/>
              <a:t>m2v2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027B9D-D005-409B-9814-FCDCF20D3986}"/>
              </a:ext>
            </a:extLst>
          </p:cNvPr>
          <p:cNvSpPr/>
          <p:nvPr/>
        </p:nvSpPr>
        <p:spPr>
          <a:xfrm flipV="1">
            <a:off x="4793577" y="2836718"/>
            <a:ext cx="5545378" cy="45719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3BCEAF46-B66A-473F-A1CD-A1F430371873}"/>
              </a:ext>
            </a:extLst>
          </p:cNvPr>
          <p:cNvSpPr/>
          <p:nvPr/>
        </p:nvSpPr>
        <p:spPr>
          <a:xfrm>
            <a:off x="6909954" y="2356235"/>
            <a:ext cx="519545" cy="467591"/>
          </a:xfrm>
          <a:prstGeom prst="flowChartConnector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5AE14039-6B76-49A1-9F47-3FB4B51DB1D9}"/>
              </a:ext>
            </a:extLst>
          </p:cNvPr>
          <p:cNvSpPr/>
          <p:nvPr/>
        </p:nvSpPr>
        <p:spPr>
          <a:xfrm>
            <a:off x="7290907" y="2356235"/>
            <a:ext cx="550718" cy="457931"/>
          </a:xfrm>
          <a:prstGeom prst="flowChartConnector">
            <a:avLst/>
          </a:pr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9DA3F5-916D-472C-9B2E-CB53CE7DD3A0}"/>
              </a:ext>
            </a:extLst>
          </p:cNvPr>
          <p:cNvSpPr/>
          <p:nvPr/>
        </p:nvSpPr>
        <p:spPr>
          <a:xfrm>
            <a:off x="6639790" y="1705879"/>
            <a:ext cx="156344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dirty="0"/>
              <a:t>(m1 +m2)’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5AD144D-998A-4CE0-8199-5066853EB034}"/>
              </a:ext>
            </a:extLst>
          </p:cNvPr>
          <p:cNvSpPr/>
          <p:nvPr/>
        </p:nvSpPr>
        <p:spPr>
          <a:xfrm>
            <a:off x="5821279" y="2895329"/>
            <a:ext cx="4424157" cy="3985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dirty="0"/>
              <a:t>m1v1+m2v2 =(m1+m2)’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24DB8AA-898B-49DC-8C39-4A18022F7551}"/>
              </a:ext>
            </a:extLst>
          </p:cNvPr>
          <p:cNvSpPr/>
          <p:nvPr/>
        </p:nvSpPr>
        <p:spPr>
          <a:xfrm>
            <a:off x="4748645" y="3293918"/>
            <a:ext cx="5735782" cy="872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US" dirty="0" err="1"/>
              <a:t>Misol</a:t>
            </a:r>
            <a:r>
              <a:rPr lang="en-US" dirty="0"/>
              <a:t>: </a:t>
            </a:r>
            <a:r>
              <a:rPr lang="en-US" dirty="0" err="1"/>
              <a:t>Plastilindan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shar </a:t>
            </a:r>
            <a:r>
              <a:rPr lang="en-US" dirty="0" err="1"/>
              <a:t>urulgada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birlashib</a:t>
            </a:r>
            <a:r>
              <a:rPr lang="en-US" dirty="0"/>
              <a:t> </a:t>
            </a:r>
            <a:r>
              <a:rPr lang="en-US" dirty="0" err="1"/>
              <a:t>qoladi-bu</a:t>
            </a:r>
            <a:r>
              <a:rPr lang="en-US" dirty="0"/>
              <a:t> no elastic </a:t>
            </a:r>
            <a:r>
              <a:rPr lang="en-US" dirty="0" err="1"/>
              <a:t>to’qnashuvdir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00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566877_TF22987246" id="{9398B511-E019-47AF-B50E-4A1C33D5EE6C}" vid="{E0EDB886-DA3C-493F-82EA-D7CFD58FD1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старомодном стиле</Template>
  <TotalTime>412</TotalTime>
  <Words>933</Words>
  <Application>Microsoft Office PowerPoint</Application>
  <PresentationFormat>Широкоэкранный</PresentationFormat>
  <Paragraphs>82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Edwardian Script ITC</vt:lpstr>
      <vt:lpstr>Тема Office</vt:lpstr>
      <vt:lpstr>Qoqon   davlat    universiteti  Aniq     fanlar   fakulteti  Axborot   tizimlari    yonalishi    talabasi  01/25 guruh   talabasi    Murodova    shahnozaxonning   fizika    fanidan tayyorlagan</vt:lpstr>
      <vt:lpstr>Reaktiv harakat Markaziy maydondagi harakat Kepler qonunlari sharlarning to’qnashuvi</vt:lpstr>
      <vt:lpstr>Reaktiv harakat tushunchasi 1</vt:lpstr>
      <vt:lpstr>Markaziy maydon  harakati 2</vt:lpstr>
      <vt:lpstr>Kepler qonuni</vt:lpstr>
      <vt:lpstr>1  qonun : ellips qonun 2 qonun :Yoylar ( maydon) tengligi 3 qonun: Davrlar va masofalar qonuni</vt:lpstr>
      <vt:lpstr>1 quyosh sistemasidagi barcha  sayyoralar harakati ilmiy asosda tushuntiriladi 2 Ular Nyutonning umumiy tortishish kuchi qonuni uchun  tajribaviy  asos bo’la oladi. 3 Harakarni geometric va matematik tsrzda ifodalash imkonini beradi 4 Astronomiyada hisob kitoblarni aniq qilishiga yordam beradi ( sayyoralarning joylashuvini oldindan aytish mumkun bo’ladi) Kepler qonunlari Quyosh sistemasidagi sayyoralar harakatini mukammal tushuntirib beradi Ularning asosiy – harakat ellilps shaklidagi tezlik o’zgaruvchanligi va davr orasidagi bog’lanishni qat’iy  ekanligini isbotlab bradi Bu qonunlar zamonaviy  astronomiya , fizika va kosmonavtika fanining poydevoriga aylanadi.</vt:lpstr>
      <vt:lpstr>Sharlarning   to’qnashuvi  4    </vt:lpstr>
      <vt:lpstr> </vt:lpstr>
      <vt:lpstr>Hulosa</vt:lpstr>
      <vt:lpstr>E’tiboringiz uchun  rahmat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Qoqon   davlat    universiteti  Aniq     fanlar   fakulteti  Axborot   tizimlari    yonalishi    talabasi  01/25 guruh   talabasi    Murodova    shahnozaxonning   fizika    fanidan tayyorlagan</dc:title>
  <dc:creator>PC</dc:creator>
  <cp:lastModifiedBy>PC</cp:lastModifiedBy>
  <cp:revision>8</cp:revision>
  <dcterms:created xsi:type="dcterms:W3CDTF">2025-10-09T14:50:10Z</dcterms:created>
  <dcterms:modified xsi:type="dcterms:W3CDTF">2025-10-16T23:55:57Z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2018-08-01T18:49:12.3702636Z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