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rlavha va tagx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dan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'g'ri yoki yolg'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849ED3D6-68DC-394F-6EB6-515ACBE1AE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z-Latn-UZ" dirty="0" err="1"/>
              <a:t>Neytron</a:t>
            </a:r>
            <a:r>
              <a:rPr lang="uz-Latn-UZ" dirty="0"/>
              <a:t> generatorlar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A8F9674D-8CFB-893F-0214-B64FA77B73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z-Latn-UZ" dirty="0" err="1"/>
              <a:t>Fan:Tezlatkichlar</a:t>
            </a:r>
            <a:r>
              <a:rPr lang="uz-Latn-UZ" dirty="0"/>
              <a:t> fizikasi</a:t>
            </a:r>
          </a:p>
          <a:p>
            <a:r>
              <a:rPr lang="uz-Latn-UZ" dirty="0" err="1"/>
              <a:t>Abdusamatova</a:t>
            </a:r>
            <a:r>
              <a:rPr lang="uz-Latn-UZ" dirty="0"/>
              <a:t> </a:t>
            </a:r>
            <a:r>
              <a:rPr lang="uz-Latn-UZ" dirty="0" err="1"/>
              <a:t>Marjona</a:t>
            </a:r>
            <a:r>
              <a:rPr lang="uz-Latn-U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823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B803D57-6160-EE42-30BE-EAD55DBF9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Fandagi o’rni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3EB0C74D-07B4-DD8C-7C3E-52BE7AF35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Latn-UZ" u="sng" dirty="0"/>
          </a:p>
          <a:p>
            <a:r>
              <a:rPr lang="uz-Latn-UZ" dirty="0" err="1"/>
              <a:t>Neytron</a:t>
            </a:r>
            <a:r>
              <a:rPr lang="uz-Latn-UZ" dirty="0"/>
              <a:t> generatorlarining fandagi o‘rni yadro fizikasi va unga bog‘liq fan sohalarida juda katta ahamiyatga ega. Ular </a:t>
            </a:r>
            <a:r>
              <a:rPr lang="uz-Latn-UZ" dirty="0" err="1"/>
              <a:t>neytronlar</a:t>
            </a:r>
            <a:r>
              <a:rPr lang="uz-Latn-UZ" dirty="0"/>
              <a:t> oqimini sun’iy ravishda hosil qiluvchi qurilmalar bo‘lib, turli ilmiy tadqiqotlarda asosiy vosita sifatida ishlatiladi.</a:t>
            </a:r>
          </a:p>
          <a:p>
            <a:r>
              <a:rPr lang="uz-Latn-UZ" dirty="0" err="1"/>
              <a:t>Neytron</a:t>
            </a:r>
            <a:r>
              <a:rPr lang="uz-Latn-UZ" dirty="0"/>
              <a:t> generatorlari yadro reaksiyalarini o‘rganishda asosiy manba sifatida ishlatiladi. Ayniqsa, </a:t>
            </a:r>
            <a:r>
              <a:rPr lang="uz-Latn-UZ" dirty="0" err="1"/>
              <a:t>neytron</a:t>
            </a:r>
            <a:r>
              <a:rPr lang="uz-Latn-UZ" dirty="0"/>
              <a:t> bilan qo‘zg‘atiladigan reaksiyalar, </a:t>
            </a:r>
            <a:r>
              <a:rPr lang="uz-Latn-UZ" dirty="0" err="1"/>
              <a:t>neytron</a:t>
            </a:r>
            <a:r>
              <a:rPr lang="uz-Latn-UZ" dirty="0"/>
              <a:t> yutish va yadro bo‘linish jarayonlari ularning yordamida sinab ko‘riladi.</a:t>
            </a:r>
          </a:p>
        </p:txBody>
      </p:sp>
    </p:spTree>
    <p:extLst>
      <p:ext uri="{BB962C8B-B14F-4D97-AF65-F5344CB8AC3E}">
        <p14:creationId xmlns:p14="http://schemas.microsoft.com/office/powerpoint/2010/main" val="1116344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2C45E59-7F9F-0347-50C4-05BA9CD81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Foydalanilgan adabiyotlar: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AAE6CD25-3AC9-E03A-6D39-639236152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z-Latn-UZ" dirty="0" err="1"/>
              <a:t>Google</a:t>
            </a:r>
            <a:r>
              <a:rPr lang="uz-Latn-UZ" dirty="0"/>
              <a:t>:” </a:t>
            </a:r>
            <a:r>
              <a:rPr lang="uz-Latn-UZ" dirty="0" err="1"/>
              <a:t>Wikipedia</a:t>
            </a:r>
            <a:r>
              <a:rPr lang="uz-Latn-UZ" dirty="0"/>
              <a:t>”</a:t>
            </a:r>
          </a:p>
          <a:p>
            <a:pPr marL="0" indent="0">
              <a:buNone/>
            </a:pPr>
            <a:r>
              <a:rPr lang="uz-Latn-UZ" dirty="0" err="1"/>
              <a:t>Chatgpt</a:t>
            </a:r>
            <a:r>
              <a:rPr lang="uz-Latn-UZ" dirty="0"/>
              <a:t> </a:t>
            </a:r>
            <a:r>
              <a:rPr lang="uz-Latn-UZ" dirty="0" err="1"/>
              <a:t>Pragramma</a:t>
            </a:r>
            <a:r>
              <a:rPr lang="uz-Latn-UZ" dirty="0"/>
              <a:t>. </a:t>
            </a:r>
          </a:p>
          <a:p>
            <a:pPr marL="0" indent="0">
              <a:buNone/>
            </a:pPr>
            <a:r>
              <a:rPr lang="uz-Latn-UZ" dirty="0" err="1"/>
              <a:t>Polvonov</a:t>
            </a:r>
            <a:r>
              <a:rPr lang="uz-Latn-UZ" dirty="0"/>
              <a:t> Tezlatkichlar fizikasi kitobidan</a:t>
            </a:r>
          </a:p>
          <a:p>
            <a:pPr marL="0" indent="0">
              <a:buNone/>
            </a:pPr>
            <a:endParaRPr lang="uz-Latn-UZ" dirty="0"/>
          </a:p>
          <a:p>
            <a:pPr marL="0" indent="0">
              <a:buNone/>
            </a:pPr>
            <a:endParaRPr lang="uz-Latn-UZ" dirty="0"/>
          </a:p>
          <a:p>
            <a:pPr marL="0" indent="0">
              <a:buNone/>
            </a:pP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83780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5334803-BBA5-C0E0-03DC-C02A0F2B2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/>
              <a:t>Reja:</a:t>
            </a:r>
            <a:br>
              <a:rPr lang="uz-Latn-UZ" dirty="0"/>
            </a:br>
            <a:r>
              <a:rPr lang="uz-Latn-UZ" dirty="0"/>
              <a:t>1) </a:t>
            </a:r>
            <a:r>
              <a:rPr lang="uz-Latn-UZ" dirty="0" err="1"/>
              <a:t>Neytron</a:t>
            </a:r>
            <a:r>
              <a:rPr lang="uz-Latn-UZ" dirty="0"/>
              <a:t> generatorlar haqida</a:t>
            </a:r>
            <a:br>
              <a:rPr lang="uz-Latn-UZ" dirty="0"/>
            </a:br>
            <a:r>
              <a:rPr lang="uz-Latn-UZ" dirty="0"/>
              <a:t>2) </a:t>
            </a:r>
            <a:r>
              <a:rPr lang="uz-Latn-UZ" dirty="0" err="1"/>
              <a:t>Neytron</a:t>
            </a:r>
            <a:r>
              <a:rPr lang="uz-Latn-UZ" dirty="0"/>
              <a:t> generatorlarning texnikadagi ahamiyati</a:t>
            </a:r>
            <a:br>
              <a:rPr lang="uz-Latn-UZ" dirty="0"/>
            </a:br>
            <a:r>
              <a:rPr lang="uz-Latn-UZ" dirty="0"/>
              <a:t>3) </a:t>
            </a:r>
            <a:r>
              <a:rPr lang="uz-Latn-UZ" dirty="0" err="1"/>
              <a:t>Neytron</a:t>
            </a:r>
            <a:r>
              <a:rPr lang="uz-Latn-UZ" dirty="0"/>
              <a:t> generatorlarning fandagi o’rni</a:t>
            </a:r>
          </a:p>
        </p:txBody>
      </p:sp>
    </p:spTree>
    <p:extLst>
      <p:ext uri="{BB962C8B-B14F-4D97-AF65-F5344CB8AC3E}">
        <p14:creationId xmlns:p14="http://schemas.microsoft.com/office/powerpoint/2010/main" val="227795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2A233EA-5798-99E1-C7CA-5F5055B3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Generatorlar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7C9A9B44-80A2-AC82-19F0-0880187CE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24001"/>
            <a:ext cx="8990541" cy="4517362"/>
          </a:xfrm>
        </p:spPr>
        <p:txBody>
          <a:bodyPr>
            <a:noAutofit/>
          </a:bodyPr>
          <a:lstStyle/>
          <a:p>
            <a:r>
              <a:rPr lang="uz-Latn-UZ" sz="2400" dirty="0" err="1"/>
              <a:t>Neytron</a:t>
            </a:r>
            <a:r>
              <a:rPr lang="uz-Latn-UZ" sz="2400" dirty="0"/>
              <a:t> generatorlari — ixcham </a:t>
            </a:r>
            <a:r>
              <a:rPr lang="uz-Latn-UZ" sz="2400" dirty="0" err="1"/>
              <a:t>chiziqli</a:t>
            </a:r>
            <a:r>
              <a:rPr lang="uz-Latn-UZ" sz="2400" dirty="0"/>
              <a:t> zarracha tezlatgichlarini </a:t>
            </a:r>
            <a:r>
              <a:rPr lang="uz-Latn-UZ" sz="2400" dirty="0" err="1"/>
              <a:t>oʻz</a:t>
            </a:r>
            <a:r>
              <a:rPr lang="uz-Latn-UZ" sz="2400" dirty="0"/>
              <a:t> ichiga olgan va vodorod izotoplarini birlashtirish orqali </a:t>
            </a:r>
            <a:r>
              <a:rPr lang="uz-Latn-UZ" sz="2400" dirty="0" err="1"/>
              <a:t>neytronlarni</a:t>
            </a:r>
            <a:r>
              <a:rPr lang="uz-Latn-UZ" sz="2400" dirty="0"/>
              <a:t> ishlab chiqaradigan </a:t>
            </a:r>
            <a:r>
              <a:rPr lang="uz-Latn-UZ" sz="2400" dirty="0" err="1"/>
              <a:t>neytron</a:t>
            </a:r>
            <a:r>
              <a:rPr lang="uz-Latn-UZ" sz="2400" dirty="0"/>
              <a:t> manba qurilmalari. Ushbu qurilmalarda </a:t>
            </a:r>
            <a:r>
              <a:rPr lang="uz-Latn-UZ" sz="2400" dirty="0" err="1"/>
              <a:t>termoyadroviy</a:t>
            </a:r>
            <a:r>
              <a:rPr lang="uz-Latn-UZ" sz="2400" dirty="0"/>
              <a:t> </a:t>
            </a:r>
            <a:r>
              <a:rPr lang="uz-Latn-UZ" sz="2400" dirty="0" err="1"/>
              <a:t>reaktsiyalar</a:t>
            </a:r>
            <a:r>
              <a:rPr lang="uz-Latn-UZ" sz="2400" dirty="0"/>
              <a:t> </a:t>
            </a:r>
            <a:r>
              <a:rPr lang="uz-Latn-UZ" sz="2400" dirty="0" err="1"/>
              <a:t>deyteriy</a:t>
            </a:r>
            <a:r>
              <a:rPr lang="uz-Latn-UZ" sz="2400" dirty="0"/>
              <a:t>, </a:t>
            </a:r>
            <a:r>
              <a:rPr lang="uz-Latn-UZ" sz="2400" dirty="0" err="1"/>
              <a:t>tritiy</a:t>
            </a:r>
            <a:r>
              <a:rPr lang="uz-Latn-UZ" sz="2400" dirty="0"/>
              <a:t> yoki bu ikki izotop aralashmasini </a:t>
            </a:r>
            <a:r>
              <a:rPr lang="uz-Latn-UZ" sz="2400" dirty="0" err="1"/>
              <a:t>deyteriy</a:t>
            </a:r>
            <a:r>
              <a:rPr lang="uz-Latn-UZ" sz="2400" dirty="0"/>
              <a:t>, </a:t>
            </a:r>
            <a:r>
              <a:rPr lang="uz-Latn-UZ" sz="2400" dirty="0" err="1"/>
              <a:t>tritiy</a:t>
            </a:r>
            <a:r>
              <a:rPr lang="uz-Latn-UZ" sz="2400" dirty="0"/>
              <a:t> yoki shu izotoplar aralashmasini </a:t>
            </a:r>
            <a:r>
              <a:rPr lang="uz-Latn-UZ" sz="2400" dirty="0" err="1"/>
              <a:t>oʻz</a:t>
            </a:r>
            <a:r>
              <a:rPr lang="uz-Latn-UZ" sz="2400" dirty="0"/>
              <a:t> ichiga olgan metall </a:t>
            </a:r>
            <a:r>
              <a:rPr lang="uz-Latn-UZ" sz="2400" dirty="0" err="1"/>
              <a:t>gidrid</a:t>
            </a:r>
            <a:r>
              <a:rPr lang="uz-Latn-UZ" sz="2400" dirty="0"/>
              <a:t> nishoniga tezlashtirish orqali sodir </a:t>
            </a:r>
            <a:r>
              <a:rPr lang="uz-Latn-UZ" sz="2400" dirty="0" err="1"/>
              <a:t>boʻladi</a:t>
            </a:r>
            <a:r>
              <a:rPr lang="uz-Latn-UZ" sz="2400" dirty="0"/>
              <a:t>. </a:t>
            </a:r>
            <a:r>
              <a:rPr lang="uz-Latn-UZ" sz="2400" dirty="0" err="1"/>
              <a:t>Deyteriy</a:t>
            </a:r>
            <a:r>
              <a:rPr lang="uz-Latn-UZ" sz="2400" dirty="0"/>
              <a:t> atomlarining birlashishi (D + D) natijasida geliy-3 ioni va </a:t>
            </a:r>
            <a:r>
              <a:rPr lang="uz-Latn-UZ" sz="2400" dirty="0" err="1"/>
              <a:t>kinetik</a:t>
            </a:r>
            <a:r>
              <a:rPr lang="uz-Latn-UZ" sz="2400" dirty="0"/>
              <a:t> energiyasi taxminan 2,5 </a:t>
            </a:r>
            <a:r>
              <a:rPr lang="uz-Latn-UZ" sz="2400" dirty="0" err="1"/>
              <a:t>boʻlgan</a:t>
            </a:r>
            <a:r>
              <a:rPr lang="uz-Latn-UZ" sz="2400" dirty="0"/>
              <a:t> </a:t>
            </a:r>
            <a:r>
              <a:rPr lang="uz-Latn-UZ" sz="2400" dirty="0" err="1"/>
              <a:t>neytron</a:t>
            </a:r>
            <a:r>
              <a:rPr lang="uz-Latn-UZ" sz="2400" dirty="0"/>
              <a:t> hosil </a:t>
            </a:r>
            <a:r>
              <a:rPr lang="uz-Latn-UZ" sz="2400" dirty="0" err="1"/>
              <a:t>boʻladi</a:t>
            </a:r>
            <a:r>
              <a:rPr lang="uz-Latn-UZ" sz="2400" dirty="0"/>
              <a:t>. </a:t>
            </a:r>
            <a:r>
              <a:rPr lang="uz-Latn-UZ" sz="2400" dirty="0" err="1"/>
              <a:t>MeV</a:t>
            </a:r>
            <a:r>
              <a:rPr lang="uz-Latn-UZ" sz="2400" dirty="0"/>
              <a:t> . </a:t>
            </a:r>
            <a:r>
              <a:rPr lang="uz-Latn-UZ" sz="2400" dirty="0" err="1"/>
              <a:t>Deyteriy</a:t>
            </a:r>
            <a:r>
              <a:rPr lang="uz-Latn-UZ" sz="2400" dirty="0"/>
              <a:t> va </a:t>
            </a:r>
            <a:r>
              <a:rPr lang="uz-Latn-UZ" sz="2400" dirty="0" err="1"/>
              <a:t>tritiy</a:t>
            </a:r>
            <a:r>
              <a:rPr lang="uz-Latn-UZ" sz="2400" dirty="0"/>
              <a:t> atomining (D + T) birlashishi natijasida geliy-4 ioni va </a:t>
            </a:r>
            <a:r>
              <a:rPr lang="uz-Latn-UZ" sz="2400" dirty="0" err="1"/>
              <a:t>kinetik</a:t>
            </a:r>
            <a:r>
              <a:rPr lang="uz-Latn-UZ" sz="2400" dirty="0"/>
              <a:t> energiyasi taxminan 14,1 </a:t>
            </a:r>
            <a:r>
              <a:rPr lang="uz-Latn-UZ" sz="2400" dirty="0" err="1"/>
              <a:t>boʻlgan</a:t>
            </a:r>
            <a:r>
              <a:rPr lang="uz-Latn-UZ" sz="2400" dirty="0"/>
              <a:t> </a:t>
            </a:r>
            <a:r>
              <a:rPr lang="uz-Latn-UZ" sz="2400" dirty="0" err="1"/>
              <a:t>neytron</a:t>
            </a:r>
            <a:r>
              <a:rPr lang="uz-Latn-UZ" sz="2400" dirty="0"/>
              <a:t> hosil </a:t>
            </a:r>
            <a:r>
              <a:rPr lang="uz-Latn-UZ" sz="2400" dirty="0" err="1"/>
              <a:t>boʻladi</a:t>
            </a:r>
            <a:r>
              <a:rPr lang="uz-Latn-UZ" sz="2400" dirty="0"/>
              <a:t>. </a:t>
            </a:r>
            <a:r>
              <a:rPr lang="uz-Latn-UZ" sz="2400" dirty="0" err="1"/>
              <a:t>MeV</a:t>
            </a:r>
            <a:r>
              <a:rPr lang="uz-Latn-UZ" sz="2400" dirty="0"/>
              <a:t>. </a:t>
            </a:r>
            <a:r>
              <a:rPr lang="uz-Latn-UZ" sz="2400" dirty="0" err="1"/>
              <a:t>Neytron</a:t>
            </a:r>
            <a:r>
              <a:rPr lang="uz-Latn-UZ" sz="2400" dirty="0"/>
              <a:t> generatorlari tibbiyot, xavfsizlik va materiallar tahlilida </a:t>
            </a:r>
            <a:r>
              <a:rPr lang="uz-Latn-UZ" sz="2400" dirty="0" err="1"/>
              <a:t>qoʻllanadi</a:t>
            </a:r>
            <a:r>
              <a:rPr lang="uz-Latn-U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51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F39850D-4B68-9E4F-41AD-AF882773D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62" y="1607344"/>
            <a:ext cx="8583439" cy="323055"/>
          </a:xfrm>
        </p:spPr>
        <p:txBody>
          <a:bodyPr/>
          <a:lstStyle/>
          <a:p>
            <a:r>
              <a:rPr lang="uz-Latn-UZ" dirty="0" err="1"/>
              <a:t>Neytron</a:t>
            </a:r>
            <a:r>
              <a:rPr lang="uz-Latn-UZ" dirty="0"/>
              <a:t> generator</a:t>
            </a:r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6D6D0901-9A01-9BAC-2F02-C9825BFD8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1094" y="2160588"/>
            <a:ext cx="8142908" cy="3881437"/>
          </a:xfrm>
        </p:spPr>
      </p:pic>
    </p:spTree>
    <p:extLst>
      <p:ext uri="{BB962C8B-B14F-4D97-AF65-F5344CB8AC3E}">
        <p14:creationId xmlns:p14="http://schemas.microsoft.com/office/powerpoint/2010/main" val="382014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89CBF8FC-E4FF-1322-BCA9-8DC7F2057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702469"/>
            <a:ext cx="4144695" cy="5338894"/>
          </a:xfrm>
        </p:spPr>
        <p:txBody>
          <a:bodyPr>
            <a:normAutofit fontScale="85000" lnSpcReduction="20000"/>
          </a:bodyPr>
          <a:lstStyle/>
          <a:p>
            <a:r>
              <a:rPr lang="uz-Latn-UZ" dirty="0"/>
              <a:t>
</a:t>
            </a:r>
            <a:r>
              <a:rPr lang="uz-Latn-UZ" sz="2400" dirty="0" err="1"/>
              <a:t>Neytron</a:t>
            </a:r>
            <a:r>
              <a:rPr lang="uz-Latn-UZ" sz="2400" dirty="0"/>
              <a:t> generatorlari </a:t>
            </a:r>
            <a:r>
              <a:rPr lang="uz-Latn-UZ" sz="2400" dirty="0" err="1"/>
              <a:t>termoyadroviy</a:t>
            </a:r>
            <a:r>
              <a:rPr lang="uz-Latn-UZ" sz="2400" dirty="0"/>
              <a:t> </a:t>
            </a:r>
            <a:r>
              <a:rPr lang="uz-Latn-UZ" sz="2400" dirty="0" err="1"/>
              <a:t>reaktsiyalar</a:t>
            </a:r>
            <a:r>
              <a:rPr lang="uz-Latn-UZ" sz="2400" dirty="0"/>
              <a:t> hosil qilsa-</a:t>
            </a:r>
            <a:r>
              <a:rPr lang="uz-Latn-UZ" sz="2400" dirty="0" err="1"/>
              <a:t>da</a:t>
            </a:r>
            <a:r>
              <a:rPr lang="uz-Latn-UZ" sz="2400" dirty="0"/>
              <a:t>, bu </a:t>
            </a:r>
            <a:r>
              <a:rPr lang="uz-Latn-UZ" sz="2400" dirty="0" err="1"/>
              <a:t>reaktsiyalarni</a:t>
            </a:r>
            <a:r>
              <a:rPr lang="uz-Latn-UZ" sz="2400" dirty="0"/>
              <a:t> keltirib chiqaradigan tezlashtirilgan ionlar soni juda kam. Ushbu </a:t>
            </a:r>
            <a:r>
              <a:rPr lang="uz-Latn-UZ" sz="2400" dirty="0" err="1"/>
              <a:t>reaktsiyalar</a:t>
            </a:r>
            <a:r>
              <a:rPr lang="uz-Latn-UZ" sz="2400" dirty="0"/>
              <a:t> natijasida chiqarilgan energiya ionlarni tezlashtirish uchun zarur </a:t>
            </a:r>
            <a:r>
              <a:rPr lang="uz-Latn-UZ" sz="2400" dirty="0" err="1"/>
              <a:t>boʻlgan</a:t>
            </a:r>
            <a:r>
              <a:rPr lang="uz-Latn-UZ" sz="2400" dirty="0"/>
              <a:t> energiyadan bir necha baravar past ekanligini </a:t>
            </a:r>
            <a:r>
              <a:rPr lang="uz-Latn-UZ" sz="2400" dirty="0" err="1"/>
              <a:t>osongina</a:t>
            </a:r>
            <a:r>
              <a:rPr lang="uz-Latn-UZ" sz="2400" dirty="0"/>
              <a:t> </a:t>
            </a:r>
            <a:r>
              <a:rPr lang="uz-Latn-UZ" sz="2400" dirty="0" err="1"/>
              <a:t>koʻrsatish</a:t>
            </a:r>
            <a:r>
              <a:rPr lang="uz-Latn-UZ" sz="2400" dirty="0"/>
              <a:t> mumkin, shuning uchun bu mashinalarni aniq </a:t>
            </a:r>
            <a:r>
              <a:rPr lang="uz-Latn-UZ" sz="2400" dirty="0" err="1"/>
              <a:t>termoyadroviy</a:t>
            </a:r>
            <a:r>
              <a:rPr lang="uz-Latn-UZ" sz="2400" dirty="0"/>
              <a:t> quvvat ishlab chiqarish uchun ishlatish imkoniyati </a:t>
            </a:r>
            <a:r>
              <a:rPr lang="uz-Latn-UZ" sz="2400" dirty="0" err="1"/>
              <a:t>yoʻq</a:t>
            </a:r>
            <a:r>
              <a:rPr lang="uz-Latn-UZ" sz="2400" dirty="0"/>
              <a:t>. Tegishli </a:t>
            </a:r>
            <a:r>
              <a:rPr lang="uz-Latn-UZ" sz="2400" dirty="0" err="1"/>
              <a:t>kontseptsiya</a:t>
            </a:r>
            <a:r>
              <a:rPr lang="uz-Latn-UZ" sz="2400" dirty="0"/>
              <a:t>, </a:t>
            </a:r>
            <a:r>
              <a:rPr lang="uz-Latn-UZ" sz="2400" dirty="0" err="1"/>
              <a:t>toʻqnashuv</a:t>
            </a:r>
            <a:r>
              <a:rPr lang="uz-Latn-UZ" sz="2400" dirty="0"/>
              <a:t> nurlari sintezi, bu muammoni bir-biriga qarata </a:t>
            </a:r>
            <a:r>
              <a:rPr lang="uz-Latn-UZ" sz="2400" dirty="0" err="1"/>
              <a:t>oʻt</a:t>
            </a:r>
            <a:r>
              <a:rPr lang="uz-Latn-UZ" sz="2400" dirty="0"/>
              <a:t> ochadigan ikkita tezlatgich yordamida hal qilishga harakat qiladi.</a:t>
            </a:r>
          </a:p>
        </p:txBody>
      </p:sp>
      <p:pic>
        <p:nvPicPr>
          <p:cNvPr id="2" name="Rasm 1">
            <a:extLst>
              <a:ext uri="{FF2B5EF4-FFF2-40B4-BE49-F238E27FC236}">
                <a16:creationId xmlns:a16="http://schemas.microsoft.com/office/drawing/2014/main" id="{043364B7-B5CB-8B3A-F3EA-CE8E194D1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530" y="984250"/>
            <a:ext cx="4144695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4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8B2E735F-D310-105C-C168-5DB060730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err="1"/>
              <a:t>Portativ</a:t>
            </a:r>
            <a:r>
              <a:rPr lang="uz-Latn-UZ" dirty="0"/>
              <a:t> </a:t>
            </a:r>
            <a:r>
              <a:rPr lang="uz-Latn-UZ" dirty="0" err="1"/>
              <a:t>neytron</a:t>
            </a:r>
            <a:r>
              <a:rPr lang="uz-Latn-UZ" dirty="0"/>
              <a:t> generatori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2ADA93B2-37AF-55EA-E39B-0FAA92857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z-Latn-UZ" dirty="0"/>
              <a:t>Bu tezlatgichlar mos ravishda ~2,5 va ~14,1 </a:t>
            </a:r>
            <a:r>
              <a:rPr lang="uz-Latn-UZ" dirty="0" err="1"/>
              <a:t>MeV</a:t>
            </a:r>
            <a:r>
              <a:rPr lang="uz-Latn-UZ" dirty="0"/>
              <a:t> </a:t>
            </a:r>
            <a:r>
              <a:rPr lang="uz-Latn-UZ" dirty="0" err="1"/>
              <a:t>neytronlarni</a:t>
            </a:r>
            <a:r>
              <a:rPr lang="uz-Latn-UZ" dirty="0"/>
              <a:t> hosil qiladi. Ular </a:t>
            </a:r>
            <a:r>
              <a:rPr lang="uz-Latn-UZ" dirty="0" err="1"/>
              <a:t>musbat</a:t>
            </a:r>
            <a:r>
              <a:rPr lang="uz-Latn-UZ" dirty="0"/>
              <a:t> </a:t>
            </a:r>
            <a:r>
              <a:rPr lang="uz-Latn-UZ" dirty="0" err="1"/>
              <a:t>zaryadlangan</a:t>
            </a:r>
            <a:r>
              <a:rPr lang="uz-Latn-UZ" dirty="0"/>
              <a:t> ionlarni hosil qila oladigan manbadan iborat; ionlarni tezlashtirish uchun bir yoki bir nechta qurilma; </a:t>
            </a:r>
            <a:r>
              <a:rPr lang="uz-Latn-UZ" dirty="0" err="1"/>
              <a:t>deyteriy</a:t>
            </a:r>
            <a:r>
              <a:rPr lang="uz-Latn-UZ" dirty="0"/>
              <a:t>, </a:t>
            </a:r>
            <a:r>
              <a:rPr lang="uz-Latn-UZ" dirty="0" err="1"/>
              <a:t>tritiy</a:t>
            </a:r>
            <a:r>
              <a:rPr lang="uz-Latn-UZ" dirty="0"/>
              <a:t> yoki ikkalasining aralashmasi bilan yuklangan metall </a:t>
            </a:r>
            <a:r>
              <a:rPr lang="uz-Latn-UZ" dirty="0" err="1"/>
              <a:t>gidrid</a:t>
            </a:r>
            <a:r>
              <a:rPr lang="uz-Latn-UZ" dirty="0"/>
              <a:t> nishoni va gazni nazorat qiluvchi </a:t>
            </a:r>
            <a:r>
              <a:rPr lang="uz-Latn-UZ" dirty="0" err="1"/>
              <a:t>rezervuar</a:t>
            </a:r>
            <a:r>
              <a:rPr lang="uz-Latn-UZ" dirty="0"/>
              <a:t>, shuningdek, metall </a:t>
            </a:r>
            <a:r>
              <a:rPr lang="uz-Latn-UZ" dirty="0" err="1"/>
              <a:t>gidridli</a:t>
            </a:r>
            <a:r>
              <a:rPr lang="uz-Latn-UZ" dirty="0"/>
              <a:t> materialdan tayyorlangan. </a:t>
            </a:r>
            <a:r>
              <a:rPr lang="uz-Latn-UZ" dirty="0" err="1"/>
              <a:t>Neytron</a:t>
            </a:r>
            <a:r>
              <a:rPr lang="uz-Latn-UZ" dirty="0"/>
              <a:t> generatorlarida ishlatiladigan </a:t>
            </a:r>
            <a:r>
              <a:rPr lang="uz-Latn-UZ" dirty="0" err="1"/>
              <a:t>eng</a:t>
            </a:r>
            <a:r>
              <a:rPr lang="uz-Latn-UZ" dirty="0"/>
              <a:t> keng tarqalgan ion manbai sovuq katod yoki </a:t>
            </a:r>
            <a:r>
              <a:rPr lang="uz-Latn-UZ" dirty="0" err="1"/>
              <a:t>Penning</a:t>
            </a:r>
            <a:r>
              <a:rPr lang="uz-Latn-UZ" dirty="0"/>
              <a:t> ion o’lchagichlarida ishlatiladigan </a:t>
            </a:r>
            <a:r>
              <a:rPr lang="uz-Latn-UZ" dirty="0" err="1"/>
              <a:t>Penning</a:t>
            </a:r>
            <a:r>
              <a:rPr lang="uz-Latn-UZ" dirty="0"/>
              <a:t> tuzog’ining </a:t>
            </a:r>
            <a:r>
              <a:rPr lang="uz-Latn-UZ" dirty="0" err="1"/>
              <a:t>hosilasi</a:t>
            </a:r>
            <a:r>
              <a:rPr lang="uz-Latn-UZ" dirty="0"/>
              <a:t> bo’lgan </a:t>
            </a:r>
            <a:r>
              <a:rPr lang="uz-Latn-UZ" dirty="0" err="1"/>
              <a:t>Penning</a:t>
            </a:r>
            <a:r>
              <a:rPr lang="uz-Latn-UZ" dirty="0"/>
              <a:t> ion manbai. </a:t>
            </a:r>
            <a:r>
              <a:rPr lang="uz-Latn-UZ" dirty="0" err="1"/>
              <a:t>Elementar</a:t>
            </a:r>
            <a:r>
              <a:rPr lang="uz-Latn-UZ" dirty="0"/>
              <a:t> tahlilga kelsak, 107 108 n/s past </a:t>
            </a:r>
            <a:r>
              <a:rPr lang="uz-Latn-UZ" dirty="0" err="1"/>
              <a:t>neytron</a:t>
            </a:r>
            <a:r>
              <a:rPr lang="uz-Latn-UZ" dirty="0"/>
              <a:t> oqimi talab qilinadi, bu (n, y) va (n, n’, y) </a:t>
            </a:r>
            <a:r>
              <a:rPr lang="uz-Latn-UZ" dirty="0" err="1"/>
              <a:t>reaktsiyalarida</a:t>
            </a:r>
            <a:r>
              <a:rPr lang="uz-Latn-UZ" dirty="0"/>
              <a:t> gammani </a:t>
            </a:r>
            <a:r>
              <a:rPr lang="uz-Latn-UZ" dirty="0" err="1"/>
              <a:t>osongina</a:t>
            </a:r>
            <a:r>
              <a:rPr lang="uz-Latn-UZ" dirty="0"/>
              <a:t> o’lchash uchun afzallik beradi va </a:t>
            </a:r>
            <a:r>
              <a:rPr lang="uz-Latn-UZ" dirty="0" err="1"/>
              <a:t>radioaktiv</a:t>
            </a:r>
            <a:r>
              <a:rPr lang="uz-Latn-UZ" dirty="0"/>
              <a:t> </a:t>
            </a:r>
            <a:r>
              <a:rPr lang="uz-Latn-UZ" dirty="0" err="1"/>
              <a:t>neytron</a:t>
            </a:r>
            <a:r>
              <a:rPr lang="uz-Latn-UZ" dirty="0"/>
              <a:t> manbalariga nisbatan barqaror va impuls rejimida </a:t>
            </a:r>
            <a:r>
              <a:rPr lang="uz-Latn-UZ" dirty="0" err="1"/>
              <a:t>xavfsizroq</a:t>
            </a:r>
            <a:r>
              <a:rPr lang="uz-Latn-UZ" dirty="0"/>
              <a:t> ishlash imkonini beradi. Ushbu </a:t>
            </a:r>
            <a:r>
              <a:rPr lang="uz-Latn-UZ" dirty="0" err="1"/>
              <a:t>neytron</a:t>
            </a:r>
            <a:r>
              <a:rPr lang="uz-Latn-UZ" dirty="0"/>
              <a:t> oqimini hosil qilish uchun D-D yoki D-T </a:t>
            </a:r>
            <a:r>
              <a:rPr lang="uz-Latn-UZ" dirty="0" err="1"/>
              <a:t>reaktsiyalarida</a:t>
            </a:r>
            <a:r>
              <a:rPr lang="uz-Latn-UZ" dirty="0"/>
              <a:t> 106 + 108 n / s </a:t>
            </a:r>
            <a:r>
              <a:rPr lang="uz-Latn-UZ" dirty="0" err="1"/>
              <a:t>neytronlarni</a:t>
            </a:r>
            <a:r>
              <a:rPr lang="uz-Latn-UZ" dirty="0"/>
              <a:t> ishlab chiqaradigan bir necha o’nlab </a:t>
            </a:r>
            <a:r>
              <a:rPr lang="uz-Latn-UZ" dirty="0" err="1"/>
              <a:t>mikroamper</a:t>
            </a:r>
            <a:r>
              <a:rPr lang="uz-Latn-UZ" dirty="0"/>
              <a:t> va 80 </a:t>
            </a:r>
            <a:r>
              <a:rPr lang="uz-Latn-UZ" dirty="0" err="1"/>
              <a:t>KeV</a:t>
            </a:r>
            <a:r>
              <a:rPr lang="uz-Latn-UZ" dirty="0"/>
              <a:t> </a:t>
            </a:r>
            <a:r>
              <a:rPr lang="uz-Latn-UZ" dirty="0" err="1"/>
              <a:t>dan</a:t>
            </a:r>
            <a:r>
              <a:rPr lang="uz-Latn-UZ" dirty="0"/>
              <a:t> ortiq energiyaga ega </a:t>
            </a:r>
            <a:r>
              <a:rPr lang="uz-Latn-UZ" dirty="0" err="1"/>
              <a:t>deyteriy</a:t>
            </a:r>
            <a:r>
              <a:rPr lang="uz-Latn-UZ" dirty="0"/>
              <a:t> ionlari kabi ion manbai ishlatiladi.</a:t>
            </a:r>
          </a:p>
        </p:txBody>
      </p:sp>
    </p:spTree>
    <p:extLst>
      <p:ext uri="{BB962C8B-B14F-4D97-AF65-F5344CB8AC3E}">
        <p14:creationId xmlns:p14="http://schemas.microsoft.com/office/powerpoint/2010/main" val="264496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93BDE2CF-BEFA-A9E6-D132-98ECEB763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989" y="1524000"/>
            <a:ext cx="4597135" cy="4195893"/>
          </a:xfrm>
        </p:spPr>
        <p:txBody>
          <a:bodyPr>
            <a:normAutofit/>
          </a:bodyPr>
          <a:lstStyle/>
          <a:p>
            <a:r>
              <a:rPr lang="uz-Latn-UZ" sz="2000" dirty="0"/>
              <a:t>Har xil yorug’lik-ion tezlatgichlari orasida, </a:t>
            </a:r>
            <a:r>
              <a:rPr lang="uz-Latn-UZ" sz="2000" dirty="0" err="1"/>
              <a:t>germetik</a:t>
            </a:r>
            <a:r>
              <a:rPr lang="uz-Latn-UZ" sz="2000" dirty="0"/>
              <a:t>, muhrlangan quvurlar sifatida yaratilgan ixcham qurilmalar </a:t>
            </a:r>
            <a:r>
              <a:rPr lang="uz-Latn-UZ" sz="2000" dirty="0" err="1"/>
              <a:t>Deyteriy-Deyteriy</a:t>
            </a:r>
            <a:r>
              <a:rPr lang="uz-Latn-UZ" sz="2000" dirty="0"/>
              <a:t> (D-D) va </a:t>
            </a:r>
            <a:r>
              <a:rPr lang="uz-Latn-UZ" sz="2000" dirty="0" err="1"/>
              <a:t>Deyteriy-Tritiy</a:t>
            </a:r>
            <a:r>
              <a:rPr lang="uz-Latn-UZ" sz="2000" dirty="0"/>
              <a:t> (D-T) </a:t>
            </a:r>
            <a:r>
              <a:rPr lang="uz-Latn-UZ" sz="2000" dirty="0" err="1"/>
              <a:t>reaktsiyalaridan</a:t>
            </a:r>
            <a:r>
              <a:rPr lang="uz-Latn-UZ" sz="2000" dirty="0"/>
              <a:t> foydalanadi:
</a:t>
            </a:r>
            <a:r>
              <a:rPr lang="uz-Latn-UZ" sz="2000" dirty="0" err="1"/>
              <a:t>D+D→He</a:t>
            </a:r>
            <a:r>
              <a:rPr lang="uz-Latn-UZ" sz="2000" dirty="0"/>
              <a:t>+ n + 3,270MeV
</a:t>
            </a:r>
            <a:r>
              <a:rPr lang="uz-Latn-UZ" sz="2000" dirty="0" err="1"/>
              <a:t>D+The</a:t>
            </a:r>
            <a:r>
              <a:rPr lang="uz-Latn-UZ" sz="2000" dirty="0"/>
              <a:t>+ n + 17,590MeV</a:t>
            </a:r>
          </a:p>
        </p:txBody>
      </p:sp>
      <p:pic>
        <p:nvPicPr>
          <p:cNvPr id="4" name="Rasm 3">
            <a:extLst>
              <a:ext uri="{FF2B5EF4-FFF2-40B4-BE49-F238E27FC236}">
                <a16:creationId xmlns:a16="http://schemas.microsoft.com/office/drawing/2014/main" id="{CE52C58F-1E6C-A350-C0ED-1B4035A3B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1" y="1107281"/>
            <a:ext cx="4882886" cy="45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7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1543B57-A70E-5423-0C94-8324BB96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Texnika </a:t>
            </a:r>
            <a:r>
              <a:rPr lang="uz-Latn-UZ" dirty="0" err="1"/>
              <a:t>qollanilishi</a:t>
            </a:r>
            <a:endParaRPr lang="uz-Latn-UZ" dirty="0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576601F7-1124-FD25-CB6D-46C2391B4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7345"/>
            <a:ext cx="8942916" cy="4434018"/>
          </a:xfrm>
        </p:spPr>
        <p:txBody>
          <a:bodyPr>
            <a:normAutofit/>
          </a:bodyPr>
          <a:lstStyle/>
          <a:p>
            <a:r>
              <a:rPr lang="uz-Latn-UZ" dirty="0" err="1"/>
              <a:t>Neytron</a:t>
            </a:r>
            <a:r>
              <a:rPr lang="uz-Latn-UZ" dirty="0"/>
              <a:t> generatorlari texnikada keng qo‘llaniladi, chunki ular </a:t>
            </a:r>
            <a:r>
              <a:rPr lang="uz-Latn-UZ" dirty="0" err="1"/>
              <a:t>neytron</a:t>
            </a:r>
            <a:r>
              <a:rPr lang="uz-Latn-UZ" dirty="0"/>
              <a:t> oqimini nazoratli tarzda ishlab chiqarishga imkon beradi. Quyida ularning asosiy qo‘llanilish sohalari keltirilgan:</a:t>
            </a:r>
          </a:p>
          <a:p>
            <a:r>
              <a:rPr lang="uz-Latn-UZ" dirty="0" err="1"/>
              <a:t>Neytronlar</a:t>
            </a:r>
            <a:r>
              <a:rPr lang="uz-Latn-UZ" dirty="0"/>
              <a:t> orqali materiallardagi yashirin nuqsonlar (ichki yoriqlar, </a:t>
            </a:r>
            <a:r>
              <a:rPr lang="uz-Latn-UZ" dirty="0" err="1"/>
              <a:t>bo‘shliqlar</a:t>
            </a:r>
            <a:r>
              <a:rPr lang="uz-Latn-UZ" dirty="0"/>
              <a:t>) aniqlanadi. Ayniqsa, </a:t>
            </a:r>
            <a:r>
              <a:rPr lang="uz-Latn-UZ" dirty="0" err="1"/>
              <a:t>metallarda</a:t>
            </a:r>
            <a:r>
              <a:rPr lang="uz-Latn-UZ" dirty="0"/>
              <a:t> rentgen bilan ko‘rinmaydigan nuqsonlarni aniqlashda </a:t>
            </a:r>
            <a:r>
              <a:rPr lang="uz-Latn-UZ" dirty="0" err="1"/>
              <a:t>foydalidir</a:t>
            </a:r>
            <a:endParaRPr lang="uz-Latn-UZ" dirty="0"/>
          </a:p>
          <a:p>
            <a:r>
              <a:rPr lang="uz-Latn-UZ" dirty="0"/>
              <a:t>Qazib olinayotgan quduqlarni tahlil qilishda (</a:t>
            </a:r>
            <a:r>
              <a:rPr lang="uz-Latn-UZ" dirty="0" err="1"/>
              <a:t>loggiing</a:t>
            </a:r>
            <a:r>
              <a:rPr lang="uz-Latn-UZ" dirty="0"/>
              <a:t>) </a:t>
            </a:r>
            <a:r>
              <a:rPr lang="uz-Latn-UZ" dirty="0" err="1"/>
              <a:t>neytron</a:t>
            </a:r>
            <a:r>
              <a:rPr lang="uz-Latn-UZ" dirty="0"/>
              <a:t> generatorlari yordamida </a:t>
            </a:r>
            <a:r>
              <a:rPr lang="uz-Latn-UZ" dirty="0" err="1"/>
              <a:t>grunt</a:t>
            </a:r>
            <a:r>
              <a:rPr lang="uz-Latn-UZ" dirty="0"/>
              <a:t> tarkibi va suyuqlik zichligi aniqlanadi. Bu qatlamlar fizik xossalarini o‘rganishda qo‘llaniladi.</a:t>
            </a:r>
          </a:p>
          <a:p>
            <a:r>
              <a:rPr lang="uz-Latn-UZ" dirty="0"/>
              <a:t>Portlovchi moddalarni aniqlash:
Aeroportlarda yoki bojxonalarda </a:t>
            </a:r>
            <a:r>
              <a:rPr lang="uz-Latn-UZ" dirty="0" err="1"/>
              <a:t>neytron</a:t>
            </a:r>
            <a:r>
              <a:rPr lang="uz-Latn-UZ" dirty="0"/>
              <a:t> generatorlari yordamida yuklar ichidagi portlovchi yoki </a:t>
            </a:r>
            <a:r>
              <a:rPr lang="uz-Latn-UZ" dirty="0" err="1"/>
              <a:t>radioaktiv</a:t>
            </a:r>
            <a:r>
              <a:rPr lang="uz-Latn-UZ" dirty="0"/>
              <a:t> moddalar aniqlanadi, chunki </a:t>
            </a:r>
            <a:r>
              <a:rPr lang="uz-Latn-UZ" dirty="0" err="1"/>
              <a:t>neytronlar</a:t>
            </a:r>
            <a:r>
              <a:rPr lang="uz-Latn-UZ" dirty="0"/>
              <a:t> moddalar bilan o‘zaro </a:t>
            </a:r>
            <a:r>
              <a:rPr lang="uz-Latn-UZ" dirty="0" err="1"/>
              <a:t>ta’sirlashishda</a:t>
            </a:r>
            <a:r>
              <a:rPr lang="uz-Latn-UZ" dirty="0"/>
              <a:t> noyob imzo beradi.</a:t>
            </a:r>
          </a:p>
        </p:txBody>
      </p:sp>
    </p:spTree>
    <p:extLst>
      <p:ext uri="{BB962C8B-B14F-4D97-AF65-F5344CB8AC3E}">
        <p14:creationId xmlns:p14="http://schemas.microsoft.com/office/powerpoint/2010/main" val="2399047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30332994-D442-C6FA-C152-2BC577D61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12031"/>
            <a:ext cx="8704792" cy="5029332"/>
          </a:xfrm>
        </p:spPr>
        <p:txBody>
          <a:bodyPr/>
          <a:lstStyle/>
          <a:p>
            <a:pPr marL="0" indent="0">
              <a:buNone/>
            </a:pPr>
            <a:r>
              <a:rPr lang="uz-Latn-UZ" dirty="0" err="1"/>
              <a:t>Materialshunoslikda</a:t>
            </a:r>
            <a:r>
              <a:rPr lang="uz-Latn-UZ" dirty="0"/>
              <a:t>:
</a:t>
            </a:r>
            <a:r>
              <a:rPr lang="uz-Latn-UZ" dirty="0" err="1"/>
              <a:t>Neytron</a:t>
            </a:r>
            <a:r>
              <a:rPr lang="uz-Latn-UZ" dirty="0"/>
              <a:t> </a:t>
            </a:r>
            <a:r>
              <a:rPr lang="uz-Latn-UZ" dirty="0" err="1"/>
              <a:t>difraksiyasi</a:t>
            </a:r>
            <a:r>
              <a:rPr lang="uz-Latn-UZ" dirty="0"/>
              <a:t> va </a:t>
            </a:r>
            <a:r>
              <a:rPr lang="uz-Latn-UZ" dirty="0" err="1"/>
              <a:t>neytron</a:t>
            </a:r>
            <a:r>
              <a:rPr lang="uz-Latn-UZ" dirty="0"/>
              <a:t> </a:t>
            </a:r>
            <a:r>
              <a:rPr lang="uz-Latn-UZ" dirty="0" err="1"/>
              <a:t>radiografiyasi</a:t>
            </a:r>
            <a:r>
              <a:rPr lang="uz-Latn-UZ" dirty="0"/>
              <a:t> usullari orqali moddaning ichki tuzilishi, kristall panjaralari, deformatsiyalar o‘rganiladi. Bu ma’lumotlar yangi materiallar yaratishda foydali. </a:t>
            </a:r>
          </a:p>
          <a:p>
            <a:pPr marL="0" indent="0">
              <a:buNone/>
            </a:pPr>
            <a:r>
              <a:rPr lang="uz-Latn-UZ" dirty="0"/>
              <a:t>Yadro reaktorlari modellashtirilishi:
</a:t>
            </a:r>
            <a:r>
              <a:rPr lang="uz-Latn-UZ" dirty="0" err="1"/>
              <a:t>Neytronlar</a:t>
            </a:r>
            <a:r>
              <a:rPr lang="uz-Latn-UZ" dirty="0"/>
              <a:t> oqimi yordamida reaktordagi jarayonlar laboratoriya sharoitida modellashtiriladi, bu esa xavfsizlikni baholashda va yangi reaktor dizaynlarini sinashda yordam beradi. </a:t>
            </a:r>
          </a:p>
          <a:p>
            <a:pPr marL="0" indent="0">
              <a:buNone/>
            </a:pPr>
            <a:r>
              <a:rPr lang="uz-Latn-UZ" dirty="0"/>
              <a:t>Geofizik va </a:t>
            </a:r>
            <a:r>
              <a:rPr lang="uz-Latn-UZ" dirty="0" err="1"/>
              <a:t>geologik</a:t>
            </a:r>
            <a:r>
              <a:rPr lang="uz-Latn-UZ" dirty="0"/>
              <a:t> tadqiqotlar ;</a:t>
            </a:r>
          </a:p>
          <a:p>
            <a:pPr marL="0" indent="0">
              <a:buNone/>
            </a:pPr>
            <a:r>
              <a:rPr lang="uz-Latn-UZ" dirty="0"/>
              <a:t>Tog‘ jinslari, tuproq va boshqa tabiiy materiallarning tarkibi </a:t>
            </a:r>
            <a:r>
              <a:rPr lang="uz-Latn-UZ" dirty="0" err="1"/>
              <a:t>neytron</a:t>
            </a:r>
            <a:r>
              <a:rPr lang="uz-Latn-UZ" dirty="0"/>
              <a:t> yordamida tahlil qilinadi. </a:t>
            </a:r>
            <a:r>
              <a:rPr lang="uz-Latn-UZ" dirty="0" err="1"/>
              <a:t>Neytron</a:t>
            </a:r>
            <a:r>
              <a:rPr lang="uz-Latn-UZ" dirty="0"/>
              <a:t> </a:t>
            </a:r>
            <a:r>
              <a:rPr lang="uz-Latn-UZ" dirty="0" err="1"/>
              <a:t>aktivatsiya</a:t>
            </a:r>
            <a:r>
              <a:rPr lang="uz-Latn-UZ" dirty="0"/>
              <a:t> tahlili (NAA) </a:t>
            </a:r>
            <a:r>
              <a:rPr lang="uz-Latn-UZ" dirty="0" err="1"/>
              <a:t>elementar</a:t>
            </a:r>
            <a:r>
              <a:rPr lang="uz-Latn-UZ" dirty="0"/>
              <a:t> tarkibni aniqlashda keng qo‘llaniladi </a:t>
            </a:r>
          </a:p>
        </p:txBody>
      </p:sp>
    </p:spTree>
    <p:extLst>
      <p:ext uri="{BB962C8B-B14F-4D97-AF65-F5344CB8AC3E}">
        <p14:creationId xmlns:p14="http://schemas.microsoft.com/office/powerpoint/2010/main" val="4158203863"/>
      </p:ext>
    </p:extLst>
  </p:cSld>
  <p:clrMapOvr>
    <a:masterClrMapping/>
  </p:clrMapOvr>
</p:sld>
</file>

<file path=ppt/theme/theme1.xml><?xml version="1.0" encoding="utf-8"?>
<a:theme xmlns:a="http://schemas.openxmlformats.org/drawingml/2006/main" name="Qir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Keng ekranli</PresentationFormat>
  <Slides>11</Slides>
  <Notes>0</Notes>
  <HiddenSlides>0</HiddenSlide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11</vt:i4>
      </vt:variant>
    </vt:vector>
  </HeadingPairs>
  <TitlesOfParts>
    <vt:vector size="12" baseType="lpstr">
      <vt:lpstr>Qirra</vt:lpstr>
      <vt:lpstr>Neytron generatorlar </vt:lpstr>
      <vt:lpstr>Reja: 1) Neytron generatorlar haqida 2) Neytron generatorlarning texnikadagi ahamiyati 3) Neytron generatorlarning fandagi o’rni</vt:lpstr>
      <vt:lpstr>Generatorlar</vt:lpstr>
      <vt:lpstr>Neytron generator</vt:lpstr>
      <vt:lpstr>PowerPoint taqdimoti</vt:lpstr>
      <vt:lpstr>Portativ neytron generatori</vt:lpstr>
      <vt:lpstr>PowerPoint taqdimoti</vt:lpstr>
      <vt:lpstr>Texnika qollanilishi</vt:lpstr>
      <vt:lpstr>PowerPoint taqdimoti</vt:lpstr>
      <vt:lpstr>Fandagi o’rni </vt:lpstr>
      <vt:lpstr>Foydalanilgan 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Neytron generatorlar </dc:title>
  <dc:creator>abdusamatovamarjona52@gmail.com</dc:creator>
  <cp:lastModifiedBy>abdusamatovamarjona52@gmail.com</cp:lastModifiedBy>
  <cp:revision>9</cp:revision>
  <dcterms:created xsi:type="dcterms:W3CDTF">2025-04-29T02:23:45Z</dcterms:created>
  <dcterms:modified xsi:type="dcterms:W3CDTF">2025-04-29T08:43:56Z</dcterms:modified>
</cp:coreProperties>
</file>