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65" r:id="rId16"/>
  </p:sldIdLst>
  <p:sldSz cx="14630400" cy="8229600"/>
  <p:notesSz cx="8229600" cy="14630400"/>
  <p:embeddedFontLst>
    <p:embeddedFont>
      <p:font typeface="Brygada 1918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Brygada 1918 Semi Bold" panose="020B0604020202020204" charset="0"/>
      <p:regular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0" d="100"/>
          <a:sy n="70" d="100"/>
        </p:scale>
        <p:origin x="52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1892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75240" y="1770221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 Bold" pitchFamily="34" charset="-122"/>
                <a:cs typeface="Times New Roman" panose="02020603050405020304" pitchFamily="18" charset="0"/>
              </a:rPr>
              <a:t>Kalanxoye: Bioekologiyasi </a:t>
            </a:r>
            <a:r>
              <a:rPr lang="en-US" sz="4450" dirty="0" err="1">
                <a:solidFill>
                  <a:srgbClr val="403011"/>
                </a:solidFill>
                <a:latin typeface="Times New Roman" panose="02020603050405020304" pitchFamily="18" charset="0"/>
                <a:ea typeface="Brygada 1918 Semi Bold" pitchFamily="34" charset="-122"/>
                <a:cs typeface="Times New Roman" panose="02020603050405020304" pitchFamily="18" charset="0"/>
              </a:rPr>
              <a:t>va</a:t>
            </a:r>
            <a:r>
              <a:rPr lang="en-US" sz="4450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 Bold" pitchFamily="34" charset="-122"/>
                <a:cs typeface="Times New Roman" panose="02020603050405020304" pitchFamily="18" charset="0"/>
              </a:rPr>
              <a:t> </a:t>
            </a:r>
            <a:r>
              <a:rPr lang="en-US" sz="4450" dirty="0" err="1" smtClean="0">
                <a:solidFill>
                  <a:srgbClr val="403011"/>
                </a:solidFill>
                <a:latin typeface="Times New Roman" panose="02020603050405020304" pitchFamily="18" charset="0"/>
                <a:ea typeface="Brygada 1918 Semi Bold" pitchFamily="34" charset="-122"/>
                <a:cs typeface="Times New Roman" panose="02020603050405020304" pitchFamily="18" charset="0"/>
              </a:rPr>
              <a:t>ko'paytirish</a:t>
            </a:r>
            <a:r>
              <a:rPr lang="en-US" sz="4450" dirty="0" smtClean="0">
                <a:solidFill>
                  <a:srgbClr val="403011"/>
                </a:solidFill>
                <a:latin typeface="Times New Roman" panose="02020603050405020304" pitchFamily="18" charset="0"/>
                <a:ea typeface="Brygada 1918 Semi Bold" pitchFamily="34" charset="-122"/>
                <a:cs typeface="Times New Roman" panose="02020603050405020304" pitchFamily="18" charset="0"/>
              </a:rPr>
              <a:t> </a:t>
            </a:r>
            <a:r>
              <a:rPr lang="en-US" sz="4450" dirty="0" err="1">
                <a:solidFill>
                  <a:srgbClr val="403011"/>
                </a:solidFill>
                <a:latin typeface="Times New Roman" panose="02020603050405020304" pitchFamily="18" charset="0"/>
                <a:ea typeface="Brygada 1918 Semi Bold" pitchFamily="34" charset="-122"/>
                <a:cs typeface="Times New Roman" panose="02020603050405020304" pitchFamily="18" charset="0"/>
              </a:rPr>
              <a:t>t</a:t>
            </a:r>
            <a:r>
              <a:rPr lang="en-US" sz="4450" dirty="0" err="1" smtClean="0">
                <a:solidFill>
                  <a:srgbClr val="403011"/>
                </a:solidFill>
                <a:latin typeface="Times New Roman" panose="02020603050405020304" pitchFamily="18" charset="0"/>
                <a:ea typeface="Brygada 1918 Semi Bold" pitchFamily="34" charset="-122"/>
                <a:cs typeface="Times New Roman" panose="02020603050405020304" pitchFamily="18" charset="0"/>
              </a:rPr>
              <a:t>exnologiyasi</a:t>
            </a:r>
            <a:endParaRPr lang="en-US" sz="44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93790" y="416861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Kalanxoye o'simligi haqida qisqacha ma'lumot va uning ahamiyatini o'rganamiz</a:t>
            </a: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5149572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O'zbekistonda o'stirish imkoniyatlari va foydalanish istiqbollarini ko'rib chiqamiz.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270040" y="6130528"/>
            <a:ext cx="2518189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 smtClean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</a:rPr>
              <a:t> 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2834257" y="7756071"/>
            <a:ext cx="1719943" cy="4245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70313" y="785335"/>
            <a:ext cx="1154974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Botanika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tavsifi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Kalanchoe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Oilasiga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mansub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Crassulaceae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To‘g‘nag‘ichlar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oilasi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chiqishi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tropik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subtropik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hududlar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xususan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Madagaskar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Afrika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Ko‘rinishi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Kalanxoye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yillik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sukkulent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shira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to‘plovchi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qalin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to‘playdigan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barglarga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Gullari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rang-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pushti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sariq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33599" y="2881423"/>
            <a:ext cx="10994571" cy="1973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Bioekologik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Iqlimga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moslashuvi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Issiqsevar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yorug‘likni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Qorong‘i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joylarda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o‘sishi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sustlashadi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Namlik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O‘rtacha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sug‘orishni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talab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to‘planishidan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saqlanish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ildiz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chirish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ehtimoli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Tuproq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Yengil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unumdor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o‘tkazuvchan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tuproq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qumli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torfli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aralashma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Harorat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Optimal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harorat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+20...+25°C.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Sovuqqa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chidamsiz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(10°C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past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haroratda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nobud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Fotoperiodizm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Kalanxoye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kun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o‘simligi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10-12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soat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yorug‘lik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sharoitida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gullaydi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33599" y="5162549"/>
            <a:ext cx="1111975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texnologiyasi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🔸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Vegetativ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orqali:Yirik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barglar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kesilib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tuproqqa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qadab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qo‘yiladi.Bir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ildiz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chiqara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boshlaydi.Ildizpoyadan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so‘takdan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ko‘paytirish:Yetilgan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novdalari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10–15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kesilib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ildiz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chiqariladi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Bo‘g‘inli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ko‘paytirish:O‘simlikning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bo‘g‘imlaridan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ajratilgan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qismlar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tuproqqa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qadab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yetishtiriladi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.“Ona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ba’zi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turlarda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chetida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bo‘ladigan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bola"cha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ajratilib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ko‘paytiriladi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.🔸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Generativ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urug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ko‘paytirish:Kam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vegetativ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ishonchli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82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625" y="1230086"/>
            <a:ext cx="3987259" cy="531426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529943" y="1404257"/>
            <a:ext cx="7315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Bioekologik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Iqlimga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moslashuvi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Issiqsevar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yorug‘likni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Qorong‘i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joylarda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o‘sishi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sustlashadi.Namlik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O‘rtacha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sug‘orishni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talab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to‘planishidan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saqlanish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ildiz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chirish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ehtimoli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Tuproq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Yengil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unumdor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o‘tkazuvchan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tuproq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qumli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torfli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aralashma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Harorat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Optimal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harorat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+20...+25°C.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Sovuqqa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chidamsiz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(10°C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past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haroratda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nobud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Fotoperiodizm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Kalanxoye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kun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o‘simligi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10-12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soat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yorug‘lik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sharoitida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gullaydi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06142" y="4266579"/>
            <a:ext cx="704305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Agrotexnik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tadbirlar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Sug‘orish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Tuproq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qurigach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haftada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1-2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marta.O‘g‘itlash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haftada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kaktuslar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o‘g‘itlar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oziqlantiriladi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Kesish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Gullab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bo‘lgach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eski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novdalarni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kesish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o‘sishni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rag‘batlantiradi.Kasallik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zararkunandalarga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qarshi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kurash:Tuproqni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ortiqcha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namlashtirmaslik.Qurt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o‘rgimchakkana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chirishga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qarshi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insektitsidlar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vositalar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sabunli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ishlov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06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85" y="1270226"/>
            <a:ext cx="6220767" cy="47570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4827" y="1141412"/>
            <a:ext cx="7328807" cy="488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39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5001" y="1600199"/>
            <a:ext cx="1111431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Iqlim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sharoitiga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moslashuvi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tropik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subtropik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iqlimni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ko‘radi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Qattiq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sovuqqa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chidamsiz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+10°C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past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haroratda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nobud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Yorug‘lik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Yorug‘liksevar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To‘g‘ridan-to‘g‘ri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unga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foydali.Yetarlicha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yorug‘lik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bo‘lmasa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gullamaydi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o‘sish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sekinlashadi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Tuproq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Yengil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o‘tkazuvchan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unumdor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qumli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torfli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tuproqlar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ma’qul.PH 5.5 – 6.5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oralig‘ida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o‘sadi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Namlik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namlikda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o‘sadi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ortiqcha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sug‘orish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ildiz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chirishiga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🔁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texnologiyasi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Vegetativ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tanadan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barglar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kesiladi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tuproqqa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qadab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qo‘yiladi.1–2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haftada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ildiz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chiqaradi.Novda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orqali:10–15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uzunlikdagi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novdalar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kesiladi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94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4456" y="1039586"/>
            <a:ext cx="7903029" cy="592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55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56473"/>
            <a:ext cx="902910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Foydalanish Sohalari va Xulosalar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53222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Tibbiyotda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113371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Yallig'lanishga qarshi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555569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Antiseptik xususiyatlar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4997768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Immunomodulyator ta'siri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5332928" y="353222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Kosmetologiyada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332928" y="4113371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Terini parvarishlash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5332928" y="4555569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Yaralarni davolash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9872067" y="353222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Manzara bezagi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9872067" y="4113371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Uy va ofisda manzara bezagi sifatida keng qo'llaniladi.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9872067" y="5043249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O'stirish iqtisodiy va amaliy jihatdan foydalidir.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97322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Umumiy Tavsif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022163"/>
            <a:ext cx="3664863" cy="1685092"/>
          </a:xfrm>
          <a:prstGeom prst="roundRect">
            <a:avLst>
              <a:gd name="adj" fmla="val 20191"/>
            </a:avLst>
          </a:prstGeom>
          <a:solidFill>
            <a:srgbClr val="626C3B"/>
          </a:solidFill>
          <a:ln w="7620">
            <a:solidFill>
              <a:srgbClr val="7B855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14624" y="32565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Kalanxoye oilasi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14624" y="3747016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100 dan ortiq turlari bilan Crassulaceae oilasiga kiradi.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3022163"/>
            <a:ext cx="3664863" cy="1685092"/>
          </a:xfrm>
          <a:prstGeom prst="roundRect">
            <a:avLst>
              <a:gd name="adj" fmla="val 20191"/>
            </a:avLst>
          </a:prstGeom>
          <a:solidFill>
            <a:srgbClr val="83792E"/>
          </a:solidFill>
          <a:ln w="7620">
            <a:solidFill>
              <a:srgbClr val="9C924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406301" y="32565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Barg xususiyatlari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406301" y="3747016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Suvli, go'shtdor va turli shakllarda bo'lib, suv saqlaydi.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4934069"/>
            <a:ext cx="7556421" cy="1322189"/>
          </a:xfrm>
          <a:prstGeom prst="roundRect">
            <a:avLst>
              <a:gd name="adj" fmla="val 25733"/>
            </a:avLst>
          </a:prstGeom>
          <a:solidFill>
            <a:srgbClr val="E8AF3B"/>
          </a:solidFill>
          <a:ln w="7620">
            <a:solidFill>
              <a:srgbClr val="CE952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14624" y="516850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Foydalanish sohasi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14624" y="5658922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Tibbiyot, kosmetologiya va dekorativ maqsadlarda ishlatiladi.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06942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Bioekologiyasi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118366"/>
            <a:ext cx="510302" cy="510302"/>
          </a:xfrm>
          <a:prstGeom prst="roundRect">
            <a:avLst>
              <a:gd name="adj" fmla="val 66675"/>
            </a:avLst>
          </a:prstGeom>
          <a:solidFill>
            <a:srgbClr val="626C3B"/>
          </a:solidFill>
          <a:ln w="7620">
            <a:solidFill>
              <a:srgbClr val="7B855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530906" y="31962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Iqlimga moslashuv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530906" y="3686651"/>
            <a:ext cx="289941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Qurg'oqchilikka chidamli va yorug'likni yaxshi qabul qiladi.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713803" y="3118366"/>
            <a:ext cx="510302" cy="510302"/>
          </a:xfrm>
          <a:prstGeom prst="roundRect">
            <a:avLst>
              <a:gd name="adj" fmla="val 66675"/>
            </a:avLst>
          </a:prstGeom>
          <a:solidFill>
            <a:srgbClr val="83792E"/>
          </a:solidFill>
          <a:ln w="7620">
            <a:solidFill>
              <a:srgbClr val="9C924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50919" y="31962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Tuproqqa talab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50919" y="3686651"/>
            <a:ext cx="289941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Yaxshi drenaj talab qiladi, tuproq tarkibi uchun talabchan emas.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228987"/>
            <a:ext cx="510302" cy="510302"/>
          </a:xfrm>
          <a:prstGeom prst="roundRect">
            <a:avLst>
              <a:gd name="adj" fmla="val 66675"/>
            </a:avLst>
          </a:prstGeom>
          <a:solidFill>
            <a:srgbClr val="E8AF3B"/>
          </a:solidFill>
          <a:ln w="7620">
            <a:solidFill>
              <a:srgbClr val="CE952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530906" y="53068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Optimal harorat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530906" y="5797272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15-25°C oralig'ida yaxshi o'sadi, 10°C dan pastdan himoya kerak.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6279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Ko'paytirish Usullari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638550"/>
            <a:ext cx="284559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Urug'dan ko'paytirish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574024"/>
            <a:ext cx="284559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Kam qo'llaniladi, lekin seleksiya uchun muhimdir.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4200406" y="36385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Barg qalamchalari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200406" y="4219694"/>
            <a:ext cx="284559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Eng mashhur va oson usul, yaxshi natija beradi.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607022" y="36385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Poyas qalamchalari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607022" y="4219694"/>
            <a:ext cx="284559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Tez ildizlanadi va ko'p o'simlik olish imkonini beradi.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11013638" y="36385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"Tirik kurtaklar"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1013638" y="4219694"/>
            <a:ext cx="284559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Ba'zi turlarga xos bo'lib, o'stirishda ishlatiladi.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75611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Barg Qalamchalaridan Ko'paytirish Texnologiyasi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833330"/>
            <a:ext cx="170021" cy="853321"/>
          </a:xfrm>
          <a:prstGeom prst="roundRect">
            <a:avLst>
              <a:gd name="adj" fmla="val 200118"/>
            </a:avLst>
          </a:prstGeom>
          <a:solidFill>
            <a:srgbClr val="626C3B"/>
          </a:solidFill>
          <a:ln w="7620">
            <a:solidFill>
              <a:srgbClr val="7B855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303973" y="28333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Barglarni tanlash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303973" y="3323749"/>
            <a:ext cx="7046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Sog'lom va yetuk barglarni ajratib olish zarur.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133951" y="3913465"/>
            <a:ext cx="170021" cy="853321"/>
          </a:xfrm>
          <a:prstGeom prst="roundRect">
            <a:avLst>
              <a:gd name="adj" fmla="val 200118"/>
            </a:avLst>
          </a:prstGeom>
          <a:solidFill>
            <a:srgbClr val="83792E"/>
          </a:solidFill>
          <a:ln w="7620">
            <a:solidFill>
              <a:srgbClr val="9C924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644134" y="39134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Quritish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644134" y="4403884"/>
            <a:ext cx="6706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Barglarni 1-2 kun quritib, kesilgan joyini yopamiz.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474232" y="4993600"/>
            <a:ext cx="170021" cy="853321"/>
          </a:xfrm>
          <a:prstGeom prst="roundRect">
            <a:avLst>
              <a:gd name="adj" fmla="val 200118"/>
            </a:avLst>
          </a:prstGeom>
          <a:solidFill>
            <a:srgbClr val="E8AF3B"/>
          </a:solidFill>
          <a:ln w="7620">
            <a:solidFill>
              <a:srgbClr val="CE952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984415" y="49936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Ekilish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984415" y="5484019"/>
            <a:ext cx="63657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Nam qum yoki perlitga ekib, 2-3 hafta namlikni saqlash.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1814513" y="6073735"/>
            <a:ext cx="170021" cy="853321"/>
          </a:xfrm>
          <a:prstGeom prst="roundRect">
            <a:avLst>
              <a:gd name="adj" fmla="val 200118"/>
            </a:avLst>
          </a:prstGeom>
          <a:solidFill>
            <a:srgbClr val="CC914D"/>
          </a:solidFill>
          <a:ln w="7620">
            <a:solidFill>
              <a:srgbClr val="B2773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324695" y="60737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Ko'chirish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2324695" y="6564154"/>
            <a:ext cx="60255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Ildiz otgach, alohida idishga ko'chiriladi.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75611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Poyas Qalamchalaridan Ko'paytirish Texnologiyasi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833330"/>
            <a:ext cx="170021" cy="853321"/>
          </a:xfrm>
          <a:prstGeom prst="roundRect">
            <a:avLst>
              <a:gd name="adj" fmla="val 200118"/>
            </a:avLst>
          </a:prstGeom>
          <a:solidFill>
            <a:srgbClr val="626C3B"/>
          </a:solidFill>
          <a:ln w="7620">
            <a:solidFill>
              <a:srgbClr val="7B855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790373" y="28333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Poyani kesish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790373" y="3323749"/>
            <a:ext cx="7046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10-15 sm uzunlikdagi sog'lom poyani tanlash.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6620351" y="3913465"/>
            <a:ext cx="170021" cy="853321"/>
          </a:xfrm>
          <a:prstGeom prst="roundRect">
            <a:avLst>
              <a:gd name="adj" fmla="val 200118"/>
            </a:avLst>
          </a:prstGeom>
          <a:solidFill>
            <a:srgbClr val="83792E"/>
          </a:solidFill>
          <a:ln w="7620">
            <a:solidFill>
              <a:srgbClr val="9C924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0534" y="3913465"/>
            <a:ext cx="30562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Barglarni olib tashlash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130534" y="4403884"/>
            <a:ext cx="6706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Kesilgan joyni fungitsid bilan ishlov beramiz.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960632" y="4993600"/>
            <a:ext cx="170021" cy="853321"/>
          </a:xfrm>
          <a:prstGeom prst="roundRect">
            <a:avLst>
              <a:gd name="adj" fmla="val 200118"/>
            </a:avLst>
          </a:prstGeom>
          <a:solidFill>
            <a:srgbClr val="E8AF3B"/>
          </a:solidFill>
          <a:ln w="7620">
            <a:solidFill>
              <a:srgbClr val="CE952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470815" y="49936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Ildiz otkazish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470815" y="5484019"/>
            <a:ext cx="63657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Suvda ildiz otkazish yoki to'g'ridan tuproqqa ekish.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7300913" y="6073735"/>
            <a:ext cx="170021" cy="853321"/>
          </a:xfrm>
          <a:prstGeom prst="roundRect">
            <a:avLst>
              <a:gd name="adj" fmla="val 200118"/>
            </a:avLst>
          </a:prstGeom>
          <a:solidFill>
            <a:srgbClr val="CC914D"/>
          </a:solidFill>
          <a:ln w="7620">
            <a:solidFill>
              <a:srgbClr val="B2773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811095" y="60737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Namlikni saqlash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7811095" y="6564154"/>
            <a:ext cx="60255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Plyonka bilan yopib, namlikni doimiy ushlab turish.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9306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O'stirish Texnologiyasi (Uy Sharoitida)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450783"/>
            <a:ext cx="510302" cy="510302"/>
          </a:xfrm>
          <a:prstGeom prst="roundRect">
            <a:avLst>
              <a:gd name="adj" fmla="val 66675"/>
            </a:avLst>
          </a:prstGeom>
          <a:solidFill>
            <a:srgbClr val="626C3B"/>
          </a:solidFill>
          <a:ln w="7620">
            <a:solidFill>
              <a:srgbClr val="7B855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530906" y="25286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Yorug'lik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530906" y="3019068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Yorug' va soyadan himoyalangan joyda joylashtirish.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793790" y="3835598"/>
            <a:ext cx="510302" cy="510302"/>
          </a:xfrm>
          <a:prstGeom prst="roundRect">
            <a:avLst>
              <a:gd name="adj" fmla="val 66675"/>
            </a:avLst>
          </a:prstGeom>
          <a:solidFill>
            <a:srgbClr val="83792E"/>
          </a:solidFill>
          <a:ln w="7620">
            <a:solidFill>
              <a:srgbClr val="9C924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530906" y="39134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Sug'orish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530906" y="4403884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Tuproq biroz quriganda suvi bilan ta'minlash.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220414"/>
            <a:ext cx="510302" cy="510302"/>
          </a:xfrm>
          <a:prstGeom prst="roundRect">
            <a:avLst>
              <a:gd name="adj" fmla="val 66675"/>
            </a:avLst>
          </a:prstGeom>
          <a:solidFill>
            <a:srgbClr val="E8AF3B"/>
          </a:solidFill>
          <a:ln w="7620">
            <a:solidFill>
              <a:srgbClr val="CE952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530906" y="52982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Qish davri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530906" y="5788700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Sug'orishni kamaytirish va sovuqdan himoya qilish.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793790" y="6605230"/>
            <a:ext cx="510302" cy="510302"/>
          </a:xfrm>
          <a:prstGeom prst="roundRect">
            <a:avLst>
              <a:gd name="adj" fmla="val 66675"/>
            </a:avLst>
          </a:prstGeom>
          <a:solidFill>
            <a:srgbClr val="CC914D"/>
          </a:solidFill>
          <a:ln w="7620">
            <a:solidFill>
              <a:srgbClr val="B2773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530906" y="66830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O'g'itlash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530906" y="7173516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Bahor va yozda mineral o'g'itlar berish tavsiya etiladi.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58509"/>
            <a:ext cx="1049988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O'stirish Texnologiyasi (Issiqxonalarda)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Atrof-muhit nazorati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215408"/>
            <a:ext cx="284559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Harorat, namlik va yorug'likni doimiy kuzatish.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4200406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Sug'orish tizimi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200406" y="4215408"/>
            <a:ext cx="284559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Tomchilatib sug'orish orqali samarali suv ta'minoti.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607022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O'g'itlash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607022" y="4215408"/>
            <a:ext cx="284559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Muntazam mineral o'g'itlar bilan oziqlantirish.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11013638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Kasallik xavfsizligi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1013638" y="4215408"/>
            <a:ext cx="284559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Kasallik va zararkunandalarga qarshi muhofaza choralarini ko'rish.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55900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Kasallik va Zararkunandalar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3316724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4110514"/>
            <a:ext cx="23298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Kulrang chirish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280190" y="4600932"/>
            <a:ext cx="23298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Botrytis cinerea bakteriyasi o'simliklarda zarar beradi.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3493" y="3316724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893493" y="4110514"/>
            <a:ext cx="23298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Unumli shira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8893493" y="4600932"/>
            <a:ext cx="23298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Mealybug deb ataluvchi shira ko'payishi mumkin.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06795" y="3316724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06795" y="4110514"/>
            <a:ext cx="23298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O'rgimchak kana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1506795" y="4600932"/>
            <a:ext cx="23298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Zararkunanda o'simlik barglarini shikastlaydi.</a:t>
            </a:r>
            <a:endParaRPr lang="en-US" sz="1750" dirty="0"/>
          </a:p>
        </p:txBody>
      </p:sp>
      <p:sp>
        <p:nvSpPr>
          <p:cNvPr id="13" name="Text 7"/>
          <p:cNvSpPr/>
          <p:nvPr/>
        </p:nvSpPr>
        <p:spPr>
          <a:xfrm>
            <a:off x="6280190" y="630769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Insektitsidlar va fungitsidlar yordamida ularni nazorat qilish zarur.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880</Words>
  <Application>Microsoft Office PowerPoint</Application>
  <PresentationFormat>Произвольный</PresentationFormat>
  <Paragraphs>110</Paragraphs>
  <Slides>15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Brygada 1918</vt:lpstr>
      <vt:lpstr>Times New Roman</vt:lpstr>
      <vt:lpstr>Calibri</vt:lpstr>
      <vt:lpstr>Brygada 1918 Bold</vt:lpstr>
      <vt:lpstr>Brygada 1918 Semi Bold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Пользователь</cp:lastModifiedBy>
  <cp:revision>6</cp:revision>
  <dcterms:created xsi:type="dcterms:W3CDTF">2025-05-20T18:00:35Z</dcterms:created>
  <dcterms:modified xsi:type="dcterms:W3CDTF">2026-09-04T17:01:20Z</dcterms:modified>
</cp:coreProperties>
</file>