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70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3A1E5B9-6761-4761-BC1C-43580F77FA6E}"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029410-572A-41BF-ADBF-98FAC488D3BD}"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4853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A1E5B9-6761-4761-BC1C-43580F77FA6E}"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029410-572A-41BF-ADBF-98FAC488D3BD}" type="slidenum">
              <a:rPr lang="en-US" smtClean="0"/>
              <a:t>‹#›</a:t>
            </a:fld>
            <a:endParaRPr lang="en-US"/>
          </a:p>
        </p:txBody>
      </p:sp>
    </p:spTree>
    <p:extLst>
      <p:ext uri="{BB962C8B-B14F-4D97-AF65-F5344CB8AC3E}">
        <p14:creationId xmlns:p14="http://schemas.microsoft.com/office/powerpoint/2010/main" val="1161614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A1E5B9-6761-4761-BC1C-43580F77FA6E}"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029410-572A-41BF-ADBF-98FAC488D3BD}" type="slidenum">
              <a:rPr lang="en-US" smtClean="0"/>
              <a:t>‹#›</a:t>
            </a:fld>
            <a:endParaRPr lang="en-US"/>
          </a:p>
        </p:txBody>
      </p:sp>
    </p:spTree>
    <p:extLst>
      <p:ext uri="{BB962C8B-B14F-4D97-AF65-F5344CB8AC3E}">
        <p14:creationId xmlns:p14="http://schemas.microsoft.com/office/powerpoint/2010/main" val="3274503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A1E5B9-6761-4761-BC1C-43580F77FA6E}"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029410-572A-41BF-ADBF-98FAC488D3BD}" type="slidenum">
              <a:rPr lang="en-US" smtClean="0"/>
              <a:t>‹#›</a:t>
            </a:fld>
            <a:endParaRPr lang="en-US"/>
          </a:p>
        </p:txBody>
      </p:sp>
    </p:spTree>
    <p:extLst>
      <p:ext uri="{BB962C8B-B14F-4D97-AF65-F5344CB8AC3E}">
        <p14:creationId xmlns:p14="http://schemas.microsoft.com/office/powerpoint/2010/main" val="4038306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3A1E5B9-6761-4761-BC1C-43580F77FA6E}"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029410-572A-41BF-ADBF-98FAC488D3BD}"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53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3A1E5B9-6761-4761-BC1C-43580F77FA6E}" type="datetimeFigureOut">
              <a:rPr lang="en-US" smtClean="0"/>
              <a:t>11/18/2025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029410-572A-41BF-ADBF-98FAC488D3BD}" type="slidenum">
              <a:rPr lang="en-US" smtClean="0"/>
              <a:t>‹#›</a:t>
            </a:fld>
            <a:endParaRPr lang="en-US"/>
          </a:p>
        </p:txBody>
      </p:sp>
    </p:spTree>
    <p:extLst>
      <p:ext uri="{BB962C8B-B14F-4D97-AF65-F5344CB8AC3E}">
        <p14:creationId xmlns:p14="http://schemas.microsoft.com/office/powerpoint/2010/main" val="1893130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3A1E5B9-6761-4761-BC1C-43580F77FA6E}" type="datetimeFigureOut">
              <a:rPr lang="en-US" smtClean="0"/>
              <a:t>11/18/2025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029410-572A-41BF-ADBF-98FAC488D3BD}" type="slidenum">
              <a:rPr lang="en-US" smtClean="0"/>
              <a:t>‹#›</a:t>
            </a:fld>
            <a:endParaRPr lang="en-US"/>
          </a:p>
        </p:txBody>
      </p:sp>
    </p:spTree>
    <p:extLst>
      <p:ext uri="{BB962C8B-B14F-4D97-AF65-F5344CB8AC3E}">
        <p14:creationId xmlns:p14="http://schemas.microsoft.com/office/powerpoint/2010/main" val="2603837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3A1E5B9-6761-4761-BC1C-43580F77FA6E}" type="datetimeFigureOut">
              <a:rPr lang="en-US" smtClean="0"/>
              <a:t>11/18/2025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029410-572A-41BF-ADBF-98FAC488D3BD}" type="slidenum">
              <a:rPr lang="en-US" smtClean="0"/>
              <a:t>‹#›</a:t>
            </a:fld>
            <a:endParaRPr lang="en-US"/>
          </a:p>
        </p:txBody>
      </p:sp>
    </p:spTree>
    <p:extLst>
      <p:ext uri="{BB962C8B-B14F-4D97-AF65-F5344CB8AC3E}">
        <p14:creationId xmlns:p14="http://schemas.microsoft.com/office/powerpoint/2010/main" val="1933564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3A1E5B9-6761-4761-BC1C-43580F77FA6E}" type="datetimeFigureOut">
              <a:rPr lang="en-US" smtClean="0"/>
              <a:t>11/18/2025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9029410-572A-41BF-ADBF-98FAC488D3BD}" type="slidenum">
              <a:rPr lang="en-US" smtClean="0"/>
              <a:t>‹#›</a:t>
            </a:fld>
            <a:endParaRPr lang="en-US"/>
          </a:p>
        </p:txBody>
      </p:sp>
    </p:spTree>
    <p:extLst>
      <p:ext uri="{BB962C8B-B14F-4D97-AF65-F5344CB8AC3E}">
        <p14:creationId xmlns:p14="http://schemas.microsoft.com/office/powerpoint/2010/main" val="4219051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3A1E5B9-6761-4761-BC1C-43580F77FA6E}" type="datetimeFigureOut">
              <a:rPr lang="en-US" smtClean="0"/>
              <a:t>11/18/2025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9029410-572A-41BF-ADBF-98FAC488D3BD}" type="slidenum">
              <a:rPr lang="en-US" smtClean="0"/>
              <a:t>‹#›</a:t>
            </a:fld>
            <a:endParaRPr lang="en-US"/>
          </a:p>
        </p:txBody>
      </p:sp>
    </p:spTree>
    <p:extLst>
      <p:ext uri="{BB962C8B-B14F-4D97-AF65-F5344CB8AC3E}">
        <p14:creationId xmlns:p14="http://schemas.microsoft.com/office/powerpoint/2010/main" val="400815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A1E5B9-6761-4761-BC1C-43580F77FA6E}" type="datetimeFigureOut">
              <a:rPr lang="en-US" smtClean="0"/>
              <a:t>11/18/2025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029410-572A-41BF-ADBF-98FAC488D3BD}" type="slidenum">
              <a:rPr lang="en-US" smtClean="0"/>
              <a:t>‹#›</a:t>
            </a:fld>
            <a:endParaRPr lang="en-US"/>
          </a:p>
        </p:txBody>
      </p:sp>
    </p:spTree>
    <p:extLst>
      <p:ext uri="{BB962C8B-B14F-4D97-AF65-F5344CB8AC3E}">
        <p14:creationId xmlns:p14="http://schemas.microsoft.com/office/powerpoint/2010/main" val="921310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3A1E5B9-6761-4761-BC1C-43580F77FA6E}" type="datetimeFigureOut">
              <a:rPr lang="en-US" smtClean="0"/>
              <a:t>11/18/2025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9029410-572A-41BF-ADBF-98FAC488D3BD}"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92476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uz.wikipedia.org/w/index.php?title=Abusaid_madrasasi&amp;action=edit&amp;redlink=1" TargetMode="External"/><Relationship Id="rId13" Type="http://schemas.openxmlformats.org/officeDocument/2006/relationships/hyperlink" Target="https://uz.wikipedia.org/wiki/Gumbaz" TargetMode="External"/><Relationship Id="rId3" Type="http://schemas.openxmlformats.org/officeDocument/2006/relationships/hyperlink" Target="https://uz.wikipedia.org/w/index.php?title=Ulug%CA%BBbek_xonaqosi&amp;action=edit&amp;redlink=1" TargetMode="External"/><Relationship Id="rId7" Type="http://schemas.openxmlformats.org/officeDocument/2006/relationships/hyperlink" Target="https://uz.wikipedia.org/w/index.php?title=Masjidi_Muqatta&amp;action=edit&amp;redlink=1" TargetMode="External"/><Relationship Id="rId12" Type="http://schemas.openxmlformats.org/officeDocument/2006/relationships/hyperlink" Target="https://uz.wikipedia.org/wiki/Peshtoq" TargetMode="External"/><Relationship Id="rId2" Type="http://schemas.openxmlformats.org/officeDocument/2006/relationships/hyperlink" Target="https://uz.wikipedia.org/wiki/Ulug%CA%BBbek_madrasasi_(Samarqand)" TargetMode="External"/><Relationship Id="rId1" Type="http://schemas.openxmlformats.org/officeDocument/2006/relationships/slideLayout" Target="../slideLayouts/slideLayout1.xml"/><Relationship Id="rId6" Type="http://schemas.openxmlformats.org/officeDocument/2006/relationships/hyperlink" Target="https://uz.wikipedia.org/wiki/Xotamkori" TargetMode="External"/><Relationship Id="rId11" Type="http://schemas.openxmlformats.org/officeDocument/2006/relationships/hyperlink" Target="https://uz.wikipedia.org/w/index.php?title=Tillakori_masjidi&amp;action=edit&amp;redlink=1" TargetMode="External"/><Relationship Id="rId5" Type="http://schemas.openxmlformats.org/officeDocument/2006/relationships/hyperlink" Target="https://uz.wikipedia.org/w/index.php?title=Alika_Ko%CA%BBkaldosh&amp;action=edit&amp;redlink=1" TargetMode="External"/><Relationship Id="rId10" Type="http://schemas.openxmlformats.org/officeDocument/2006/relationships/hyperlink" Target="https://uz.wikipedia.org/wiki/Sherdor_madrasasi" TargetMode="External"/><Relationship Id="rId4" Type="http://schemas.openxmlformats.org/officeDocument/2006/relationships/hyperlink" Target="https://uz.wikipedia.org/w/index.php?title=Mirzoyi_karvonsaroyi&amp;action=edit&amp;redlink=1" TargetMode="External"/><Relationship Id="rId9" Type="http://schemas.openxmlformats.org/officeDocument/2006/relationships/hyperlink" Target="https://uz.wikipedia.org/wiki/Yalangto%CA%BBsh_Bahodir" TargetMode="External"/><Relationship Id="rId14" Type="http://schemas.openxmlformats.org/officeDocument/2006/relationships/hyperlink" Target="https://uz.wikipedia.org/w/index.php?title=Markaziy_Osiyo_me%CA%BCmorchligi&amp;action=edit&amp;redlink=1"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hyperlink" Target="https://uz.wikipedia.org/wiki/Registon_maydoni#cite_note-3" TargetMode="External"/><Relationship Id="rId3" Type="http://schemas.openxmlformats.org/officeDocument/2006/relationships/hyperlink" Target="https://uz.wikipedia.org/wiki/1420-yil" TargetMode="External"/><Relationship Id="rId7" Type="http://schemas.openxmlformats.org/officeDocument/2006/relationships/hyperlink" Target="https://uz.wikipedia.org/wiki/Tillakori_madrasasi" TargetMode="External"/><Relationship Id="rId2" Type="http://schemas.openxmlformats.org/officeDocument/2006/relationships/hyperlink" Target="https://uz.wikipedia.org/wiki/1417" TargetMode="External"/><Relationship Id="rId1" Type="http://schemas.openxmlformats.org/officeDocument/2006/relationships/slideLayout" Target="../slideLayouts/slideLayout1.xml"/><Relationship Id="rId6" Type="http://schemas.openxmlformats.org/officeDocument/2006/relationships/hyperlink" Target="https://uz.wikipedia.org/wiki/Sherdor_madrasasi" TargetMode="External"/><Relationship Id="rId5" Type="http://schemas.openxmlformats.org/officeDocument/2006/relationships/hyperlink" Target="https://uz.wikipedia.org/wiki/Samarqand" TargetMode="External"/><Relationship Id="rId4" Type="http://schemas.openxmlformats.org/officeDocument/2006/relationships/hyperlink" Target="https://uz.wikipedia.org/wiki/Mirzo_Ulug%CA%BBbek" TargetMode="External"/><Relationship Id="rId9"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hyperlink" Target="https://uz.wikipedia.org/wiki/Yalangto%CA%BBsh_Bahodir" TargetMode="External"/><Relationship Id="rId2" Type="http://schemas.openxmlformats.org/officeDocument/2006/relationships/hyperlink" Target="https://uz.wikipedia.org/wiki/1424-yil" TargetMode="Externa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https://uz.wikipedia.org/wiki/Registon_maydoni#cite_note-4"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uz.wikipedia.org/wiki/1420-yil" TargetMode="External"/><Relationship Id="rId2" Type="http://schemas.openxmlformats.org/officeDocument/2006/relationships/hyperlink" Target="https://uz.wikipedia.org/wiki/Sherdor_madrasasi" TargetMode="Externa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err="1" smtClean="0"/>
              <a:t>Registon</a:t>
            </a:r>
            <a:r>
              <a:rPr lang="en-US" dirty="0" smtClean="0"/>
              <a:t> </a:t>
            </a:r>
            <a:r>
              <a:rPr lang="en-US" dirty="0" err="1" smtClean="0"/>
              <a:t>maydoni</a:t>
            </a:r>
            <a:endParaRPr lang="en-US" dirty="0"/>
          </a:p>
        </p:txBody>
      </p:sp>
    </p:spTree>
    <p:extLst>
      <p:ext uri="{BB962C8B-B14F-4D97-AF65-F5344CB8AC3E}">
        <p14:creationId xmlns:p14="http://schemas.microsoft.com/office/powerpoint/2010/main" val="2296675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en-US" sz="2200" dirty="0" err="1"/>
              <a:t>Dastlabki</a:t>
            </a:r>
            <a:r>
              <a:rPr lang="en-US" sz="2200" dirty="0"/>
              <a:t> 1417–1420-</a:t>
            </a:r>
            <a:r>
              <a:rPr lang="en-US" sz="2200" dirty="0" err="1"/>
              <a:t>yillarda</a:t>
            </a:r>
            <a:r>
              <a:rPr lang="en-US" sz="2200" dirty="0"/>
              <a:t> </a:t>
            </a:r>
            <a:r>
              <a:rPr lang="en-US" sz="2200" dirty="0" err="1">
                <a:hlinkClick r:id="rId2" tooltip="Ulugʻbek madrasasi (Samarqand)"/>
              </a:rPr>
              <a:t>Ulugʻbek</a:t>
            </a:r>
            <a:r>
              <a:rPr lang="en-US" sz="2200" dirty="0">
                <a:hlinkClick r:id="rId2" tooltip="Ulugʻbek madrasasi (Samarqand)"/>
              </a:rPr>
              <a:t> </a:t>
            </a:r>
            <a:r>
              <a:rPr lang="en-US" sz="2200" dirty="0" err="1">
                <a:hlinkClick r:id="rId2" tooltip="Ulugʻbek madrasasi (Samarqand)"/>
              </a:rPr>
              <a:t>madrasasi</a:t>
            </a:r>
            <a:r>
              <a:rPr lang="en-US" sz="2200" dirty="0"/>
              <a:t> </a:t>
            </a:r>
            <a:r>
              <a:rPr lang="en-US" sz="2200" dirty="0" err="1"/>
              <a:t>bunyod</a:t>
            </a:r>
            <a:r>
              <a:rPr lang="en-US" sz="2200" dirty="0"/>
              <a:t> </a:t>
            </a:r>
            <a:r>
              <a:rPr lang="en-US" sz="2200" dirty="0" err="1"/>
              <a:t>etilib</a:t>
            </a:r>
            <a:r>
              <a:rPr lang="en-US" sz="2200" dirty="0"/>
              <a:t>, </a:t>
            </a:r>
            <a:r>
              <a:rPr lang="en-US" sz="2200" dirty="0" err="1"/>
              <a:t>keyinchalik</a:t>
            </a:r>
            <a:r>
              <a:rPr lang="en-US" sz="2200" dirty="0"/>
              <a:t> </a:t>
            </a:r>
            <a:r>
              <a:rPr lang="en-US" sz="2200" dirty="0" err="1"/>
              <a:t>qarshisiga</a:t>
            </a:r>
            <a:r>
              <a:rPr lang="en-US" sz="2200" dirty="0"/>
              <a:t> – </a:t>
            </a:r>
            <a:r>
              <a:rPr lang="en-US" sz="2200" dirty="0" err="1"/>
              <a:t>maydonning</a:t>
            </a:r>
            <a:r>
              <a:rPr lang="en-US" sz="2200" dirty="0"/>
              <a:t> </a:t>
            </a:r>
            <a:r>
              <a:rPr lang="en-US" sz="2200" dirty="0" err="1"/>
              <a:t>sharqiy</a:t>
            </a:r>
            <a:r>
              <a:rPr lang="en-US" sz="2200" dirty="0"/>
              <a:t> </a:t>
            </a:r>
            <a:r>
              <a:rPr lang="en-US" sz="2200" dirty="0" err="1"/>
              <a:t>qismida</a:t>
            </a:r>
            <a:r>
              <a:rPr lang="en-US" sz="2200" dirty="0"/>
              <a:t> </a:t>
            </a:r>
            <a:r>
              <a:rPr lang="en-US" sz="2200" dirty="0" err="1">
                <a:hlinkClick r:id="rId3" tooltip="Ulugʻbek xonaqosi (sahifa yaratilmagan)"/>
              </a:rPr>
              <a:t>Ulugʻbek</a:t>
            </a:r>
            <a:r>
              <a:rPr lang="en-US" sz="2200" dirty="0">
                <a:hlinkClick r:id="rId3" tooltip="Ulugʻbek xonaqosi (sahifa yaratilmagan)"/>
              </a:rPr>
              <a:t> </a:t>
            </a:r>
            <a:r>
              <a:rPr lang="en-US" sz="2200" dirty="0" err="1">
                <a:hlinkClick r:id="rId3" tooltip="Ulugʻbek xonaqosi (sahifa yaratilmagan)"/>
              </a:rPr>
              <a:t>xonaqosi</a:t>
            </a:r>
            <a:r>
              <a:rPr lang="en-US" sz="2200" dirty="0"/>
              <a:t> (1424-</a:t>
            </a:r>
            <a:r>
              <a:rPr lang="en-US" sz="2200" dirty="0" err="1"/>
              <a:t>yil</a:t>
            </a:r>
            <a:r>
              <a:rPr lang="en-US" sz="2200" dirty="0"/>
              <a:t>), </a:t>
            </a:r>
            <a:r>
              <a:rPr lang="en-US" sz="2200" dirty="0" err="1"/>
              <a:t>shimoliy</a:t>
            </a:r>
            <a:r>
              <a:rPr lang="en-US" sz="2200" dirty="0"/>
              <a:t> </a:t>
            </a:r>
            <a:r>
              <a:rPr lang="en-US" sz="2200" dirty="0" err="1"/>
              <a:t>qismiga</a:t>
            </a:r>
            <a:r>
              <a:rPr lang="en-US" sz="2200" dirty="0"/>
              <a:t> </a:t>
            </a:r>
            <a:r>
              <a:rPr lang="en-US" sz="2200" dirty="0" err="1">
                <a:hlinkClick r:id="rId4" tooltip="Mirzoyi karvonsaroyi (sahifa yaratilmagan)"/>
              </a:rPr>
              <a:t>Mirzoyi</a:t>
            </a:r>
            <a:r>
              <a:rPr lang="en-US" sz="2200" dirty="0">
                <a:hlinkClick r:id="rId4" tooltip="Mirzoyi karvonsaroyi (sahifa yaratilmagan)"/>
              </a:rPr>
              <a:t> </a:t>
            </a:r>
            <a:r>
              <a:rPr lang="en-US" sz="2200" dirty="0" err="1">
                <a:hlinkClick r:id="rId4" tooltip="Mirzoyi karvonsaroyi (sahifa yaratilmagan)"/>
              </a:rPr>
              <a:t>karvonsaroyi</a:t>
            </a:r>
            <a:r>
              <a:rPr lang="en-US" sz="2200" dirty="0"/>
              <a:t>, </a:t>
            </a:r>
            <a:r>
              <a:rPr lang="en-US" sz="2200" dirty="0" err="1"/>
              <a:t>janubiga</a:t>
            </a:r>
            <a:r>
              <a:rPr lang="en-US" sz="2200" dirty="0"/>
              <a:t> </a:t>
            </a:r>
            <a:r>
              <a:rPr lang="en-US" sz="2200" dirty="0" err="1">
                <a:hlinkClick r:id="rId5" tooltip="Alika Koʻkaldosh (sahifa yaratilmagan)"/>
              </a:rPr>
              <a:t>Alika</a:t>
            </a:r>
            <a:r>
              <a:rPr lang="en-US" sz="2200" dirty="0">
                <a:hlinkClick r:id="rId5" tooltip="Alika Koʻkaldosh (sahifa yaratilmagan)"/>
              </a:rPr>
              <a:t> </a:t>
            </a:r>
            <a:r>
              <a:rPr lang="en-US" sz="2200" dirty="0" err="1">
                <a:hlinkClick r:id="rId5" tooltip="Alika Koʻkaldosh (sahifa yaratilmagan)"/>
              </a:rPr>
              <a:t>Koʻkaldosh</a:t>
            </a:r>
            <a:r>
              <a:rPr lang="en-US" sz="2200" dirty="0"/>
              <a:t> </a:t>
            </a:r>
            <a:r>
              <a:rPr lang="en-US" sz="2200" dirty="0" err="1"/>
              <a:t>juma</a:t>
            </a:r>
            <a:r>
              <a:rPr lang="en-US" sz="2200" dirty="0"/>
              <a:t> </a:t>
            </a:r>
            <a:r>
              <a:rPr lang="en-US" sz="2200" dirty="0" err="1"/>
              <a:t>masjidi</a:t>
            </a:r>
            <a:r>
              <a:rPr lang="en-US" sz="2200" dirty="0"/>
              <a:t> (1430-</a:t>
            </a:r>
            <a:r>
              <a:rPr lang="en-US" sz="2200" dirty="0" err="1"/>
              <a:t>yil</a:t>
            </a:r>
            <a:r>
              <a:rPr lang="en-US" sz="2200" dirty="0"/>
              <a:t>) </a:t>
            </a:r>
            <a:r>
              <a:rPr lang="en-US" sz="2200" dirty="0" err="1"/>
              <a:t>bunyod</a:t>
            </a:r>
            <a:r>
              <a:rPr lang="en-US" sz="2200" dirty="0"/>
              <a:t> </a:t>
            </a:r>
            <a:r>
              <a:rPr lang="en-US" sz="2200" dirty="0" err="1"/>
              <a:t>etilgan</a:t>
            </a:r>
            <a:r>
              <a:rPr lang="en-US" sz="2200" dirty="0"/>
              <a:t>, </a:t>
            </a:r>
            <a:r>
              <a:rPr lang="en-US" sz="2200" dirty="0" err="1"/>
              <a:t>yonida</a:t>
            </a:r>
            <a:r>
              <a:rPr lang="en-US" sz="2200" dirty="0"/>
              <a:t> </a:t>
            </a:r>
            <a:r>
              <a:rPr lang="en-US" sz="2200" dirty="0" err="1"/>
              <a:t>esa</a:t>
            </a:r>
            <a:r>
              <a:rPr lang="en-US" sz="2200" dirty="0"/>
              <a:t> </a:t>
            </a:r>
            <a:r>
              <a:rPr lang="en-US" sz="2200" dirty="0" err="1"/>
              <a:t>yogʻochdan</a:t>
            </a:r>
            <a:r>
              <a:rPr lang="en-US" sz="2200" dirty="0"/>
              <a:t> </a:t>
            </a:r>
            <a:r>
              <a:rPr lang="en-US" sz="2200" dirty="0" err="1">
                <a:hlinkClick r:id="rId6" tooltip="Xotamkori"/>
              </a:rPr>
              <a:t>xotamkori</a:t>
            </a:r>
            <a:r>
              <a:rPr lang="en-US" sz="2200" dirty="0"/>
              <a:t> </a:t>
            </a:r>
            <a:r>
              <a:rPr lang="en-US" sz="2200" dirty="0" err="1"/>
              <a:t>uslubida</a:t>
            </a:r>
            <a:r>
              <a:rPr lang="en-US" sz="2200" dirty="0"/>
              <a:t> </a:t>
            </a:r>
            <a:r>
              <a:rPr lang="en-US" sz="2200" dirty="0" err="1">
                <a:hlinkClick r:id="rId7" tooltip="Masjidi Muqatta (sahifa yaratilmagan)"/>
              </a:rPr>
              <a:t>Masjidi</a:t>
            </a:r>
            <a:r>
              <a:rPr lang="en-US" sz="2200" dirty="0">
                <a:hlinkClick r:id="rId7" tooltip="Masjidi Muqatta (sahifa yaratilmagan)"/>
              </a:rPr>
              <a:t> </a:t>
            </a:r>
            <a:r>
              <a:rPr lang="en-US" sz="2200" dirty="0" err="1">
                <a:hlinkClick r:id="rId7" tooltip="Masjidi Muqatta (sahifa yaratilmagan)"/>
              </a:rPr>
              <a:t>Muqatta</a:t>
            </a:r>
            <a:r>
              <a:rPr lang="en-US" sz="2200" dirty="0"/>
              <a:t> </a:t>
            </a:r>
            <a:r>
              <a:rPr lang="en-US" sz="2200" dirty="0" err="1"/>
              <a:t>va</a:t>
            </a:r>
            <a:r>
              <a:rPr lang="en-US" sz="2200" dirty="0"/>
              <a:t> </a:t>
            </a:r>
            <a:r>
              <a:rPr lang="en-US" sz="2200" dirty="0" err="1">
                <a:hlinkClick r:id="rId8" tooltip="Abusaid madrasasi (sahifa yaratilmagan)"/>
              </a:rPr>
              <a:t>Abusaid</a:t>
            </a:r>
            <a:r>
              <a:rPr lang="en-US" sz="2200" dirty="0">
                <a:hlinkClick r:id="rId8" tooltip="Abusaid madrasasi (sahifa yaratilmagan)"/>
              </a:rPr>
              <a:t> </a:t>
            </a:r>
            <a:r>
              <a:rPr lang="en-US" sz="2200" dirty="0" err="1">
                <a:hlinkClick r:id="rId8" tooltip="Abusaid madrasasi (sahifa yaratilmagan)"/>
              </a:rPr>
              <a:t>madrasasi</a:t>
            </a:r>
            <a:r>
              <a:rPr lang="en-US" sz="2200" dirty="0"/>
              <a:t> </a:t>
            </a:r>
            <a:r>
              <a:rPr lang="en-US" sz="2200" dirty="0" err="1"/>
              <a:t>qurilgan</a:t>
            </a:r>
            <a:r>
              <a:rPr lang="en-US" sz="2200" dirty="0"/>
              <a:t>. 1420–1440-</a:t>
            </a:r>
            <a:r>
              <a:rPr lang="en-US" sz="2200" dirty="0" err="1"/>
              <a:t>yillarida</a:t>
            </a:r>
            <a:r>
              <a:rPr lang="en-US" sz="2200" dirty="0"/>
              <a:t> </a:t>
            </a:r>
            <a:r>
              <a:rPr lang="en-US" sz="2200" dirty="0" err="1"/>
              <a:t>Registon</a:t>
            </a:r>
            <a:r>
              <a:rPr lang="en-US" sz="2200" dirty="0"/>
              <a:t> </a:t>
            </a:r>
            <a:r>
              <a:rPr lang="en-US" sz="2200" dirty="0" err="1"/>
              <a:t>hashamatli</a:t>
            </a:r>
            <a:r>
              <a:rPr lang="en-US" sz="2200" dirty="0"/>
              <a:t> </a:t>
            </a:r>
            <a:r>
              <a:rPr lang="en-US" sz="2200" dirty="0" err="1"/>
              <a:t>meʼmoriy</a:t>
            </a:r>
            <a:r>
              <a:rPr lang="en-US" sz="2200" dirty="0"/>
              <a:t> </a:t>
            </a:r>
            <a:r>
              <a:rPr lang="en-US" sz="2200" dirty="0" err="1"/>
              <a:t>ansamblga</a:t>
            </a:r>
            <a:r>
              <a:rPr lang="en-US" sz="2200" dirty="0"/>
              <a:t> </a:t>
            </a:r>
            <a:r>
              <a:rPr lang="en-US" sz="2200" dirty="0" err="1"/>
              <a:t>aylangan</a:t>
            </a:r>
            <a:r>
              <a:rPr lang="en-US" sz="2200" dirty="0"/>
              <a:t>. XVII </a:t>
            </a:r>
            <a:r>
              <a:rPr lang="en-US" sz="2200" dirty="0" err="1"/>
              <a:t>asrda</a:t>
            </a:r>
            <a:r>
              <a:rPr lang="en-US" sz="2200" dirty="0"/>
              <a:t> Samarqand </a:t>
            </a:r>
            <a:r>
              <a:rPr lang="en-US" sz="2200" dirty="0" err="1"/>
              <a:t>hokimi</a:t>
            </a:r>
            <a:r>
              <a:rPr lang="en-US" sz="2200" dirty="0"/>
              <a:t> </a:t>
            </a:r>
            <a:r>
              <a:rPr lang="en-US" sz="2200" dirty="0" err="1">
                <a:hlinkClick r:id="rId9" tooltip="Yalangtoʻsh Bahodir"/>
              </a:rPr>
              <a:t>Yalangtoʻsh</a:t>
            </a:r>
            <a:r>
              <a:rPr lang="en-US" sz="2200" dirty="0">
                <a:hlinkClick r:id="rId9" tooltip="Yalangtoʻsh Bahodir"/>
              </a:rPr>
              <a:t> </a:t>
            </a:r>
            <a:r>
              <a:rPr lang="en-US" sz="2200" dirty="0" err="1">
                <a:hlinkClick r:id="rId9" tooltip="Yalangtoʻsh Bahodir"/>
              </a:rPr>
              <a:t>Bahodir</a:t>
            </a:r>
            <a:r>
              <a:rPr lang="en-US" sz="2200" dirty="0"/>
              <a:t> </a:t>
            </a:r>
            <a:r>
              <a:rPr lang="en-US" sz="2200" dirty="0" err="1"/>
              <a:t>vayrona</a:t>
            </a:r>
            <a:r>
              <a:rPr lang="en-US" sz="2200" dirty="0"/>
              <a:t> </a:t>
            </a:r>
            <a:r>
              <a:rPr lang="en-US" sz="2200" dirty="0" err="1"/>
              <a:t>holatdagi</a:t>
            </a:r>
            <a:r>
              <a:rPr lang="en-US" sz="2200" dirty="0"/>
              <a:t> </a:t>
            </a:r>
            <a:r>
              <a:rPr lang="en-US" sz="2200" dirty="0" err="1"/>
              <a:t>Ulugʻbek</a:t>
            </a:r>
            <a:r>
              <a:rPr lang="en-US" sz="2200" dirty="0"/>
              <a:t> </a:t>
            </a:r>
            <a:r>
              <a:rPr lang="en-US" sz="2200" dirty="0" err="1"/>
              <a:t>xonaqosi</a:t>
            </a:r>
            <a:r>
              <a:rPr lang="en-US" sz="2200" dirty="0"/>
              <a:t> </a:t>
            </a:r>
            <a:r>
              <a:rPr lang="en-US" sz="2200" dirty="0" err="1"/>
              <a:t>oʻrniga</a:t>
            </a:r>
            <a:r>
              <a:rPr lang="en-US" sz="2200" dirty="0"/>
              <a:t> </a:t>
            </a:r>
            <a:r>
              <a:rPr lang="en-US" sz="2200" dirty="0" err="1">
                <a:hlinkClick r:id="rId10" tooltip="Sherdor madrasasi"/>
              </a:rPr>
              <a:t>Sherdor</a:t>
            </a:r>
            <a:r>
              <a:rPr lang="en-US" sz="2200" dirty="0">
                <a:hlinkClick r:id="rId10" tooltip="Sherdor madrasasi"/>
              </a:rPr>
              <a:t> </a:t>
            </a:r>
            <a:r>
              <a:rPr lang="en-US" sz="2200" dirty="0" err="1">
                <a:hlinkClick r:id="rId10" tooltip="Sherdor madrasasi"/>
              </a:rPr>
              <a:t>madrasasini</a:t>
            </a:r>
            <a:r>
              <a:rPr lang="en-US" sz="2200" dirty="0"/>
              <a:t> (1619–1636), </a:t>
            </a:r>
            <a:r>
              <a:rPr lang="en-US" sz="2200" dirty="0" err="1"/>
              <a:t>Mirzoyi</a:t>
            </a:r>
            <a:r>
              <a:rPr lang="en-US" sz="2200" dirty="0"/>
              <a:t> </a:t>
            </a:r>
            <a:r>
              <a:rPr lang="en-US" sz="2200" dirty="0" err="1"/>
              <a:t>karvonsaroyi</a:t>
            </a:r>
            <a:r>
              <a:rPr lang="en-US" sz="2200" dirty="0"/>
              <a:t> </a:t>
            </a:r>
            <a:r>
              <a:rPr lang="en-US" sz="2200" dirty="0" err="1"/>
              <a:t>oʻrniga</a:t>
            </a:r>
            <a:r>
              <a:rPr lang="en-US" sz="2200" dirty="0"/>
              <a:t> </a:t>
            </a:r>
            <a:r>
              <a:rPr lang="en-US" sz="2200" dirty="0" err="1">
                <a:hlinkClick r:id="rId11" tooltip="Tillakori masjidi (sahifa yaratilmagan)"/>
              </a:rPr>
              <a:t>Tillakori</a:t>
            </a:r>
            <a:r>
              <a:rPr lang="en-US" sz="2200" dirty="0">
                <a:hlinkClick r:id="rId11" tooltip="Tillakori masjidi (sahifa yaratilmagan)"/>
              </a:rPr>
              <a:t> </a:t>
            </a:r>
            <a:r>
              <a:rPr lang="en-US" sz="2200" dirty="0" err="1">
                <a:hlinkClick r:id="rId11" tooltip="Tillakori masjidi (sahifa yaratilmagan)"/>
              </a:rPr>
              <a:t>masjidini</a:t>
            </a:r>
            <a:r>
              <a:rPr lang="en-US" sz="2200" dirty="0"/>
              <a:t> (1646–1660) </a:t>
            </a:r>
            <a:r>
              <a:rPr lang="en-US" sz="2200" dirty="0" err="1"/>
              <a:t>qurdirgan</a:t>
            </a:r>
            <a:r>
              <a:rPr lang="en-US" sz="2200" dirty="0"/>
              <a:t>. </a:t>
            </a:r>
            <a:r>
              <a:rPr lang="en-US" sz="2200" dirty="0" err="1"/>
              <a:t>Registon</a:t>
            </a:r>
            <a:r>
              <a:rPr lang="en-US" sz="2200" dirty="0"/>
              <a:t> </a:t>
            </a:r>
            <a:r>
              <a:rPr lang="en-US" sz="2200" dirty="0" err="1"/>
              <a:t>maydoni</a:t>
            </a:r>
            <a:r>
              <a:rPr lang="en-US" sz="2200" dirty="0"/>
              <a:t> </a:t>
            </a:r>
            <a:r>
              <a:rPr lang="en-US" sz="2200" dirty="0" err="1"/>
              <a:t>oʻzining</a:t>
            </a:r>
            <a:r>
              <a:rPr lang="en-US" sz="2200" dirty="0"/>
              <a:t> rang-</a:t>
            </a:r>
            <a:r>
              <a:rPr lang="en-US" sz="2200" dirty="0" err="1"/>
              <a:t>barang</a:t>
            </a:r>
            <a:r>
              <a:rPr lang="en-US" sz="2200" dirty="0"/>
              <a:t> </a:t>
            </a:r>
            <a:r>
              <a:rPr lang="en-US" sz="2200" dirty="0" err="1"/>
              <a:t>koshinkori</a:t>
            </a:r>
            <a:r>
              <a:rPr lang="en-US" sz="2200" dirty="0"/>
              <a:t> </a:t>
            </a:r>
            <a:r>
              <a:rPr lang="en-US" sz="2200" dirty="0" err="1"/>
              <a:t>bezaklari</a:t>
            </a:r>
            <a:r>
              <a:rPr lang="en-US" sz="2200" dirty="0"/>
              <a:t>; </a:t>
            </a:r>
            <a:r>
              <a:rPr lang="en-US" sz="2200" dirty="0" err="1"/>
              <a:t>naqshinkori</a:t>
            </a:r>
            <a:r>
              <a:rPr lang="en-US" sz="2200" dirty="0"/>
              <a:t> </a:t>
            </a:r>
            <a:r>
              <a:rPr lang="en-US" sz="2200" dirty="0" err="1">
                <a:hlinkClick r:id="rId12" tooltip="Peshtoq"/>
              </a:rPr>
              <a:t>peshtoqlari</a:t>
            </a:r>
            <a:r>
              <a:rPr lang="en-US" sz="2200" dirty="0"/>
              <a:t>, </a:t>
            </a:r>
            <a:r>
              <a:rPr lang="en-US" sz="2700" dirty="0" err="1"/>
              <a:t>ulkan</a:t>
            </a:r>
            <a:r>
              <a:rPr lang="en-US" sz="2700" dirty="0"/>
              <a:t> </a:t>
            </a:r>
            <a:r>
              <a:rPr lang="en-US" sz="2700" dirty="0" err="1">
                <a:hlinkClick r:id="rId13" tooltip="Gumbaz"/>
              </a:rPr>
              <a:t>gumbazlari</a:t>
            </a:r>
            <a:r>
              <a:rPr lang="en-US" sz="2700" dirty="0"/>
              <a:t> </a:t>
            </a:r>
            <a:r>
              <a:rPr lang="en-US" sz="2700" dirty="0" err="1"/>
              <a:t>bilan</a:t>
            </a:r>
            <a:r>
              <a:rPr lang="en-US" sz="2700" dirty="0"/>
              <a:t> </a:t>
            </a:r>
            <a:r>
              <a:rPr lang="en-US" sz="2700" dirty="0" err="1">
                <a:hlinkClick r:id="rId14" tooltip="Markaziy Osiyo meʼmorchligi (sahifa yaratilmagan)"/>
              </a:rPr>
              <a:t>Markaziy</a:t>
            </a:r>
            <a:r>
              <a:rPr lang="en-US" sz="2700" dirty="0">
                <a:hlinkClick r:id="rId14" tooltip="Markaziy Osiyo meʼmorchligi (sahifa yaratilmagan)"/>
              </a:rPr>
              <a:t> </a:t>
            </a:r>
            <a:r>
              <a:rPr lang="en-US" sz="2700" dirty="0" err="1">
                <a:hlinkClick r:id="rId14" tooltip="Markaziy Osiyo meʼmorchligi (sahifa yaratilmagan)"/>
              </a:rPr>
              <a:t>Osiyo</a:t>
            </a:r>
            <a:r>
              <a:rPr lang="en-US" sz="2700" dirty="0">
                <a:hlinkClick r:id="rId14" tooltip="Markaziy Osiyo meʼmorchligi (sahifa yaratilmagan)"/>
              </a:rPr>
              <a:t> </a:t>
            </a:r>
            <a:r>
              <a:rPr lang="en-US" sz="2700" dirty="0" err="1">
                <a:hlinkClick r:id="rId14" tooltip="Markaziy Osiyo meʼmorchligi (sahifa yaratilmagan)"/>
              </a:rPr>
              <a:t>meʼmorchligining</a:t>
            </a:r>
            <a:r>
              <a:rPr lang="en-US" sz="2700" dirty="0"/>
              <a:t> </a:t>
            </a:r>
            <a:r>
              <a:rPr lang="en-US" sz="2700" dirty="0" err="1"/>
              <a:t>noyob</a:t>
            </a:r>
            <a:r>
              <a:rPr lang="en-US" sz="2700" dirty="0"/>
              <a:t> </a:t>
            </a:r>
            <a:r>
              <a:rPr lang="en-US" sz="2700" dirty="0" err="1"/>
              <a:t>yodgorligi</a:t>
            </a:r>
            <a:r>
              <a:rPr lang="en-US" sz="2700" dirty="0"/>
              <a:t> </a:t>
            </a:r>
            <a:r>
              <a:rPr lang="en-US" sz="2700" dirty="0" err="1" smtClean="0"/>
              <a:t>hisoblanadi</a:t>
            </a:r>
            <a:r>
              <a:rPr lang="en-US" dirty="0" smtClean="0"/>
              <a:t>.</a:t>
            </a:r>
            <a:endParaRPr lang="en-US" dirty="0"/>
          </a:p>
        </p:txBody>
      </p:sp>
    </p:spTree>
    <p:extLst>
      <p:ext uri="{BB962C8B-B14F-4D97-AF65-F5344CB8AC3E}">
        <p14:creationId xmlns:p14="http://schemas.microsoft.com/office/powerpoint/2010/main" val="2208263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30200" y="406401"/>
            <a:ext cx="11497733" cy="5681132"/>
          </a:xfrm>
          <a:prstGeom prst="rect">
            <a:avLst/>
          </a:prstGeom>
        </p:spPr>
      </p:pic>
      <p:sp>
        <p:nvSpPr>
          <p:cNvPr id="2" name="Заголовок 1"/>
          <p:cNvSpPr>
            <a:spLocks noGrp="1"/>
          </p:cNvSpPr>
          <p:nvPr>
            <p:ph type="ctrTitle"/>
          </p:nvPr>
        </p:nvSpPr>
        <p:spPr/>
        <p:txBody>
          <a:bodyPr/>
          <a:lstStyle/>
          <a:p>
            <a:endParaRPr lang="en-US" dirty="0"/>
          </a:p>
        </p:txBody>
      </p:sp>
      <p:sp>
        <p:nvSpPr>
          <p:cNvPr id="3" name="Подзаголовок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35597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1" y="440267"/>
            <a:ext cx="4546600" cy="4842933"/>
          </a:xfrm>
        </p:spPr>
        <p:txBody>
          <a:bodyPr>
            <a:normAutofit/>
          </a:bodyPr>
          <a:lstStyle/>
          <a:p>
            <a:r>
              <a:rPr lang="en-US" sz="1800" b="1" dirty="0" err="1"/>
              <a:t>Ulugʻbek</a:t>
            </a:r>
            <a:r>
              <a:rPr lang="en-US" sz="1800" b="1" dirty="0"/>
              <a:t> </a:t>
            </a:r>
            <a:r>
              <a:rPr lang="en-US" sz="1800" b="1" dirty="0" err="1"/>
              <a:t>madrasasi</a:t>
            </a:r>
            <a:r>
              <a:rPr lang="en-US" sz="1800" dirty="0"/>
              <a:t> </a:t>
            </a:r>
            <a:r>
              <a:rPr lang="en-US" sz="1800" dirty="0" err="1"/>
              <a:t>Registon</a:t>
            </a:r>
            <a:r>
              <a:rPr lang="en-US" sz="1800" dirty="0"/>
              <a:t> </a:t>
            </a:r>
            <a:r>
              <a:rPr lang="en-US" sz="1800" dirty="0" err="1"/>
              <a:t>maydonidagi</a:t>
            </a:r>
            <a:r>
              <a:rPr lang="en-US" sz="1800" dirty="0"/>
              <a:t> </a:t>
            </a:r>
            <a:r>
              <a:rPr lang="en-US" sz="1800" dirty="0" err="1"/>
              <a:t>eng</a:t>
            </a:r>
            <a:r>
              <a:rPr lang="en-US" sz="1800" dirty="0"/>
              <a:t> </a:t>
            </a:r>
            <a:r>
              <a:rPr lang="en-US" sz="1800" dirty="0" err="1"/>
              <a:t>qadimgi</a:t>
            </a:r>
            <a:r>
              <a:rPr lang="en-US" sz="1800" dirty="0"/>
              <a:t> madrasa </a:t>
            </a:r>
            <a:r>
              <a:rPr lang="en-US" sz="1800" dirty="0" err="1"/>
              <a:t>boʻlib</a:t>
            </a:r>
            <a:r>
              <a:rPr lang="en-US" sz="1800" dirty="0"/>
              <a:t>, </a:t>
            </a:r>
            <a:r>
              <a:rPr lang="en-US" sz="1800" dirty="0">
                <a:hlinkClick r:id="rId2" tooltip="1417"/>
              </a:rPr>
              <a:t>1417</a:t>
            </a:r>
            <a:r>
              <a:rPr lang="en-US" sz="1800" dirty="0"/>
              <a:t>–</a:t>
            </a:r>
            <a:r>
              <a:rPr lang="en-US" sz="1800" dirty="0">
                <a:hlinkClick r:id="rId3" tooltip="1420-yil"/>
              </a:rPr>
              <a:t>1420-</a:t>
            </a:r>
            <a:r>
              <a:rPr lang="en-US" sz="1800" dirty="0" err="1">
                <a:hlinkClick r:id="rId3" tooltip="1420-yil"/>
              </a:rPr>
              <a:t>yil</a:t>
            </a:r>
            <a:r>
              <a:rPr lang="en-US" sz="1800" dirty="0" err="1"/>
              <a:t>larda</a:t>
            </a:r>
            <a:r>
              <a:rPr lang="en-US" sz="1800" dirty="0"/>
              <a:t> </a:t>
            </a:r>
            <a:r>
              <a:rPr lang="en-US" sz="1800" dirty="0" err="1"/>
              <a:t>Temuriylar</a:t>
            </a:r>
            <a:r>
              <a:rPr lang="en-US" sz="1800" dirty="0"/>
              <a:t> </a:t>
            </a:r>
            <a:r>
              <a:rPr lang="en-US" sz="1800" dirty="0" err="1"/>
              <a:t>davlati</a:t>
            </a:r>
            <a:r>
              <a:rPr lang="en-US" sz="1800" dirty="0"/>
              <a:t> </a:t>
            </a:r>
            <a:r>
              <a:rPr lang="en-US" sz="1800" dirty="0" err="1"/>
              <a:t>hukmdori</a:t>
            </a:r>
            <a:r>
              <a:rPr lang="en-US" sz="1800" dirty="0"/>
              <a:t>, </a:t>
            </a:r>
            <a:r>
              <a:rPr lang="en-US" sz="1800" dirty="0" err="1"/>
              <a:t>astronom</a:t>
            </a:r>
            <a:r>
              <a:rPr lang="en-US" sz="1800" dirty="0"/>
              <a:t> </a:t>
            </a:r>
            <a:r>
              <a:rPr lang="en-US" sz="1800" dirty="0" err="1">
                <a:hlinkClick r:id="rId4" tooltip="Mirzo Ulugʻbek"/>
              </a:rPr>
              <a:t>Mirzo</a:t>
            </a:r>
            <a:r>
              <a:rPr lang="en-US" sz="1800" dirty="0">
                <a:hlinkClick r:id="rId4" tooltip="Mirzo Ulugʻbek"/>
              </a:rPr>
              <a:t> </a:t>
            </a:r>
            <a:r>
              <a:rPr lang="en-US" sz="1800" dirty="0" err="1">
                <a:hlinkClick r:id="rId4" tooltip="Mirzo Ulugʻbek"/>
              </a:rPr>
              <a:t>Ulugʻbek</a:t>
            </a:r>
            <a:r>
              <a:rPr lang="en-US" sz="1800" dirty="0"/>
              <a:t> </a:t>
            </a:r>
            <a:r>
              <a:rPr lang="en-US" sz="1800" dirty="0" err="1"/>
              <a:t>tomonidan</a:t>
            </a:r>
            <a:r>
              <a:rPr lang="en-US" sz="1800" dirty="0"/>
              <a:t> </a:t>
            </a:r>
            <a:r>
              <a:rPr lang="en-US" sz="1800" dirty="0" err="1"/>
              <a:t>qurilgan</a:t>
            </a:r>
            <a:r>
              <a:rPr lang="en-US" sz="1800" dirty="0"/>
              <a:t>. Bu </a:t>
            </a:r>
            <a:r>
              <a:rPr lang="en-US" sz="1800" dirty="0" err="1"/>
              <a:t>inshootning</a:t>
            </a:r>
            <a:r>
              <a:rPr lang="en-US" sz="1800" dirty="0"/>
              <a:t>, </a:t>
            </a:r>
            <a:r>
              <a:rPr lang="en-US" sz="1800" dirty="0" err="1"/>
              <a:t>biroz</a:t>
            </a:r>
            <a:r>
              <a:rPr lang="en-US" sz="1800" dirty="0"/>
              <a:t> </a:t>
            </a:r>
            <a:r>
              <a:rPr lang="en-US" sz="1800" dirty="0" err="1"/>
              <a:t>keyinroq</a:t>
            </a:r>
            <a:r>
              <a:rPr lang="en-US" sz="1800" dirty="0"/>
              <a:t> </a:t>
            </a:r>
            <a:r>
              <a:rPr lang="en-US" sz="1800" dirty="0" err="1"/>
              <a:t>rasadxonaning</a:t>
            </a:r>
            <a:r>
              <a:rPr lang="en-US" sz="1800" dirty="0"/>
              <a:t> </a:t>
            </a:r>
            <a:r>
              <a:rPr lang="en-US" sz="1800" dirty="0" err="1"/>
              <a:t>qurilishi</a:t>
            </a:r>
            <a:r>
              <a:rPr lang="en-US" sz="1800" dirty="0"/>
              <a:t> </a:t>
            </a:r>
            <a:r>
              <a:rPr lang="en-US" sz="1800" dirty="0" err="1">
                <a:hlinkClick r:id="rId5" tooltip="Samarqand"/>
              </a:rPr>
              <a:t>Samarqand</a:t>
            </a:r>
            <a:r>
              <a:rPr lang="en-US" sz="1800" dirty="0" err="1"/>
              <a:t>ga</a:t>
            </a:r>
            <a:r>
              <a:rPr lang="en-US" sz="1800" dirty="0"/>
              <a:t> </a:t>
            </a:r>
            <a:r>
              <a:rPr lang="en-US" sz="1800" dirty="0" err="1"/>
              <a:t>oʻrta</a:t>
            </a:r>
            <a:r>
              <a:rPr lang="en-US" sz="1800" dirty="0"/>
              <a:t> </a:t>
            </a:r>
            <a:r>
              <a:rPr lang="en-US" sz="1800" dirty="0" err="1"/>
              <a:t>asrda</a:t>
            </a:r>
            <a:r>
              <a:rPr lang="en-US" sz="1800" dirty="0"/>
              <a:t> </a:t>
            </a:r>
            <a:r>
              <a:rPr lang="en-US" sz="1800" dirty="0" err="1"/>
              <a:t>Sharqning</a:t>
            </a:r>
            <a:r>
              <a:rPr lang="en-US" sz="1800" dirty="0"/>
              <a:t> </a:t>
            </a:r>
            <a:r>
              <a:rPr lang="en-US" sz="1800" dirty="0" err="1"/>
              <a:t>asosiy</a:t>
            </a:r>
            <a:r>
              <a:rPr lang="en-US" sz="1800" dirty="0"/>
              <a:t> </a:t>
            </a:r>
            <a:r>
              <a:rPr lang="en-US" sz="1800" dirty="0" err="1"/>
              <a:t>ilm</a:t>
            </a:r>
            <a:r>
              <a:rPr lang="en-US" sz="1800" dirty="0"/>
              <a:t>-fan </a:t>
            </a:r>
            <a:r>
              <a:rPr lang="en-US" sz="1800" dirty="0" err="1"/>
              <a:t>markazlaridan</a:t>
            </a:r>
            <a:r>
              <a:rPr lang="en-US" sz="1800" dirty="0"/>
              <a:t> </a:t>
            </a:r>
            <a:r>
              <a:rPr lang="en-US" sz="1800" dirty="0" err="1"/>
              <a:t>birining</a:t>
            </a:r>
            <a:r>
              <a:rPr lang="en-US" sz="1800" dirty="0"/>
              <a:t> </a:t>
            </a:r>
            <a:r>
              <a:rPr lang="en-US" sz="1800" dirty="0" err="1"/>
              <a:t>shuhratini</a:t>
            </a:r>
            <a:r>
              <a:rPr lang="en-US" sz="1800" dirty="0"/>
              <a:t> </a:t>
            </a:r>
            <a:r>
              <a:rPr lang="en-US" sz="1800" dirty="0" err="1"/>
              <a:t>keltirdi</a:t>
            </a:r>
            <a:r>
              <a:rPr lang="en-US" sz="1800" dirty="0"/>
              <a:t>.</a:t>
            </a:r>
            <a:br>
              <a:rPr lang="en-US" sz="1800" dirty="0"/>
            </a:br>
            <a:r>
              <a:rPr lang="en-US" sz="1800" dirty="0"/>
              <a:t>Madrasa </a:t>
            </a:r>
            <a:r>
              <a:rPr lang="en-US" sz="1800" dirty="0" err="1"/>
              <a:t>Registon</a:t>
            </a:r>
            <a:r>
              <a:rPr lang="en-US" sz="1800" dirty="0"/>
              <a:t> </a:t>
            </a:r>
            <a:r>
              <a:rPr lang="en-US" sz="1800" dirty="0" err="1"/>
              <a:t>maydonining</a:t>
            </a:r>
            <a:r>
              <a:rPr lang="en-US" sz="1800" dirty="0"/>
              <a:t> </a:t>
            </a:r>
            <a:r>
              <a:rPr lang="en-US" sz="1800" dirty="0" err="1"/>
              <a:t>gʻarbiy</a:t>
            </a:r>
            <a:r>
              <a:rPr lang="en-US" sz="1800" dirty="0"/>
              <a:t> </a:t>
            </a:r>
            <a:r>
              <a:rPr lang="en-US" sz="1800" dirty="0" err="1"/>
              <a:t>qismida</a:t>
            </a:r>
            <a:r>
              <a:rPr lang="en-US" sz="1800" dirty="0"/>
              <a:t> </a:t>
            </a:r>
            <a:r>
              <a:rPr lang="en-US" sz="1800" dirty="0" err="1"/>
              <a:t>qurilgan</a:t>
            </a:r>
            <a:r>
              <a:rPr lang="en-US" sz="1800" dirty="0"/>
              <a:t>, </a:t>
            </a:r>
            <a:r>
              <a:rPr lang="en-US" sz="1800" dirty="0" err="1"/>
              <a:t>uning</a:t>
            </a:r>
            <a:r>
              <a:rPr lang="en-US" sz="1800" dirty="0"/>
              <a:t> </a:t>
            </a:r>
            <a:r>
              <a:rPr lang="en-US" sz="1800" dirty="0" err="1"/>
              <a:t>roʻparasida</a:t>
            </a:r>
            <a:r>
              <a:rPr lang="en-US" sz="1800" dirty="0"/>
              <a:t> </a:t>
            </a:r>
            <a:r>
              <a:rPr lang="en-US" sz="1800" dirty="0" err="1"/>
              <a:t>bir</a:t>
            </a:r>
            <a:r>
              <a:rPr lang="en-US" sz="1800" dirty="0"/>
              <a:t> </a:t>
            </a:r>
            <a:r>
              <a:rPr lang="en-US" sz="1800" dirty="0" err="1"/>
              <a:t>necha</a:t>
            </a:r>
            <a:r>
              <a:rPr lang="en-US" sz="1800" dirty="0"/>
              <a:t> </a:t>
            </a:r>
            <a:r>
              <a:rPr lang="en-US" sz="1800" dirty="0" err="1"/>
              <a:t>yildan</a:t>
            </a:r>
            <a:r>
              <a:rPr lang="en-US" sz="1800" dirty="0"/>
              <a:t> </a:t>
            </a:r>
            <a:r>
              <a:rPr lang="en-US" sz="1800" dirty="0" err="1"/>
              <a:t>soʻng</a:t>
            </a:r>
            <a:r>
              <a:rPr lang="en-US" sz="1800" dirty="0"/>
              <a:t> </a:t>
            </a:r>
            <a:r>
              <a:rPr lang="en-US" sz="1800" dirty="0" err="1"/>
              <a:t>Ulugʻbek</a:t>
            </a:r>
            <a:r>
              <a:rPr lang="en-US" sz="1800" dirty="0"/>
              <a:t> </a:t>
            </a:r>
            <a:r>
              <a:rPr lang="en-US" sz="1800" dirty="0" err="1"/>
              <a:t>xonaqohi</a:t>
            </a:r>
            <a:r>
              <a:rPr lang="en-US" sz="1800" dirty="0"/>
              <a:t> </a:t>
            </a:r>
            <a:r>
              <a:rPr lang="en-US" sz="1800" dirty="0" err="1"/>
              <a:t>qad</a:t>
            </a:r>
            <a:r>
              <a:rPr lang="en-US" sz="1800" dirty="0"/>
              <a:t> </a:t>
            </a:r>
            <a:r>
              <a:rPr lang="en-US" sz="1800" dirty="0" err="1"/>
              <a:t>koʻtargan</a:t>
            </a:r>
            <a:r>
              <a:rPr lang="en-US" sz="1800" dirty="0"/>
              <a:t>, </a:t>
            </a:r>
            <a:r>
              <a:rPr lang="en-US" sz="1800" dirty="0" err="1"/>
              <a:t>shimoliy</a:t>
            </a:r>
            <a:r>
              <a:rPr lang="en-US" sz="1800" dirty="0"/>
              <a:t> </a:t>
            </a:r>
            <a:r>
              <a:rPr lang="en-US" sz="1800" dirty="0" err="1"/>
              <a:t>tomonini</a:t>
            </a:r>
            <a:r>
              <a:rPr lang="en-US" sz="1800" dirty="0"/>
              <a:t> </a:t>
            </a:r>
            <a:r>
              <a:rPr lang="en-US" sz="1800" dirty="0" err="1"/>
              <a:t>karvonsaroy</a:t>
            </a:r>
            <a:r>
              <a:rPr lang="en-US" sz="1800" dirty="0"/>
              <a:t> </a:t>
            </a:r>
            <a:r>
              <a:rPr lang="en-US" sz="1800" dirty="0" err="1"/>
              <a:t>egallagan</a:t>
            </a:r>
            <a:r>
              <a:rPr lang="en-US" sz="1800" dirty="0"/>
              <a:t>. </a:t>
            </a:r>
            <a:r>
              <a:rPr lang="en-US" sz="1800" dirty="0" err="1"/>
              <a:t>Oxirgi</a:t>
            </a:r>
            <a:r>
              <a:rPr lang="en-US" sz="1800" dirty="0"/>
              <a:t> </a:t>
            </a:r>
            <a:r>
              <a:rPr lang="en-US" sz="1800" dirty="0" err="1"/>
              <a:t>ikki</a:t>
            </a:r>
            <a:r>
              <a:rPr lang="en-US" sz="1800" dirty="0"/>
              <a:t> </a:t>
            </a:r>
            <a:r>
              <a:rPr lang="en-US" sz="1800" dirty="0" err="1"/>
              <a:t>bino</a:t>
            </a:r>
            <a:r>
              <a:rPr lang="en-US" sz="1800" dirty="0"/>
              <a:t> </a:t>
            </a:r>
            <a:r>
              <a:rPr lang="en-US" sz="1800" dirty="0" err="1"/>
              <a:t>ikki</a:t>
            </a:r>
            <a:r>
              <a:rPr lang="en-US" sz="1800" dirty="0"/>
              <a:t> </a:t>
            </a:r>
            <a:r>
              <a:rPr lang="en-US" sz="1800" dirty="0" err="1"/>
              <a:t>asrga</a:t>
            </a:r>
            <a:r>
              <a:rPr lang="en-US" sz="1800" dirty="0"/>
              <a:t> </a:t>
            </a:r>
            <a:r>
              <a:rPr lang="en-US" sz="1800" dirty="0" err="1"/>
              <a:t>yaqin</a:t>
            </a:r>
            <a:r>
              <a:rPr lang="en-US" sz="1800" dirty="0"/>
              <a:t> </a:t>
            </a:r>
            <a:r>
              <a:rPr lang="en-US" sz="1800" dirty="0" err="1"/>
              <a:t>turdi</a:t>
            </a:r>
            <a:r>
              <a:rPr lang="en-US" sz="1800" dirty="0"/>
              <a:t>, </a:t>
            </a:r>
            <a:r>
              <a:rPr lang="en-US" sz="1800" dirty="0" err="1"/>
              <a:t>soʻngra</a:t>
            </a:r>
            <a:r>
              <a:rPr lang="en-US" sz="1800" dirty="0"/>
              <a:t> </a:t>
            </a:r>
            <a:r>
              <a:rPr lang="en-US" sz="1800" dirty="0" err="1"/>
              <a:t>ularning</a:t>
            </a:r>
            <a:r>
              <a:rPr lang="en-US" sz="1800" dirty="0"/>
              <a:t> </a:t>
            </a:r>
            <a:r>
              <a:rPr lang="en-US" sz="1800" dirty="0" err="1"/>
              <a:t>oʻrnida</a:t>
            </a:r>
            <a:r>
              <a:rPr lang="en-US" sz="1800" dirty="0"/>
              <a:t> XVII </a:t>
            </a:r>
            <a:r>
              <a:rPr lang="en-US" sz="1800" dirty="0" err="1"/>
              <a:t>asr</a:t>
            </a:r>
            <a:r>
              <a:rPr lang="en-US" sz="1800" dirty="0"/>
              <a:t> </a:t>
            </a:r>
            <a:r>
              <a:rPr lang="en-US" sz="1800" dirty="0" err="1"/>
              <a:t>boshlarida</a:t>
            </a:r>
            <a:r>
              <a:rPr lang="en-US" sz="1800" dirty="0"/>
              <a:t> </a:t>
            </a:r>
            <a:r>
              <a:rPr lang="en-US" sz="1800" dirty="0" err="1">
                <a:hlinkClick r:id="rId6" tooltip="Sherdor madrasasi"/>
              </a:rPr>
              <a:t>Sherdor</a:t>
            </a:r>
            <a:r>
              <a:rPr lang="en-US" sz="1800" dirty="0">
                <a:hlinkClick r:id="rId6" tooltip="Sherdor madrasasi"/>
              </a:rPr>
              <a:t> </a:t>
            </a:r>
            <a:r>
              <a:rPr lang="en-US" sz="1800" dirty="0" err="1">
                <a:hlinkClick r:id="rId6" tooltip="Sherdor madrasasi"/>
              </a:rPr>
              <a:t>madrasasi</a:t>
            </a:r>
            <a:r>
              <a:rPr lang="en-US" sz="1800" dirty="0"/>
              <a:t> </a:t>
            </a:r>
            <a:r>
              <a:rPr lang="en-US" sz="1800" dirty="0" err="1"/>
              <a:t>va</a:t>
            </a:r>
            <a:r>
              <a:rPr lang="en-US" sz="1800" dirty="0"/>
              <a:t> </a:t>
            </a:r>
            <a:r>
              <a:rPr lang="en-US" sz="1800" dirty="0" err="1">
                <a:hlinkClick r:id="rId7" tooltip="Tillakori madrasasi"/>
              </a:rPr>
              <a:t>Tillakori</a:t>
            </a:r>
            <a:r>
              <a:rPr lang="en-US" sz="1800" dirty="0">
                <a:hlinkClick r:id="rId7" tooltip="Tillakori madrasasi"/>
              </a:rPr>
              <a:t> </a:t>
            </a:r>
            <a:r>
              <a:rPr lang="en-US" sz="1800" dirty="0" err="1">
                <a:hlinkClick r:id="rId7" tooltip="Tillakori madrasasi"/>
              </a:rPr>
              <a:t>madrasasi</a:t>
            </a:r>
            <a:r>
              <a:rPr lang="en-US" sz="1800" dirty="0"/>
              <a:t> </a:t>
            </a:r>
            <a:r>
              <a:rPr lang="en-US" sz="1800" dirty="0" err="1"/>
              <a:t>qurilib</a:t>
            </a:r>
            <a:r>
              <a:rPr lang="en-US" sz="1800" dirty="0"/>
              <a:t>, </a:t>
            </a:r>
            <a:r>
              <a:rPr lang="en-US" sz="1800" dirty="0" err="1"/>
              <a:t>bugungi</a:t>
            </a:r>
            <a:r>
              <a:rPr lang="en-US" sz="1800" dirty="0"/>
              <a:t> </a:t>
            </a:r>
            <a:r>
              <a:rPr lang="en-US" sz="1800" dirty="0" err="1"/>
              <a:t>kungacha</a:t>
            </a:r>
            <a:r>
              <a:rPr lang="en-US" sz="1800" dirty="0"/>
              <a:t> </a:t>
            </a:r>
            <a:r>
              <a:rPr lang="en-US" sz="1800" dirty="0" err="1"/>
              <a:t>saqlanib</a:t>
            </a:r>
            <a:r>
              <a:rPr lang="en-US" sz="1800" dirty="0"/>
              <a:t> </a:t>
            </a:r>
            <a:r>
              <a:rPr lang="en-US" sz="1800" dirty="0" err="1"/>
              <a:t>qolgan</a:t>
            </a:r>
            <a:r>
              <a:rPr lang="en-US" sz="1800" baseline="30000" dirty="0">
                <a:hlinkClick r:id="rId8"/>
              </a:rPr>
              <a:t>[3]</a:t>
            </a:r>
            <a:r>
              <a:rPr lang="en-US" sz="1800" dirty="0"/>
              <a:t>.</a:t>
            </a:r>
            <a:br>
              <a:rPr lang="en-US" sz="1800" dirty="0"/>
            </a:br>
            <a:endParaRPr lang="en-US" sz="1800" dirty="0"/>
          </a:p>
        </p:txBody>
      </p:sp>
      <p:sp>
        <p:nvSpPr>
          <p:cNvPr id="3" name="Подзаголовок 2"/>
          <p:cNvSpPr>
            <a:spLocks noGrp="1"/>
          </p:cNvSpPr>
          <p:nvPr>
            <p:ph type="subTitle" idx="1"/>
          </p:nvPr>
        </p:nvSpPr>
        <p:spPr>
          <a:xfrm>
            <a:off x="8619067" y="4455620"/>
            <a:ext cx="2539384" cy="1143000"/>
          </a:xfrm>
        </p:spPr>
        <p:txBody>
          <a:bodyPr/>
          <a:lstStyle/>
          <a:p>
            <a:endParaRPr lang="en-US" dirty="0"/>
          </a:p>
        </p:txBody>
      </p:sp>
      <p:pic>
        <p:nvPicPr>
          <p:cNvPr id="4" name="Рисунок 3"/>
          <p:cNvPicPr>
            <a:picLocks noChangeAspect="1"/>
          </p:cNvPicPr>
          <p:nvPr/>
        </p:nvPicPr>
        <p:blipFill>
          <a:blip r:embed="rId9"/>
          <a:stretch>
            <a:fillRect/>
          </a:stretch>
        </p:blipFill>
        <p:spPr>
          <a:xfrm>
            <a:off x="6129867" y="897468"/>
            <a:ext cx="5060647" cy="4309532"/>
          </a:xfrm>
          <a:prstGeom prst="rect">
            <a:avLst/>
          </a:prstGeom>
        </p:spPr>
      </p:pic>
    </p:spTree>
    <p:extLst>
      <p:ext uri="{BB962C8B-B14F-4D97-AF65-F5344CB8AC3E}">
        <p14:creationId xmlns:p14="http://schemas.microsoft.com/office/powerpoint/2010/main" val="2248673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51934" y="685800"/>
            <a:ext cx="4453466" cy="3769819"/>
          </a:xfrm>
        </p:spPr>
        <p:txBody>
          <a:bodyPr>
            <a:normAutofit/>
          </a:bodyPr>
          <a:lstStyle/>
          <a:p>
            <a:r>
              <a:rPr lang="en-US" sz="1800" b="1" dirty="0" err="1"/>
              <a:t>Sherdor</a:t>
            </a:r>
            <a:r>
              <a:rPr lang="en-US" sz="1800" b="1" dirty="0"/>
              <a:t> </a:t>
            </a:r>
            <a:r>
              <a:rPr lang="en-US" sz="1800" b="1" dirty="0" err="1"/>
              <a:t>madrasasi</a:t>
            </a:r>
            <a:r>
              <a:rPr lang="en-US" sz="1800" dirty="0"/>
              <a:t> </a:t>
            </a:r>
            <a:r>
              <a:rPr lang="en-US" sz="1800" dirty="0" err="1"/>
              <a:t>Ulugʻbek</a:t>
            </a:r>
            <a:r>
              <a:rPr lang="en-US" sz="1800" dirty="0"/>
              <a:t> </a:t>
            </a:r>
            <a:r>
              <a:rPr lang="en-US" sz="1800" dirty="0" err="1"/>
              <a:t>madrasasi</a:t>
            </a:r>
            <a:r>
              <a:rPr lang="en-US" sz="1800" dirty="0"/>
              <a:t> </a:t>
            </a:r>
            <a:r>
              <a:rPr lang="en-US" sz="1800" dirty="0" err="1"/>
              <a:t>qarshisidagi</a:t>
            </a:r>
            <a:r>
              <a:rPr lang="en-US" sz="1800" dirty="0"/>
              <a:t> </a:t>
            </a:r>
            <a:r>
              <a:rPr lang="en-US" sz="1800" dirty="0" err="1"/>
              <a:t>maydonning</a:t>
            </a:r>
            <a:r>
              <a:rPr lang="en-US" sz="1800" dirty="0"/>
              <a:t> </a:t>
            </a:r>
            <a:r>
              <a:rPr lang="en-US" sz="1800" dirty="0" err="1"/>
              <a:t>sharqiy</a:t>
            </a:r>
            <a:r>
              <a:rPr lang="en-US" sz="1800" dirty="0"/>
              <a:t> </a:t>
            </a:r>
            <a:r>
              <a:rPr lang="en-US" sz="1800" dirty="0" err="1"/>
              <a:t>qismida</a:t>
            </a:r>
            <a:r>
              <a:rPr lang="en-US" sz="1800" dirty="0"/>
              <a:t> </a:t>
            </a:r>
            <a:r>
              <a:rPr lang="en-US" sz="1800" dirty="0">
                <a:hlinkClick r:id="rId2" tooltip="1424-yil"/>
              </a:rPr>
              <a:t>1424-</a:t>
            </a:r>
            <a:r>
              <a:rPr lang="en-US" sz="1800" dirty="0" err="1">
                <a:hlinkClick r:id="rId2" tooltip="1424-yil"/>
              </a:rPr>
              <a:t>yil</a:t>
            </a:r>
            <a:r>
              <a:rPr lang="en-US" sz="1800" dirty="0" err="1"/>
              <a:t>da</a:t>
            </a:r>
            <a:r>
              <a:rPr lang="en-US" sz="1800" dirty="0"/>
              <a:t> </a:t>
            </a:r>
            <a:r>
              <a:rPr lang="en-US" sz="1800" dirty="0" err="1"/>
              <a:t>barpo</a:t>
            </a:r>
            <a:r>
              <a:rPr lang="en-US" sz="1800" dirty="0"/>
              <a:t> </a:t>
            </a:r>
            <a:r>
              <a:rPr lang="en-US" sz="1800" dirty="0" err="1"/>
              <a:t>etilgan</a:t>
            </a:r>
            <a:r>
              <a:rPr lang="en-US" sz="1800" dirty="0"/>
              <a:t> </a:t>
            </a:r>
            <a:r>
              <a:rPr lang="en-US" sz="1800" dirty="0" err="1"/>
              <a:t>Ulugʻbek</a:t>
            </a:r>
            <a:r>
              <a:rPr lang="en-US" sz="1800" dirty="0"/>
              <a:t> </a:t>
            </a:r>
            <a:r>
              <a:rPr lang="en-US" sz="1800" dirty="0" err="1"/>
              <a:t>xonaqohi</a:t>
            </a:r>
            <a:r>
              <a:rPr lang="en-US" sz="1800" dirty="0"/>
              <a:t> </a:t>
            </a:r>
            <a:r>
              <a:rPr lang="en-US" sz="1800" dirty="0" err="1"/>
              <a:t>oʻrnida</a:t>
            </a:r>
            <a:r>
              <a:rPr lang="en-US" sz="1800" dirty="0"/>
              <a:t> </a:t>
            </a:r>
            <a:r>
              <a:rPr lang="en-US" sz="1800" dirty="0" err="1"/>
              <a:t>qurilgan</a:t>
            </a:r>
            <a:r>
              <a:rPr lang="en-US" sz="1800" dirty="0"/>
              <a:t>. XVII </a:t>
            </a:r>
            <a:r>
              <a:rPr lang="en-US" sz="1800" dirty="0" err="1"/>
              <a:t>asr</a:t>
            </a:r>
            <a:r>
              <a:rPr lang="en-US" sz="1800" dirty="0"/>
              <a:t> </a:t>
            </a:r>
            <a:r>
              <a:rPr lang="en-US" sz="1800" dirty="0" err="1"/>
              <a:t>boshlariga</a:t>
            </a:r>
            <a:r>
              <a:rPr lang="en-US" sz="1800" dirty="0"/>
              <a:t> </a:t>
            </a:r>
            <a:r>
              <a:rPr lang="en-US" sz="1800" dirty="0" err="1"/>
              <a:t>kelib</a:t>
            </a:r>
            <a:r>
              <a:rPr lang="en-US" sz="1800" dirty="0"/>
              <a:t> </a:t>
            </a:r>
            <a:r>
              <a:rPr lang="en-US" sz="1800" dirty="0" err="1"/>
              <a:t>xonaqoh</a:t>
            </a:r>
            <a:r>
              <a:rPr lang="en-US" sz="1800" dirty="0"/>
              <a:t> ham </a:t>
            </a:r>
            <a:r>
              <a:rPr lang="en-US" sz="1800" dirty="0" err="1"/>
              <a:t>maydondagi</a:t>
            </a:r>
            <a:r>
              <a:rPr lang="en-US" sz="1800" dirty="0"/>
              <a:t> </a:t>
            </a:r>
            <a:r>
              <a:rPr lang="en-US" sz="1800" dirty="0" err="1"/>
              <a:t>boshqa</a:t>
            </a:r>
            <a:r>
              <a:rPr lang="en-US" sz="1800" dirty="0"/>
              <a:t> </a:t>
            </a:r>
            <a:r>
              <a:rPr lang="en-US" sz="1800" dirty="0" err="1"/>
              <a:t>binolar</a:t>
            </a:r>
            <a:r>
              <a:rPr lang="en-US" sz="1800" dirty="0"/>
              <a:t> </a:t>
            </a:r>
            <a:r>
              <a:rPr lang="en-US" sz="1800" dirty="0" err="1"/>
              <a:t>qatori</a:t>
            </a:r>
            <a:r>
              <a:rPr lang="en-US" sz="1800" dirty="0"/>
              <a:t> </a:t>
            </a:r>
            <a:r>
              <a:rPr lang="en-US" sz="1800" dirty="0" err="1"/>
              <a:t>eskirib</a:t>
            </a:r>
            <a:r>
              <a:rPr lang="en-US" sz="1800" dirty="0"/>
              <a:t>, </a:t>
            </a:r>
            <a:r>
              <a:rPr lang="en-US" sz="1800" dirty="0" err="1"/>
              <a:t>yaroqsiz</a:t>
            </a:r>
            <a:r>
              <a:rPr lang="en-US" sz="1800" dirty="0"/>
              <a:t> </a:t>
            </a:r>
            <a:r>
              <a:rPr lang="en-US" sz="1800" dirty="0" err="1"/>
              <a:t>holga</a:t>
            </a:r>
            <a:r>
              <a:rPr lang="en-US" sz="1800" dirty="0"/>
              <a:t> </a:t>
            </a:r>
            <a:r>
              <a:rPr lang="en-US" sz="1800" dirty="0" err="1"/>
              <a:t>kelgan</a:t>
            </a:r>
            <a:r>
              <a:rPr lang="en-US" sz="1800" dirty="0"/>
              <a:t>. </a:t>
            </a:r>
            <a:r>
              <a:rPr lang="en-US" sz="1800" dirty="0" err="1"/>
              <a:t>Samarqanddagi</a:t>
            </a:r>
            <a:r>
              <a:rPr lang="en-US" sz="1800" dirty="0"/>
              <a:t> </a:t>
            </a:r>
            <a:r>
              <a:rPr lang="en-US" sz="1800" dirty="0" err="1"/>
              <a:t>oʻzbek</a:t>
            </a:r>
            <a:r>
              <a:rPr lang="en-US" sz="1800" dirty="0"/>
              <a:t> </a:t>
            </a:r>
            <a:r>
              <a:rPr lang="en-US" sz="1800" dirty="0" err="1"/>
              <a:t>hukmdori</a:t>
            </a:r>
            <a:r>
              <a:rPr lang="en-US" sz="1800" dirty="0"/>
              <a:t> </a:t>
            </a:r>
            <a:r>
              <a:rPr lang="en-US" sz="1800" dirty="0" err="1">
                <a:hlinkClick r:id="rId3" tooltip="Yalangtoʻsh Bahodir"/>
              </a:rPr>
              <a:t>Yalangtoʻsh</a:t>
            </a:r>
            <a:r>
              <a:rPr lang="en-US" sz="1800" dirty="0">
                <a:hlinkClick r:id="rId3" tooltip="Yalangtoʻsh Bahodir"/>
              </a:rPr>
              <a:t> </a:t>
            </a:r>
            <a:r>
              <a:rPr lang="en-US" sz="1800" dirty="0" err="1">
                <a:hlinkClick r:id="rId3" tooltip="Yalangtoʻsh Bahodir"/>
              </a:rPr>
              <a:t>Bahodir</a:t>
            </a:r>
            <a:r>
              <a:rPr lang="en-US" sz="1800" dirty="0" err="1"/>
              <a:t>ning</a:t>
            </a:r>
            <a:r>
              <a:rPr lang="en-US" sz="1800" dirty="0"/>
              <a:t> </a:t>
            </a:r>
            <a:r>
              <a:rPr lang="en-US" sz="1800" dirty="0" err="1"/>
              <a:t>buyrugʻi</a:t>
            </a:r>
            <a:r>
              <a:rPr lang="en-US" sz="1800" dirty="0"/>
              <a:t> </a:t>
            </a:r>
            <a:r>
              <a:rPr lang="en-US" sz="1800" dirty="0" err="1"/>
              <a:t>bilan</a:t>
            </a:r>
            <a:r>
              <a:rPr lang="en-US" sz="1800" dirty="0"/>
              <a:t> </a:t>
            </a:r>
            <a:r>
              <a:rPr lang="en-US" sz="1800" dirty="0" err="1"/>
              <a:t>Sherdor</a:t>
            </a:r>
            <a:r>
              <a:rPr lang="en-US" sz="1800" dirty="0"/>
              <a:t> </a:t>
            </a:r>
            <a:r>
              <a:rPr lang="en-US" sz="1800" dirty="0" err="1"/>
              <a:t>va</a:t>
            </a:r>
            <a:r>
              <a:rPr lang="en-US" sz="1800" dirty="0"/>
              <a:t> </a:t>
            </a:r>
            <a:r>
              <a:rPr lang="en-US" sz="1800" dirty="0" err="1"/>
              <a:t>Tillakori</a:t>
            </a:r>
            <a:r>
              <a:rPr lang="en-US" sz="1800" dirty="0"/>
              <a:t> </a:t>
            </a:r>
            <a:r>
              <a:rPr lang="en-US" sz="1800" dirty="0" err="1"/>
              <a:t>madrasalari</a:t>
            </a:r>
            <a:r>
              <a:rPr lang="en-US" sz="1800" dirty="0"/>
              <a:t> </a:t>
            </a:r>
            <a:r>
              <a:rPr lang="en-US" sz="1800" dirty="0" err="1"/>
              <a:t>qurilishi</a:t>
            </a:r>
            <a:r>
              <a:rPr lang="en-US" sz="1800" dirty="0"/>
              <a:t> </a:t>
            </a:r>
            <a:r>
              <a:rPr lang="en-US" sz="1800" dirty="0" err="1"/>
              <a:t>boshlandi</a:t>
            </a:r>
            <a:r>
              <a:rPr lang="en-US" sz="1800" dirty="0"/>
              <a:t>. </a:t>
            </a:r>
            <a:r>
              <a:rPr lang="en-US" sz="1800" dirty="0" err="1"/>
              <a:t>Sherdor</a:t>
            </a:r>
            <a:r>
              <a:rPr lang="en-US" sz="1800" dirty="0"/>
              <a:t> </a:t>
            </a:r>
            <a:r>
              <a:rPr lang="en-US" sz="1800" dirty="0" err="1"/>
              <a:t>madrasasi</a:t>
            </a:r>
            <a:r>
              <a:rPr lang="en-US" sz="1800" dirty="0"/>
              <a:t> (</a:t>
            </a:r>
            <a:r>
              <a:rPr lang="en-US" sz="1800" dirty="0" err="1"/>
              <a:t>yoʻlbarsli</a:t>
            </a:r>
            <a:r>
              <a:rPr lang="en-US" sz="1800" dirty="0"/>
              <a:t> madrasa, „</a:t>
            </a:r>
            <a:r>
              <a:rPr lang="en-US" sz="1800" dirty="0" err="1"/>
              <a:t>Arslonlar</a:t>
            </a:r>
            <a:r>
              <a:rPr lang="en-US" sz="1800" dirty="0"/>
              <a:t> </a:t>
            </a:r>
            <a:r>
              <a:rPr lang="en-US" sz="1800" dirty="0" err="1"/>
              <a:t>maskani</a:t>
            </a:r>
            <a:r>
              <a:rPr lang="en-US" sz="1800" dirty="0"/>
              <a:t>“) Abdul-</a:t>
            </a:r>
            <a:r>
              <a:rPr lang="en-US" sz="1800" dirty="0" err="1"/>
              <a:t>Jabbor</a:t>
            </a:r>
            <a:r>
              <a:rPr lang="en-US" sz="1800" dirty="0"/>
              <a:t> </a:t>
            </a:r>
            <a:r>
              <a:rPr lang="en-US" sz="1800" dirty="0" err="1"/>
              <a:t>ismli</a:t>
            </a:r>
            <a:r>
              <a:rPr lang="en-US" sz="1800" dirty="0"/>
              <a:t> </a:t>
            </a:r>
            <a:r>
              <a:rPr lang="en-US" sz="1800" dirty="0" err="1"/>
              <a:t>meʼmor</a:t>
            </a:r>
            <a:r>
              <a:rPr lang="en-US" sz="1800" dirty="0"/>
              <a:t>, </a:t>
            </a:r>
            <a:r>
              <a:rPr lang="en-US" sz="1800" dirty="0" err="1"/>
              <a:t>bezak</a:t>
            </a:r>
            <a:r>
              <a:rPr lang="en-US" sz="1800" dirty="0"/>
              <a:t> </a:t>
            </a:r>
            <a:r>
              <a:rPr lang="en-US" sz="1800" dirty="0" err="1"/>
              <a:t>ustasi</a:t>
            </a:r>
            <a:r>
              <a:rPr lang="en-US" sz="1800" dirty="0"/>
              <a:t> Muhammad </a:t>
            </a:r>
            <a:r>
              <a:rPr lang="en-US" sz="1800" dirty="0" err="1"/>
              <a:t>Abbos</a:t>
            </a:r>
            <a:r>
              <a:rPr lang="en-US" sz="1800" dirty="0"/>
              <a:t> </a:t>
            </a:r>
            <a:r>
              <a:rPr lang="en-US" sz="1800" dirty="0" err="1"/>
              <a:t>tomonidan</a:t>
            </a:r>
            <a:r>
              <a:rPr lang="en-US" sz="1800" dirty="0"/>
              <a:t> </a:t>
            </a:r>
            <a:r>
              <a:rPr lang="en-US" sz="1800" dirty="0" err="1"/>
              <a:t>qurilgan</a:t>
            </a:r>
            <a:r>
              <a:rPr lang="en-US" sz="1800" baseline="30000" dirty="0">
                <a:hlinkClick r:id="rId4"/>
              </a:rPr>
              <a:t>[4]</a:t>
            </a:r>
            <a:r>
              <a:rPr lang="en-US" sz="1800" dirty="0"/>
              <a:t>.</a:t>
            </a:r>
          </a:p>
        </p:txBody>
      </p:sp>
      <p:pic>
        <p:nvPicPr>
          <p:cNvPr id="4" name="Рисунок 3"/>
          <p:cNvPicPr>
            <a:picLocks noChangeAspect="1"/>
          </p:cNvPicPr>
          <p:nvPr/>
        </p:nvPicPr>
        <p:blipFill>
          <a:blip r:embed="rId5"/>
          <a:stretch>
            <a:fillRect/>
          </a:stretch>
        </p:blipFill>
        <p:spPr>
          <a:xfrm>
            <a:off x="5452533" y="295275"/>
            <a:ext cx="5537200" cy="4446058"/>
          </a:xfrm>
          <a:prstGeom prst="rect">
            <a:avLst/>
          </a:prstGeom>
        </p:spPr>
      </p:pic>
      <p:sp>
        <p:nvSpPr>
          <p:cNvPr id="3" name="Подзаголовок 2"/>
          <p:cNvSpPr>
            <a:spLocks noGrp="1"/>
          </p:cNvSpPr>
          <p:nvPr>
            <p:ph type="subTitle" idx="1"/>
          </p:nvPr>
        </p:nvSpPr>
        <p:spPr>
          <a:xfrm>
            <a:off x="6663267" y="905933"/>
            <a:ext cx="4495184" cy="4692687"/>
          </a:xfrm>
        </p:spPr>
        <p:txBody>
          <a:bodyPr/>
          <a:lstStyle/>
          <a:p>
            <a:endParaRPr lang="en-US" dirty="0"/>
          </a:p>
        </p:txBody>
      </p:sp>
    </p:spTree>
    <p:extLst>
      <p:ext uri="{BB962C8B-B14F-4D97-AF65-F5344CB8AC3E}">
        <p14:creationId xmlns:p14="http://schemas.microsoft.com/office/powerpoint/2010/main" val="3587914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30201" y="750485"/>
            <a:ext cx="5520266" cy="4456515"/>
          </a:xfrm>
        </p:spPr>
        <p:txBody>
          <a:bodyPr>
            <a:normAutofit/>
          </a:bodyPr>
          <a:lstStyle/>
          <a:p>
            <a:r>
              <a:rPr lang="en-US" sz="1800" b="1" dirty="0" err="1"/>
              <a:t>Tillakori</a:t>
            </a:r>
            <a:r>
              <a:rPr lang="en-US" sz="1800" b="1" dirty="0"/>
              <a:t> </a:t>
            </a:r>
            <a:r>
              <a:rPr lang="en-US" sz="1800" b="1" dirty="0" err="1"/>
              <a:t>madrasasi</a:t>
            </a:r>
            <a:r>
              <a:rPr lang="en-US" sz="1800" dirty="0"/>
              <a:t> </a:t>
            </a:r>
            <a:r>
              <a:rPr lang="en-US" sz="1800" dirty="0" err="1"/>
              <a:t>maydonning</a:t>
            </a:r>
            <a:r>
              <a:rPr lang="en-US" sz="1800" dirty="0"/>
              <a:t> </a:t>
            </a:r>
            <a:r>
              <a:rPr lang="en-US" sz="1800" dirty="0" err="1"/>
              <a:t>shimoliy</a:t>
            </a:r>
            <a:r>
              <a:rPr lang="en-US" sz="1800" dirty="0"/>
              <a:t> </a:t>
            </a:r>
            <a:r>
              <a:rPr lang="en-US" sz="1800" dirty="0" err="1"/>
              <a:t>qismida</a:t>
            </a:r>
            <a:r>
              <a:rPr lang="en-US" sz="1800" dirty="0"/>
              <a:t> </a:t>
            </a:r>
            <a:r>
              <a:rPr lang="en-US" sz="1800" dirty="0" err="1">
                <a:hlinkClick r:id="rId2" tooltip="Sherdor madrasasi"/>
              </a:rPr>
              <a:t>Sherdor</a:t>
            </a:r>
            <a:r>
              <a:rPr lang="en-US" sz="1800" dirty="0">
                <a:hlinkClick r:id="rId2" tooltip="Sherdor madrasasi"/>
              </a:rPr>
              <a:t> </a:t>
            </a:r>
            <a:r>
              <a:rPr lang="en-US" sz="1800" dirty="0" err="1">
                <a:hlinkClick r:id="rId2" tooltip="Sherdor madrasasi"/>
              </a:rPr>
              <a:t>madrasasi</a:t>
            </a:r>
            <a:r>
              <a:rPr lang="en-US" sz="1800" dirty="0" err="1"/>
              <a:t>dan</a:t>
            </a:r>
            <a:r>
              <a:rPr lang="en-US" sz="1800" dirty="0"/>
              <a:t> </a:t>
            </a:r>
            <a:r>
              <a:rPr lang="en-US" sz="1800" dirty="0" err="1"/>
              <a:t>oʻn</a:t>
            </a:r>
            <a:r>
              <a:rPr lang="en-US" sz="1800" dirty="0"/>
              <a:t> </a:t>
            </a:r>
            <a:r>
              <a:rPr lang="en-US" sz="1800" dirty="0" err="1"/>
              <a:t>yil</a:t>
            </a:r>
            <a:r>
              <a:rPr lang="en-US" sz="1800" dirty="0"/>
              <a:t> </a:t>
            </a:r>
            <a:r>
              <a:rPr lang="en-US" sz="1800" dirty="0" err="1"/>
              <a:t>oʻtib</a:t>
            </a:r>
            <a:r>
              <a:rPr lang="en-US" sz="1800" dirty="0"/>
              <a:t>, </a:t>
            </a:r>
            <a:r>
              <a:rPr lang="en-US" sz="1800" dirty="0" err="1"/>
              <a:t>karvonsaroy</a:t>
            </a:r>
            <a:r>
              <a:rPr lang="en-US" sz="1800" dirty="0"/>
              <a:t> </a:t>
            </a:r>
            <a:r>
              <a:rPr lang="en-US" sz="1800" dirty="0" err="1"/>
              <a:t>oʻrnida</a:t>
            </a:r>
            <a:r>
              <a:rPr lang="en-US" sz="1800" dirty="0"/>
              <a:t> </a:t>
            </a:r>
            <a:r>
              <a:rPr lang="en-US" sz="1800" dirty="0">
                <a:hlinkClick r:id="rId3" tooltip="1420-yil"/>
              </a:rPr>
              <a:t>1420-</a:t>
            </a:r>
            <a:r>
              <a:rPr lang="en-US" sz="1800" dirty="0" err="1">
                <a:hlinkClick r:id="rId3" tooltip="1420-yil"/>
              </a:rPr>
              <a:t>yil</a:t>
            </a:r>
            <a:r>
              <a:rPr lang="en-US" sz="1800" dirty="0" err="1"/>
              <a:t>lardan</a:t>
            </a:r>
            <a:r>
              <a:rPr lang="en-US" sz="1800" dirty="0"/>
              <a:t> </a:t>
            </a:r>
            <a:r>
              <a:rPr lang="en-US" sz="1800" dirty="0" err="1"/>
              <a:t>buyon</a:t>
            </a:r>
            <a:r>
              <a:rPr lang="en-US" sz="1800" dirty="0"/>
              <a:t> </a:t>
            </a:r>
            <a:r>
              <a:rPr lang="en-US" sz="1800" dirty="0" err="1"/>
              <a:t>qad</a:t>
            </a:r>
            <a:r>
              <a:rPr lang="en-US" sz="1800" dirty="0"/>
              <a:t> </a:t>
            </a:r>
            <a:r>
              <a:rPr lang="en-US" sz="1800" dirty="0" err="1"/>
              <a:t>rostlagan</a:t>
            </a:r>
            <a:r>
              <a:rPr lang="en-US" sz="1800" dirty="0"/>
              <a:t>. </a:t>
            </a:r>
            <a:r>
              <a:rPr lang="en-US" sz="1800" dirty="0" err="1"/>
              <a:t>Binoning</a:t>
            </a:r>
            <a:r>
              <a:rPr lang="en-US" sz="1800" dirty="0"/>
              <a:t> </a:t>
            </a:r>
            <a:r>
              <a:rPr lang="en-US" sz="1800" dirty="0" err="1"/>
              <a:t>asosiy</a:t>
            </a:r>
            <a:r>
              <a:rPr lang="en-US" sz="1800" dirty="0"/>
              <a:t> </a:t>
            </a:r>
            <a:r>
              <a:rPr lang="en-US" sz="1800" dirty="0" err="1"/>
              <a:t>jabhasi</a:t>
            </a:r>
            <a:r>
              <a:rPr lang="en-US" sz="1800" dirty="0"/>
              <a:t>, </a:t>
            </a:r>
            <a:r>
              <a:rPr lang="en-US" sz="1800" dirty="0" err="1"/>
              <a:t>rejadagi</a:t>
            </a:r>
            <a:r>
              <a:rPr lang="en-US" sz="1800" dirty="0"/>
              <a:t> </a:t>
            </a:r>
            <a:r>
              <a:rPr lang="en-US" sz="1800" dirty="0" err="1"/>
              <a:t>kvadrat</a:t>
            </a:r>
            <a:r>
              <a:rPr lang="en-US" sz="1800" dirty="0"/>
              <a:t>, </a:t>
            </a:r>
            <a:r>
              <a:rPr lang="en-US" sz="1800" dirty="0" err="1"/>
              <a:t>nosimmetrik</a:t>
            </a:r>
            <a:r>
              <a:rPr lang="en-US" sz="1800" dirty="0"/>
              <a:t> </a:t>
            </a:r>
            <a:r>
              <a:rPr lang="en-US" sz="1800" dirty="0" err="1"/>
              <a:t>boʻlib</a:t>
            </a:r>
            <a:r>
              <a:rPr lang="en-US" sz="1800" dirty="0"/>
              <a:t>, </a:t>
            </a:r>
            <a:r>
              <a:rPr lang="en-US" sz="1800" dirty="0" err="1"/>
              <a:t>markaziy</a:t>
            </a:r>
            <a:r>
              <a:rPr lang="en-US" sz="1800" dirty="0"/>
              <a:t> portal </a:t>
            </a:r>
            <a:r>
              <a:rPr lang="en-US" sz="1800" dirty="0" err="1"/>
              <a:t>va</a:t>
            </a:r>
            <a:r>
              <a:rPr lang="en-US" sz="1800" dirty="0"/>
              <a:t> </a:t>
            </a:r>
            <a:r>
              <a:rPr lang="en-US" sz="1800" dirty="0" err="1"/>
              <a:t>ikki</a:t>
            </a:r>
            <a:r>
              <a:rPr lang="en-US" sz="1800" dirty="0"/>
              <a:t> </a:t>
            </a:r>
            <a:r>
              <a:rPr lang="en-US" sz="1800" dirty="0" err="1"/>
              <a:t>pogʻonali</a:t>
            </a:r>
            <a:r>
              <a:rPr lang="en-US" sz="1800" dirty="0"/>
              <a:t> old </a:t>
            </a:r>
            <a:r>
              <a:rPr lang="en-US" sz="1800" dirty="0" err="1"/>
              <a:t>qanotlardan</a:t>
            </a:r>
            <a:r>
              <a:rPr lang="en-US" sz="1800" dirty="0"/>
              <a:t> </a:t>
            </a:r>
            <a:r>
              <a:rPr lang="en-US" sz="1800" dirty="0" err="1"/>
              <a:t>iborat</a:t>
            </a:r>
            <a:r>
              <a:rPr lang="en-US" sz="1800" dirty="0"/>
              <a:t> </a:t>
            </a:r>
            <a:r>
              <a:rPr lang="en-US" sz="1800" dirty="0" err="1"/>
              <a:t>boʻlib</a:t>
            </a:r>
            <a:r>
              <a:rPr lang="en-US" sz="1800" dirty="0"/>
              <a:t>, </a:t>
            </a:r>
            <a:r>
              <a:rPr lang="en-US" sz="1800" dirty="0" err="1"/>
              <a:t>kamarli</a:t>
            </a:r>
            <a:r>
              <a:rPr lang="en-US" sz="1800" dirty="0"/>
              <a:t> </a:t>
            </a:r>
            <a:r>
              <a:rPr lang="en-US" sz="1800" dirty="0" err="1"/>
              <a:t>boʻshliqlar</a:t>
            </a:r>
            <a:r>
              <a:rPr lang="en-US" sz="1800" dirty="0"/>
              <a:t> </a:t>
            </a:r>
            <a:r>
              <a:rPr lang="en-US" sz="1800" dirty="0" err="1"/>
              <a:t>va</a:t>
            </a:r>
            <a:r>
              <a:rPr lang="en-US" sz="1800" dirty="0"/>
              <a:t> </a:t>
            </a:r>
            <a:r>
              <a:rPr lang="en-US" sz="1800" dirty="0" err="1"/>
              <a:t>burchak</a:t>
            </a:r>
            <a:r>
              <a:rPr lang="en-US" sz="1800" dirty="0"/>
              <a:t> </a:t>
            </a:r>
            <a:r>
              <a:rPr lang="en-US" sz="1800" dirty="0" err="1"/>
              <a:t>minoralari</a:t>
            </a:r>
            <a:r>
              <a:rPr lang="en-US" sz="1800" dirty="0"/>
              <a:t> </a:t>
            </a:r>
            <a:r>
              <a:rPr lang="en-US" sz="1800" dirty="0" err="1"/>
              <a:t>mavjud</a:t>
            </a:r>
            <a:r>
              <a:rPr lang="en-US" sz="1800" dirty="0"/>
              <a:t>. </a:t>
            </a:r>
            <a:r>
              <a:rPr lang="en-US" sz="1800" dirty="0" err="1"/>
              <a:t>Keng</a:t>
            </a:r>
            <a:r>
              <a:rPr lang="en-US" sz="1800" dirty="0"/>
              <a:t> </a:t>
            </a:r>
            <a:r>
              <a:rPr lang="en-US" sz="1800" dirty="0" err="1"/>
              <a:t>hovli</a:t>
            </a:r>
            <a:r>
              <a:rPr lang="en-US" sz="1800" dirty="0"/>
              <a:t> </a:t>
            </a:r>
            <a:r>
              <a:rPr lang="en-US" sz="1800" dirty="0" err="1"/>
              <a:t>perimetri</a:t>
            </a:r>
            <a:r>
              <a:rPr lang="en-US" sz="1800" dirty="0"/>
              <a:t> </a:t>
            </a:r>
            <a:r>
              <a:rPr lang="en-US" sz="1800" dirty="0" err="1"/>
              <a:t>boʻylab</a:t>
            </a:r>
            <a:r>
              <a:rPr lang="en-US" sz="1800" dirty="0"/>
              <a:t> </a:t>
            </a:r>
            <a:r>
              <a:rPr lang="en-US" sz="1800" dirty="0" err="1"/>
              <a:t>kichik</a:t>
            </a:r>
            <a:r>
              <a:rPr lang="en-US" sz="1800" dirty="0"/>
              <a:t> </a:t>
            </a:r>
            <a:r>
              <a:rPr lang="en-US" sz="1800" dirty="0" err="1"/>
              <a:t>turar</a:t>
            </a:r>
            <a:r>
              <a:rPr lang="en-US" sz="1800" dirty="0"/>
              <a:t>-joy </a:t>
            </a:r>
            <a:r>
              <a:rPr lang="en-US" sz="1800" dirty="0" err="1"/>
              <a:t>hujralari</a:t>
            </a:r>
            <a:r>
              <a:rPr lang="en-US" sz="1800" dirty="0"/>
              <a:t> </a:t>
            </a:r>
            <a:r>
              <a:rPr lang="en-US" sz="1800" dirty="0" err="1"/>
              <a:t>va</a:t>
            </a:r>
            <a:r>
              <a:rPr lang="en-US" sz="1800" dirty="0"/>
              <a:t> </a:t>
            </a:r>
            <a:r>
              <a:rPr lang="en-US" sz="1800" dirty="0" err="1"/>
              <a:t>xonalar</a:t>
            </a:r>
            <a:r>
              <a:rPr lang="en-US" sz="1800" dirty="0"/>
              <a:t> </a:t>
            </a:r>
            <a:r>
              <a:rPr lang="en-US" sz="1800" dirty="0" err="1"/>
              <a:t>bilan</a:t>
            </a:r>
            <a:r>
              <a:rPr lang="en-US" sz="1800" dirty="0"/>
              <a:t> </a:t>
            </a:r>
            <a:r>
              <a:rPr lang="en-US" sz="1800" dirty="0" err="1"/>
              <a:t>qoplangan</a:t>
            </a:r>
            <a:r>
              <a:rPr lang="en-US" sz="1800" dirty="0"/>
              <a:t>. </a:t>
            </a:r>
            <a:r>
              <a:rPr lang="en-US" sz="1800" dirty="0" err="1"/>
              <a:t>Hovlining</a:t>
            </a:r>
            <a:r>
              <a:rPr lang="en-US" sz="1800" dirty="0"/>
              <a:t> </a:t>
            </a:r>
            <a:r>
              <a:rPr lang="en-US" sz="1800" dirty="0" err="1"/>
              <a:t>gʻarbiy</a:t>
            </a:r>
            <a:r>
              <a:rPr lang="en-US" sz="1800" dirty="0"/>
              <a:t> </a:t>
            </a:r>
            <a:r>
              <a:rPr lang="en-US" sz="1800" dirty="0" err="1"/>
              <a:t>tomonida</a:t>
            </a:r>
            <a:r>
              <a:rPr lang="en-US" sz="1800" dirty="0"/>
              <a:t> </a:t>
            </a:r>
            <a:r>
              <a:rPr lang="en-US" sz="1800" dirty="0" err="1"/>
              <a:t>ustunlar</a:t>
            </a:r>
            <a:r>
              <a:rPr lang="en-US" sz="1800" dirty="0"/>
              <a:t> </a:t>
            </a:r>
            <a:r>
              <a:rPr lang="en-US" sz="1800" dirty="0" err="1"/>
              <a:t>ustidagi</a:t>
            </a:r>
            <a:r>
              <a:rPr lang="en-US" sz="1800" dirty="0"/>
              <a:t> </a:t>
            </a:r>
            <a:r>
              <a:rPr lang="en-US" sz="1800" dirty="0" err="1"/>
              <a:t>ikkita</a:t>
            </a:r>
            <a:r>
              <a:rPr lang="en-US" sz="1800" dirty="0"/>
              <a:t> </a:t>
            </a:r>
            <a:r>
              <a:rPr lang="en-US" sz="1800" dirty="0" err="1"/>
              <a:t>qoʻshni</a:t>
            </a:r>
            <a:r>
              <a:rPr lang="en-US" sz="1800" dirty="0"/>
              <a:t> </a:t>
            </a:r>
            <a:r>
              <a:rPr lang="en-US" sz="1800" dirty="0" err="1"/>
              <a:t>galereyasi</a:t>
            </a:r>
            <a:r>
              <a:rPr lang="en-US" sz="1800" dirty="0"/>
              <a:t> </a:t>
            </a:r>
            <a:r>
              <a:rPr lang="en-US" sz="1800" dirty="0" err="1"/>
              <a:t>boʻlgan</a:t>
            </a:r>
            <a:r>
              <a:rPr lang="en-US" sz="1800" dirty="0"/>
              <a:t> </a:t>
            </a:r>
            <a:r>
              <a:rPr lang="en-US" sz="1800" dirty="0" err="1"/>
              <a:t>gumbazli</a:t>
            </a:r>
            <a:r>
              <a:rPr lang="en-US" sz="1800" dirty="0"/>
              <a:t> masjid </a:t>
            </a:r>
            <a:r>
              <a:rPr lang="en-US" sz="1800" dirty="0" err="1"/>
              <a:t>binosi</a:t>
            </a:r>
            <a:r>
              <a:rPr lang="en-US" sz="1800" dirty="0"/>
              <a:t> </a:t>
            </a:r>
            <a:r>
              <a:rPr lang="en-US" sz="1800" dirty="0" err="1"/>
              <a:t>joylashgan</a:t>
            </a:r>
            <a:r>
              <a:rPr lang="en-US" sz="1800" dirty="0"/>
              <a:t>.</a:t>
            </a:r>
            <a:br>
              <a:rPr lang="en-US" sz="1800" dirty="0"/>
            </a:br>
            <a:r>
              <a:rPr lang="en-US" sz="1800" dirty="0"/>
              <a:t>Madrasa </a:t>
            </a:r>
            <a:r>
              <a:rPr lang="en-US" sz="1800" dirty="0" err="1"/>
              <a:t>binosi</a:t>
            </a:r>
            <a:r>
              <a:rPr lang="en-US" sz="1800" dirty="0"/>
              <a:t> </a:t>
            </a:r>
            <a:r>
              <a:rPr lang="en-US" sz="1800" dirty="0" err="1"/>
              <a:t>geometrik</a:t>
            </a:r>
            <a:r>
              <a:rPr lang="en-US" sz="1800" dirty="0"/>
              <a:t> </a:t>
            </a:r>
            <a:r>
              <a:rPr lang="en-US" sz="1800" dirty="0" err="1"/>
              <a:t>va</a:t>
            </a:r>
            <a:r>
              <a:rPr lang="en-US" sz="1800" dirty="0"/>
              <a:t> </a:t>
            </a:r>
            <a:r>
              <a:rPr lang="en-US" sz="1800" dirty="0" err="1"/>
              <a:t>gulli</a:t>
            </a:r>
            <a:r>
              <a:rPr lang="en-US" sz="1800" dirty="0"/>
              <a:t> </a:t>
            </a:r>
            <a:r>
              <a:rPr lang="en-US" sz="1800" dirty="0" err="1"/>
              <a:t>naqshli</a:t>
            </a:r>
            <a:r>
              <a:rPr lang="en-US" sz="1800" dirty="0"/>
              <a:t> </a:t>
            </a:r>
            <a:r>
              <a:rPr lang="en-US" sz="1800" dirty="0" err="1"/>
              <a:t>mozaika</a:t>
            </a:r>
            <a:r>
              <a:rPr lang="en-US" sz="1800" dirty="0"/>
              <a:t> </a:t>
            </a:r>
            <a:r>
              <a:rPr lang="en-US" sz="1800" dirty="0" err="1"/>
              <a:t>va</a:t>
            </a:r>
            <a:r>
              <a:rPr lang="en-US" sz="1800" dirty="0"/>
              <a:t> </a:t>
            </a:r>
            <a:r>
              <a:rPr lang="en-US" sz="1800" dirty="0" err="1"/>
              <a:t>mayolika</a:t>
            </a:r>
            <a:r>
              <a:rPr lang="en-US" sz="1800" dirty="0"/>
              <a:t> </a:t>
            </a:r>
            <a:r>
              <a:rPr lang="en-US" sz="1800" dirty="0" err="1"/>
              <a:t>bilan</a:t>
            </a:r>
            <a:r>
              <a:rPr lang="en-US" sz="1800" dirty="0"/>
              <a:t> </a:t>
            </a:r>
            <a:r>
              <a:rPr lang="en-US" sz="1800" dirty="0" err="1"/>
              <a:t>bezatilgan</a:t>
            </a:r>
            <a:r>
              <a:rPr lang="en-US" sz="1800" dirty="0"/>
              <a:t>. </a:t>
            </a:r>
            <a:r>
              <a:rPr lang="en-US" sz="1800" dirty="0" err="1"/>
              <a:t>Ichki</a:t>
            </a:r>
            <a:r>
              <a:rPr lang="en-US" sz="1800" dirty="0"/>
              <a:t> </a:t>
            </a:r>
            <a:r>
              <a:rPr lang="en-US" sz="1800" dirty="0" err="1"/>
              <a:t>bezakda</a:t>
            </a:r>
            <a:r>
              <a:rPr lang="en-US" sz="1800" dirty="0"/>
              <a:t> </a:t>
            </a:r>
            <a:r>
              <a:rPr lang="en-US" sz="1800" dirty="0" err="1"/>
              <a:t>zardoʻzlik</a:t>
            </a:r>
            <a:r>
              <a:rPr lang="en-US" sz="1800" dirty="0"/>
              <a:t> </a:t>
            </a:r>
            <a:r>
              <a:rPr lang="en-US" sz="1800" dirty="0" err="1"/>
              <a:t>koʻp</a:t>
            </a:r>
            <a:r>
              <a:rPr lang="en-US" sz="1800" dirty="0"/>
              <a:t> </a:t>
            </a:r>
            <a:r>
              <a:rPr lang="en-US" sz="1800" dirty="0" err="1"/>
              <a:t>ishlatilgan</a:t>
            </a:r>
            <a:r>
              <a:rPr lang="en-US" sz="1800" dirty="0"/>
              <a:t>. Madrasa </a:t>
            </a:r>
            <a:r>
              <a:rPr lang="en-US" sz="1800" dirty="0" err="1"/>
              <a:t>nomi</a:t>
            </a:r>
            <a:r>
              <a:rPr lang="en-US" sz="1800" dirty="0"/>
              <a:t> „</a:t>
            </a:r>
            <a:r>
              <a:rPr lang="en-US" sz="1800" dirty="0" err="1"/>
              <a:t>oltin</a:t>
            </a:r>
            <a:r>
              <a:rPr lang="en-US" sz="1800" dirty="0"/>
              <a:t> </a:t>
            </a:r>
            <a:r>
              <a:rPr lang="en-US" sz="1800" dirty="0" err="1"/>
              <a:t>bilan</a:t>
            </a:r>
            <a:r>
              <a:rPr lang="en-US" sz="1800" dirty="0"/>
              <a:t> </a:t>
            </a:r>
            <a:r>
              <a:rPr lang="en-US" sz="1800" dirty="0" err="1"/>
              <a:t>bezatilgan</a:t>
            </a:r>
            <a:r>
              <a:rPr lang="en-US" sz="1800" dirty="0"/>
              <a:t>“ </a:t>
            </a:r>
            <a:r>
              <a:rPr lang="en-US" sz="1800" dirty="0" err="1"/>
              <a:t>degan</a:t>
            </a:r>
            <a:r>
              <a:rPr lang="en-US" sz="1800" dirty="0"/>
              <a:t> </a:t>
            </a:r>
            <a:r>
              <a:rPr lang="en-US" sz="1800" dirty="0" err="1"/>
              <a:t>maʼnoni</a:t>
            </a:r>
            <a:r>
              <a:rPr lang="en-US" sz="1800" dirty="0"/>
              <a:t> </a:t>
            </a:r>
            <a:r>
              <a:rPr lang="en-US" sz="1800" dirty="0" err="1"/>
              <a:t>beradi</a:t>
            </a:r>
            <a:r>
              <a:rPr lang="en-US" sz="1800" dirty="0"/>
              <a:t>. </a:t>
            </a:r>
            <a:r>
              <a:rPr lang="en-US" sz="1800" dirty="0" err="1"/>
              <a:t>Masjiddagi</a:t>
            </a:r>
            <a:r>
              <a:rPr lang="en-US" sz="1800" dirty="0"/>
              <a:t> </a:t>
            </a:r>
            <a:r>
              <a:rPr lang="en-US" sz="1800" dirty="0" err="1"/>
              <a:t>mehrob</a:t>
            </a:r>
            <a:r>
              <a:rPr lang="en-US" sz="1800" dirty="0"/>
              <a:t> </a:t>
            </a:r>
            <a:r>
              <a:rPr lang="en-US" sz="1800" dirty="0" err="1"/>
              <a:t>va</a:t>
            </a:r>
            <a:r>
              <a:rPr lang="en-US" sz="1800" dirty="0"/>
              <a:t> </a:t>
            </a:r>
            <a:r>
              <a:rPr lang="en-US" sz="1800" dirty="0" err="1"/>
              <a:t>minbar</a:t>
            </a:r>
            <a:r>
              <a:rPr lang="en-US" sz="1800" dirty="0"/>
              <a:t> </a:t>
            </a:r>
            <a:r>
              <a:rPr lang="en-US" sz="1800" dirty="0" err="1"/>
              <a:t>zarhallangan</a:t>
            </a:r>
            <a:r>
              <a:rPr lang="en-US" sz="1800" dirty="0"/>
              <a:t>, </a:t>
            </a:r>
            <a:r>
              <a:rPr lang="en-US" sz="1800" dirty="0" err="1"/>
              <a:t>devorlari</a:t>
            </a:r>
            <a:r>
              <a:rPr lang="en-US" sz="1800" dirty="0"/>
              <a:t> </a:t>
            </a:r>
            <a:r>
              <a:rPr lang="en-US" sz="1800" dirty="0" err="1"/>
              <a:t>va</a:t>
            </a:r>
            <a:r>
              <a:rPr lang="en-US" sz="1800" dirty="0"/>
              <a:t> </a:t>
            </a:r>
            <a:r>
              <a:rPr lang="en-US" sz="1800" dirty="0" err="1"/>
              <a:t>qabrlari</a:t>
            </a:r>
            <a:r>
              <a:rPr lang="en-US" sz="1800" dirty="0"/>
              <a:t> </a:t>
            </a:r>
            <a:r>
              <a:rPr lang="en-US" sz="1800" dirty="0" err="1"/>
              <a:t>yuzasi</a:t>
            </a:r>
            <a:r>
              <a:rPr lang="en-US" sz="1800" dirty="0"/>
              <a:t> </a:t>
            </a:r>
            <a:r>
              <a:rPr lang="en-US" sz="1800" dirty="0" err="1"/>
              <a:t>oltindan</a:t>
            </a:r>
            <a:r>
              <a:rPr lang="en-US" sz="1800" dirty="0"/>
              <a:t> </a:t>
            </a:r>
            <a:r>
              <a:rPr lang="en-US" sz="1800" dirty="0" err="1"/>
              <a:t>koʻp</a:t>
            </a:r>
            <a:r>
              <a:rPr lang="en-US" sz="1800" dirty="0"/>
              <a:t> </a:t>
            </a:r>
            <a:r>
              <a:rPr lang="en-US" sz="1800" dirty="0" err="1"/>
              <a:t>foydalanilgan</a:t>
            </a:r>
            <a:r>
              <a:rPr lang="en-US" sz="1800" dirty="0"/>
              <a:t> </a:t>
            </a:r>
            <a:r>
              <a:rPr lang="en-US" sz="1800" dirty="0" err="1"/>
              <a:t>kundal</a:t>
            </a:r>
            <a:r>
              <a:rPr lang="en-US" sz="1800" dirty="0"/>
              <a:t> </a:t>
            </a:r>
            <a:r>
              <a:rPr lang="en-US" sz="1800" dirty="0" err="1"/>
              <a:t>rasm</a:t>
            </a:r>
            <a:r>
              <a:rPr lang="en-US" sz="1800" dirty="0"/>
              <a:t> </a:t>
            </a:r>
            <a:r>
              <a:rPr lang="en-US" sz="1800" dirty="0" err="1"/>
              <a:t>bilan</a:t>
            </a:r>
            <a:r>
              <a:rPr lang="en-US" sz="1800" dirty="0"/>
              <a:t> </a:t>
            </a:r>
            <a:r>
              <a:rPr lang="en-US" sz="1800" dirty="0" err="1"/>
              <a:t>qoplangan</a:t>
            </a:r>
            <a:r>
              <a:rPr lang="en-US" sz="1800" dirty="0"/>
              <a:t>.</a:t>
            </a:r>
            <a:br>
              <a:rPr lang="en-US" sz="1800" dirty="0"/>
            </a:br>
            <a:endParaRPr lang="en-US" sz="1800" dirty="0"/>
          </a:p>
        </p:txBody>
      </p:sp>
      <p:sp>
        <p:nvSpPr>
          <p:cNvPr id="3" name="Подзаголовок 2"/>
          <p:cNvSpPr>
            <a:spLocks noGrp="1"/>
          </p:cNvSpPr>
          <p:nvPr>
            <p:ph type="subTitle" idx="1"/>
          </p:nvPr>
        </p:nvSpPr>
        <p:spPr>
          <a:xfrm>
            <a:off x="10151533" y="4455620"/>
            <a:ext cx="1006918" cy="1143000"/>
          </a:xfrm>
        </p:spPr>
        <p:txBody>
          <a:bodyPr/>
          <a:lstStyle/>
          <a:p>
            <a:endParaRPr lang="en-US" dirty="0"/>
          </a:p>
        </p:txBody>
      </p:sp>
      <p:pic>
        <p:nvPicPr>
          <p:cNvPr id="4" name="Рисунок 3"/>
          <p:cNvPicPr>
            <a:picLocks noChangeAspect="1"/>
          </p:cNvPicPr>
          <p:nvPr/>
        </p:nvPicPr>
        <p:blipFill>
          <a:blip r:embed="rId4"/>
          <a:stretch>
            <a:fillRect/>
          </a:stretch>
        </p:blipFill>
        <p:spPr>
          <a:xfrm>
            <a:off x="5850467" y="1016000"/>
            <a:ext cx="5562565" cy="3699933"/>
          </a:xfrm>
          <a:prstGeom prst="rect">
            <a:avLst/>
          </a:prstGeom>
        </p:spPr>
      </p:pic>
    </p:spTree>
    <p:extLst>
      <p:ext uri="{BB962C8B-B14F-4D97-AF65-F5344CB8AC3E}">
        <p14:creationId xmlns:p14="http://schemas.microsoft.com/office/powerpoint/2010/main" val="1005739062"/>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18</TotalTime>
  <Words>10</Words>
  <Application>Microsoft Office PowerPoint</Application>
  <PresentationFormat>Широкоэкранный</PresentationFormat>
  <Paragraphs>5</Paragraphs>
  <Slides>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6</vt:i4>
      </vt:variant>
    </vt:vector>
  </HeadingPairs>
  <TitlesOfParts>
    <vt:vector size="9" baseType="lpstr">
      <vt:lpstr>Calibri</vt:lpstr>
      <vt:lpstr>Calibri Light</vt:lpstr>
      <vt:lpstr>Ретро</vt:lpstr>
      <vt:lpstr>Registon maydoni</vt:lpstr>
      <vt:lpstr>Dastlabki 1417–1420-yillarda Ulugʻbek madrasasi bunyod etilib, keyinchalik qarshisiga – maydonning sharqiy qismida Ulugʻbek xonaqosi (1424-yil), shimoliy qismiga Mirzoyi karvonsaroyi, janubiga Alika Koʻkaldosh juma masjidi (1430-yil) bunyod etilgan, yonida esa yogʻochdan xotamkori uslubida Masjidi Muqatta va Abusaid madrasasi qurilgan. 1420–1440-yillarida Registon hashamatli meʼmoriy ansamblga aylangan. XVII asrda Samarqand hokimi Yalangtoʻsh Bahodir vayrona holatdagi Ulugʻbek xonaqosi oʻrniga Sherdor madrasasini (1619–1636), Mirzoyi karvonsaroyi oʻrniga Tillakori masjidini (1646–1660) qurdirgan. Registon maydoni oʻzining rang-barang koshinkori bezaklari; naqshinkori peshtoqlari, ulkan gumbazlari bilan Markaziy Osiyo meʼmorchligining noyob yodgorligi hisoblanadi.</vt:lpstr>
      <vt:lpstr>Презентация PowerPoint</vt:lpstr>
      <vt:lpstr>Ulugʻbek madrasasi Registon maydonidagi eng qadimgi madrasa boʻlib, 1417–1420-yillarda Temuriylar davlati hukmdori, astronom Mirzo Ulugʻbek tomonidan qurilgan. Bu inshootning, biroz keyinroq rasadxonaning qurilishi Samarqandga oʻrta asrda Sharqning asosiy ilm-fan markazlaridan birining shuhratini keltirdi. Madrasa Registon maydonining gʻarbiy qismida qurilgan, uning roʻparasida bir necha yildan soʻng Ulugʻbek xonaqohi qad koʻtargan, shimoliy tomonini karvonsaroy egallagan. Oxirgi ikki bino ikki asrga yaqin turdi, soʻngra ularning oʻrnida XVII asr boshlarida Sherdor madrasasi va Tillakori madrasasi qurilib, bugungi kungacha saqlanib qolgan[3]. </vt:lpstr>
      <vt:lpstr>Sherdor madrasasi Ulugʻbek madrasasi qarshisidagi maydonning sharqiy qismida 1424-yilda barpo etilgan Ulugʻbek xonaqohi oʻrnida qurilgan. XVII asr boshlariga kelib xonaqoh ham maydondagi boshqa binolar qatori eskirib, yaroqsiz holga kelgan. Samarqanddagi oʻzbek hukmdori Yalangtoʻsh Bahodirning buyrugʻi bilan Sherdor va Tillakori madrasalari qurilishi boshlandi. Sherdor madrasasi (yoʻlbarsli madrasa, „Arslonlar maskani“) Abdul-Jabbor ismli meʼmor, bezak ustasi Muhammad Abbos tomonidan qurilgan[4].</vt:lpstr>
      <vt:lpstr>Tillakori madrasasi maydonning shimoliy qismida Sherdor madrasasidan oʻn yil oʻtib, karvonsaroy oʻrnida 1420-yillardan buyon qad rostlagan. Binoning asosiy jabhasi, rejadagi kvadrat, nosimmetrik boʻlib, markaziy portal va ikki pogʻonali old qanotlardan iborat boʻlib, kamarli boʻshliqlar va burchak minoralari mavjud. Keng hovli perimetri boʻylab kichik turar-joy hujralari va xonalar bilan qoplangan. Hovlining gʻarbiy tomonida ustunlar ustidagi ikkita qoʻshni galereyasi boʻlgan gumbazli masjid binosi joylashgan. Madrasa binosi geometrik va gulli naqshli mozaika va mayolika bilan bezatilgan. Ichki bezakda zardoʻzlik koʻp ishlatilgan. Madrasa nomi „oltin bilan bezatilgan“ degan maʼnoni beradi. Masjiddagi mehrob va minbar zarhallangan, devorlari va qabrlari yuzasi oltindan koʻp foydalanilgan kundal rasm bilan qoplangan.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Registon maydoni</dc:title>
  <dc:creator>ARM_6</dc:creator>
  <cp:lastModifiedBy>Пользователь</cp:lastModifiedBy>
  <cp:revision>4</cp:revision>
  <dcterms:created xsi:type="dcterms:W3CDTF">2025-11-07T10:12:39Z</dcterms:created>
  <dcterms:modified xsi:type="dcterms:W3CDTF">2025-11-18T18:02:52Z</dcterms:modified>
</cp:coreProperties>
</file>