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4630400" cy="8229600"/>
  <p:notesSz cx="8229600" cy="146304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Inter" panose="020B0604020202020204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71" d="100"/>
          <a:sy n="71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5127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837498"/>
            <a:ext cx="7556421" cy="14885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850"/>
              </a:lnSpc>
              <a:buNone/>
            </a:pPr>
            <a:r>
              <a:rPr lang="en-US" sz="465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Tailand Davlatining Bank Tizimi</a:t>
            </a:r>
            <a:endParaRPr lang="en-US" sz="4650" dirty="0"/>
          </a:p>
        </p:txBody>
      </p:sp>
      <p:sp>
        <p:nvSpPr>
          <p:cNvPr id="4" name="Text 1"/>
          <p:cNvSpPr/>
          <p:nvPr/>
        </p:nvSpPr>
        <p:spPr>
          <a:xfrm>
            <a:off x="793790" y="4666178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Tailandning moliyaviy tizimi dunyoda muhim o'rin egallaydi. Bank tizimi mamlakat iqtisodiyotida muhim rol o'ynaydi.</a:t>
            </a:r>
            <a:endParaRPr lang="en-US" sz="17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493639"/>
            <a:ext cx="7556421" cy="14885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850"/>
              </a:lnSpc>
              <a:buNone/>
            </a:pPr>
            <a:r>
              <a:rPr lang="en-US" sz="465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Kredit siyosati va risklarni boshqarish</a:t>
            </a:r>
            <a:endParaRPr lang="en-US" sz="4650" dirty="0"/>
          </a:p>
        </p:txBody>
      </p:sp>
      <p:sp>
        <p:nvSpPr>
          <p:cNvPr id="4" name="Text 1"/>
          <p:cNvSpPr/>
          <p:nvPr/>
        </p:nvSpPr>
        <p:spPr>
          <a:xfrm>
            <a:off x="793790" y="3322320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Tijorat banklari kreditlash siyosatini amalga oshirishda, mijozlarning kreditga bo'lgan talablarini baholashda va kredit berishda ehtiyotkorlik bilan yondashadi.</a:t>
            </a:r>
            <a:endParaRPr lang="en-US" sz="1750" dirty="0"/>
          </a:p>
        </p:txBody>
      </p:sp>
      <p:sp>
        <p:nvSpPr>
          <p:cNvPr id="5" name="Text 2"/>
          <p:cNvSpPr/>
          <p:nvPr/>
        </p:nvSpPr>
        <p:spPr>
          <a:xfrm>
            <a:off x="793790" y="4666178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Risklarni boshqarish, bankning moliyaviy barqarorligini ta'minlash va yo'qotishlarni kamaytirishda muhim ahamiyatga ega.</a:t>
            </a:r>
            <a:endParaRPr lang="en-US" sz="1750" dirty="0"/>
          </a:p>
        </p:txBody>
      </p:sp>
      <p:sp>
        <p:nvSpPr>
          <p:cNvPr id="6" name="Text 3"/>
          <p:cNvSpPr/>
          <p:nvPr/>
        </p:nvSpPr>
        <p:spPr>
          <a:xfrm>
            <a:off x="793790" y="5647134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Banklar turli xil risklarni, jumladan, kredit, bozor, operatsion va qonunchilik risklarini aniqlash va boshqarish uchun samarali mexanizmlarni qo'llaydi.</a:t>
            </a:r>
            <a:endParaRPr lang="en-US" sz="17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719149"/>
            <a:ext cx="5954197" cy="7442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850"/>
              </a:lnSpc>
              <a:buNone/>
            </a:pPr>
            <a:r>
              <a:rPr lang="en-US" sz="465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Xulosa</a:t>
            </a:r>
            <a:endParaRPr lang="en-US" sz="4650" dirty="0"/>
          </a:p>
        </p:txBody>
      </p:sp>
      <p:sp>
        <p:nvSpPr>
          <p:cNvPr id="4" name="Text 1"/>
          <p:cNvSpPr/>
          <p:nvPr/>
        </p:nvSpPr>
        <p:spPr>
          <a:xfrm>
            <a:off x="793790" y="3803571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Tailand davlat bank tizimi barqaror va rivojlangan bo'lib, iqtisodiy o'sishga va moliyaviy xizmatlarni ta'minlashga muhim hissa qo'shadi.</a:t>
            </a:r>
            <a:endParaRPr lang="en-US" sz="1750" dirty="0"/>
          </a:p>
        </p:txBody>
      </p:sp>
      <p:sp>
        <p:nvSpPr>
          <p:cNvPr id="5" name="Text 2"/>
          <p:cNvSpPr/>
          <p:nvPr/>
        </p:nvSpPr>
        <p:spPr>
          <a:xfrm>
            <a:off x="793790" y="4784527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Banklar turli xil xizmatlarni taklif qiladi, shu jumladan kreditlar, investitsiyalar, to'lov tizimlari va raqamli bank xizmatlari.</a:t>
            </a:r>
            <a:endParaRPr lang="en-US" sz="175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3750588"/>
            <a:ext cx="6627614" cy="7442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850"/>
              </a:lnSpc>
              <a:buNone/>
            </a:pPr>
            <a:r>
              <a:rPr lang="en-US" sz="465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Foydalanilgan manbalar</a:t>
            </a:r>
            <a:endParaRPr lang="en-US" sz="4650" dirty="0"/>
          </a:p>
        </p:txBody>
      </p:sp>
      <p:sp>
        <p:nvSpPr>
          <p:cNvPr id="4" name="Shape 1"/>
          <p:cNvSpPr/>
          <p:nvPr/>
        </p:nvSpPr>
        <p:spPr>
          <a:xfrm>
            <a:off x="793790" y="5090160"/>
            <a:ext cx="396835" cy="396835"/>
          </a:xfrm>
          <a:prstGeom prst="roundRect">
            <a:avLst>
              <a:gd name="adj" fmla="val 24007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1417439" y="5090160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Tailand Banki</a:t>
            </a:r>
            <a:endParaRPr lang="en-US" sz="2300" dirty="0"/>
          </a:p>
        </p:txBody>
      </p:sp>
      <p:sp>
        <p:nvSpPr>
          <p:cNvPr id="6" name="Text 3"/>
          <p:cNvSpPr/>
          <p:nvPr/>
        </p:nvSpPr>
        <p:spPr>
          <a:xfrm>
            <a:off x="1417439" y="5598319"/>
            <a:ext cx="578441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Bank haqida ma'lumot va statistika.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7428667" y="5090160"/>
            <a:ext cx="396835" cy="396835"/>
          </a:xfrm>
          <a:prstGeom prst="roundRect">
            <a:avLst>
              <a:gd name="adj" fmla="val 24007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8052316" y="5090160"/>
            <a:ext cx="3267551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Tailand Moliya Vazirligi</a:t>
            </a:r>
            <a:endParaRPr lang="en-US" sz="2300" dirty="0"/>
          </a:p>
        </p:txBody>
      </p:sp>
      <p:sp>
        <p:nvSpPr>
          <p:cNvPr id="9" name="Text 6"/>
          <p:cNvSpPr/>
          <p:nvPr/>
        </p:nvSpPr>
        <p:spPr>
          <a:xfrm>
            <a:off x="8052316" y="5598319"/>
            <a:ext cx="578441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Moliyaviy siyosat va iqtisodiy ma'lumotlar.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793790" y="6443186"/>
            <a:ext cx="396835" cy="396835"/>
          </a:xfrm>
          <a:prstGeom prst="roundRect">
            <a:avLst>
              <a:gd name="adj" fmla="val 24007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1417439" y="6443186"/>
            <a:ext cx="3019782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Xalqaro Valyuta Fondi</a:t>
            </a:r>
            <a:endParaRPr lang="en-US" sz="2300" dirty="0"/>
          </a:p>
        </p:txBody>
      </p:sp>
      <p:sp>
        <p:nvSpPr>
          <p:cNvPr id="12" name="Text 9"/>
          <p:cNvSpPr/>
          <p:nvPr/>
        </p:nvSpPr>
        <p:spPr>
          <a:xfrm>
            <a:off x="1417439" y="6951345"/>
            <a:ext cx="578441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Tailand iqtisodiyotini baholash.</a:t>
            </a:r>
            <a:endParaRPr lang="en-US" sz="1750" dirty="0"/>
          </a:p>
        </p:txBody>
      </p:sp>
      <p:sp>
        <p:nvSpPr>
          <p:cNvPr id="13" name="Shape 10"/>
          <p:cNvSpPr/>
          <p:nvPr/>
        </p:nvSpPr>
        <p:spPr>
          <a:xfrm>
            <a:off x="7428667" y="6443186"/>
            <a:ext cx="396835" cy="396835"/>
          </a:xfrm>
          <a:prstGeom prst="roundRect">
            <a:avLst>
              <a:gd name="adj" fmla="val 24007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8052316" y="6443186"/>
            <a:ext cx="3092053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Osiyo taraqqiyot banki</a:t>
            </a:r>
            <a:endParaRPr lang="en-US" sz="2300" dirty="0"/>
          </a:p>
        </p:txBody>
      </p:sp>
      <p:sp>
        <p:nvSpPr>
          <p:cNvPr id="15" name="Text 12"/>
          <p:cNvSpPr/>
          <p:nvPr/>
        </p:nvSpPr>
        <p:spPr>
          <a:xfrm>
            <a:off x="8052316" y="6951345"/>
            <a:ext cx="578441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Tailand iqtisodiyotini rivojlantirishga oid hisobotlar.</a:t>
            </a:r>
            <a:endParaRPr lang="en-US" sz="17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934760"/>
            <a:ext cx="7934325" cy="7442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850"/>
              </a:lnSpc>
              <a:buNone/>
            </a:pPr>
            <a:r>
              <a:rPr lang="en-US" sz="465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Tailand iqtisodiyotidagi o'rni</a:t>
            </a:r>
            <a:endParaRPr lang="en-US" sz="46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2132648"/>
            <a:ext cx="4120753" cy="2546747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93790" y="4962882"/>
            <a:ext cx="3828455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Iqtisodiy o'sishning dvigatel</a:t>
            </a:r>
            <a:endParaRPr lang="en-US" sz="2300" dirty="0"/>
          </a:p>
        </p:txBody>
      </p:sp>
      <p:sp>
        <p:nvSpPr>
          <p:cNvPr id="5" name="Text 2"/>
          <p:cNvSpPr/>
          <p:nvPr/>
        </p:nvSpPr>
        <p:spPr>
          <a:xfrm>
            <a:off x="793790" y="5471041"/>
            <a:ext cx="4120753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Bank tizimi Tailand iqtisodiyotini rag'batlantiruvchi muhim omil hisoblanadi, turli sohalarni moliyalashtirish va investitsiyalarni jalb qilish orqali.</a:t>
            </a:r>
            <a:endParaRPr lang="en-US" sz="175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4704" y="2132648"/>
            <a:ext cx="4120872" cy="2546866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254704" y="4963001"/>
            <a:ext cx="4120872" cy="7441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Sanoat va xizmatlarning rivojlanishiga hissa</a:t>
            </a:r>
            <a:endParaRPr lang="en-US" sz="2300" dirty="0"/>
          </a:p>
        </p:txBody>
      </p:sp>
      <p:sp>
        <p:nvSpPr>
          <p:cNvPr id="8" name="Text 4"/>
          <p:cNvSpPr/>
          <p:nvPr/>
        </p:nvSpPr>
        <p:spPr>
          <a:xfrm>
            <a:off x="5254704" y="5843230"/>
            <a:ext cx="4120872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Bank tizimi turli biznes sohalarni, jumladan, sanoat, xizmatlar va turizmni moliyalashtirish orqali rivojlantirishga yordam beradi.</a:t>
            </a:r>
            <a:endParaRPr lang="en-US" sz="17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5738" y="2132648"/>
            <a:ext cx="4120753" cy="2546747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9715738" y="4962882"/>
            <a:ext cx="3790117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Aholi farovonligini oshirish</a:t>
            </a:r>
            <a:endParaRPr lang="en-US" sz="2300" dirty="0"/>
          </a:p>
        </p:txBody>
      </p:sp>
      <p:sp>
        <p:nvSpPr>
          <p:cNvPr id="11" name="Text 6"/>
          <p:cNvSpPr/>
          <p:nvPr/>
        </p:nvSpPr>
        <p:spPr>
          <a:xfrm>
            <a:off x="9715738" y="5471041"/>
            <a:ext cx="4120753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Bank tizimi aholi uchun moliyaviy xizmatlarni taqdim etish orqali farovonligini oshirishga hissa qo'shadi. Masalan, kreditlar, depozitlar va sug'urta xizmatlari.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14018" y="561023"/>
            <a:ext cx="8269724" cy="6693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250"/>
              </a:lnSpc>
              <a:buNone/>
            </a:pPr>
            <a:r>
              <a:rPr lang="en-US" sz="420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Markaziy bank va uning vazifalari</a:t>
            </a:r>
            <a:endParaRPr lang="en-US" sz="4200" dirty="0"/>
          </a:p>
        </p:txBody>
      </p:sp>
      <p:sp>
        <p:nvSpPr>
          <p:cNvPr id="3" name="Text 1"/>
          <p:cNvSpPr/>
          <p:nvPr/>
        </p:nvSpPr>
        <p:spPr>
          <a:xfrm>
            <a:off x="714018" y="1638419"/>
            <a:ext cx="13202364" cy="3264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16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Tailand Markaziy banki - Bank of Thailand (BOT) - mamlakatning moliyaviy tizimini boshqaruvchi muhim organdir.</a:t>
            </a:r>
            <a:endParaRPr lang="en-US" sz="1600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7662" y="2194322"/>
            <a:ext cx="1633776" cy="1191458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3959900" y="2734151"/>
            <a:ext cx="109180" cy="4080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200"/>
              </a:lnSpc>
              <a:buNone/>
            </a:pPr>
            <a:r>
              <a:rPr lang="en-US" sz="20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1</a:t>
            </a:r>
            <a:endParaRPr lang="en-US" sz="2000" dirty="0"/>
          </a:p>
        </p:txBody>
      </p:sp>
      <p:sp>
        <p:nvSpPr>
          <p:cNvPr id="6" name="Text 3"/>
          <p:cNvSpPr/>
          <p:nvPr/>
        </p:nvSpPr>
        <p:spPr>
          <a:xfrm>
            <a:off x="5035391" y="2398276"/>
            <a:ext cx="3466386" cy="3346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1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Pul siyosatini shakllantirish</a:t>
            </a:r>
            <a:endParaRPr lang="en-US" sz="2100" dirty="0"/>
          </a:p>
        </p:txBody>
      </p:sp>
      <p:sp>
        <p:nvSpPr>
          <p:cNvPr id="7" name="Text 4"/>
          <p:cNvSpPr/>
          <p:nvPr/>
        </p:nvSpPr>
        <p:spPr>
          <a:xfrm>
            <a:off x="5035391" y="2855357"/>
            <a:ext cx="6010394" cy="3264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Inflyatsiyani nazorat qilish va iqtisodiy barqarorlikni ta'minlash.</a:t>
            </a:r>
            <a:endParaRPr lang="en-US" sz="1600" dirty="0"/>
          </a:p>
        </p:txBody>
      </p:sp>
      <p:sp>
        <p:nvSpPr>
          <p:cNvPr id="8" name="Shape 5"/>
          <p:cNvSpPr/>
          <p:nvPr/>
        </p:nvSpPr>
        <p:spPr>
          <a:xfrm>
            <a:off x="4882396" y="3401735"/>
            <a:ext cx="8983028" cy="11430"/>
          </a:xfrm>
          <a:prstGeom prst="roundRect">
            <a:avLst>
              <a:gd name="adj" fmla="val 749665"/>
            </a:avLst>
          </a:prstGeom>
          <a:solidFill>
            <a:srgbClr val="B2D4E5"/>
          </a:solidFill>
          <a:ln/>
        </p:spPr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0774" y="3436739"/>
            <a:ext cx="3267551" cy="1191458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3942278" y="3828455"/>
            <a:ext cx="144542" cy="4080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200"/>
              </a:lnSpc>
              <a:buNone/>
            </a:pPr>
            <a:r>
              <a:rPr lang="en-US" sz="20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2</a:t>
            </a:r>
            <a:endParaRPr lang="en-US" sz="2000" dirty="0"/>
          </a:p>
        </p:txBody>
      </p:sp>
      <p:sp>
        <p:nvSpPr>
          <p:cNvPr id="11" name="Text 7"/>
          <p:cNvSpPr/>
          <p:nvPr/>
        </p:nvSpPr>
        <p:spPr>
          <a:xfrm>
            <a:off x="5852279" y="3640693"/>
            <a:ext cx="3908107" cy="3346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1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Moliyaviy tizimni nazorat qilish</a:t>
            </a:r>
            <a:endParaRPr lang="en-US" sz="2100" dirty="0"/>
          </a:p>
        </p:txBody>
      </p:sp>
      <p:sp>
        <p:nvSpPr>
          <p:cNvPr id="12" name="Text 8"/>
          <p:cNvSpPr/>
          <p:nvPr/>
        </p:nvSpPr>
        <p:spPr>
          <a:xfrm>
            <a:off x="5852279" y="4097774"/>
            <a:ext cx="5042892" cy="3264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Banklarning ishonchliligi va barqarorligini ta'minlash.</a:t>
            </a:r>
            <a:endParaRPr lang="en-US" sz="1600" dirty="0"/>
          </a:p>
        </p:txBody>
      </p:sp>
      <p:sp>
        <p:nvSpPr>
          <p:cNvPr id="13" name="Shape 9"/>
          <p:cNvSpPr/>
          <p:nvPr/>
        </p:nvSpPr>
        <p:spPr>
          <a:xfrm>
            <a:off x="5699284" y="4644152"/>
            <a:ext cx="8166140" cy="11430"/>
          </a:xfrm>
          <a:prstGeom prst="roundRect">
            <a:avLst>
              <a:gd name="adj" fmla="val 749665"/>
            </a:avLst>
          </a:prstGeom>
          <a:solidFill>
            <a:srgbClr val="B2D4E5"/>
          </a:solidFill>
          <a:ln/>
        </p:spPr>
      </p:sp>
      <p:pic>
        <p:nvPicPr>
          <p:cNvPr id="1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3886" y="4679156"/>
            <a:ext cx="4901327" cy="1191458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3942278" y="5070872"/>
            <a:ext cx="144304" cy="4080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200"/>
              </a:lnSpc>
              <a:buNone/>
            </a:pPr>
            <a:r>
              <a:rPr lang="en-US" sz="20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3</a:t>
            </a:r>
            <a:endParaRPr lang="en-US" sz="2000" dirty="0"/>
          </a:p>
        </p:txBody>
      </p:sp>
      <p:sp>
        <p:nvSpPr>
          <p:cNvPr id="16" name="Text 11"/>
          <p:cNvSpPr/>
          <p:nvPr/>
        </p:nvSpPr>
        <p:spPr>
          <a:xfrm>
            <a:off x="6669167" y="4883110"/>
            <a:ext cx="3322915" cy="3346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1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Valyuta kursini boshqarish</a:t>
            </a:r>
            <a:endParaRPr lang="en-US" sz="2100" dirty="0"/>
          </a:p>
        </p:txBody>
      </p:sp>
      <p:sp>
        <p:nvSpPr>
          <p:cNvPr id="17" name="Text 12"/>
          <p:cNvSpPr/>
          <p:nvPr/>
        </p:nvSpPr>
        <p:spPr>
          <a:xfrm>
            <a:off x="6669167" y="5340191"/>
            <a:ext cx="4936688" cy="3264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Tailand bati (THB) ning qiymatini barqarorlashtirish.</a:t>
            </a:r>
            <a:endParaRPr lang="en-US" sz="1600" dirty="0"/>
          </a:p>
        </p:txBody>
      </p:sp>
      <p:sp>
        <p:nvSpPr>
          <p:cNvPr id="18" name="Shape 13"/>
          <p:cNvSpPr/>
          <p:nvPr/>
        </p:nvSpPr>
        <p:spPr>
          <a:xfrm>
            <a:off x="6516172" y="5886569"/>
            <a:ext cx="7349252" cy="11430"/>
          </a:xfrm>
          <a:prstGeom prst="roundRect">
            <a:avLst>
              <a:gd name="adj" fmla="val 749665"/>
            </a:avLst>
          </a:prstGeom>
          <a:solidFill>
            <a:srgbClr val="B2D4E5"/>
          </a:solidFill>
          <a:ln/>
        </p:spPr>
      </p:sp>
      <p:pic>
        <p:nvPicPr>
          <p:cNvPr id="1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6998" y="5921573"/>
            <a:ext cx="6535103" cy="1191458"/>
          </a:xfrm>
          <a:prstGeom prst="rect">
            <a:avLst/>
          </a:prstGeom>
        </p:spPr>
      </p:pic>
      <p:sp>
        <p:nvSpPr>
          <p:cNvPr id="20" name="Text 14"/>
          <p:cNvSpPr/>
          <p:nvPr/>
        </p:nvSpPr>
        <p:spPr>
          <a:xfrm>
            <a:off x="3945731" y="6313289"/>
            <a:ext cx="137517" cy="4080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200"/>
              </a:lnSpc>
              <a:buNone/>
            </a:pPr>
            <a:r>
              <a:rPr lang="en-US" sz="20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4</a:t>
            </a:r>
            <a:endParaRPr lang="en-US" sz="2000" dirty="0"/>
          </a:p>
        </p:txBody>
      </p:sp>
      <p:sp>
        <p:nvSpPr>
          <p:cNvPr id="21" name="Text 15"/>
          <p:cNvSpPr/>
          <p:nvPr/>
        </p:nvSpPr>
        <p:spPr>
          <a:xfrm>
            <a:off x="7486055" y="6125527"/>
            <a:ext cx="3788093" cy="3346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1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To'lov tizimlarini rivojlantirish</a:t>
            </a:r>
            <a:endParaRPr lang="en-US" sz="2100" dirty="0"/>
          </a:p>
        </p:txBody>
      </p:sp>
      <p:sp>
        <p:nvSpPr>
          <p:cNvPr id="22" name="Text 16"/>
          <p:cNvSpPr/>
          <p:nvPr/>
        </p:nvSpPr>
        <p:spPr>
          <a:xfrm>
            <a:off x="7486055" y="6582608"/>
            <a:ext cx="5465326" cy="3264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To'lovlarning samarali va xavfsiz o'tkazilishini ta'minlash.</a:t>
            </a:r>
            <a:endParaRPr lang="en-US" sz="1600" dirty="0"/>
          </a:p>
        </p:txBody>
      </p:sp>
      <p:sp>
        <p:nvSpPr>
          <p:cNvPr id="23" name="Text 17"/>
          <p:cNvSpPr/>
          <p:nvPr/>
        </p:nvSpPr>
        <p:spPr>
          <a:xfrm>
            <a:off x="714018" y="7342465"/>
            <a:ext cx="13202364" cy="3264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16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BOT, shuningdek, moliyaviy bozorni rivojlantirish, banklarga kreditlar berish va xalqaro moliyaviy tashkilotlar bilan hamkorlik qiladi.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0" y="0"/>
            <a:ext cx="3657600" cy="8231148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05445" y="554236"/>
            <a:ext cx="9561909" cy="13227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200"/>
              </a:lnSpc>
              <a:buNone/>
            </a:pPr>
            <a:r>
              <a:rPr lang="en-US" sz="415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Tijorat banklarining turlari va xususiyatlari</a:t>
            </a:r>
            <a:endParaRPr lang="en-US" sz="41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445" y="2179320"/>
            <a:ext cx="503873" cy="503873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05445" y="2884646"/>
            <a:ext cx="2645450" cy="3306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Universal banklar</a:t>
            </a:r>
            <a:endParaRPr lang="en-US" sz="2050" dirty="0"/>
          </a:p>
        </p:txBody>
      </p:sp>
      <p:sp>
        <p:nvSpPr>
          <p:cNvPr id="6" name="Text 2"/>
          <p:cNvSpPr/>
          <p:nvPr/>
        </p:nvSpPr>
        <p:spPr>
          <a:xfrm>
            <a:off x="705445" y="3336131"/>
            <a:ext cx="4629745" cy="128968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Bu banklar turli xil moliyaviy xizmatlarni taqdim etadi, shu jumladan depozitlarni qabul qilish, kreditlar berish, investitsiyalarni boshqarish va to'lov tizimlarini ta'minlash.</a:t>
            </a:r>
            <a:endParaRPr lang="en-US" sz="15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7490" y="2179320"/>
            <a:ext cx="503873" cy="503873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5637490" y="2884646"/>
            <a:ext cx="2645450" cy="3306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Investitsiya banklari</a:t>
            </a:r>
            <a:endParaRPr lang="en-US" sz="2050" dirty="0"/>
          </a:p>
        </p:txBody>
      </p:sp>
      <p:sp>
        <p:nvSpPr>
          <p:cNvPr id="9" name="Text 4"/>
          <p:cNvSpPr/>
          <p:nvPr/>
        </p:nvSpPr>
        <p:spPr>
          <a:xfrm>
            <a:off x="5637490" y="3336131"/>
            <a:ext cx="4629864" cy="128968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Ular korxonalar va davlatlarga qimmatli qog'ozlar bozorida maslahat berish, qarz berish va kapitalni jalb qilish kabi xizmatlarni taqdim etadi.</a:t>
            </a:r>
            <a:endParaRPr lang="en-US" sz="15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5445" y="5230416"/>
            <a:ext cx="503873" cy="503873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05445" y="5935742"/>
            <a:ext cx="2645450" cy="3306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Chakana banklar</a:t>
            </a:r>
            <a:endParaRPr lang="en-US" sz="2050" dirty="0"/>
          </a:p>
        </p:txBody>
      </p:sp>
      <p:sp>
        <p:nvSpPr>
          <p:cNvPr id="12" name="Text 6"/>
          <p:cNvSpPr/>
          <p:nvPr/>
        </p:nvSpPr>
        <p:spPr>
          <a:xfrm>
            <a:off x="705445" y="6387227"/>
            <a:ext cx="4629745" cy="128968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Chakana banklar shaxslarga va kichik bizneslarga depozit hisoblarini ochish, kreditlar berish va boshqa moliyaviy xizmatlarni taqdim etadi.</a:t>
            </a:r>
            <a:endParaRPr lang="en-US" sz="15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37490" y="5230416"/>
            <a:ext cx="503873" cy="503873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5637490" y="5935742"/>
            <a:ext cx="2645450" cy="3306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Maxsus banklar</a:t>
            </a:r>
            <a:endParaRPr lang="en-US" sz="2050" dirty="0"/>
          </a:p>
        </p:txBody>
      </p:sp>
      <p:sp>
        <p:nvSpPr>
          <p:cNvPr id="15" name="Text 8"/>
          <p:cNvSpPr/>
          <p:nvPr/>
        </p:nvSpPr>
        <p:spPr>
          <a:xfrm>
            <a:off x="5637490" y="6387227"/>
            <a:ext cx="4629864" cy="9672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Ular muayyan tovarlar, xizmatlar yoki ma'lum bir tarmoqdagi mijozlarga ixtisoslashgan bo'lishi mumkin.</a:t>
            </a:r>
            <a:endParaRPr lang="en-US" sz="15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582704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23067" y="3150870"/>
            <a:ext cx="9672518" cy="6778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300"/>
              </a:lnSpc>
              <a:buNone/>
            </a:pPr>
            <a:r>
              <a:rPr lang="en-US" sz="425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Bank aktivlari va passivlarining tarkibi</a:t>
            </a:r>
            <a:endParaRPr lang="en-US" sz="4250" dirty="0"/>
          </a:p>
        </p:txBody>
      </p:sp>
      <p:sp>
        <p:nvSpPr>
          <p:cNvPr id="4" name="Text 1"/>
          <p:cNvSpPr/>
          <p:nvPr/>
        </p:nvSpPr>
        <p:spPr>
          <a:xfrm>
            <a:off x="723067" y="4138613"/>
            <a:ext cx="13184267" cy="3305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Bank aktivlari va passivlari uning moliyaviy holatini aks ettiruvchi muhim ko'rsatkichlardir.</a:t>
            </a:r>
            <a:endParaRPr lang="en-US" sz="1600" dirty="0"/>
          </a:p>
        </p:txBody>
      </p:sp>
      <p:sp>
        <p:nvSpPr>
          <p:cNvPr id="5" name="Text 2"/>
          <p:cNvSpPr/>
          <p:nvPr/>
        </p:nvSpPr>
        <p:spPr>
          <a:xfrm>
            <a:off x="723067" y="4701540"/>
            <a:ext cx="13184267" cy="3305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Aktivlar bankning qarzga bergan mablag'lari, investitsiyalari va boshqa mol-mulkini o'z ichiga oladi.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723067" y="5264467"/>
            <a:ext cx="13184267" cy="3305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Passivlar esa bankning qarzga olgan mablag'lari, omonatlari va boshqa majburiyatlarini ifodalaydi.</a:t>
            </a:r>
            <a:endParaRPr lang="en-US" sz="1600" dirty="0"/>
          </a:p>
        </p:txBody>
      </p:sp>
      <p:sp>
        <p:nvSpPr>
          <p:cNvPr id="7" name="Text 4"/>
          <p:cNvSpPr/>
          <p:nvPr/>
        </p:nvSpPr>
        <p:spPr>
          <a:xfrm>
            <a:off x="723067" y="5930622"/>
            <a:ext cx="6437114" cy="6817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350"/>
              </a:lnSpc>
              <a:buNone/>
            </a:pPr>
            <a:r>
              <a:rPr lang="en-US" sz="535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50%</a:t>
            </a:r>
            <a:endParaRPr lang="en-US" sz="5350" dirty="0"/>
          </a:p>
        </p:txBody>
      </p:sp>
      <p:sp>
        <p:nvSpPr>
          <p:cNvPr id="8" name="Text 5"/>
          <p:cNvSpPr/>
          <p:nvPr/>
        </p:nvSpPr>
        <p:spPr>
          <a:xfrm>
            <a:off x="2585680" y="6870502"/>
            <a:ext cx="2711768" cy="3389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1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Aktivlar</a:t>
            </a:r>
            <a:endParaRPr lang="en-US" sz="2100" dirty="0"/>
          </a:p>
        </p:txBody>
      </p:sp>
      <p:sp>
        <p:nvSpPr>
          <p:cNvPr id="9" name="Text 6"/>
          <p:cNvSpPr/>
          <p:nvPr/>
        </p:nvSpPr>
        <p:spPr>
          <a:xfrm>
            <a:off x="723067" y="7333417"/>
            <a:ext cx="6437114" cy="3305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16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Qarzga berilgan mablag'lar, investitsiyalar va boshqa aktivlar</a:t>
            </a:r>
            <a:endParaRPr lang="en-US" sz="1600" dirty="0"/>
          </a:p>
        </p:txBody>
      </p:sp>
      <p:sp>
        <p:nvSpPr>
          <p:cNvPr id="10" name="Text 7"/>
          <p:cNvSpPr/>
          <p:nvPr/>
        </p:nvSpPr>
        <p:spPr>
          <a:xfrm>
            <a:off x="7470100" y="5930622"/>
            <a:ext cx="6437233" cy="6817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350"/>
              </a:lnSpc>
              <a:buNone/>
            </a:pPr>
            <a:r>
              <a:rPr lang="en-US" sz="535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50%</a:t>
            </a:r>
            <a:endParaRPr lang="en-US" sz="5350" dirty="0"/>
          </a:p>
        </p:txBody>
      </p:sp>
      <p:sp>
        <p:nvSpPr>
          <p:cNvPr id="11" name="Text 8"/>
          <p:cNvSpPr/>
          <p:nvPr/>
        </p:nvSpPr>
        <p:spPr>
          <a:xfrm>
            <a:off x="9332833" y="6870502"/>
            <a:ext cx="2711768" cy="3389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1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Passivlar</a:t>
            </a:r>
            <a:endParaRPr lang="en-US" sz="2100" dirty="0"/>
          </a:p>
        </p:txBody>
      </p:sp>
      <p:sp>
        <p:nvSpPr>
          <p:cNvPr id="12" name="Text 9"/>
          <p:cNvSpPr/>
          <p:nvPr/>
        </p:nvSpPr>
        <p:spPr>
          <a:xfrm>
            <a:off x="7470100" y="7333417"/>
            <a:ext cx="6437233" cy="3305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16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Omonatlar, qarzga olingan mablag'lar va boshqa majburiyatlar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653772"/>
            <a:ext cx="7556421" cy="14885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850"/>
              </a:lnSpc>
              <a:buNone/>
            </a:pPr>
            <a:r>
              <a:rPr lang="en-US" sz="465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Kreditlash siyosati va foiz stavkalari</a:t>
            </a:r>
            <a:endParaRPr lang="en-US" sz="4650" dirty="0"/>
          </a:p>
        </p:txBody>
      </p:sp>
      <p:sp>
        <p:nvSpPr>
          <p:cNvPr id="4" name="Shape 1"/>
          <p:cNvSpPr/>
          <p:nvPr/>
        </p:nvSpPr>
        <p:spPr>
          <a:xfrm>
            <a:off x="793790" y="2482453"/>
            <a:ext cx="3664863" cy="3163610"/>
          </a:xfrm>
          <a:prstGeom prst="roundRect">
            <a:avLst>
              <a:gd name="adj" fmla="val 3011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1028224" y="2716887"/>
            <a:ext cx="3195995" cy="7441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Markaziy Bankning Rolini</a:t>
            </a:r>
            <a:endParaRPr lang="en-US" sz="2300" dirty="0"/>
          </a:p>
        </p:txBody>
      </p:sp>
      <p:sp>
        <p:nvSpPr>
          <p:cNvPr id="6" name="Text 3"/>
          <p:cNvSpPr/>
          <p:nvPr/>
        </p:nvSpPr>
        <p:spPr>
          <a:xfrm>
            <a:off x="1028224" y="3597116"/>
            <a:ext cx="3195995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Tailand Banki (BOT) pul-kredit siyosati va foiz stavkalarini boshqarish orqali iqtisodiy o'sishni nazorat qiladi.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4685467" y="2482453"/>
            <a:ext cx="3664863" cy="3163610"/>
          </a:xfrm>
          <a:prstGeom prst="roundRect">
            <a:avLst>
              <a:gd name="adj" fmla="val 3011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4919901" y="2716887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Foiz stavkalari</a:t>
            </a:r>
            <a:endParaRPr lang="en-US" sz="2300" dirty="0"/>
          </a:p>
        </p:txBody>
      </p:sp>
      <p:sp>
        <p:nvSpPr>
          <p:cNvPr id="9" name="Text 6"/>
          <p:cNvSpPr/>
          <p:nvPr/>
        </p:nvSpPr>
        <p:spPr>
          <a:xfrm>
            <a:off x="4919901" y="3225046"/>
            <a:ext cx="3195995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BOT foiz stavkalarini (repo stavkalari) o'zgartirib, kreditlarga talabni va inflyatsiyani boshqaradi.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793790" y="5872877"/>
            <a:ext cx="7556421" cy="1702832"/>
          </a:xfrm>
          <a:prstGeom prst="roundRect">
            <a:avLst>
              <a:gd name="adj" fmla="val 5595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1028224" y="6107311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Kreditlash siyosati</a:t>
            </a:r>
            <a:endParaRPr lang="en-US" sz="2300" dirty="0"/>
          </a:p>
        </p:txBody>
      </p:sp>
      <p:sp>
        <p:nvSpPr>
          <p:cNvPr id="12" name="Text 9"/>
          <p:cNvSpPr/>
          <p:nvPr/>
        </p:nvSpPr>
        <p:spPr>
          <a:xfrm>
            <a:off x="1028224" y="6615470"/>
            <a:ext cx="708755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Tijorat banklarining kreditlash siyosatini boshqarish, bank tizimi barqarorligi va iqtisodiy o'sishni ta'minlashga yordam beradi.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228731"/>
            <a:ext cx="7151489" cy="7442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850"/>
              </a:lnSpc>
              <a:buNone/>
            </a:pPr>
            <a:r>
              <a:rPr lang="en-US" sz="465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Investitsiya va fond bozori</a:t>
            </a:r>
            <a:endParaRPr lang="en-US" sz="4650" dirty="0"/>
          </a:p>
        </p:txBody>
      </p:sp>
      <p:sp>
        <p:nvSpPr>
          <p:cNvPr id="4" name="Text 1"/>
          <p:cNvSpPr/>
          <p:nvPr/>
        </p:nvSpPr>
        <p:spPr>
          <a:xfrm>
            <a:off x="793790" y="3313152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Tailand fond bozori Janubi-Sharqiy Osiyodagi eng katta va rivojlangan bozorlardan biri hisoblanadi.</a:t>
            </a:r>
            <a:endParaRPr lang="en-US" sz="1750" dirty="0"/>
          </a:p>
        </p:txBody>
      </p:sp>
      <p:sp>
        <p:nvSpPr>
          <p:cNvPr id="5" name="Text 2"/>
          <p:cNvSpPr/>
          <p:nvPr/>
        </p:nvSpPr>
        <p:spPr>
          <a:xfrm>
            <a:off x="793790" y="4294108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Bozor 1975 yilda tashkil etilgan va hozirda Bangkok fond birjasida (SET) savdo qilinadigan 600 dan ortiq kompaniyani o'z ichiga oladi.</a:t>
            </a:r>
            <a:endParaRPr lang="en-US" sz="1750" dirty="0"/>
          </a:p>
        </p:txBody>
      </p:sp>
      <p:sp>
        <p:nvSpPr>
          <p:cNvPr id="6" name="Text 3"/>
          <p:cNvSpPr/>
          <p:nvPr/>
        </p:nvSpPr>
        <p:spPr>
          <a:xfrm>
            <a:off x="793790" y="5275064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Tailand fond bozori xorijiy investorlar uchun ochiq va birja bozorini boshqarish va nazorat qilish bo'yicha rivojlangan tizimga ega.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866900"/>
            <a:ext cx="11924109" cy="7442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850"/>
              </a:lnSpc>
              <a:buNone/>
            </a:pPr>
            <a:r>
              <a:rPr lang="en-US" sz="465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Bank xizmatlari va moliyaviy innovatsiyalar</a:t>
            </a:r>
            <a:endParaRPr lang="en-US" sz="4650" dirty="0"/>
          </a:p>
        </p:txBody>
      </p:sp>
      <p:sp>
        <p:nvSpPr>
          <p:cNvPr id="3" name="Text 1"/>
          <p:cNvSpPr/>
          <p:nvPr/>
        </p:nvSpPr>
        <p:spPr>
          <a:xfrm>
            <a:off x="793790" y="3178135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An'anaviy xizmatlar</a:t>
            </a:r>
            <a:endParaRPr lang="en-US" sz="2300" dirty="0"/>
          </a:p>
        </p:txBody>
      </p:sp>
      <p:sp>
        <p:nvSpPr>
          <p:cNvPr id="4" name="Text 2"/>
          <p:cNvSpPr/>
          <p:nvPr/>
        </p:nvSpPr>
        <p:spPr>
          <a:xfrm>
            <a:off x="793790" y="3777020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Tailand banklari mijozlarga turli xil xizmatlarni taklif qiladi: kreditlar, depozitlar, valyuta almashinuvi, to'lovlar.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93790" y="4706898"/>
            <a:ext cx="624470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Shu bilan birga, xizmatlarning sifatini va samaradorligini oshirish uchun zamonaviy texnologiyalardan foydalanishadi.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7599521" y="3178135"/>
            <a:ext cx="3361373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Moliyaviy innovatsiyalar</a:t>
            </a:r>
            <a:endParaRPr lang="en-US" sz="2300" dirty="0"/>
          </a:p>
        </p:txBody>
      </p:sp>
      <p:sp>
        <p:nvSpPr>
          <p:cNvPr id="7" name="Text 5"/>
          <p:cNvSpPr/>
          <p:nvPr/>
        </p:nvSpPr>
        <p:spPr>
          <a:xfrm>
            <a:off x="7599521" y="3777020"/>
            <a:ext cx="624470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Fintex (moliyaviy texnologiyalar) sohasining tez sur'atlar bilan rivojlanishi Tailand bank tizimiga ham ta'sir ko'rsatmoqda.</a:t>
            </a:r>
            <a:endParaRPr lang="en-US" sz="1750" dirty="0"/>
          </a:p>
        </p:txBody>
      </p:sp>
      <p:sp>
        <p:nvSpPr>
          <p:cNvPr id="8" name="Text 6"/>
          <p:cNvSpPr/>
          <p:nvPr/>
        </p:nvSpPr>
        <p:spPr>
          <a:xfrm>
            <a:off x="7599521" y="5069800"/>
            <a:ext cx="624470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Mobil bank, to'lov tizimlari, kriptovalyuta va blokcheyn texnologiyalariga asoslangan yangi xizmatlar paydo bo'lmoqda.</a:t>
            </a:r>
            <a:endParaRPr lang="en-US" sz="17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235869"/>
            <a:ext cx="6741914" cy="7442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850"/>
              </a:lnSpc>
              <a:buNone/>
            </a:pPr>
            <a:r>
              <a:rPr lang="en-US" sz="465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Raqamli bank xizmatlari</a:t>
            </a:r>
            <a:endParaRPr lang="en-US" sz="4650" dirty="0"/>
          </a:p>
        </p:txBody>
      </p:sp>
      <p:sp>
        <p:nvSpPr>
          <p:cNvPr id="3" name="Text 1"/>
          <p:cNvSpPr/>
          <p:nvPr/>
        </p:nvSpPr>
        <p:spPr>
          <a:xfrm>
            <a:off x="793790" y="2524363"/>
            <a:ext cx="6244709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Tailandda raqamli bank xizmatlari tez sur'atlar bilan rivojlanmoqda. Internet banki, mobil bank va to'lovlarni amalga oshirish keng tarqalgan. Raqamli bank xizmatlari mijozlarga qulaylik va samaradorlikni ta'minlaydi.</a:t>
            </a:r>
            <a:endParaRPr lang="en-US" sz="1750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9521" y="2575441"/>
            <a:ext cx="6244709" cy="416313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715</Words>
  <Application>Microsoft Office PowerPoint</Application>
  <PresentationFormat>Произвольный</PresentationFormat>
  <Paragraphs>91</Paragraphs>
  <Slides>12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Calibri</vt:lpstr>
      <vt:lpstr>Petrona Bold</vt:lpstr>
      <vt:lpstr>Arial</vt:lpstr>
      <vt:lpstr>Inter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Victus</cp:lastModifiedBy>
  <cp:revision>1</cp:revision>
  <dcterms:created xsi:type="dcterms:W3CDTF">2024-12-02T18:33:38Z</dcterms:created>
  <dcterms:modified xsi:type="dcterms:W3CDTF">2024-12-02T18:34:27Z</dcterms:modified>
</cp:coreProperties>
</file>