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6" r:id="rId4"/>
    <p:sldId id="305" r:id="rId5"/>
    <p:sldId id="268" r:id="rId6"/>
    <p:sldId id="269" r:id="rId7"/>
    <p:sldId id="270" r:id="rId8"/>
    <p:sldId id="258" r:id="rId9"/>
    <p:sldId id="271" r:id="rId10"/>
    <p:sldId id="272" r:id="rId11"/>
    <p:sldId id="259" r:id="rId12"/>
    <p:sldId id="274" r:id="rId13"/>
    <p:sldId id="275" r:id="rId14"/>
    <p:sldId id="276" r:id="rId15"/>
    <p:sldId id="277" r:id="rId16"/>
    <p:sldId id="260" r:id="rId17"/>
    <p:sldId id="278" r:id="rId18"/>
    <p:sldId id="279" r:id="rId19"/>
    <p:sldId id="261" r:id="rId20"/>
    <p:sldId id="262" r:id="rId21"/>
    <p:sldId id="267" r:id="rId22"/>
    <p:sldId id="2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1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835" y="2110105"/>
            <a:ext cx="9144000" cy="26377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O’ZBEKISTON MILLIY UNIVERSITETI FIZIKA FAKULTETI TIBBIYOT FIZIKASI YO’NALISHI TF-2301 GURUH TALABALARI </a:t>
            </a:r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HAYITBOYEVA MADINA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 VA </a:t>
            </a:r>
            <a:r>
              <a:rPr lang="en-GB" altLang="en-US" sz="2400" b="1" dirty="0">
                <a:latin typeface="Times New Roman" panose="02020603050405020304" charset="0"/>
                <a:cs typeface="Times New Roman" panose="02020603050405020304" charset="0"/>
              </a:rPr>
              <a:t>O’RINBOYEVA GULCHIROY</a:t>
            </a:r>
            <a: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  <a:t>NING KLINIK DOZIMETRIYANING DOLZARB MASALALARI FANIDAN TAQDIMOTI</a:t>
            </a:r>
            <a:br>
              <a:rPr lang="en-GB" altLang="en-US" sz="2400" dirty="0">
                <a:latin typeface="Times New Roman" panose="02020603050405020304" charset="0"/>
                <a:cs typeface="Times New Roman" panose="02020603050405020304" charset="0"/>
              </a:rPr>
            </a:br>
            <a:endParaRPr lang="en-GB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/>
              <a:t>AES xususiyatlari</a:t>
            </a:r>
            <a:endParaRPr lang="en-US" altLang="en-GB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6545" y="1825625"/>
            <a:ext cx="5723255" cy="4351655"/>
          </a:xfrm>
        </p:spPr>
        <p:txBody>
          <a:bodyPr>
            <a:normAutofit fontScale="80000"/>
          </a:bodyPr>
          <a:p>
            <a:r>
              <a:rPr lang="en-US" altLang="en-GB"/>
              <a:t>V. I. Lenin nomidagi Chernobil AES (51</a:t>
            </a:r>
            <a:r>
              <a:rPr lang="en-US" altLang="en-US"/>
              <a:t>°</a:t>
            </a:r>
            <a:r>
              <a:rPr lang="en-US" altLang="en-GB"/>
              <a:t>23′22″N 30</a:t>
            </a:r>
            <a:r>
              <a:rPr lang="en-US" altLang="en-US"/>
              <a:t>°</a:t>
            </a:r>
            <a:r>
              <a:rPr lang="en-US" altLang="en-GB"/>
              <a:t>05′59″E 51</a:t>
            </a:r>
            <a:r>
              <a:rPr lang="en-US" altLang="en-US"/>
              <a:t>°</a:t>
            </a:r>
            <a:r>
              <a:rPr lang="en-US" altLang="en-GB"/>
              <a:t>23′22″N 30</a:t>
            </a:r>
            <a:r>
              <a:rPr lang="en-US" altLang="en-US"/>
              <a:t>°</a:t>
            </a:r>
            <a:r>
              <a:rPr lang="en-US" altLang="en-GB"/>
              <a:t>05′59″E 51</a:t>
            </a:r>
            <a:r>
              <a:rPr lang="en-US" altLang="en-US"/>
              <a:t>°</a:t>
            </a:r>
            <a:r>
              <a:rPr lang="en-US" altLang="en-GB"/>
              <a:t>23′22″N 30</a:t>
            </a:r>
            <a:r>
              <a:rPr lang="en-US" altLang="en-US"/>
              <a:t>°</a:t>
            </a:r>
            <a:r>
              <a:rPr lang="en-US" altLang="en-GB"/>
              <a:t>05′59″E) Ukraina hududida, Pripyat shahridan 4 km, Chernobil shahridan 15 km va Kievdan 160 km uzoqlikda joylashgan[5].</a:t>
            </a:r>
            <a:endParaRPr lang="en-US" altLang="en-GB"/>
          </a:p>
          <a:p>
            <a:r>
              <a:rPr lang="en-US" altLang="en-GB"/>
              <a:t>Chernobil avariyasi paytida har biri 1000 MVt (issiqlik quvvati — 3200 MVt) elektr quvvatiga ega RBMK −1000 reaktorlari (yuqori quvvatli kanal tipidagi reaktor) asosidagi to</a:t>
            </a:r>
            <a:r>
              <a:rPr lang="en-US" altLang="en-US"/>
              <a:t>ʻ</a:t>
            </a:r>
            <a:r>
              <a:rPr lang="en-US" altLang="en-GB"/>
              <a:t>rtta quvvat bloki mavjud edi[5]. Yana ikkita shunga o</a:t>
            </a:r>
            <a:r>
              <a:rPr lang="en-US" altLang="en-US"/>
              <a:t>ʻ</a:t>
            </a:r>
            <a:r>
              <a:rPr lang="en-US" altLang="en-GB"/>
              <a:t>xshash quvvat bloklari qurilaytogan edi..</a:t>
            </a:r>
            <a:endParaRPr lang="en-US" altLang="en-GB"/>
          </a:p>
          <a:p>
            <a:r>
              <a:rPr lang="en-US" altLang="en-GB"/>
              <a:t>Chernobil AES 2000-yilning 15-dekabrda butunlay to</a:t>
            </a:r>
            <a:r>
              <a:rPr lang="en-US" altLang="en-US"/>
              <a:t>ʻ</a:t>
            </a:r>
            <a:r>
              <a:rPr lang="en-US" altLang="en-GB"/>
              <a:t>xtadi</a:t>
            </a:r>
            <a:endParaRPr lang="en-US" altLang="en-GB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446655"/>
            <a:ext cx="518160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>
                <a:sym typeface="+mn-ea"/>
              </a:rPr>
              <a:t>Oqibatlari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2610" y="1444625"/>
            <a:ext cx="10136505" cy="3937000"/>
          </a:xfrm>
        </p:spPr>
        <p:txBody>
          <a:bodyPr>
            <a:normAutofit fontScale="90000"/>
          </a:bodyPr>
          <a:p>
            <a:r>
              <a:rPr lang="en-US" altLang="en-GB"/>
              <a:t>Voqea sodir bo</a:t>
            </a:r>
            <a:r>
              <a:rPr lang="en-US" altLang="en-US"/>
              <a:t>ʻ</a:t>
            </a:r>
            <a:r>
              <a:rPr lang="en-US" altLang="en-GB"/>
              <a:t>lganidan keyingi dastlabki uch oy ichida 31 kishi halok bo</a:t>
            </a:r>
            <a:r>
              <a:rPr lang="en-US" altLang="en-US"/>
              <a:t>ʻ</a:t>
            </a:r>
            <a:r>
              <a:rPr lang="en-US" altLang="en-GB"/>
              <a:t>ldi, 1987-yildan 2004-yilgacha yana 19 kishining o</a:t>
            </a:r>
            <a:r>
              <a:rPr lang="en-US" altLang="en-US"/>
              <a:t>ʻ</a:t>
            </a:r>
            <a:r>
              <a:rPr lang="en-US" altLang="en-GB"/>
              <a:t>limi uning bevosita oqibatlari bilan bog</a:t>
            </a:r>
            <a:r>
              <a:rPr lang="en-US" altLang="en-US"/>
              <a:t>ʻ</a:t>
            </a:r>
            <a:r>
              <a:rPr lang="en-US" altLang="en-GB"/>
              <a:t>liq bo</a:t>
            </a:r>
            <a:r>
              <a:rPr lang="en-US" altLang="en-US"/>
              <a:t>ʻ</a:t>
            </a:r>
            <a:r>
              <a:rPr lang="en-US" altLang="en-GB"/>
              <a:t>lishi mumkin. Tozalashda ishtirok etganlardan 134 nafari turli darajadagi o</a:t>
            </a:r>
            <a:r>
              <a:rPr lang="en-US" altLang="en-US"/>
              <a:t>ʻ</a:t>
            </a:r>
            <a:r>
              <a:rPr lang="en-US" altLang="en-GB"/>
              <a:t>tkir nurlanish kasalligiga chalingan. Odamlarga, asosan, favqulodda vaziyatlar xodimlari va likvidatorlar orasida yuqori darajadagi radiatsiyaning uzoq muddatli ta</a:t>
            </a:r>
            <a:r>
              <a:rPr lang="en-US" altLang="en-US"/>
              <a:t>ʼ</a:t>
            </a:r>
            <a:r>
              <a:rPr lang="en-US" altLang="en-GB"/>
              <a:t>siridan to</a:t>
            </a:r>
            <a:r>
              <a:rPr lang="en-US" altLang="en-US"/>
              <a:t>ʻ</a:t>
            </a:r>
            <a:r>
              <a:rPr lang="en-US" altLang="en-GB"/>
              <a:t>rt ming qo</a:t>
            </a:r>
            <a:r>
              <a:rPr lang="en-US" altLang="en-US"/>
              <a:t>ʻ</a:t>
            </a:r>
            <a:r>
              <a:rPr lang="en-US" altLang="en-GB"/>
              <a:t>shimcha o</a:t>
            </a:r>
            <a:r>
              <a:rPr lang="en-US" altLang="en-US"/>
              <a:t>ʻ</a:t>
            </a:r>
            <a:r>
              <a:rPr lang="en-US" altLang="en-GB"/>
              <a:t>limga olib keldi yoki olib kelishi mumkin[6][7]. Shunga qaramay, bu raqamlar jamoatchilik fikriga ko</a:t>
            </a:r>
            <a:r>
              <a:rPr lang="en-US" altLang="en-US"/>
              <a:t>ʻ</a:t>
            </a:r>
            <a:r>
              <a:rPr lang="en-US" altLang="en-GB"/>
              <a:t>ra Chernobil halokati qurbonlari sonidan sezilarli darajada kamroqdir[8].</a:t>
            </a:r>
            <a:endParaRPr lang="en-US" alt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>
                <a:sym typeface="+mn-ea"/>
              </a:rPr>
              <a:t>Oqibatlari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020" y="1348740"/>
            <a:ext cx="5732780" cy="4828540"/>
          </a:xfrm>
        </p:spPr>
        <p:txBody>
          <a:bodyPr>
            <a:normAutofit fontScale="60000"/>
          </a:bodyPr>
          <a:p>
            <a:r>
              <a:rPr lang="en-US" altLang="en-GB"/>
              <a:t>Xirosima va Nagasaki portlashlaridan farqli o</a:t>
            </a:r>
            <a:r>
              <a:rPr lang="en-US" altLang="en-US"/>
              <a:t>ʻ</a:t>
            </a:r>
            <a:r>
              <a:rPr lang="en-US" altLang="en-GB"/>
              <a:t>laroq, portlash juda kuchli " iflos bomba " ga o</a:t>
            </a:r>
            <a:r>
              <a:rPr lang="en-US" altLang="en-US"/>
              <a:t>ʻ</a:t>
            </a:r>
            <a:r>
              <a:rPr lang="en-US" altLang="en-GB"/>
              <a:t>xshardi — radioaktiv ifloslanish asosiy zarar etkazuvchi omil bo</a:t>
            </a:r>
            <a:r>
              <a:rPr lang="en-US" altLang="en-US"/>
              <a:t>ʻ</a:t>
            </a:r>
            <a:r>
              <a:rPr lang="en-US" altLang="en-GB"/>
              <a:t>ldi. Yonayotgan reaktor tutuni turli xil radioaktiv moddalarni, birinchi navbatda, yod va seziy radionuklidlarini Yevropaning katta qismiga olib o</a:t>
            </a:r>
            <a:r>
              <a:rPr lang="en-US" altLang="en-US"/>
              <a:t>ʻ</a:t>
            </a:r>
            <a:r>
              <a:rPr lang="en-US" altLang="en-GB"/>
              <a:t>tdi. Reaktor yaqinidagi eng katta yog</a:t>
            </a:r>
            <a:r>
              <a:rPr lang="en-US" altLang="en-US"/>
              <a:t>ʻ</a:t>
            </a:r>
            <a:r>
              <a:rPr lang="en-US" altLang="en-GB"/>
              <a:t>inlar Belorussiya, Rossiya Federatsiyasi va Ukrainaga tegishli[9] hududlarida qayd etilgan. Chernobil AESdan ajralib chiqqan radioktiv to</a:t>
            </a:r>
            <a:r>
              <a:rPr lang="en-US" altLang="en-US"/>
              <a:t>ʻ</a:t>
            </a:r>
            <a:r>
              <a:rPr lang="en-US" altLang="en-GB"/>
              <a:t>lqin Sovetlar davlatining g</a:t>
            </a:r>
            <a:r>
              <a:rPr lang="en-US" altLang="en-US"/>
              <a:t>ʻ</a:t>
            </a:r>
            <a:r>
              <a:rPr lang="en-US" altLang="en-GB"/>
              <a:t>arbiga, Qoradengiz bo</a:t>
            </a:r>
            <a:r>
              <a:rPr lang="en-US" altLang="en-US"/>
              <a:t>ʻ</a:t>
            </a:r>
            <a:r>
              <a:rPr lang="en-US" altLang="en-GB"/>
              <a:t>yi davlatlari va Yevropaga qadar kirib boradi. AESga yaqin bo</a:t>
            </a:r>
            <a:r>
              <a:rPr lang="en-US" altLang="en-US"/>
              <a:t>ʻ</a:t>
            </a:r>
            <a:r>
              <a:rPr lang="en-US" altLang="en-GB"/>
              <a:t>lgan 30 kilometr masofadagi butun aholi, ya</a:t>
            </a:r>
            <a:r>
              <a:rPr lang="en-US" altLang="en-US"/>
              <a:t>ʼ</a:t>
            </a:r>
            <a:r>
              <a:rPr lang="en-US" altLang="en-GB"/>
              <a:t>ni 115 mingdan ortiq kishi evakuatsiya qilindi.[7]. 1986-yildan 2000-yilga qadar Belarussiya, Rossiya va Ukrainaning jiddiy zarar ko</a:t>
            </a:r>
            <a:r>
              <a:rPr lang="en-US" altLang="en-US"/>
              <a:t>ʻ</a:t>
            </a:r>
            <a:r>
              <a:rPr lang="en-US" altLang="en-GB"/>
              <a:t>rgan hududlaridan 350 mingdan ortiq inson evakuatsiya qilinadi. Oqibatlarni bartaraf etish uchun katta resurslar safarbar etildi, avariya oqibatlarini bartaraf etishda 500 mingdan ortiq kishi ishtirok etdi.</a:t>
            </a:r>
            <a:endParaRPr lang="en-US" altLang="en-GB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446655"/>
            <a:ext cx="518160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GB" altLang="en-US" b="1"/>
              <a:t>Oqibatlari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9870" y="1942465"/>
            <a:ext cx="9192260" cy="3768725"/>
          </a:xfrm>
          <a:solidFill>
            <a:srgbClr val="00B050"/>
          </a:solidFill>
        </p:spPr>
        <p:txBody>
          <a:bodyPr>
            <a:normAutofit/>
          </a:bodyPr>
          <a:p>
            <a:r>
              <a:rPr lang="en-US" altLang="en-GB"/>
              <a:t>Chernobil avariyasi SSSR uchun katta ijtimoiy va siyosiy ahamiyatga ega voqea edi. Bularning barchasi uning sabablarini tekshirish jarayonida ma</a:t>
            </a:r>
            <a:r>
              <a:rPr lang="en-US" altLang="en-US"/>
              <a:t>ʼ</a:t>
            </a:r>
            <a:r>
              <a:rPr lang="en-US" altLang="en-GB"/>
              <a:t>lum iz qoldirdi[10]. Mutaxassislar avariyaning aniq sabablari bo</a:t>
            </a:r>
            <a:r>
              <a:rPr lang="en-US" altLang="en-US"/>
              <a:t>ʻ</a:t>
            </a:r>
            <a:r>
              <a:rPr lang="en-US" altLang="en-GB"/>
              <a:t>yicha bir ovozdan fikrga ega emaslar, turli yadro mutaxassislarining taxminlari umumiy ma</a:t>
            </a:r>
            <a:r>
              <a:rPr lang="en-US" altLang="en-US"/>
              <a:t>ʼ</a:t>
            </a:r>
            <a:r>
              <a:rPr lang="en-US" altLang="en-GB"/>
              <a:t>noda o</a:t>
            </a:r>
            <a:r>
              <a:rPr lang="en-US" altLang="en-US"/>
              <a:t>ʻ</a:t>
            </a:r>
            <a:r>
              <a:rPr lang="en-US" altLang="en-GB"/>
              <a:t>xshash va favqulodda vaziyatning paydo bo</a:t>
            </a:r>
            <a:r>
              <a:rPr lang="en-US" altLang="en-US"/>
              <a:t>ʻ</a:t>
            </a:r>
            <a:r>
              <a:rPr lang="en-US" altLang="en-GB"/>
              <a:t>lishi va rivojlanishining o</a:t>
            </a:r>
            <a:r>
              <a:rPr lang="en-US" altLang="en-US"/>
              <a:t>ʻ</a:t>
            </a:r>
            <a:r>
              <a:rPr lang="en-US" altLang="en-GB"/>
              <a:t>ziga xos mexanizmlarida farq qiladi.</a:t>
            </a:r>
            <a:endParaRPr lang="en-US" alt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GB" altLang="en-US" b="1"/>
              <a:t>Oqibatlari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772920"/>
            <a:ext cx="10201910" cy="4456430"/>
          </a:xfrm>
          <a:solidFill>
            <a:srgbClr val="00B050"/>
          </a:solidFill>
        </p:spPr>
        <p:txBody>
          <a:bodyPr>
            <a:noAutofit/>
          </a:bodyPr>
          <a:p>
            <a:pPr marL="0" indent="0">
              <a:buNone/>
            </a:pPr>
            <a:r>
              <a:rPr lang="en-US" altLang="en-GB" sz="2400"/>
              <a:t>Rossiyalik mutaxassislarning hisobotlariga ko</a:t>
            </a:r>
            <a:r>
              <a:rPr lang="en-US" altLang="en-US" sz="2400"/>
              <a:t>ʻ</a:t>
            </a:r>
            <a:r>
              <a:rPr lang="en-US" altLang="en-GB" sz="2400"/>
              <a:t>ra eng ko</a:t>
            </a:r>
            <a:r>
              <a:rPr lang="en-US" altLang="en-US" sz="2400"/>
              <a:t>ʻ</a:t>
            </a:r>
            <a:r>
              <a:rPr lang="en-US" altLang="en-GB" sz="2400"/>
              <a:t>p ifloslangan hudud Belarussiyaning tuproq va o</a:t>
            </a:r>
            <a:r>
              <a:rPr lang="en-US" altLang="en-US" sz="2400"/>
              <a:t>ʻ</a:t>
            </a:r>
            <a:r>
              <a:rPr lang="en-US" altLang="en-GB" sz="2400"/>
              <a:t>rmonlari hisoblanadi. Bundan tashqari 2008-yilga qadar radiatsiyaga uchragan 4000 insonning 64 % foizi vafot etgani haqidagi statistika ham tasdiqlandi. „Yevropa yashillar partiyasi“ning 2006-yilgi TORCH hisobotida: AES falokati sabab sarotonga chalingan kishilar soni 60 ming atrofida bo</a:t>
            </a:r>
            <a:r>
              <a:rPr lang="en-US" altLang="en-US" sz="2400"/>
              <a:t>ʻ</a:t>
            </a:r>
            <a:r>
              <a:rPr lang="en-US" altLang="en-GB" sz="2400"/>
              <a:t>lishi, bulardan 30 ming kishi saroton sabab hayotdan ko</a:t>
            </a:r>
            <a:r>
              <a:rPr lang="en-US" altLang="en-US" sz="2400"/>
              <a:t>ʻ</a:t>
            </a:r>
            <a:r>
              <a:rPr lang="en-US" altLang="en-GB" sz="2400"/>
              <a:t>z yumishini taxmin qilgandi. Greenpeace tashkiloti esa 200 mingdan ortiq kishining saratonga chalinishi mumkinligini e</a:t>
            </a:r>
            <a:r>
              <a:rPr lang="en-US" altLang="en-US" sz="2400"/>
              <a:t>ʼ</a:t>
            </a:r>
            <a:r>
              <a:rPr lang="en-US" altLang="en-GB" sz="2400"/>
              <a:t>lon qiladi. Chernobil voqealaridan keyin Sovet davlatining AESni nazorat qiluvchi davlat tashkilotlari va SSSR hukumati fojiani yashirganlikda ayblandi. 80-yillarda olib borilgan „Qayta qurish“ siyosatiga qaramasdan, hukumat voqeani maxfiy tutishga uringani, fojiadan so</a:t>
            </a:r>
            <a:r>
              <a:rPr lang="en-US" altLang="en-US" sz="2400"/>
              <a:t>ʻ</a:t>
            </a:r>
            <a:r>
              <a:rPr lang="en-US" altLang="en-GB" sz="2400"/>
              <a:t>ng tezkor qarorlar qabul qilmaganligi halokatning kattalashuviga sabab bo</a:t>
            </a:r>
            <a:r>
              <a:rPr lang="en-US" altLang="en-US" sz="2400"/>
              <a:t>ʻ</a:t>
            </a:r>
            <a:r>
              <a:rPr lang="en-US" altLang="en-GB" sz="2400"/>
              <a:t>lgani iddao qilinadi.</a:t>
            </a:r>
            <a:endParaRPr lang="en-US" altLang="en-GB"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>
                <a:sym typeface="+mn-ea"/>
              </a:rPr>
              <a:t>Sog‘liq uchun ta’siri: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p>
            <a:r>
              <a:rPr lang="en-US" altLang="en-GB">
                <a:sym typeface="+mn-ea"/>
              </a:rPr>
              <a:t>O‘n minglab odamlar saraton kasalligiga chalindi.</a:t>
            </a:r>
            <a:endParaRPr lang="en-US" altLang="en-GB"/>
          </a:p>
          <a:p>
            <a:r>
              <a:rPr lang="en-US" altLang="en-GB">
                <a:sym typeface="+mn-ea"/>
              </a:rPr>
              <a:t>Ko‘plab bolalarda genetik kasalliklar paydo bo‘ldi.</a:t>
            </a:r>
            <a:endParaRPr lang="en-US" altLang="en-GB"/>
          </a:p>
          <a:p>
            <a:r>
              <a:rPr lang="en-US" altLang="en-GB">
                <a:sym typeface="+mn-ea"/>
              </a:rPr>
              <a:t>Halokatdan keyingi yillarda nurlanish oqibatida ko‘plab odamlar vafot etdi.</a:t>
            </a:r>
            <a:endParaRPr lang="en-US" altLang="en-GB"/>
          </a:p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4570"/>
            <a:ext cx="5181600" cy="34524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040"/>
          </a:xfrm>
        </p:spPr>
        <p:txBody>
          <a:bodyPr/>
          <a:p>
            <a:pPr algn="ctr"/>
            <a:r>
              <a:rPr lang="en-US" altLang="en-GB" b="1"/>
              <a:t>Po</a:t>
            </a:r>
            <a:r>
              <a:rPr lang="en-US" altLang="en-US" b="1"/>
              <a:t>ʻ</a:t>
            </a:r>
            <a:r>
              <a:rPr lang="en-US" altLang="en-GB" b="1"/>
              <a:t>lat qalqon</a:t>
            </a:r>
            <a:endParaRPr lang="en-US" altLang="en-GB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065" y="1285240"/>
            <a:ext cx="10835640" cy="2769870"/>
          </a:xfrm>
        </p:spPr>
        <p:txBody>
          <a:bodyPr>
            <a:normAutofit fontScale="80000"/>
          </a:bodyPr>
          <a:p>
            <a:r>
              <a:rPr lang="en-US" altLang="en-GB"/>
              <a:t>Chernobil AES avval amalga oshirilmagan yirik muhandislik yo</a:t>
            </a:r>
            <a:r>
              <a:rPr lang="en-US" altLang="en-US"/>
              <a:t>ʻ</a:t>
            </a:r>
            <a:r>
              <a:rPr lang="en-US" altLang="en-GB"/>
              <a:t>li bilan 2016-yilda, tayyorlangan po</a:t>
            </a:r>
            <a:r>
              <a:rPr lang="en-US" altLang="en-US"/>
              <a:t>ʻ</a:t>
            </a:r>
            <a:r>
              <a:rPr lang="en-US" altLang="en-GB"/>
              <a:t>lat qalqon yordamida to</a:t>
            </a:r>
            <a:r>
              <a:rPr lang="en-US" altLang="en-US"/>
              <a:t>ʻ</a:t>
            </a:r>
            <a:r>
              <a:rPr lang="en-US" altLang="en-GB"/>
              <a:t>liq o</a:t>
            </a:r>
            <a:r>
              <a:rPr lang="en-US" altLang="en-US"/>
              <a:t>ʻ</a:t>
            </a:r>
            <a:r>
              <a:rPr lang="en-US" altLang="en-GB"/>
              <a:t>rab chiqiladi. Kengligi 275 metr, uzunligi esa 108 metr va og</a:t>
            </a:r>
            <a:r>
              <a:rPr lang="en-US" altLang="en-US"/>
              <a:t>ʻ</a:t>
            </a:r>
            <a:r>
              <a:rPr lang="en-US" altLang="en-GB"/>
              <a:t>irligi 36 ming tonnalik po</a:t>
            </a:r>
            <a:r>
              <a:rPr lang="en-US" altLang="en-US"/>
              <a:t>ʻ</a:t>
            </a:r>
            <a:r>
              <a:rPr lang="en-US" altLang="en-GB"/>
              <a:t>lat qalqon reaktorning ustini butunlay qoplaydigan shaklda bunyod qilinadi. 100 yil davomida radioaktiv nurlarni qaytarib turishga mo</a:t>
            </a:r>
            <a:r>
              <a:rPr lang="en-US" altLang="en-US"/>
              <a:t>ʻ</a:t>
            </a:r>
            <a:r>
              <a:rPr lang="en-US" altLang="en-GB"/>
              <a:t>ljallangan bu inshoot Ukraina hukumati uchun 1,5 milliard dollarga tushadi.[11][12] Bundan tashqari reaktor ichida qolgan 150 tonnalik radioaktiv chiqindilarni tozzalash ishlari hali ham kun tartibida turibdi.[13]</a:t>
            </a:r>
            <a:endParaRPr lang="en-US" altLang="en-GB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85490" y="3625215"/>
            <a:ext cx="518160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/>
              <a:t>Chernobil turizmi</a:t>
            </a:r>
            <a:endParaRPr lang="en-US" altLang="en-GB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2565" y="1825625"/>
            <a:ext cx="5817235" cy="4351655"/>
          </a:xfrm>
        </p:spPr>
        <p:txBody>
          <a:bodyPr>
            <a:normAutofit fontScale="80000"/>
          </a:bodyPr>
          <a:p>
            <a:r>
              <a:rPr lang="en-US" altLang="en-GB"/>
              <a:t>Chernobil AES avariyasidan so</a:t>
            </a:r>
            <a:r>
              <a:rPr lang="en-US" altLang="en-US"/>
              <a:t>ʻ</a:t>
            </a:r>
            <a:r>
              <a:rPr lang="en-US" altLang="en-GB"/>
              <a:t>ng tark etilgan hudud 2011-yildan so</a:t>
            </a:r>
            <a:r>
              <a:rPr lang="en-US" altLang="en-US"/>
              <a:t>ʻ</a:t>
            </a:r>
            <a:r>
              <a:rPr lang="en-US" altLang="en-GB"/>
              <a:t>ng turizm uchun ochiq deb e</a:t>
            </a:r>
            <a:r>
              <a:rPr lang="en-US" altLang="en-US"/>
              <a:t>ʼ</a:t>
            </a:r>
            <a:r>
              <a:rPr lang="en-US" altLang="en-GB"/>
              <a:t>lon qilinadi[14] Falokat yuz bergan hududni o</a:t>
            </a:r>
            <a:r>
              <a:rPr lang="en-US" altLang="en-US"/>
              <a:t>ʻ</a:t>
            </a:r>
            <a:r>
              <a:rPr lang="en-US" altLang="en-GB"/>
              <a:t>z ko</a:t>
            </a:r>
            <a:r>
              <a:rPr lang="en-US" altLang="en-US"/>
              <a:t>ʻ</a:t>
            </a:r>
            <a:r>
              <a:rPr lang="en-US" altLang="en-GB"/>
              <a:t>zlari bilan ko</a:t>
            </a:r>
            <a:r>
              <a:rPr lang="en-US" altLang="en-US"/>
              <a:t>ʻ</a:t>
            </a:r>
            <a:r>
              <a:rPr lang="en-US" altLang="en-GB"/>
              <a:t>rishga oshiqqan minglab turistlab Chernobilga oqib kela boshlaydi. Ayni paytda ukrainalik mutaxasislarning ta</a:t>
            </a:r>
            <a:r>
              <a:rPr lang="en-US" altLang="en-US"/>
              <a:t>ʼ</a:t>
            </a:r>
            <a:r>
              <a:rPr lang="en-US" altLang="en-GB"/>
              <a:t>kidlashicha, yetti soatlik sayohat, tekshiruv natijasiga ko</a:t>
            </a:r>
            <a:r>
              <a:rPr lang="en-US" altLang="en-US"/>
              <a:t>ʻ</a:t>
            </a:r>
            <a:r>
              <a:rPr lang="en-US" altLang="en-GB"/>
              <a:t>ra, inson organizmiga hech qanday ta</a:t>
            </a:r>
            <a:r>
              <a:rPr lang="en-US" altLang="en-US"/>
              <a:t>ʼ</a:t>
            </a:r>
            <a:r>
              <a:rPr lang="en-US" altLang="en-GB"/>
              <a:t>sir ko</a:t>
            </a:r>
            <a:r>
              <a:rPr lang="en-US" altLang="en-US"/>
              <a:t>ʻ</a:t>
            </a:r>
            <a:r>
              <a:rPr lang="en-US" altLang="en-GB"/>
              <a:t>rsatmagan. Shu sababli yetti soatlik sayohatdan so</a:t>
            </a:r>
            <a:r>
              <a:rPr lang="en-US" altLang="en-US"/>
              <a:t>ʻ</a:t>
            </a:r>
            <a:r>
              <a:rPr lang="en-US" altLang="en-GB"/>
              <a:t>ng, turist va ishchilarning Pripyat shahriga qaytib borishlari tavsiya qilinadi.[15][16]</a:t>
            </a:r>
            <a:endParaRPr lang="en-US" altLang="en-GB"/>
          </a:p>
        </p:txBody>
      </p:sp>
      <p:pic>
        <p:nvPicPr>
          <p:cNvPr id="6" name="Content Placeholder 5" descr="Ukrainian_National_Chornobyl_Museum_resembling_the_reactor_that_suffered_the_catastrophic_failure_(reactor_core_surrounded_by_blue)_(8601829126)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3515" y="2175510"/>
            <a:ext cx="453517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>
                <a:sym typeface="+mn-ea"/>
              </a:rPr>
              <a:t>Ijtimoiy-iqtisodiy ta’siri: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p>
            <a:r>
              <a:rPr lang="en-US" altLang="en-GB">
                <a:sym typeface="+mn-ea"/>
              </a:rPr>
              <a:t>Minglab odamlar evakuatsiya qilindi va doimiy yashash joylaridan ayrildi.</a:t>
            </a:r>
            <a:endParaRPr lang="en-US" altLang="en-GB"/>
          </a:p>
          <a:p>
            <a:r>
              <a:rPr lang="en-US" altLang="en-GB">
                <a:sym typeface="+mn-ea"/>
              </a:rPr>
              <a:t>Ukraina va Belarus davlatlari katta iqtisodiy yo‘qotishlarga uchradi.</a:t>
            </a:r>
            <a:endParaRPr lang="en-US" altLang="en-GB"/>
          </a:p>
          <a:p>
            <a:r>
              <a:rPr lang="en-US" altLang="en-GB">
                <a:sym typeface="+mn-ea"/>
              </a:rPr>
              <a:t>Atom energetikasiga bo‘lgan ishonch keskin pasaydi.</a:t>
            </a:r>
            <a:endParaRPr lang="en-US" altLang="en-GB"/>
          </a:p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1905"/>
            <a:ext cx="5181600" cy="29178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b="1">
                <a:sym typeface="+mn-ea"/>
              </a:rPr>
              <a:t>O‘rganilgan saboqlar</a:t>
            </a:r>
            <a:endParaRPr lang="en-GB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GB">
                <a:sym typeface="+mn-ea"/>
              </a:rPr>
              <a:t>Yadro xavfsizligi choralari kuchaytirildi.</a:t>
            </a:r>
            <a:endParaRPr lang="en-US" altLang="en-GB"/>
          </a:p>
          <a:p>
            <a:r>
              <a:rPr lang="en-US" altLang="en-GB">
                <a:sym typeface="+mn-ea"/>
              </a:rPr>
              <a:t>Yangi avlod atom elektr stansiyalari yanada xavfsiz qurilmoqda.</a:t>
            </a:r>
            <a:endParaRPr lang="en-US" altLang="en-GB"/>
          </a:p>
          <a:p>
            <a:r>
              <a:rPr lang="en-US" altLang="en-GB">
                <a:sym typeface="+mn-ea"/>
              </a:rPr>
              <a:t>Bunday falokatlarning oldini olish uchun xalqaro tashkilotlar nazoratni oshirdi.</a:t>
            </a:r>
            <a:endParaRPr lang="en-US" altLang="en-GB"/>
          </a:p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9560" y="1927860"/>
            <a:ext cx="4419600" cy="3002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3525" y="2811780"/>
            <a:ext cx="9144000" cy="617220"/>
          </a:xfrm>
        </p:spPr>
        <p:txBody>
          <a:bodyPr>
            <a:noAutofit/>
          </a:bodyPr>
          <a:lstStyle/>
          <a:p>
            <a:r>
              <a:rPr lang="en-GB" altLang="en-US" sz="2800" dirty="0">
                <a:latin typeface="Times New Roman" panose="02020603050405020304" charset="0"/>
                <a:cs typeface="Times New Roman" panose="02020603050405020304" charset="0"/>
              </a:rPr>
              <a:t>MAVZU: CHERNOBIL HALOKATI VA UNING OQIBATLARI</a:t>
            </a:r>
            <a:endParaRPr lang="en-GB" altLang="en-US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199390"/>
            <a:ext cx="10515600" cy="391795"/>
          </a:xfrm>
        </p:spPr>
        <p:txBody>
          <a:bodyPr>
            <a:noAutofit/>
          </a:bodyPr>
          <a:p>
            <a:pPr algn="ctr"/>
            <a:r>
              <a:rPr lang="en-GB" altLang="en-US" sz="3200" b="1"/>
              <a:t>Foydalanilgan adabiyotlar:</a:t>
            </a:r>
            <a:endParaRPr lang="en-GB" altLang="en-US" sz="3200" b="1"/>
          </a:p>
        </p:txBody>
      </p:sp>
      <p:sp>
        <p:nvSpPr>
          <p:cNvPr id="3" name="Text Box 2"/>
          <p:cNvSpPr txBox="1"/>
          <p:nvPr/>
        </p:nvSpPr>
        <p:spPr>
          <a:xfrm>
            <a:off x="222885" y="591185"/>
            <a:ext cx="11362690" cy="603313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Black, Richard (12 Nisan 2011). „Fukushima: As bad as Chernobyl?“ (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İ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ngilizce). BBC. 6 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ustos 2015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25-iyul 2022.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www.afad.gov.tr/kbrn/cernobil-nukleer-santral-kazasi www.afad.gov.tr/kbrn/cernobil-nukleer-santral-kazasi]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Данные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Курчатовского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института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распределении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топлива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состоянии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укрытия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“ (ru). www.pripyat.com. 2006-yil 5-fevralda asl nusxadan arxivlangan.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Поведение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железобетонных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конструкций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аварии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ЧАЭС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“ (ru). 2012-yil 17-aprelda asl nusxadan arxivlangan.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Сивинцев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1992.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Чернобыль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истинные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масштабы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аварии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“. www.who.int.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ВОЗ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(2005-yil 5-sentyabr). 2011-yil 18-aprelda asl nusxadan arxivlangan. Qaraldi: 2011-yil 16-mart.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Чернобыль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домыслами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фактами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“ (ru). www.ibrae.ac.ru.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ИБРАЭ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РАН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(2001). 2010-yil 10-fevralda asl nusxadan arxivlangan. Qaraldi: 2010-yil 1-fevral.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Агапов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Новиков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Арутюнян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Мелихова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Кто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помог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создать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чернобыльский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миф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?“ (ru). www.proatom.ru (2005-yil 8-noyabr). 2010-yil 14-aprelda asl nusxadan arxivlangan. Qaraldi: 2010-yil 10-yanvar.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Наследие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Чернобыля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Медицинские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экологические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социально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экономические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последствия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“. 2012-yil 19-yanvarda asl nusxadan arxivlangan. Qaraldi: 2011-yil 17-mart.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Ярошинская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Чернобыль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 20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лет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спустя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Преступление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наказания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Документальный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роман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.: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Время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, 2006. ISBN 5-9691-0138-9. [neavtoritetniy istochnik?]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"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 n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kleer santrali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elik kalkanla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ö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rt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yor". Euronews. euronews.com. 14 Kas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m 2016.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ernobil’in reakt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ö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ne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elik kalkan“. BBC. bbc.com. 14 Kas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m 2016.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Schmidt, Fabian (30 Kas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m 2016).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ernobil’e dev koruyucu kalkan“. Deutsche Welle. dw.com.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Adams, Cathy (30 May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s 2019).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ernobil’i ziyaret etmek g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ü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venli mi?“. The Independent. independentturkish.com.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Nagel, Christina (27 Nisan 2010).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 turistik yer oldu“. Deutsche Welle. dw.com.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 Can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en, Fulya (25 Nisan 2011). „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ernobil’i anarken“. NTV. ntv.com.tr. 1 Haziran 2019 tarihinde kayna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ğı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ndan ar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ivlendi. Eri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ş</a:t>
            </a:r>
            <a:r>
              <a:rPr lang="en-US" altLang="en-GB" sz="1400">
                <a:latin typeface="Times New Roman" panose="02020603050405020304" charset="0"/>
                <a:cs typeface="Times New Roman" panose="02020603050405020304" charset="0"/>
              </a:rPr>
              <a:t>im tarihi: 2 Temmuz 2019.</a:t>
            </a:r>
            <a:endParaRPr lang="en-US" altLang="en-GB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2766060"/>
            <a:ext cx="10515600" cy="1325563"/>
          </a:xfrm>
        </p:spPr>
        <p:txBody>
          <a:bodyPr/>
          <a:p>
            <a:pPr algn="ctr"/>
            <a:r>
              <a:rPr lang="en-GB" altLang="en-US" b="1"/>
              <a:t>E’TIBORINGIZ UCHUN RAHMAT!</a:t>
            </a:r>
            <a:endParaRPr lang="en-GB" alt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4125" y="969645"/>
            <a:ext cx="9144000" cy="617220"/>
          </a:xfrm>
        </p:spPr>
        <p:txBody>
          <a:bodyPr>
            <a:noAutofit/>
          </a:bodyPr>
          <a:lstStyle/>
          <a:p>
            <a:r>
              <a:rPr lang="en-GB" altLang="en-US" sz="2800" dirty="0">
                <a:latin typeface="Times New Roman" panose="02020603050405020304" charset="0"/>
                <a:cs typeface="Times New Roman" panose="02020603050405020304" charset="0"/>
              </a:rPr>
              <a:t>Reja:</a:t>
            </a:r>
            <a:endParaRPr lang="en-GB" altLang="en-US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143885" y="1793875"/>
            <a:ext cx="517271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Kirish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Halokat sabablari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AES xususiyatlari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Oqibatlari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Sog’liq uchun ta’siri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Po’lat qalqon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Chernobil turizmi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Ijtimoiy-iqtisodiy ta’siri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800"/>
              <a:t>O’rganilgan saboqlar</a:t>
            </a: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alt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78280"/>
            <a:ext cx="5181600" cy="4351338"/>
          </a:xfrm>
          <a:solidFill>
            <a:srgbClr val="92D050"/>
          </a:solidFill>
        </p:spPr>
        <p:txBody>
          <a:bodyPr>
            <a:normAutofit fontScale="90000"/>
          </a:bodyPr>
          <a:p>
            <a:r>
              <a:rPr lang="en-US" altLang="en-GB"/>
              <a:t>Chernobil fojiasi (shuningdek , Chernobil AESdagi falokat, Chernobil avariyasi, Chernobil halokati yoki oddiygina Chernobil deb ham ataladi) — 1986-yilning 26-aprel kuni Ukraina SSRga qarashli Pripyat shahri yaqinida joylashgan (Ukraina SSR, hozirgi Ukraina) Chernobil AESning 4-reaktori portlashi oqibatida yuz bergan insoniyat tarixidagi eng dahshatli fojialardan biri. </a:t>
            </a:r>
            <a:endParaRPr lang="en-US" altLang="en-GB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66890" y="1036955"/>
            <a:ext cx="3178810" cy="48831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2945" y="1017270"/>
            <a:ext cx="10091420" cy="1747520"/>
          </a:xfrm>
          <a:solidFill>
            <a:srgbClr val="92D050"/>
          </a:solidFill>
        </p:spPr>
        <p:txBody>
          <a:bodyPr>
            <a:normAutofit fontScale="80000"/>
          </a:bodyPr>
          <a:p>
            <a:r>
              <a:rPr lang="en-US" altLang="en-GB"/>
              <a:t>Vayronagarchilik portlash natijasida sodir bo</a:t>
            </a:r>
            <a:r>
              <a:rPr lang="en-US" altLang="en-US"/>
              <a:t>ʻ</a:t>
            </a:r>
            <a:r>
              <a:rPr lang="en-US" altLang="en-GB"/>
              <a:t>lib, reaktor to</a:t>
            </a:r>
            <a:r>
              <a:rPr lang="en-US" altLang="en-US"/>
              <a:t>ʻ</a:t>
            </a:r>
            <a:r>
              <a:rPr lang="en-US" altLang="en-GB"/>
              <a:t>liq vayron bo</a:t>
            </a:r>
            <a:r>
              <a:rPr lang="en-US" altLang="en-US"/>
              <a:t>ʻ</a:t>
            </a:r>
            <a:r>
              <a:rPr lang="en-US" altLang="en-GB"/>
              <a:t>ldi va atrof-muhitga katta miqdordagi radioaktiv moddalar tarqaldi. Xalqaro AES tashkiloti Chernobil fojiasini 7 ball bilan baholab, hozirgacha yuz bergan eng yirik AES avariyalaridan biri ekanligini ta</a:t>
            </a:r>
            <a:r>
              <a:rPr lang="en-US" altLang="en-US"/>
              <a:t>ʼ</a:t>
            </a:r>
            <a:r>
              <a:rPr lang="en-US" altLang="en-GB"/>
              <a:t>kidlab keladi. Yana shunday falokatlardan biri 2011-yilda, Yaponiyaning Fukusima viloyatida yuz bergan edi[1].</a:t>
            </a:r>
            <a:endParaRPr lang="en-US" altLang="en-GB"/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20720" y="2983230"/>
            <a:ext cx="5181600" cy="29229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2945" y="1412875"/>
            <a:ext cx="5181600" cy="4032885"/>
          </a:xfrm>
          <a:solidFill>
            <a:srgbClr val="92D050"/>
          </a:solidFill>
        </p:spPr>
        <p:txBody>
          <a:bodyPr>
            <a:normAutofit fontScale="80000"/>
          </a:bodyPr>
          <a:p>
            <a:r>
              <a:rPr lang="en-US" altLang="en-GB"/>
              <a:t>Chernobil falokatidan so</a:t>
            </a:r>
            <a:r>
              <a:rPr lang="en-US" altLang="en-US"/>
              <a:t>ʻ</a:t>
            </a:r>
            <a:r>
              <a:rPr lang="en-US" altLang="en-GB"/>
              <a:t>ng, 600 mingdan ortiq ishchi portlash oqibatlarining oldini olish uchun safarbar qilinadi. Xarajatlar taxminan 18 milliard rublni tashkil qiladi. Falokat sabab halok bo</a:t>
            </a:r>
            <a:r>
              <a:rPr lang="en-US" altLang="en-US"/>
              <a:t>ʻ</a:t>
            </a:r>
            <a:r>
              <a:rPr lang="en-US" altLang="en-GB"/>
              <a:t>lganlarning soni 4 mingdan 93 mingacha ekanligi taxmin qilinadi. Avariya halok bo</a:t>
            </a:r>
            <a:r>
              <a:rPr lang="en-US" altLang="en-US"/>
              <a:t>ʻ</a:t>
            </a:r>
            <a:r>
              <a:rPr lang="en-US" altLang="en-GB"/>
              <a:t>lgan va uning oqibatlaridan jabr ko</a:t>
            </a:r>
            <a:r>
              <a:rPr lang="en-US" altLang="en-US"/>
              <a:t>ʻ</a:t>
            </a:r>
            <a:r>
              <a:rPr lang="en-US" altLang="en-GB"/>
              <a:t>rgan odamlarning taxminiy soni bo</a:t>
            </a:r>
            <a:r>
              <a:rPr lang="en-US" altLang="en-US"/>
              <a:t>ʻ</a:t>
            </a:r>
            <a:r>
              <a:rPr lang="en-US" altLang="en-GB"/>
              <a:t>yicha ham, iqtisodiy zarar nuqtai nazaridan ham atom energetikasi tarixidagi eng yirik avariya hisoblanadi.</a:t>
            </a:r>
            <a:endParaRPr lang="en-US" altLang="en-GB"/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763395"/>
            <a:ext cx="5181600" cy="34524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sz="4000" b="1">
                <a:sym typeface="+mn-ea"/>
              </a:rPr>
              <a:t>Halokat sabablari</a:t>
            </a:r>
            <a:endParaRPr lang="en-US" altLang="en-GB" sz="4000" b="1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0700" y="1401445"/>
            <a:ext cx="5499100" cy="4775835"/>
          </a:xfrm>
        </p:spPr>
        <p:txBody>
          <a:bodyPr>
            <a:normAutofit fontScale="70000"/>
          </a:bodyPr>
          <a:p>
            <a:r>
              <a:rPr lang="en-US" altLang="en-GB"/>
              <a:t>1986-yil 25-aprel kuni Chernobil AESning 4-reaktorini nazorat qiluvchi operatorlar reaktor tajribasi o</a:t>
            </a:r>
            <a:r>
              <a:rPr lang="en-US" altLang="en-US"/>
              <a:t>ʻ</a:t>
            </a:r>
            <a:r>
              <a:rPr lang="en-US" altLang="en-GB"/>
              <a:t>tkazish uchun tayyorgarlik ko</a:t>
            </a:r>
            <a:r>
              <a:rPr lang="en-US" altLang="en-US"/>
              <a:t>ʻ</a:t>
            </a:r>
            <a:r>
              <a:rPr lang="en-US" altLang="en-GB"/>
              <a:t>rishadi. Tajribadan asosiy maqsad quvvat manbai yo</a:t>
            </a:r>
            <a:r>
              <a:rPr lang="en-US" altLang="en-US"/>
              <a:t>ʻ</a:t>
            </a:r>
            <a:r>
              <a:rPr lang="en-US" altLang="en-GB"/>
              <a:t>qolganda turbinalarni sovutib turuvchi nasoslarning qancha vaqt chiday olishini aniqlashdan iborat edi. Xuddi shu tajriba, bir yil oldin Chernobil AESda o</a:t>
            </a:r>
            <a:r>
              <a:rPr lang="en-US" altLang="en-US"/>
              <a:t>ʻ</a:t>
            </a:r>
            <a:r>
              <a:rPr lang="en-US" altLang="en-GB"/>
              <a:t>tkazilgan va turbinaning quvvati juda tez tushib ketishi kuzatilgan edi. Ushbu tajribada esa yangi kuchlanish regulyatori sinovdan o</a:t>
            </a:r>
            <a:r>
              <a:rPr lang="en-US" altLang="en-US"/>
              <a:t>ʻ</a:t>
            </a:r>
            <a:r>
              <a:rPr lang="en-US" altLang="en-GB"/>
              <a:t>tkazilishi kerak edi. Tajriba 26-aprel kuni erta tongdan, eksperiment operatorning tashabbusi bilan boshlanadi. Bosimning haddan tashqari ko</a:t>
            </a:r>
            <a:r>
              <a:rPr lang="en-US" altLang="en-US"/>
              <a:t>ʻ</a:t>
            </a:r>
            <a:r>
              <a:rPr lang="en-US" altLang="en-GB"/>
              <a:t>tarilishi natijasida og</a:t>
            </a:r>
            <a:r>
              <a:rPr lang="en-US" altLang="en-US"/>
              <a:t>ʻ</a:t>
            </a:r>
            <a:r>
              <a:rPr lang="en-US" altLang="en-GB"/>
              <a:t>irligi 1000 tonna bo</a:t>
            </a:r>
            <a:r>
              <a:rPr lang="en-US" altLang="en-US"/>
              <a:t>ʻ</a:t>
            </a:r>
            <a:r>
              <a:rPr lang="en-US" altLang="en-GB"/>
              <a:t>lgan reaktorning yuqori qopqog</a:t>
            </a:r>
            <a:r>
              <a:rPr lang="en-US" altLang="en-US"/>
              <a:t>ʻ</a:t>
            </a:r>
            <a:r>
              <a:rPr lang="en-US" altLang="en-GB"/>
              <a:t>i ajralib chiqadi va yonilg</a:t>
            </a:r>
            <a:r>
              <a:rPr lang="en-US" altLang="en-US"/>
              <a:t>ʻ</a:t>
            </a:r>
            <a:r>
              <a:rPr lang="en-US" altLang="en-GB"/>
              <a:t>i kanallari shikastlanadi.</a:t>
            </a:r>
            <a:endParaRPr lang="en-US" altLang="en-GB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3810"/>
            <a:ext cx="518160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sz="4000" b="1">
                <a:sym typeface="+mn-ea"/>
              </a:rPr>
              <a:t>Halokat sabablari</a:t>
            </a:r>
            <a:endParaRPr lang="en-US" altLang="en-GB" sz="4000" b="1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0000"/>
          </a:bodyPr>
          <a:p>
            <a:r>
              <a:rPr lang="en-US" altLang="en-GB"/>
              <a:t>Haddan tashqari ko</a:t>
            </a:r>
            <a:r>
              <a:rPr lang="en-US" altLang="en-US"/>
              <a:t>ʻ</a:t>
            </a:r>
            <a:r>
              <a:rPr lang="en-US" altLang="en-GB"/>
              <a:t>p bug</a:t>
            </a:r>
            <a:r>
              <a:rPr lang="en-US" altLang="en-US"/>
              <a:t>ʻ</a:t>
            </a:r>
            <a:r>
              <a:rPr lang="en-US" altLang="en-GB"/>
              <a:t> ishlab chiqarilishi tufayli bug</a:t>
            </a:r>
            <a:r>
              <a:rPr lang="en-US" altLang="en-US"/>
              <a:t>ʻ</a:t>
            </a:r>
            <a:r>
              <a:rPr lang="en-US" altLang="en-GB"/>
              <a:t>lanish butun yadroni qoplab oladi. 2-3 soniya ichida yuz bergan ikkinchi portlash issiq grafitning atrofga sochilib ketishiga olib keladi. Ikkinchi portlashga aynan nima sabab bo</a:t>
            </a:r>
            <a:r>
              <a:rPr lang="en-US" altLang="en-US"/>
              <a:t>ʻ</a:t>
            </a:r>
            <a:r>
              <a:rPr lang="en-US" altLang="en-GB"/>
              <a:t>lgani ma</a:t>
            </a:r>
            <a:r>
              <a:rPr lang="en-US" altLang="en-US"/>
              <a:t>ʼ</a:t>
            </a:r>
            <a:r>
              <a:rPr lang="en-US" altLang="en-GB"/>
              <a:t>lum bo</a:t>
            </a:r>
            <a:r>
              <a:rPr lang="en-US" altLang="en-US"/>
              <a:t>ʻ</a:t>
            </a:r>
            <a:r>
              <a:rPr lang="en-US" altLang="en-GB"/>
              <a:t>lmasa-da, kuchli bug</a:t>
            </a:r>
            <a:r>
              <a:rPr lang="en-US" altLang="en-US"/>
              <a:t>ʻ</a:t>
            </a:r>
            <a:r>
              <a:rPr lang="en-US" altLang="en-GB"/>
              <a:t>lanish va sirkoniy aralashmasidan vujudga kelgan vodorod sababchi bo</a:t>
            </a:r>
            <a:r>
              <a:rPr lang="en-US" altLang="en-US"/>
              <a:t>ʻ</a:t>
            </a:r>
            <a:r>
              <a:rPr lang="en-US" altLang="en-GB"/>
              <a:t>lgani taxmin qilinadi.</a:t>
            </a:r>
            <a:endParaRPr lang="en-US" altLang="en-GB"/>
          </a:p>
          <a:p>
            <a:endParaRPr lang="en-US" altLang="en-GB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4785" y="1971675"/>
            <a:ext cx="433451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en-GB" sz="4000" b="1">
                <a:sym typeface="+mn-ea"/>
              </a:rPr>
              <a:t>Halokat sabablari</a:t>
            </a:r>
            <a:endParaRPr lang="en-US" altLang="en-GB" sz="4000" b="1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060815" cy="3982720"/>
          </a:xfrm>
        </p:spPr>
        <p:txBody>
          <a:bodyPr>
            <a:normAutofit fontScale="80000"/>
          </a:bodyPr>
          <a:p>
            <a:r>
              <a:rPr lang="en-US" altLang="en-GB">
                <a:sym typeface="+mn-ea"/>
              </a:rPr>
              <a:t>Chernobil AESning 4-energoblokida portlash oqibatida, reaktor, qisman dvigatel xonasi (4-quvvat blok hududi) butunlay vayron bo</a:t>
            </a:r>
            <a:r>
              <a:rPr lang="en-US" altLang="en-US">
                <a:sym typeface="+mn-ea"/>
              </a:rPr>
              <a:t>ʻ</a:t>
            </a:r>
            <a:r>
              <a:rPr lang="en-US" altLang="en-GB">
                <a:sym typeface="+mn-ea"/>
              </a:rPr>
              <a:t>lgan. Energiya bloki binosi qisman qulab tushdi, asosiy aylanma nasoslarning operatori Valeriy Xodemchuk halok bo</a:t>
            </a:r>
            <a:r>
              <a:rPr lang="en-US" altLang="en-US">
                <a:sym typeface="+mn-ea"/>
              </a:rPr>
              <a:t>ʻ</a:t>
            </a:r>
            <a:r>
              <a:rPr lang="en-US" altLang="en-GB">
                <a:sym typeface="+mn-ea"/>
              </a:rPr>
              <a:t>ldi. Turli xonalarda va uylarda yong</a:t>
            </a:r>
            <a:r>
              <a:rPr lang="en-US" altLang="en-US">
                <a:sym typeface="+mn-ea"/>
              </a:rPr>
              <a:t>ʻ</a:t>
            </a:r>
            <a:r>
              <a:rPr lang="en-US" altLang="en-GB">
                <a:sym typeface="+mn-ea"/>
              </a:rPr>
              <a:t>in yuz berdi. Shu kuni ertalab soat 6:00 da korxona ishchisi Vladimir Shashenok olgan tan jarohatlari tufayli vafot etdi. Keyinchalik yadro qoldiqlari erigan, eritilgan metall, qum, beton va yoqilg</a:t>
            </a:r>
            <a:r>
              <a:rPr lang="en-US" altLang="en-US">
                <a:sym typeface="+mn-ea"/>
              </a:rPr>
              <a:t>ʻ</a:t>
            </a:r>
            <a:r>
              <a:rPr lang="en-US" altLang="en-GB">
                <a:sym typeface="+mn-ea"/>
              </a:rPr>
              <a:t>i bo</a:t>
            </a:r>
            <a:r>
              <a:rPr lang="en-US" altLang="en-US">
                <a:sym typeface="+mn-ea"/>
              </a:rPr>
              <a:t>ʻ</a:t>
            </a:r>
            <a:r>
              <a:rPr lang="en-US" altLang="en-GB">
                <a:sym typeface="+mn-ea"/>
              </a:rPr>
              <a:t>laklari aralashmasi reaktor ostidagi xonalarga tarqalib ketgan[3][4]. Avariya natijasida atrof-muhitga radioaktiv moddalar, jumladan uran, plutoniy, yod-131 (yarimparchalanish davri — 8 kun), seziy-134 (yarimparchalanish davri — 2 yil), seziy-137 (yarim yemirilish davri — 30 yil), stronsiy-90 (yarim yemirilish davri — 28,8 yil) izotoplari tarqaldi.</a:t>
            </a:r>
            <a:endParaRPr lang="en-US" alt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11302</Words>
  <Application>WPS Presentation</Application>
  <PresentationFormat>Widescreen</PresentationFormat>
  <Paragraphs>109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Microsoft YaHei</vt:lpstr>
      <vt:lpstr>Arial Unicode MS</vt:lpstr>
      <vt:lpstr>Calibri Light</vt:lpstr>
      <vt:lpstr>Calibri</vt:lpstr>
      <vt:lpstr>Office Theme</vt:lpstr>
      <vt:lpstr>O’ZBEKISTON MILLIY UNIVERSITETI FIZIKA FAKULTETI TIBBIYOT FIZIKASI YO’NALISHI TF-2301 GURUH TALABALARI HAYITBOYEVA MADINA VA O’RINBOYEVA GULCHIROYNING KLINIK DOZIMETRIYANING DOLZARB MASALALARI FANIDAN TAQDIMOTI </vt:lpstr>
      <vt:lpstr>MAVZU: CHERNOBIL HALOKATI VA UNING OQIBATLARI</vt:lpstr>
      <vt:lpstr>Reja:</vt:lpstr>
      <vt:lpstr>PowerPoint 演示文稿</vt:lpstr>
      <vt:lpstr>PowerPoint 演示文稿</vt:lpstr>
      <vt:lpstr>PowerPoint 演示文稿</vt:lpstr>
      <vt:lpstr>Halokat sabablari</vt:lpstr>
      <vt:lpstr>Halokat sabablari</vt:lpstr>
      <vt:lpstr>Halokat sabablari</vt:lpstr>
      <vt:lpstr>AES xususiyatlari</vt:lpstr>
      <vt:lpstr>Oqibatlari</vt:lpstr>
      <vt:lpstr>Oqibatlari</vt:lpstr>
      <vt:lpstr>Oqibatlari</vt:lpstr>
      <vt:lpstr>Oqibatlari</vt:lpstr>
      <vt:lpstr>Sog‘liq uchun ta’siri:</vt:lpstr>
      <vt:lpstr>Poʻlat qalqon</vt:lpstr>
      <vt:lpstr>Chernobil turizmi</vt:lpstr>
      <vt:lpstr>Ijtimoiy-iqtisodiy ta’siri:</vt:lpstr>
      <vt:lpstr>O‘rganilgan saboqlar</vt:lpstr>
      <vt:lpstr>Foydalanilgan adabiyotlar: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CHERNOBIL HALOKATI VA UNING OQIBATLARI</dc:title>
  <dc:creator/>
  <cp:lastModifiedBy>Dinora Yusupova</cp:lastModifiedBy>
  <cp:revision>7</cp:revision>
  <dcterms:created xsi:type="dcterms:W3CDTF">2025-04-03T08:16:00Z</dcterms:created>
  <dcterms:modified xsi:type="dcterms:W3CDTF">2025-04-04T06:01:15Z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1DA2B26813E54189B1D48A5DAE41C9A9_11</vt:lpwstr>
  </property>
  <property fmtid="{D5CDD505-2E9C-101B-9397-08002B2CF9AE}" pid="3" name="KSOProductBuildVer">
    <vt:lpwstr>2057-12.2.0.19805</vt:lpwstr>
  </property>
</Properties>
</file>