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5" r:id="rId10"/>
    <p:sldId id="266" r:id="rId11"/>
    <p:sldId id="267" r:id="rId12"/>
    <p:sldId id="270" r:id="rId13"/>
    <p:sldId id="268" r:id="rId14"/>
    <p:sldId id="269" r:id="rId15"/>
  </p:sldIdLst>
  <p:sldSz cx="12192000" cy="6858000"/>
  <p:notesSz cx="6858000" cy="9144000"/>
  <p:defaultTextStyle>
    <a:defPPr>
      <a:defRPr lang="uz-Latn-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ul slay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uz-Latn-UZ"/>
              <a:t>Sarlavha namunasini tahrirlash uchun bosing</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z-Latn-UZ"/>
              <a:t>Taglavha namunasini tahrirlash uchun bosing</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637358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agxatli panorama rasmi">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uz-Latn-UZ"/>
              <a:t>Sarlavha namunasini tahrirlash uchun bosing</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z-Latn-UZ"/>
              <a:t>Rasm joylash uchun belgi ustiga bosing</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509A250-FF31-4206-8172-F9D3106AACB1}"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117683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arlavha va tagxa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uz-Latn-UZ"/>
              <a:t>Sarlavha namunasini tahrirlash uchun bosing</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4509A250-FF31-4206-8172-F9D3106AACB1}"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403897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gxatli iqtibos">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uz-Latn-UZ"/>
              <a:t>Sarlavha namunasini tahrirlash uchun bosing</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uz-Latn-UZ"/>
              <a:t>Matn uslublarini tahrirlash uchun bosing</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4509A250-FF31-4206-8172-F9D3106AACB1}"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489757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shrifnoma">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uz-Latn-UZ"/>
              <a:t>Sarlavha namunasini tahrirlash uchun bosing</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4509A250-FF31-4206-8172-F9D3106AACB1}"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521966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ta us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z-Latn-UZ"/>
              <a:t>Sarlavha namunasini tahrirlash uchun bosing</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5/14/2025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941455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ta rasmli us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z-Latn-UZ"/>
              <a:t>Sarlavha namunasini tahrirlash uchun bosing</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z-Latn-UZ"/>
              <a:t>Rasm joylash uchun belgi ustiga bosing</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z-Latn-UZ"/>
              <a:t>Rasm joylash uchun belgi ustiga bosing</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z-Latn-UZ"/>
              <a:t>Rasm joylash uchun belgi ustiga bosing</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5/14/2025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361911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Sarlavha va vertikal mat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Vertical Text Placeholder 2"/>
          <p:cNvSpPr>
            <a:spLocks noGrp="1"/>
          </p:cNvSpPr>
          <p:nvPr>
            <p:ph type="body" orient="vert" idx="1"/>
          </p:nvPr>
        </p:nvSpPr>
        <p:spPr/>
        <p:txBody>
          <a:bodyPr vert="eaVert" anchor="t" anchorCtr="0"/>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224981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 sarlavha va mat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uz-Latn-UZ"/>
              <a:t>Sarlavha namunasini tahrirlash uchun bosing</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555757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arlavha va oby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Content Placeholder 2"/>
          <p:cNvSpPr>
            <a:spLocks noGrp="1"/>
          </p:cNvSpPr>
          <p:nvPr>
            <p:ph idx="1"/>
          </p:nvPr>
        </p:nvSpPr>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20663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im sarlavha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uz-Latn-UZ"/>
              <a:t>Sarlavha namunasini tahrirlash uchun bosing</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9796027F-7875-4030-9381-8BD8C4F21935}"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534103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kita oby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11680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olishtiris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z-Latn-UZ"/>
              <a:t>Sarlavha namunasini tahrirlash uchun bosing</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5/14/2025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174052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Faqat sarlavh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5/14/2025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611426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sh">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5/14/2025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873115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omli obyek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uz-Latn-UZ"/>
              <a:t>Sarlavha namunasini tahrirlash uchun bosing</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7" name="Date Placeholder 4"/>
          <p:cNvSpPr>
            <a:spLocks noGrp="1"/>
          </p:cNvSpPr>
          <p:nvPr>
            <p:ph type="dt" sz="half" idx="10"/>
          </p:nvPr>
        </p:nvSpPr>
        <p:spPr/>
        <p:txBody>
          <a:bodyPr/>
          <a:lstStyle/>
          <a:p>
            <a:fld id="{4509A250-FF31-4206-8172-F9D3106AACB1}" type="datetimeFigureOut">
              <a:rPr lang="en-US" dirty="0"/>
              <a:t>5/14/2025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897223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omli ras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uz-Latn-UZ"/>
              <a:t>Sarlavha namunasini tahrirlash uchun bosing</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z-Latn-UZ"/>
              <a:t>Rasm joylash uchun belgi ustiga bosing</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509A250-FF31-4206-8172-F9D3106AACB1}"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180268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21" Type="http://schemas.openxmlformats.org/officeDocument/2006/relationships/image" Target="../media/image4.png"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3.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image" Target="../media/image5.png"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uz-Latn-UZ"/>
              <a:t>Sarlavha namunasini tahrirlash uchun bosing</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5/14/2025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extLst>
      <p:ext uri="{BB962C8B-B14F-4D97-AF65-F5344CB8AC3E}">
        <p14:creationId xmlns:p14="http://schemas.microsoft.com/office/powerpoint/2010/main" val="102294850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08972A27-E613-0ED0-CC0F-ED20EAC60D16}"/>
              </a:ext>
            </a:extLst>
          </p:cNvPr>
          <p:cNvSpPr>
            <a:spLocks noGrp="1"/>
          </p:cNvSpPr>
          <p:nvPr>
            <p:ph type="ctrTitle"/>
          </p:nvPr>
        </p:nvSpPr>
        <p:spPr>
          <a:xfrm>
            <a:off x="1890270" y="415829"/>
            <a:ext cx="8825658" cy="3329581"/>
          </a:xfrm>
        </p:spPr>
        <p:txBody>
          <a:bodyPr/>
          <a:lstStyle/>
          <a:p>
            <a:r>
              <a:rPr lang="uz-Latn-UZ" dirty="0"/>
              <a:t>Yangi turdagi </a:t>
            </a:r>
            <a:r>
              <a:rPr lang="uz-Latn-UZ" dirty="0" err="1"/>
              <a:t>mikrotronlar</a:t>
            </a:r>
            <a:endParaRPr lang="uz-Latn-UZ" dirty="0"/>
          </a:p>
        </p:txBody>
      </p:sp>
      <p:sp>
        <p:nvSpPr>
          <p:cNvPr id="3" name="Tagsarlavha 2">
            <a:extLst>
              <a:ext uri="{FF2B5EF4-FFF2-40B4-BE49-F238E27FC236}">
                <a16:creationId xmlns:a16="http://schemas.microsoft.com/office/drawing/2014/main" id="{9FE370F4-2BEC-3C1A-0BA2-C6D3ACF274B4}"/>
              </a:ext>
            </a:extLst>
          </p:cNvPr>
          <p:cNvSpPr>
            <a:spLocks noGrp="1"/>
          </p:cNvSpPr>
          <p:nvPr>
            <p:ph type="subTitle" idx="1"/>
          </p:nvPr>
        </p:nvSpPr>
        <p:spPr>
          <a:xfrm>
            <a:off x="5448247" y="5168757"/>
            <a:ext cx="8825658" cy="861420"/>
          </a:xfrm>
        </p:spPr>
        <p:txBody>
          <a:bodyPr/>
          <a:lstStyle/>
          <a:p>
            <a:r>
              <a:rPr lang="uz-Latn-UZ" dirty="0"/>
              <a:t>TF 2301 guruh talabasi </a:t>
            </a:r>
          </a:p>
          <a:p>
            <a:r>
              <a:rPr lang="uz-Latn-UZ" dirty="0" err="1"/>
              <a:t>Abduhamidov</a:t>
            </a:r>
            <a:r>
              <a:rPr lang="uz-Latn-UZ" dirty="0"/>
              <a:t> </a:t>
            </a:r>
            <a:r>
              <a:rPr lang="uz-Latn-UZ" dirty="0" err="1"/>
              <a:t>Shohjahon</a:t>
            </a:r>
            <a:endParaRPr lang="uz-Latn-UZ" dirty="0"/>
          </a:p>
        </p:txBody>
      </p:sp>
    </p:spTree>
    <p:extLst>
      <p:ext uri="{BB962C8B-B14F-4D97-AF65-F5344CB8AC3E}">
        <p14:creationId xmlns:p14="http://schemas.microsoft.com/office/powerpoint/2010/main" val="1695111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A088026C-51AE-A663-4EC0-8EB34674B9B7}"/>
              </a:ext>
            </a:extLst>
          </p:cNvPr>
          <p:cNvSpPr>
            <a:spLocks noGrp="1"/>
          </p:cNvSpPr>
          <p:nvPr>
            <p:ph idx="1"/>
          </p:nvPr>
        </p:nvSpPr>
        <p:spPr/>
        <p:txBody>
          <a:bodyPr/>
          <a:lstStyle/>
          <a:p>
            <a:r>
              <a:rPr lang="uz-Latn-UZ" dirty="0"/>
              <a:t>Afzalliklari: ixchamlik, energiya tejamkorligi, yuqori samaradorlik, aniqlik, avtomatlashtirilgan boshqaruv. Ular turli sohalarda keng foydalanilishi bilan ajralib turadi. </a:t>
            </a:r>
            <a:r>
              <a:rPr lang="uz-Latn-UZ" dirty="0" err="1"/>
              <a:t>Portativ</a:t>
            </a:r>
            <a:r>
              <a:rPr lang="uz-Latn-UZ" dirty="0"/>
              <a:t> va </a:t>
            </a:r>
            <a:r>
              <a:rPr lang="uz-Latn-UZ" dirty="0" err="1"/>
              <a:t>mobil</a:t>
            </a:r>
            <a:r>
              <a:rPr lang="uz-Latn-UZ" dirty="0"/>
              <a:t> versiyalari mavjud. </a:t>
            </a:r>
            <a:r>
              <a:rPr lang="uz-Latn-UZ" dirty="0" err="1"/>
              <a:t>Radiatsion</a:t>
            </a:r>
            <a:r>
              <a:rPr lang="uz-Latn-UZ" dirty="0"/>
              <a:t> xavfsizlik darajasi yuqori. Kam xizmat ko‘rsatish bilan uzoq ishlaydi.</a:t>
            </a:r>
          </a:p>
          <a:p>
            <a:r>
              <a:rPr lang="uz-Latn-UZ" dirty="0"/>
              <a:t>Kamchiliklari: </a:t>
            </a:r>
            <a:r>
              <a:rPr lang="uz-Latn-UZ" dirty="0" err="1"/>
              <a:t>dastlabki</a:t>
            </a:r>
            <a:r>
              <a:rPr lang="uz-Latn-UZ" dirty="0"/>
              <a:t> xarajat yuqori, </a:t>
            </a:r>
            <a:r>
              <a:rPr lang="uz-Latn-UZ" dirty="0" err="1"/>
              <a:t>sovutish</a:t>
            </a:r>
            <a:r>
              <a:rPr lang="uz-Latn-UZ" dirty="0"/>
              <a:t> tizimi murakkab. </a:t>
            </a:r>
            <a:r>
              <a:rPr lang="uz-Latn-UZ" dirty="0" err="1"/>
              <a:t>Supero‘tkazuvchi</a:t>
            </a:r>
            <a:r>
              <a:rPr lang="uz-Latn-UZ" dirty="0"/>
              <a:t> tizimlar uchun maxsus sharoit kerak. Ularni o‘rnatish va sozlashda mutaxassis kerak bo‘ladi. Texnologiyasi murakkabligi sababli ko‘p joylarda hali tatbiq etilmagan. Har doim maxsus infratuzilma talab qilinadi. Shunga qaramay, afzalliklari kamchiliklardan ustun turadi.</a:t>
            </a:r>
          </a:p>
        </p:txBody>
      </p:sp>
      <p:sp>
        <p:nvSpPr>
          <p:cNvPr id="7" name="Sarlavha 6">
            <a:extLst>
              <a:ext uri="{FF2B5EF4-FFF2-40B4-BE49-F238E27FC236}">
                <a16:creationId xmlns:a16="http://schemas.microsoft.com/office/drawing/2014/main" id="{5CD8683A-28AF-EDCC-CD19-99EA19E348FC}"/>
              </a:ext>
            </a:extLst>
          </p:cNvPr>
          <p:cNvSpPr>
            <a:spLocks noGrp="1"/>
          </p:cNvSpPr>
          <p:nvPr>
            <p:ph type="title"/>
          </p:nvPr>
        </p:nvSpPr>
        <p:spPr/>
        <p:txBody>
          <a:bodyPr/>
          <a:lstStyle/>
          <a:p>
            <a:r>
              <a:rPr lang="uz-Latn-UZ" dirty="0"/>
              <a:t>Yangi </a:t>
            </a:r>
            <a:r>
              <a:rPr lang="uz-Latn-UZ" dirty="0" err="1"/>
              <a:t>mikrotronlarning</a:t>
            </a:r>
            <a:r>
              <a:rPr lang="uz-Latn-UZ" dirty="0"/>
              <a:t> afzalliklari va kamchiliklari</a:t>
            </a:r>
          </a:p>
        </p:txBody>
      </p:sp>
    </p:spTree>
    <p:extLst>
      <p:ext uri="{BB962C8B-B14F-4D97-AF65-F5344CB8AC3E}">
        <p14:creationId xmlns:p14="http://schemas.microsoft.com/office/powerpoint/2010/main" val="923335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34DE33E9-9D72-B1F2-0881-9D16E275013D}"/>
              </a:ext>
            </a:extLst>
          </p:cNvPr>
          <p:cNvSpPr>
            <a:spLocks noGrp="1"/>
          </p:cNvSpPr>
          <p:nvPr>
            <p:ph idx="1"/>
          </p:nvPr>
        </p:nvSpPr>
        <p:spPr>
          <a:xfrm>
            <a:off x="1067733" y="1331259"/>
            <a:ext cx="8946541" cy="4195481"/>
          </a:xfrm>
        </p:spPr>
        <p:txBody>
          <a:bodyPr/>
          <a:lstStyle/>
          <a:p>
            <a:r>
              <a:rPr lang="uz-Latn-UZ" b="1" dirty="0">
                <a:solidFill>
                  <a:schemeClr val="bg1"/>
                </a:solidFill>
              </a:rPr>
              <a:t>Kelajakdagi rivojlanish yo‘nalishlari va loyihalar</a:t>
            </a:r>
          </a:p>
          <a:p>
            <a:r>
              <a:rPr lang="uz-Latn-UZ" dirty="0"/>
              <a:t>Kelajakda </a:t>
            </a:r>
            <a:r>
              <a:rPr lang="uz-Latn-UZ" dirty="0" err="1"/>
              <a:t>mikrotronlar</a:t>
            </a:r>
            <a:r>
              <a:rPr lang="uz-Latn-UZ" dirty="0"/>
              <a:t> yanada ixcham, qulay va arzon bo‘ladi. Sun’iy intellekt asosidagi boshqaruv tizimlari keng tatbiq etiladi. Tibbiyot uchun </a:t>
            </a:r>
            <a:r>
              <a:rPr lang="uz-Latn-UZ" dirty="0" err="1"/>
              <a:t>shaxsiylashtirilgan</a:t>
            </a:r>
            <a:r>
              <a:rPr lang="uz-Latn-UZ" dirty="0"/>
              <a:t> </a:t>
            </a:r>
            <a:r>
              <a:rPr lang="uz-Latn-UZ" dirty="0" err="1"/>
              <a:t>mikrotron</a:t>
            </a:r>
            <a:r>
              <a:rPr lang="uz-Latn-UZ" dirty="0"/>
              <a:t> terapiya qurilmalari ishlab chiqiladi. Kvant texnologiyalar bilan birlashtirish loyihalari ishlab chiqilmoqda. Mini-laboratoriyalar uchun </a:t>
            </a:r>
            <a:r>
              <a:rPr lang="uz-Latn-UZ" dirty="0" err="1"/>
              <a:t>portativ</a:t>
            </a:r>
            <a:r>
              <a:rPr lang="uz-Latn-UZ" dirty="0"/>
              <a:t> </a:t>
            </a:r>
            <a:r>
              <a:rPr lang="uz-Latn-UZ" dirty="0" err="1"/>
              <a:t>mikrotronlar</a:t>
            </a:r>
            <a:r>
              <a:rPr lang="uz-Latn-UZ" dirty="0"/>
              <a:t> yaratiladi. Harbiy sohada </a:t>
            </a:r>
            <a:r>
              <a:rPr lang="uz-Latn-UZ" dirty="0" err="1"/>
              <a:t>dronlarga</a:t>
            </a:r>
            <a:r>
              <a:rPr lang="uz-Latn-UZ" dirty="0"/>
              <a:t> o‘rnatiladigan </a:t>
            </a:r>
            <a:r>
              <a:rPr lang="uz-Latn-UZ" dirty="0" err="1"/>
              <a:t>mikrotron</a:t>
            </a:r>
            <a:r>
              <a:rPr lang="uz-Latn-UZ" dirty="0"/>
              <a:t> qurilmalar rejalashtirilgan. Yangi rezonator shakllari tajriba asosida yaratilmoqda. Shuningdek, sun’iy </a:t>
            </a:r>
            <a:r>
              <a:rPr lang="uz-Latn-UZ" dirty="0" err="1"/>
              <a:t>sun’iy</a:t>
            </a:r>
            <a:r>
              <a:rPr lang="uz-Latn-UZ" dirty="0"/>
              <a:t> yo‘ldoshda ishlaydigan </a:t>
            </a:r>
            <a:r>
              <a:rPr lang="uz-Latn-UZ" dirty="0" err="1"/>
              <a:t>mikrotron</a:t>
            </a:r>
            <a:r>
              <a:rPr lang="uz-Latn-UZ" dirty="0"/>
              <a:t> loyihalari ishlab chiqilmoqda. Shahar ekologiyasini nazorat qiluvchi tizimlarda ham </a:t>
            </a:r>
            <a:r>
              <a:rPr lang="uz-Latn-UZ" dirty="0" err="1"/>
              <a:t>mikrotronlardan</a:t>
            </a:r>
            <a:r>
              <a:rPr lang="uz-Latn-UZ" dirty="0"/>
              <a:t> foydalanish kutilmoqda. </a:t>
            </a:r>
            <a:r>
              <a:rPr lang="uz-Latn-UZ" dirty="0" err="1"/>
              <a:t>Mikrotronlarni</a:t>
            </a:r>
            <a:r>
              <a:rPr lang="uz-Latn-UZ" dirty="0"/>
              <a:t> ommaviy ishlab chiqarish tizimi yo‘lga qo‘yilishi rejalashtirilgan.</a:t>
            </a:r>
          </a:p>
        </p:txBody>
      </p:sp>
    </p:spTree>
    <p:extLst>
      <p:ext uri="{BB962C8B-B14F-4D97-AF65-F5344CB8AC3E}">
        <p14:creationId xmlns:p14="http://schemas.microsoft.com/office/powerpoint/2010/main" val="217206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26D8E83D-BA8A-97CD-DE9D-34AFFB081DD9}"/>
              </a:ext>
            </a:extLst>
          </p:cNvPr>
          <p:cNvSpPr>
            <a:spLocks noGrp="1"/>
          </p:cNvSpPr>
          <p:nvPr>
            <p:ph type="title"/>
          </p:nvPr>
        </p:nvSpPr>
        <p:spPr/>
        <p:txBody>
          <a:bodyPr/>
          <a:lstStyle/>
          <a:p>
            <a:r>
              <a:rPr lang="uz-Latn-UZ" dirty="0"/>
              <a:t>Xulosa</a:t>
            </a:r>
          </a:p>
        </p:txBody>
      </p:sp>
      <p:sp>
        <p:nvSpPr>
          <p:cNvPr id="3" name="Tarkibi 2">
            <a:extLst>
              <a:ext uri="{FF2B5EF4-FFF2-40B4-BE49-F238E27FC236}">
                <a16:creationId xmlns:a16="http://schemas.microsoft.com/office/drawing/2014/main" id="{5AEB8E48-B9C7-A6DD-F9EA-1A86A134FCEC}"/>
              </a:ext>
            </a:extLst>
          </p:cNvPr>
          <p:cNvSpPr>
            <a:spLocks noGrp="1"/>
          </p:cNvSpPr>
          <p:nvPr>
            <p:ph idx="1"/>
          </p:nvPr>
        </p:nvSpPr>
        <p:spPr/>
        <p:txBody>
          <a:bodyPr/>
          <a:lstStyle/>
          <a:p>
            <a:r>
              <a:rPr lang="uz-Latn-UZ"/>
              <a:t>Yangi avlod mikrotronlari ilm-fan, sanoat va tibbiyot uchun muhim texnologik yutuqdir. Ularning ko‘p qirrali ishlatilishi katta imkoniyatlar yaratmoqda. Supero‘tkazuvchanlik, ixchamlik va avtomatlashtirilgan tizimlar ularni kelajakning quroliga aylantiradi. Energiya tejamkorligi esa ekologik muammolarga yechim sifatida qaralmoqda. Radiatsion xavfsizlik masalalari puxta o‘rganilishi kerak. Tibbiyot sohasida keng joriy etilishi aholi salomatligi uchun katta foyda keltiradi. Sanoat uchun esa sifatli mahsulot ishlab chiqarish kafolatlanadi. Yangi tadqiqotlar, davlat dastaklari va investorlar ishtiroki mikrotronlar rivojini jadallashtiradi. Shunday ekan, mikrotronlar texnologiyasiga e’tibor yanada kuchaytirilishi tavsiya etiladi.</a:t>
            </a:r>
          </a:p>
        </p:txBody>
      </p:sp>
    </p:spTree>
    <p:extLst>
      <p:ext uri="{BB962C8B-B14F-4D97-AF65-F5344CB8AC3E}">
        <p14:creationId xmlns:p14="http://schemas.microsoft.com/office/powerpoint/2010/main" val="3886776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C9375CC0-106F-4BDD-28DE-9372774EFE72}"/>
              </a:ext>
            </a:extLst>
          </p:cNvPr>
          <p:cNvSpPr>
            <a:spLocks noGrp="1"/>
          </p:cNvSpPr>
          <p:nvPr>
            <p:ph type="title"/>
          </p:nvPr>
        </p:nvSpPr>
        <p:spPr/>
        <p:txBody>
          <a:bodyPr/>
          <a:lstStyle/>
          <a:p>
            <a:r>
              <a:rPr lang="uz-Latn-UZ" dirty="0"/>
              <a:t>Foydalanilgan adabiyotlar</a:t>
            </a:r>
          </a:p>
        </p:txBody>
      </p:sp>
      <p:sp>
        <p:nvSpPr>
          <p:cNvPr id="3" name="Tarkibi 2">
            <a:extLst>
              <a:ext uri="{FF2B5EF4-FFF2-40B4-BE49-F238E27FC236}">
                <a16:creationId xmlns:a16="http://schemas.microsoft.com/office/drawing/2014/main" id="{EBB107F8-1ED9-1C85-5E8B-F81AE4CACC42}"/>
              </a:ext>
            </a:extLst>
          </p:cNvPr>
          <p:cNvSpPr>
            <a:spLocks noGrp="1"/>
          </p:cNvSpPr>
          <p:nvPr>
            <p:ph idx="1"/>
          </p:nvPr>
        </p:nvSpPr>
        <p:spPr>
          <a:xfrm>
            <a:off x="646111" y="1465852"/>
            <a:ext cx="8946541" cy="4195481"/>
          </a:xfrm>
        </p:spPr>
        <p:txBody>
          <a:bodyPr/>
          <a:lstStyle/>
          <a:p>
            <a:r>
              <a:rPr lang="az-Cyrl-AZ" dirty="0"/>
              <a:t>1. Гинзбург, В. Л. Ускорители заряженных частиц. — М.: Наука, 2010. — 456 с.</a:t>
            </a:r>
            <a:endParaRPr lang="uz-Latn-UZ" dirty="0"/>
          </a:p>
          <a:p>
            <a:r>
              <a:rPr lang="az-Cyrl-AZ" dirty="0"/>
              <a:t>2. Капица, П. Л. Микротроны и их применение в физике высоких энергий. — М.: Энергоатомиздат, 2005. — 248 с.</a:t>
            </a:r>
            <a:endParaRPr lang="uz-Latn-UZ" dirty="0"/>
          </a:p>
          <a:p>
            <a:r>
              <a:rPr lang="az-Cyrl-AZ" dirty="0"/>
              <a:t>3. </a:t>
            </a:r>
            <a:r>
              <a:rPr lang="uz-Latn-UZ" dirty="0" err="1"/>
              <a:t>Alexandrov</a:t>
            </a:r>
            <a:r>
              <a:rPr lang="uz-Latn-UZ" dirty="0"/>
              <a:t>, A. F., </a:t>
            </a:r>
            <a:r>
              <a:rPr lang="uz-Latn-UZ" dirty="0" err="1"/>
              <a:t>Modern</a:t>
            </a:r>
            <a:r>
              <a:rPr lang="uz-Latn-UZ" dirty="0"/>
              <a:t> </a:t>
            </a:r>
            <a:r>
              <a:rPr lang="uz-Latn-UZ" dirty="0" err="1"/>
              <a:t>trends</a:t>
            </a:r>
            <a:r>
              <a:rPr lang="uz-Latn-UZ" dirty="0"/>
              <a:t> in </a:t>
            </a:r>
            <a:r>
              <a:rPr lang="uz-Latn-UZ" dirty="0" err="1"/>
              <a:t>microtron</a:t>
            </a:r>
            <a:r>
              <a:rPr lang="uz-Latn-UZ" dirty="0"/>
              <a:t> </a:t>
            </a:r>
            <a:r>
              <a:rPr lang="uz-Latn-UZ" dirty="0" err="1"/>
              <a:t>design</a:t>
            </a:r>
            <a:r>
              <a:rPr lang="uz-Latn-UZ" dirty="0"/>
              <a:t>. // </a:t>
            </a:r>
            <a:r>
              <a:rPr lang="uz-Latn-UZ" dirty="0" err="1"/>
              <a:t>Journal</a:t>
            </a:r>
            <a:r>
              <a:rPr lang="uz-Latn-UZ" dirty="0"/>
              <a:t> </a:t>
            </a:r>
            <a:r>
              <a:rPr lang="uz-Latn-UZ" dirty="0" err="1"/>
              <a:t>of</a:t>
            </a:r>
            <a:r>
              <a:rPr lang="uz-Latn-UZ" dirty="0"/>
              <a:t> </a:t>
            </a:r>
            <a:r>
              <a:rPr lang="uz-Latn-UZ" dirty="0" err="1"/>
              <a:t>Applied</a:t>
            </a:r>
            <a:r>
              <a:rPr lang="uz-Latn-UZ" dirty="0"/>
              <a:t> </a:t>
            </a:r>
            <a:r>
              <a:rPr lang="uz-Latn-UZ" dirty="0" err="1"/>
              <a:t>Physics</a:t>
            </a:r>
            <a:r>
              <a:rPr lang="uz-Latn-UZ" dirty="0"/>
              <a:t>, 2020, </a:t>
            </a:r>
            <a:r>
              <a:rPr lang="uz-Latn-UZ" dirty="0" err="1"/>
              <a:t>Vol</a:t>
            </a:r>
            <a:r>
              <a:rPr lang="uz-Latn-UZ" dirty="0"/>
              <a:t>. 128(2), </a:t>
            </a:r>
            <a:r>
              <a:rPr lang="uz-Latn-UZ" dirty="0" err="1"/>
              <a:t>pp</a:t>
            </a:r>
            <a:r>
              <a:rPr lang="uz-Latn-UZ" dirty="0"/>
              <a:t>. 123–135.</a:t>
            </a:r>
          </a:p>
          <a:p>
            <a:r>
              <a:rPr lang="uz-Latn-UZ" dirty="0"/>
              <a:t>4.ChatGPT tarjima uchun.</a:t>
            </a:r>
          </a:p>
        </p:txBody>
      </p:sp>
    </p:spTree>
    <p:extLst>
      <p:ext uri="{BB962C8B-B14F-4D97-AF65-F5344CB8AC3E}">
        <p14:creationId xmlns:p14="http://schemas.microsoft.com/office/powerpoint/2010/main" val="3059963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16F0EB57-3B35-1796-1D86-8FE911FE2C72}"/>
              </a:ext>
            </a:extLst>
          </p:cNvPr>
          <p:cNvSpPr>
            <a:spLocks noGrp="1"/>
          </p:cNvSpPr>
          <p:nvPr>
            <p:ph type="title"/>
          </p:nvPr>
        </p:nvSpPr>
        <p:spPr>
          <a:xfrm>
            <a:off x="456353" y="2397744"/>
            <a:ext cx="10656395" cy="1776947"/>
          </a:xfrm>
        </p:spPr>
        <p:txBody>
          <a:bodyPr/>
          <a:lstStyle/>
          <a:p>
            <a:r>
              <a:rPr lang="uz-Latn-UZ" sz="6000" dirty="0"/>
              <a:t>E’tiboringiz</a:t>
            </a:r>
            <a:r>
              <a:rPr lang="uz-Latn-UZ" dirty="0"/>
              <a:t> </a:t>
            </a:r>
            <a:r>
              <a:rPr lang="uz-Latn-UZ" sz="6000" dirty="0"/>
              <a:t>uchun </a:t>
            </a:r>
            <a:r>
              <a:rPr lang="uz-Latn-UZ" sz="6000" dirty="0" err="1"/>
              <a:t>raxmat</a:t>
            </a:r>
            <a:r>
              <a:rPr lang="uz-Latn-UZ" sz="6000" dirty="0"/>
              <a:t>!!!</a:t>
            </a:r>
          </a:p>
        </p:txBody>
      </p:sp>
    </p:spTree>
    <p:extLst>
      <p:ext uri="{BB962C8B-B14F-4D97-AF65-F5344CB8AC3E}">
        <p14:creationId xmlns:p14="http://schemas.microsoft.com/office/powerpoint/2010/main" val="916367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56DBB945-3382-6941-71D2-6EC4C32906EA}"/>
              </a:ext>
            </a:extLst>
          </p:cNvPr>
          <p:cNvSpPr>
            <a:spLocks noGrp="1"/>
          </p:cNvSpPr>
          <p:nvPr>
            <p:ph type="title"/>
          </p:nvPr>
        </p:nvSpPr>
        <p:spPr/>
        <p:txBody>
          <a:bodyPr/>
          <a:lstStyle/>
          <a:p>
            <a:r>
              <a:rPr lang="uz-Latn-UZ" dirty="0" err="1"/>
              <a:t>Re’ja</a:t>
            </a:r>
            <a:r>
              <a:rPr lang="uz-Latn-UZ" dirty="0"/>
              <a:t>:</a:t>
            </a:r>
          </a:p>
        </p:txBody>
      </p:sp>
      <p:sp>
        <p:nvSpPr>
          <p:cNvPr id="3" name="Tarkibi 2">
            <a:extLst>
              <a:ext uri="{FF2B5EF4-FFF2-40B4-BE49-F238E27FC236}">
                <a16:creationId xmlns:a16="http://schemas.microsoft.com/office/drawing/2014/main" id="{F67FA417-808E-8023-8C97-8AF1733055FE}"/>
              </a:ext>
            </a:extLst>
          </p:cNvPr>
          <p:cNvSpPr>
            <a:spLocks noGrp="1"/>
          </p:cNvSpPr>
          <p:nvPr>
            <p:ph idx="1"/>
          </p:nvPr>
        </p:nvSpPr>
        <p:spPr/>
        <p:txBody>
          <a:bodyPr/>
          <a:lstStyle/>
          <a:p>
            <a:r>
              <a:rPr lang="uz-Latn-UZ" dirty="0"/>
              <a:t>1. </a:t>
            </a:r>
            <a:r>
              <a:rPr lang="uz-Latn-UZ" dirty="0" err="1"/>
              <a:t>Mikrotronlar</a:t>
            </a:r>
            <a:r>
              <a:rPr lang="uz-Latn-UZ" dirty="0"/>
              <a:t> haqida umumiy tushuncha.</a:t>
            </a:r>
          </a:p>
          <a:p>
            <a:r>
              <a:rPr lang="uz-Latn-UZ" dirty="0"/>
              <a:t>2. Klassik </a:t>
            </a:r>
            <a:r>
              <a:rPr lang="uz-Latn-UZ" dirty="0" err="1"/>
              <a:t>mikrotronlarning</a:t>
            </a:r>
            <a:r>
              <a:rPr lang="uz-Latn-UZ" dirty="0"/>
              <a:t> tuzilishi va ishlash prinsipi.</a:t>
            </a:r>
          </a:p>
          <a:p>
            <a:r>
              <a:rPr lang="uz-Latn-UZ" dirty="0"/>
              <a:t>3. Yangi avlod </a:t>
            </a:r>
            <a:r>
              <a:rPr lang="uz-Latn-UZ" dirty="0" err="1"/>
              <a:t>mikrotronlariga</a:t>
            </a:r>
            <a:r>
              <a:rPr lang="uz-Latn-UZ" dirty="0"/>
              <a:t> ehtiyojning sabablari.</a:t>
            </a:r>
          </a:p>
          <a:p>
            <a:r>
              <a:rPr lang="uz-Latn-UZ" dirty="0"/>
              <a:t>4. Yangi </a:t>
            </a:r>
            <a:r>
              <a:rPr lang="uz-Latn-UZ" dirty="0" err="1"/>
              <a:t>mikrotronlarda</a:t>
            </a:r>
            <a:r>
              <a:rPr lang="uz-Latn-UZ" dirty="0"/>
              <a:t> </a:t>
            </a:r>
            <a:r>
              <a:rPr lang="uz-Latn-UZ" dirty="0" err="1"/>
              <a:t>avtofazirovka</a:t>
            </a:r>
            <a:r>
              <a:rPr lang="uz-Latn-UZ" dirty="0"/>
              <a:t> tamoyilining qo‘llanilishi.</a:t>
            </a:r>
          </a:p>
          <a:p>
            <a:r>
              <a:rPr lang="uz-Latn-UZ" dirty="0"/>
              <a:t>5. Tibbiyotda qo‘llanilayotgan yangi </a:t>
            </a:r>
            <a:r>
              <a:rPr lang="uz-Latn-UZ" dirty="0" err="1"/>
              <a:t>mikrotronlar</a:t>
            </a:r>
            <a:r>
              <a:rPr lang="uz-Latn-UZ" dirty="0"/>
              <a:t>.</a:t>
            </a:r>
          </a:p>
          <a:p>
            <a:r>
              <a:rPr lang="uz-Latn-UZ" dirty="0"/>
              <a:t>6. Yangi avlod </a:t>
            </a:r>
            <a:r>
              <a:rPr lang="uz-Latn-UZ" dirty="0" err="1"/>
              <a:t>mikrotronlarining</a:t>
            </a:r>
            <a:r>
              <a:rPr lang="uz-Latn-UZ" dirty="0"/>
              <a:t> afzalliklari va kamchiliklari.</a:t>
            </a:r>
          </a:p>
          <a:p>
            <a:r>
              <a:rPr lang="uz-Latn-UZ" dirty="0"/>
              <a:t>7. Xulosa</a:t>
            </a:r>
          </a:p>
        </p:txBody>
      </p:sp>
    </p:spTree>
    <p:extLst>
      <p:ext uri="{BB962C8B-B14F-4D97-AF65-F5344CB8AC3E}">
        <p14:creationId xmlns:p14="http://schemas.microsoft.com/office/powerpoint/2010/main" val="784571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7FBF8C3A-3676-99D7-0D45-5E2885D6CC08}"/>
              </a:ext>
            </a:extLst>
          </p:cNvPr>
          <p:cNvSpPr>
            <a:spLocks noGrp="1"/>
          </p:cNvSpPr>
          <p:nvPr>
            <p:ph type="title"/>
          </p:nvPr>
        </p:nvSpPr>
        <p:spPr/>
        <p:txBody>
          <a:bodyPr/>
          <a:lstStyle/>
          <a:p>
            <a:r>
              <a:rPr lang="uz-Latn-UZ" dirty="0" err="1"/>
              <a:t>Mikrotronlar</a:t>
            </a:r>
            <a:endParaRPr lang="uz-Latn-UZ" dirty="0"/>
          </a:p>
        </p:txBody>
      </p:sp>
      <p:sp>
        <p:nvSpPr>
          <p:cNvPr id="3" name="Tarkibi 2">
            <a:extLst>
              <a:ext uri="{FF2B5EF4-FFF2-40B4-BE49-F238E27FC236}">
                <a16:creationId xmlns:a16="http://schemas.microsoft.com/office/drawing/2014/main" id="{B0825251-C003-33D1-71F1-9B01E27CAC05}"/>
              </a:ext>
            </a:extLst>
          </p:cNvPr>
          <p:cNvSpPr>
            <a:spLocks noGrp="1"/>
          </p:cNvSpPr>
          <p:nvPr>
            <p:ph idx="1"/>
          </p:nvPr>
        </p:nvSpPr>
        <p:spPr/>
        <p:txBody>
          <a:bodyPr/>
          <a:lstStyle/>
          <a:p>
            <a:r>
              <a:rPr lang="uz-Latn-UZ"/>
              <a:t>Mikrotron – bu zaryadlangan zarrachalarni tezlatish uchun mo‘ljallangan yuqori chastotali elektron tezlatkich. U ilk bor 1944-yilda Veksler tomonidan taklif etilgan. Mikrotronlar aylana shaklidagi zarracha harakati orqali impulsni oshirishga asoslanadi. Mikrotronlar oddiy tuzilishga ega va elektromagnit to‘lqinlardan foydalanadi. Elektronlar magnit maydon yordamida aylana trayektoriya bo‘ylab harakatlanadi. Har bir aylanishda ular RF (radiochastota) elektr maydoni orqali energiya oladi. Mikrotronlar ayniqsa o‘rta energiyali elektronlar olishda qo‘llaniladi. Ular yadro fizikasi, radiatsiya fizikasi, va tibbiyotda keng qo‘llanadi. Zamonaviy mikrotronlar ancha ixcham va samarali hisoblanadi. Energiya stabilligi yuqori darajada bo‘lishi bilan ajralib turadi. Ular zamonaviy fizik tajribalar va sanoat jarayonlari uchun asosiy vositalardan biridir.</a:t>
            </a:r>
          </a:p>
        </p:txBody>
      </p:sp>
    </p:spTree>
    <p:extLst>
      <p:ext uri="{BB962C8B-B14F-4D97-AF65-F5344CB8AC3E}">
        <p14:creationId xmlns:p14="http://schemas.microsoft.com/office/powerpoint/2010/main" val="418677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2FDCA5C0-E126-FE9A-BDD4-ED930CADCC79}"/>
              </a:ext>
            </a:extLst>
          </p:cNvPr>
          <p:cNvSpPr>
            <a:spLocks noGrp="1"/>
          </p:cNvSpPr>
          <p:nvPr>
            <p:ph type="title"/>
          </p:nvPr>
        </p:nvSpPr>
        <p:spPr>
          <a:xfrm>
            <a:off x="2211620" y="488298"/>
            <a:ext cx="9404723" cy="1400530"/>
          </a:xfrm>
        </p:spPr>
        <p:txBody>
          <a:bodyPr/>
          <a:lstStyle/>
          <a:p>
            <a:r>
              <a:rPr lang="uz-Latn-UZ" dirty="0"/>
              <a:t>Klassik  </a:t>
            </a:r>
            <a:r>
              <a:rPr lang="uz-Latn-UZ" dirty="0" err="1"/>
              <a:t>mikrotronlar</a:t>
            </a:r>
            <a:endParaRPr lang="uz-Latn-UZ" dirty="0"/>
          </a:p>
        </p:txBody>
      </p:sp>
      <p:sp>
        <p:nvSpPr>
          <p:cNvPr id="3" name="Tarkibi 2">
            <a:extLst>
              <a:ext uri="{FF2B5EF4-FFF2-40B4-BE49-F238E27FC236}">
                <a16:creationId xmlns:a16="http://schemas.microsoft.com/office/drawing/2014/main" id="{E17DC827-073D-D228-B12A-4A6588A7E90D}"/>
              </a:ext>
            </a:extLst>
          </p:cNvPr>
          <p:cNvSpPr>
            <a:spLocks noGrp="1"/>
          </p:cNvSpPr>
          <p:nvPr>
            <p:ph idx="1"/>
          </p:nvPr>
        </p:nvSpPr>
        <p:spPr>
          <a:xfrm>
            <a:off x="-118600" y="1519221"/>
            <a:ext cx="7234213" cy="4316784"/>
          </a:xfrm>
        </p:spPr>
        <p:txBody>
          <a:bodyPr>
            <a:normAutofit lnSpcReduction="10000"/>
          </a:bodyPr>
          <a:lstStyle/>
          <a:p>
            <a:r>
              <a:rPr lang="uz-Latn-UZ"/>
              <a:t>Klassik mikrotronlar oddiy tuzilishga ega: rezonator, magnit tizim, injektor va chiqish tizimidan iborat. Ishlash prinsipi elektromagnit maydonda elektronlarning aylanishi orqali energiya berishga asoslangan. Rezonator ichida yuqori chastotali elektr maydon mavjud bo‘ladi. Elektronlar har bir aylanishda bu maydondan energiya olib, tezliklarini oshiradi. Aylanish radiusi elektron energiyasi ortishi bilan kattalashadi. Magnit maydon esa ularni doimiy aylanishga majbur qiladi. Tezlik ortgach, elektronlar rezonatordan chiqariladi. Bu usul orqali bir necha MeV gacha energiyali elektronlar olinadi. Klassik mikrotronlar barqarorlik va oddiylik jihatdan foydalidir. Ular kichik laboratoriyalar uchun mos keladi. Biroq, energiya chegarasi va o‘lchami bo‘yicha cheklovlarga ega.</a:t>
            </a:r>
          </a:p>
        </p:txBody>
      </p:sp>
      <p:pic>
        <p:nvPicPr>
          <p:cNvPr id="4" name="Rasm 3">
            <a:extLst>
              <a:ext uri="{FF2B5EF4-FFF2-40B4-BE49-F238E27FC236}">
                <a16:creationId xmlns:a16="http://schemas.microsoft.com/office/drawing/2014/main" id="{4ACBD0D3-99AE-91A4-46F2-72B33269C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9878" y="1888828"/>
            <a:ext cx="4538083" cy="4076713"/>
          </a:xfrm>
          <a:prstGeom prst="rect">
            <a:avLst/>
          </a:prstGeom>
        </p:spPr>
      </p:pic>
    </p:spTree>
    <p:extLst>
      <p:ext uri="{BB962C8B-B14F-4D97-AF65-F5344CB8AC3E}">
        <p14:creationId xmlns:p14="http://schemas.microsoft.com/office/powerpoint/2010/main" val="1875046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7893A416-6998-D509-DE77-F17A54B65144}"/>
              </a:ext>
            </a:extLst>
          </p:cNvPr>
          <p:cNvSpPr>
            <a:spLocks noGrp="1"/>
          </p:cNvSpPr>
          <p:nvPr>
            <p:ph type="title"/>
          </p:nvPr>
        </p:nvSpPr>
        <p:spPr/>
        <p:txBody>
          <a:bodyPr/>
          <a:lstStyle/>
          <a:p>
            <a:r>
              <a:rPr lang="uz-Latn-UZ" dirty="0"/>
              <a:t>Yangi avlod </a:t>
            </a:r>
            <a:r>
              <a:rPr lang="uz-Latn-UZ" dirty="0" err="1"/>
              <a:t>mikrotronlariga</a:t>
            </a:r>
            <a:r>
              <a:rPr lang="uz-Latn-UZ" dirty="0"/>
              <a:t> ehtiyojning sabablari</a:t>
            </a:r>
          </a:p>
        </p:txBody>
      </p:sp>
      <p:sp>
        <p:nvSpPr>
          <p:cNvPr id="6" name="Tarkibi 5">
            <a:extLst>
              <a:ext uri="{FF2B5EF4-FFF2-40B4-BE49-F238E27FC236}">
                <a16:creationId xmlns:a16="http://schemas.microsoft.com/office/drawing/2014/main" id="{2FB896A7-61A2-E4B8-5B8F-D5E5C8920449}"/>
              </a:ext>
            </a:extLst>
          </p:cNvPr>
          <p:cNvSpPr>
            <a:spLocks noGrp="1"/>
          </p:cNvSpPr>
          <p:nvPr>
            <p:ph idx="1"/>
          </p:nvPr>
        </p:nvSpPr>
        <p:spPr>
          <a:xfrm>
            <a:off x="770191" y="2662519"/>
            <a:ext cx="9280643" cy="4195481"/>
          </a:xfrm>
        </p:spPr>
        <p:txBody>
          <a:bodyPr/>
          <a:lstStyle/>
          <a:p>
            <a:r>
              <a:rPr lang="uz-Latn-UZ"/>
              <a:t>Ilmiy tajribalar va tibbiy talablar kuchaygani sayin, yuqori energiyali, ixcham va ishonchli mikrotronlarga ehtiyoj ortdi. Klassik mikrotronlar o‘z imkoniyatlari bilan barcha sohalarga yetarli javob bera olmayapti. Masalan, tibbiyotda saraton hujayralarini davolashda yuqori aniqlik va kuchli energiya talab etiladi. Zamonaviy sanoat texnologiyalari ham tezlatilgan zarrachalarni ko‘proq energiya bilan olishni talab qiladi.</a:t>
            </a:r>
          </a:p>
        </p:txBody>
      </p:sp>
    </p:spTree>
    <p:extLst>
      <p:ext uri="{BB962C8B-B14F-4D97-AF65-F5344CB8AC3E}">
        <p14:creationId xmlns:p14="http://schemas.microsoft.com/office/powerpoint/2010/main" val="584213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9622D585-648E-5D7D-88D6-BDD0DB5D9E7D}"/>
              </a:ext>
            </a:extLst>
          </p:cNvPr>
          <p:cNvSpPr>
            <a:spLocks noGrp="1"/>
          </p:cNvSpPr>
          <p:nvPr>
            <p:ph idx="1"/>
          </p:nvPr>
        </p:nvSpPr>
        <p:spPr>
          <a:xfrm>
            <a:off x="462877" y="463688"/>
            <a:ext cx="8946541" cy="4195481"/>
          </a:xfrm>
        </p:spPr>
        <p:txBody>
          <a:bodyPr/>
          <a:lstStyle/>
          <a:p>
            <a:r>
              <a:rPr lang="uz-Latn-UZ"/>
              <a:t>Energiya samaradorligini oshirish, ixchamlashtirish va kam issiqlik chiqarish – bu yangi mikrotronlardan kutilyotgan asosiy talablar. Yana bir muhim jihat – avtomatlashtirish imkoniyati. Yangi turdagi mikrotronlar uzoq masofadan boshqarilishi, aniq nazorat tizimlariga ega bo‘lishi kerak. Shuningdek, xizmat ko‘rsatish muddati ham uzaytirilgan bo‘lishi kerak. Shu sababli yangi avlod mikrotronlarini yaratish dolzarb bo‘lib qoldi.</a:t>
            </a:r>
          </a:p>
        </p:txBody>
      </p:sp>
      <p:pic>
        <p:nvPicPr>
          <p:cNvPr id="4" name="Rasm 3">
            <a:extLst>
              <a:ext uri="{FF2B5EF4-FFF2-40B4-BE49-F238E27FC236}">
                <a16:creationId xmlns:a16="http://schemas.microsoft.com/office/drawing/2014/main" id="{017AE0B0-1467-8AEF-D035-CA6D80CB6A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2154" y="2763362"/>
            <a:ext cx="7224889" cy="3979827"/>
          </a:xfrm>
          <a:prstGeom prst="rect">
            <a:avLst/>
          </a:prstGeom>
        </p:spPr>
      </p:pic>
    </p:spTree>
    <p:extLst>
      <p:ext uri="{BB962C8B-B14F-4D97-AF65-F5344CB8AC3E}">
        <p14:creationId xmlns:p14="http://schemas.microsoft.com/office/powerpoint/2010/main" val="921260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E882475C-B561-FC72-D2EA-A50237DB7CEB}"/>
              </a:ext>
            </a:extLst>
          </p:cNvPr>
          <p:cNvSpPr>
            <a:spLocks noGrp="1"/>
          </p:cNvSpPr>
          <p:nvPr>
            <p:ph type="title"/>
          </p:nvPr>
        </p:nvSpPr>
        <p:spPr/>
        <p:txBody>
          <a:bodyPr/>
          <a:lstStyle/>
          <a:p>
            <a:r>
              <a:rPr lang="uz-Latn-UZ" dirty="0"/>
              <a:t>Yangi </a:t>
            </a:r>
            <a:r>
              <a:rPr lang="uz-Latn-UZ" dirty="0" err="1"/>
              <a:t>mikrotronlarda</a:t>
            </a:r>
            <a:r>
              <a:rPr lang="uz-Latn-UZ" dirty="0"/>
              <a:t> </a:t>
            </a:r>
            <a:r>
              <a:rPr lang="uz-Latn-UZ" dirty="0" err="1"/>
              <a:t>avtofazirovka</a:t>
            </a:r>
            <a:r>
              <a:rPr lang="uz-Latn-UZ" dirty="0"/>
              <a:t> tamoyilining qo’llanilishi</a:t>
            </a:r>
          </a:p>
        </p:txBody>
      </p:sp>
      <p:sp>
        <p:nvSpPr>
          <p:cNvPr id="3" name="Tarkibi 2">
            <a:extLst>
              <a:ext uri="{FF2B5EF4-FFF2-40B4-BE49-F238E27FC236}">
                <a16:creationId xmlns:a16="http://schemas.microsoft.com/office/drawing/2014/main" id="{586C4E24-6FB7-A3A9-FE93-BE6AB36186BF}"/>
              </a:ext>
            </a:extLst>
          </p:cNvPr>
          <p:cNvSpPr>
            <a:spLocks noGrp="1"/>
          </p:cNvSpPr>
          <p:nvPr>
            <p:ph idx="1"/>
          </p:nvPr>
        </p:nvSpPr>
        <p:spPr/>
        <p:txBody>
          <a:bodyPr/>
          <a:lstStyle/>
          <a:p>
            <a:r>
              <a:rPr lang="uz-Latn-UZ"/>
              <a:t>Avtofazirovka – bu zarrachalar sinxron tarzda energiya olishini ta’minlovchi tamoyildir. Mikrotronlarda bu tamoyil yordamida elektronlar doimiy fazada saqlanadi. Sinxron faza elektronlarning energiya orttirishini boshqaradi. Mikrotron rezonatorida to‘lqin fazasi zarrachalar fazasiga mos keladi. Bu usul yordamida har bir aylanishda zarracha maksimal energiya oladi. Avtofazirovka tufayli zarracha trajektoriyasi barqaror saqlanadi. Energiyani yo‘qotmasdan uzoq muddatli aylanishga erishiladi. Mikrotron ishlashida sinxronlik yuqori bo‘lsa, nurlanish kuchi ham shuncha aniq bo‘ladi. Avtofazirovka zamonaviy mikrotronlarda standart tamoyilga aylangan. Bu tizim dasturiy boshqaruv orqali ham moslashtirilishi mumkin. Eksperimental fizikada aynan ushbu tamoyil orqali zarrachalar nazorati kuchaytiriladi.</a:t>
            </a:r>
          </a:p>
        </p:txBody>
      </p:sp>
    </p:spTree>
    <p:extLst>
      <p:ext uri="{BB962C8B-B14F-4D97-AF65-F5344CB8AC3E}">
        <p14:creationId xmlns:p14="http://schemas.microsoft.com/office/powerpoint/2010/main" val="1441650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6A70EF6D-81E2-4106-8D3A-AFF349DAC313}"/>
              </a:ext>
            </a:extLst>
          </p:cNvPr>
          <p:cNvSpPr>
            <a:spLocks noGrp="1"/>
          </p:cNvSpPr>
          <p:nvPr>
            <p:ph type="title"/>
          </p:nvPr>
        </p:nvSpPr>
        <p:spPr/>
        <p:txBody>
          <a:bodyPr/>
          <a:lstStyle/>
          <a:p>
            <a:r>
              <a:rPr lang="uz-Latn-UZ" dirty="0"/>
              <a:t>Tibbiyotda qo’llanilayotgan yangi </a:t>
            </a:r>
            <a:r>
              <a:rPr lang="uz-Latn-UZ" dirty="0" err="1"/>
              <a:t>mikrotronlar</a:t>
            </a:r>
            <a:endParaRPr lang="uz-Latn-UZ" dirty="0"/>
          </a:p>
        </p:txBody>
      </p:sp>
      <p:sp>
        <p:nvSpPr>
          <p:cNvPr id="3" name="Tarkibi 2">
            <a:extLst>
              <a:ext uri="{FF2B5EF4-FFF2-40B4-BE49-F238E27FC236}">
                <a16:creationId xmlns:a16="http://schemas.microsoft.com/office/drawing/2014/main" id="{688EDB9D-9DC5-481A-2A65-DD2DBD1A02E4}"/>
              </a:ext>
            </a:extLst>
          </p:cNvPr>
          <p:cNvSpPr>
            <a:spLocks noGrp="1"/>
          </p:cNvSpPr>
          <p:nvPr>
            <p:ph idx="1"/>
          </p:nvPr>
        </p:nvSpPr>
        <p:spPr/>
        <p:txBody>
          <a:bodyPr>
            <a:normAutofit lnSpcReduction="10000"/>
          </a:bodyPr>
          <a:lstStyle/>
          <a:p>
            <a:r>
              <a:rPr lang="uz-Latn-UZ"/>
              <a:t>Tibbiyotda mikrotronlar ayniqsa saraton kasalligini davolashda katta ahamiyatga ega. Radioterapiyada zarrachalarni yo‘naltirib, o‘simtalarni aniq nurlantirish uchun ishlatiladi. Zamonaviy mikrotronlar past va o‘rta energiyali elektron nurlarini hosil qiladi. Bu nurlar faqat zararlangan to‘qimalarga ta’sir etib, sog‘lom hujayralarni saqlaydi. Mikrotron asosidagi akseleratorlar onkologik klinikalarda keng tarqalgan. Radiokirurgiya, radiodiagnostika va PET apparatlarida ham mikrotronlar ishlatiladi. Kichik o‘lchamli mikrotronlar mobil klinikalarda ham o‘rnatilishi mumkin. Ushbu qurilmalar aniq dozani nazorat qilish imkonini beradi. Yangi mikrotronlar yordamida davolash vaqti qisqaradi, ta’siri esa kuchayadi. Tibbiy mikrotronlar yuqori ishonchlilik va xavfsizlik talablariga javob beradi. Shuningdek, ularni steril muhitda qo‘llash uchun maxsus dizaynlashtirilgan.</a:t>
            </a:r>
          </a:p>
        </p:txBody>
      </p:sp>
    </p:spTree>
    <p:extLst>
      <p:ext uri="{BB962C8B-B14F-4D97-AF65-F5344CB8AC3E}">
        <p14:creationId xmlns:p14="http://schemas.microsoft.com/office/powerpoint/2010/main" val="1832216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rkibi 3">
            <a:extLst>
              <a:ext uri="{FF2B5EF4-FFF2-40B4-BE49-F238E27FC236}">
                <a16:creationId xmlns:a16="http://schemas.microsoft.com/office/drawing/2014/main" id="{84A0538A-EB34-87FE-BCD5-6D66AAFA763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412" y="818336"/>
            <a:ext cx="8479845" cy="5514862"/>
          </a:xfrm>
        </p:spPr>
      </p:pic>
    </p:spTree>
    <p:extLst>
      <p:ext uri="{BB962C8B-B14F-4D97-AF65-F5344CB8AC3E}">
        <p14:creationId xmlns:p14="http://schemas.microsoft.com/office/powerpoint/2010/main" val="36792270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Keng ekranli</PresentationFormat>
  <Slides>14</Slides>
  <Notes>0</Notes>
  <HiddenSlides>0</HiddenSlides>
  <ScaleCrop>false</ScaleCrop>
  <HeadingPairs>
    <vt:vector size="4" baseType="variant">
      <vt:variant>
        <vt:lpstr>Mavzu</vt:lpstr>
      </vt:variant>
      <vt:variant>
        <vt:i4>1</vt:i4>
      </vt:variant>
      <vt:variant>
        <vt:lpstr>Slayd sarlavhalari</vt:lpstr>
      </vt:variant>
      <vt:variant>
        <vt:i4>14</vt:i4>
      </vt:variant>
    </vt:vector>
  </HeadingPairs>
  <TitlesOfParts>
    <vt:vector size="15" baseType="lpstr">
      <vt:lpstr>Ion</vt:lpstr>
      <vt:lpstr>Yangi turdagi mikrotronlar</vt:lpstr>
      <vt:lpstr>Re’ja:</vt:lpstr>
      <vt:lpstr>Mikrotronlar</vt:lpstr>
      <vt:lpstr>Klassik  mikrotronlar</vt:lpstr>
      <vt:lpstr>Yangi avlod mikrotronlariga ehtiyojning sabablari</vt:lpstr>
      <vt:lpstr>PowerPoint taqdimoti</vt:lpstr>
      <vt:lpstr>Yangi mikrotronlarda avtofazirovka tamoyilining qo’llanilishi</vt:lpstr>
      <vt:lpstr>Tibbiyotda qo’llanilayotgan yangi mikrotronlar</vt:lpstr>
      <vt:lpstr>PowerPoint taqdimoti</vt:lpstr>
      <vt:lpstr>Yangi mikrotronlarning afzalliklari va kamchiliklari</vt:lpstr>
      <vt:lpstr>PowerPoint taqdimoti</vt:lpstr>
      <vt:lpstr>Xulosa</vt:lpstr>
      <vt:lpstr>Foydalanilgan adabiyotlar</vt:lpstr>
      <vt:lpstr>E’tiboringiz uchun raxmat!!!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Yangi turdagi mikrotronlar</dc:title>
  <dc:creator>sarvinozsrrv@gmail.com</dc:creator>
  <cp:lastModifiedBy>sarvinozsrrv@gmail.com</cp:lastModifiedBy>
  <cp:revision>2</cp:revision>
  <dcterms:created xsi:type="dcterms:W3CDTF">2025-05-14T06:34:42Z</dcterms:created>
  <dcterms:modified xsi:type="dcterms:W3CDTF">2025-05-14T08:48:40Z</dcterms:modified>
</cp:coreProperties>
</file>