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2" r:id="rId1"/>
  </p:sldMasterIdLst>
  <p:sldIdLst>
    <p:sldId id="340" r:id="rId2"/>
    <p:sldId id="341" r:id="rId3"/>
    <p:sldId id="350" r:id="rId4"/>
    <p:sldId id="352" r:id="rId5"/>
    <p:sldId id="353" r:id="rId6"/>
    <p:sldId id="344" r:id="rId7"/>
    <p:sldId id="345" r:id="rId8"/>
    <p:sldId id="346" r:id="rId9"/>
    <p:sldId id="347" r:id="rId10"/>
    <p:sldId id="354" r:id="rId11"/>
    <p:sldId id="355" r:id="rId12"/>
    <p:sldId id="356" r:id="rId13"/>
    <p:sldId id="357" r:id="rId14"/>
    <p:sldId id="358" r:id="rId15"/>
    <p:sldId id="351"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285A"/>
    <a:srgbClr val="DA48BE"/>
    <a:srgbClr val="DAAB00"/>
    <a:srgbClr val="EEFC3A"/>
    <a:srgbClr val="E11F3F"/>
    <a:srgbClr val="542FF1"/>
    <a:srgbClr val="008000"/>
    <a:srgbClr val="ED7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27" autoAdjust="0"/>
    <p:restoredTop sz="94660"/>
  </p:normalViewPr>
  <p:slideViewPr>
    <p:cSldViewPr>
      <p:cViewPr>
        <p:scale>
          <a:sx n="90" d="100"/>
          <a:sy n="90" d="100"/>
        </p:scale>
        <p:origin x="-161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7110FF74-82CD-4F11-AD7D-10CE3180D99F}" type="datetimeFigureOut">
              <a:rPr lang="ru-RU"/>
              <a:pPr>
                <a:defRPr/>
              </a:pPr>
              <a:t>07.01.2022</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fld id="{FA97B093-C2D9-49A4-AEC5-3A897394D1A8}" type="slidenum">
              <a:rPr lang="ru-RU" altLang="ru-RU"/>
              <a:pPr/>
              <a:t>‹#›</a:t>
            </a:fld>
            <a:endParaRPr lang="ru-RU" altLang="ru-RU"/>
          </a:p>
        </p:txBody>
      </p:sp>
    </p:spTree>
    <p:extLst>
      <p:ext uri="{BB962C8B-B14F-4D97-AF65-F5344CB8AC3E}">
        <p14:creationId xmlns:p14="http://schemas.microsoft.com/office/powerpoint/2010/main" val="2956848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213D9C11-F2B2-46A7-A2C2-FEB29391EBAD}" type="datetimeFigureOut">
              <a:rPr lang="ru-RU"/>
              <a:pPr>
                <a:defRPr/>
              </a:pPr>
              <a:t>07.01.2022</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41A50516-18DB-4588-A9EC-486B6840FA61}" type="slidenum">
              <a:rPr lang="ru-RU" altLang="ru-RU"/>
              <a:pPr/>
              <a:t>‹#›</a:t>
            </a:fld>
            <a:endParaRPr lang="ru-RU" altLang="ru-RU"/>
          </a:p>
        </p:txBody>
      </p:sp>
    </p:spTree>
    <p:extLst>
      <p:ext uri="{BB962C8B-B14F-4D97-AF65-F5344CB8AC3E}">
        <p14:creationId xmlns:p14="http://schemas.microsoft.com/office/powerpoint/2010/main" val="3684519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9B79FF54-BF1F-41B2-A501-01EA5C2C61FC}" type="datetimeFigureOut">
              <a:rPr lang="ru-RU"/>
              <a:pPr>
                <a:defRPr/>
              </a:pPr>
              <a:t>07.01.2022</a:t>
            </a:fld>
            <a:endParaRPr lang="ru-RU"/>
          </a:p>
        </p:txBody>
      </p:sp>
      <p:sp>
        <p:nvSpPr>
          <p:cNvPr id="5" name="Footer Placeholder 4"/>
          <p:cNvSpPr>
            <a:spLocks noGrp="1"/>
          </p:cNvSpPr>
          <p:nvPr>
            <p:ph type="ftr" sz="quarter" idx="15"/>
          </p:nvPr>
        </p:nvSpPr>
        <p:spPr/>
        <p:txBody>
          <a:bodyPr/>
          <a:lstStyle>
            <a:lvl1pPr>
              <a:defRPr/>
            </a:lvl1pPr>
          </a:lstStyle>
          <a:p>
            <a:pPr>
              <a:defRPr/>
            </a:pPr>
            <a:endParaRPr lang="ru-RU"/>
          </a:p>
        </p:txBody>
      </p:sp>
      <p:sp>
        <p:nvSpPr>
          <p:cNvPr id="6" name="Slide Number Placeholder 5"/>
          <p:cNvSpPr>
            <a:spLocks noGrp="1"/>
          </p:cNvSpPr>
          <p:nvPr>
            <p:ph type="sldNum" sz="quarter" idx="16"/>
          </p:nvPr>
        </p:nvSpPr>
        <p:spPr/>
        <p:txBody>
          <a:bodyPr/>
          <a:lstStyle>
            <a:lvl1pPr>
              <a:defRPr/>
            </a:lvl1pPr>
          </a:lstStyle>
          <a:p>
            <a:fld id="{56DF22DC-680D-431C-AEBB-031DFE6D6F84}" type="slidenum">
              <a:rPr lang="ru-RU" altLang="ru-RU"/>
              <a:pPr/>
              <a:t>‹#›</a:t>
            </a:fld>
            <a:endParaRPr lang="ru-RU" altLang="ru-RU"/>
          </a:p>
        </p:txBody>
      </p:sp>
    </p:spTree>
    <p:extLst>
      <p:ext uri="{BB962C8B-B14F-4D97-AF65-F5344CB8AC3E}">
        <p14:creationId xmlns:p14="http://schemas.microsoft.com/office/powerpoint/2010/main" val="2694163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485A67EC-DCA1-4CC0-B854-883E5359C429}" type="datetimeFigureOut">
              <a:rPr lang="ru-RU"/>
              <a:pPr>
                <a:defRPr/>
              </a:pPr>
              <a:t>07.01.2022</a:t>
            </a:fld>
            <a:endParaRPr lang="ru-RU"/>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fld id="{38E173E3-DE24-479C-9C68-04B08315B01B}" type="slidenum">
              <a:rPr lang="ru-RU" altLang="ru-RU"/>
              <a:pPr/>
              <a:t>‹#›</a:t>
            </a:fld>
            <a:endParaRPr lang="ru-RU" altLang="ru-RU"/>
          </a:p>
        </p:txBody>
      </p:sp>
    </p:spTree>
    <p:extLst>
      <p:ext uri="{BB962C8B-B14F-4D97-AF65-F5344CB8AC3E}">
        <p14:creationId xmlns:p14="http://schemas.microsoft.com/office/powerpoint/2010/main" val="3685387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D818E6A2-72D4-4BAF-9511-F09FCE4D751B}" type="datetimeFigureOut">
              <a:rPr lang="ru-RU"/>
              <a:pPr>
                <a:defRPr/>
              </a:pPr>
              <a:t>07.01.2022</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fld id="{78096CCE-17A2-49B7-B67B-2B48F144886D}" type="slidenum">
              <a:rPr lang="ru-RU" altLang="ru-RU"/>
              <a:pPr/>
              <a:t>‹#›</a:t>
            </a:fld>
            <a:endParaRPr lang="ru-RU" altLang="ru-RU"/>
          </a:p>
        </p:txBody>
      </p:sp>
    </p:spTree>
    <p:extLst>
      <p:ext uri="{BB962C8B-B14F-4D97-AF65-F5344CB8AC3E}">
        <p14:creationId xmlns:p14="http://schemas.microsoft.com/office/powerpoint/2010/main" val="729296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C288BB00-2016-4622-94DC-D020ADB2496A}" type="datetimeFigureOut">
              <a:rPr lang="ru-RU"/>
              <a:pPr>
                <a:defRPr/>
              </a:pPr>
              <a:t>07.01.2022</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fld id="{0EE423B3-0535-49E0-809A-E370A27B48E1}" type="slidenum">
              <a:rPr lang="ru-RU" altLang="ru-RU"/>
              <a:pPr/>
              <a:t>‹#›</a:t>
            </a:fld>
            <a:endParaRPr lang="ru-RU" altLang="ru-RU"/>
          </a:p>
        </p:txBody>
      </p:sp>
    </p:spTree>
    <p:extLst>
      <p:ext uri="{BB962C8B-B14F-4D97-AF65-F5344CB8AC3E}">
        <p14:creationId xmlns:p14="http://schemas.microsoft.com/office/powerpoint/2010/main" val="2614470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DD96D87-0699-492E-9232-88E8C2F3757D}" type="datetimeFigureOut">
              <a:rPr lang="ru-RU"/>
              <a:pPr>
                <a:defRPr/>
              </a:pPr>
              <a:t>07.01.2022</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fld id="{1B30FAEE-2516-4B1F-B81E-7456DB7B4783}" type="slidenum">
              <a:rPr lang="ru-RU" altLang="ru-RU"/>
              <a:pPr/>
              <a:t>‹#›</a:t>
            </a:fld>
            <a:endParaRPr lang="ru-RU" altLang="ru-RU"/>
          </a:p>
        </p:txBody>
      </p:sp>
    </p:spTree>
    <p:extLst>
      <p:ext uri="{BB962C8B-B14F-4D97-AF65-F5344CB8AC3E}">
        <p14:creationId xmlns:p14="http://schemas.microsoft.com/office/powerpoint/2010/main" val="3464218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9D64B1D2-F7FE-488E-884F-D916A20E2C40}" type="datetimeFigureOut">
              <a:rPr lang="ru-RU"/>
              <a:pPr>
                <a:defRPr/>
              </a:pPr>
              <a:t>07.01.2022</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fld id="{A5E9BAB9-ABC4-4969-8A97-93A1296C51A7}" type="slidenum">
              <a:rPr lang="ru-RU" altLang="ru-RU"/>
              <a:pPr/>
              <a:t>‹#›</a:t>
            </a:fld>
            <a:endParaRPr lang="ru-RU" altLang="ru-RU"/>
          </a:p>
        </p:txBody>
      </p:sp>
    </p:spTree>
    <p:extLst>
      <p:ext uri="{BB962C8B-B14F-4D97-AF65-F5344CB8AC3E}">
        <p14:creationId xmlns:p14="http://schemas.microsoft.com/office/powerpoint/2010/main" val="4246404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55A39838-59EB-4C08-B17A-69CABB4505A3}" type="datetimeFigureOut">
              <a:rPr lang="ru-RU"/>
              <a:pPr>
                <a:defRPr/>
              </a:pPr>
              <a:t>07.01.2022</a:t>
            </a:fld>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fld id="{85987724-DBCD-46D4-8D74-84388A54421A}" type="slidenum">
              <a:rPr lang="ru-RU" altLang="ru-RU"/>
              <a:pPr/>
              <a:t>‹#›</a:t>
            </a:fld>
            <a:endParaRPr lang="ru-RU" altLang="ru-RU"/>
          </a:p>
        </p:txBody>
      </p:sp>
    </p:spTree>
    <p:extLst>
      <p:ext uri="{BB962C8B-B14F-4D97-AF65-F5344CB8AC3E}">
        <p14:creationId xmlns:p14="http://schemas.microsoft.com/office/powerpoint/2010/main" val="767789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C6C30E23-872B-4EAC-9A1E-44DB5EBB47DA}" type="datetimeFigureOut">
              <a:rPr lang="ru-RU"/>
              <a:pPr>
                <a:defRPr/>
              </a:pPr>
              <a:t>07.01.2022</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fld id="{BEEC6CAD-E55A-41C0-AB91-244AC58DC6CE}" type="slidenum">
              <a:rPr lang="ru-RU" altLang="ru-RU"/>
              <a:pPr/>
              <a:t>‹#›</a:t>
            </a:fld>
            <a:endParaRPr lang="ru-RU" altLang="ru-RU"/>
          </a:p>
        </p:txBody>
      </p:sp>
    </p:spTree>
    <p:extLst>
      <p:ext uri="{BB962C8B-B14F-4D97-AF65-F5344CB8AC3E}">
        <p14:creationId xmlns:p14="http://schemas.microsoft.com/office/powerpoint/2010/main" val="2470700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latin typeface="Arial" charset="0"/>
                <a:cs typeface="Arial" charset="0"/>
              </a:defRPr>
            </a:lvl1pPr>
          </a:lstStyle>
          <a:p>
            <a:pPr>
              <a:defRPr/>
            </a:pPr>
            <a:fld id="{3B77ED76-7FFC-4DFC-92D8-00886CB58D4B}" type="datetimeFigureOut">
              <a:rPr lang="ru-RU"/>
              <a:pPr>
                <a:defRPr/>
              </a:pPr>
              <a:t>07.01.2022</a:t>
            </a:fld>
            <a:endParaRPr lang="ru-RU"/>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defRPr sz="1100" b="1">
                <a:solidFill>
                  <a:schemeClr val="tx1">
                    <a:lumMod val="50000"/>
                    <a:lumOff val="50000"/>
                  </a:schemeClr>
                </a:solidFill>
                <a:latin typeface="Arial" charset="0"/>
                <a:cs typeface="Arial" charset="0"/>
              </a:defRPr>
            </a:lvl1pPr>
          </a:lstStyle>
          <a:p>
            <a:pPr>
              <a:defRPr/>
            </a:pPr>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defRPr>
            </a:lvl1pPr>
          </a:lstStyle>
          <a:p>
            <a:fld id="{3D8922D1-8A73-4F2A-8F2C-D7CDFB094B57}"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3999" r:id="rId1"/>
    <p:sldLayoutId id="2147483998" r:id="rId2"/>
    <p:sldLayoutId id="2147483997" r:id="rId3"/>
    <p:sldLayoutId id="2147483996" r:id="rId4"/>
    <p:sldLayoutId id="2147483995" r:id="rId5"/>
    <p:sldLayoutId id="2147483994" r:id="rId6"/>
    <p:sldLayoutId id="2147483993" r:id="rId7"/>
    <p:sldLayoutId id="2147484000" r:id="rId8"/>
    <p:sldLayoutId id="2147483992" r:id="rId9"/>
    <p:sldLayoutId id="2147483991" r:id="rId10"/>
  </p:sldLayoutIdLst>
  <p:timing>
    <p:tnLst>
      <p:par>
        <p:cTn id="1" dur="indefinite" restart="never" nodeType="tmRoot"/>
      </p:par>
    </p:tnLst>
  </p:timing>
  <p:txStyles>
    <p:titleStyle>
      <a:lvl1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Объект 2"/>
          <p:cNvSpPr>
            <a:spLocks noGrp="1"/>
          </p:cNvSpPr>
          <p:nvPr>
            <p:ph sz="quarter" idx="13"/>
          </p:nvPr>
        </p:nvSpPr>
        <p:spPr>
          <a:xfrm>
            <a:off x="611188" y="620713"/>
            <a:ext cx="8064500" cy="2304231"/>
          </a:xfrm>
        </p:spPr>
        <p:txBody>
          <a:bodyPr/>
          <a:lstStyle/>
          <a:p>
            <a:pPr marL="44450" indent="0" algn="ctr" eaLnBrk="1" hangingPunct="1">
              <a:buFont typeface="Georgia" panose="02040502050405020303" pitchFamily="18" charset="0"/>
              <a:buNone/>
            </a:pPr>
            <a:r>
              <a:rPr lang="en-US" altLang="ru-RU" sz="6000" b="1" dirty="0" err="1" smtClean="0"/>
              <a:t>Oila</a:t>
            </a:r>
            <a:r>
              <a:rPr lang="en-US" altLang="ru-RU" sz="6000" b="1" dirty="0" smtClean="0"/>
              <a:t> </a:t>
            </a:r>
            <a:r>
              <a:rPr lang="en-US" altLang="ru-RU" sz="6000" b="1" dirty="0" err="1" smtClean="0"/>
              <a:t>bilan</a:t>
            </a:r>
            <a:r>
              <a:rPr lang="en-US" altLang="ru-RU" sz="6000" b="1" dirty="0" smtClean="0"/>
              <a:t> </a:t>
            </a:r>
            <a:r>
              <a:rPr lang="en-US" altLang="ru-RU" sz="6000" b="1" dirty="0" err="1" smtClean="0"/>
              <a:t>ijtimoiy</a:t>
            </a:r>
            <a:r>
              <a:rPr lang="en-US" altLang="ru-RU" sz="6000" b="1" dirty="0" smtClean="0"/>
              <a:t> </a:t>
            </a:r>
            <a:r>
              <a:rPr lang="en-US" altLang="ru-RU" sz="6000" b="1" dirty="0" err="1" smtClean="0"/>
              <a:t>ish</a:t>
            </a:r>
            <a:r>
              <a:rPr lang="en-US" altLang="ru-RU" sz="6000" b="1" dirty="0"/>
              <a:t>.</a:t>
            </a:r>
            <a:endParaRPr lang="en-US" altLang="ru-RU" sz="6000" b="1" dirty="0" smtClean="0"/>
          </a:p>
          <a:p>
            <a:pPr marL="44450" indent="0" algn="ctr" eaLnBrk="1" hangingPunct="1">
              <a:buFont typeface="Georgia" panose="02040502050405020303" pitchFamily="18" charset="0"/>
              <a:buNone/>
            </a:pPr>
            <a:r>
              <a:rPr lang="en-US" altLang="ru-RU" sz="6000" b="1" dirty="0" err="1" smtClean="0"/>
              <a:t>Oilalalarga</a:t>
            </a:r>
            <a:r>
              <a:rPr lang="en-US" altLang="ru-RU" sz="6000" b="1" dirty="0" smtClean="0"/>
              <a:t> </a:t>
            </a:r>
            <a:r>
              <a:rPr lang="en-US" altLang="ru-RU" sz="6000" b="1" dirty="0" err="1" smtClean="0"/>
              <a:t>ijtimoiy</a:t>
            </a:r>
            <a:r>
              <a:rPr lang="en-US" altLang="ru-RU" sz="6000" b="1" dirty="0" smtClean="0"/>
              <a:t> </a:t>
            </a:r>
            <a:r>
              <a:rPr lang="en-US" altLang="ru-RU" sz="6000" b="1" dirty="0" err="1" smtClean="0"/>
              <a:t>yordam</a:t>
            </a:r>
            <a:r>
              <a:rPr lang="en-US" altLang="ru-RU" sz="6000" b="1" dirty="0" smtClean="0"/>
              <a:t> </a:t>
            </a:r>
            <a:r>
              <a:rPr lang="en-US" altLang="ru-RU" sz="6000" b="1" dirty="0" err="1" smtClean="0"/>
              <a:t>ko’rsatish</a:t>
            </a:r>
            <a:endParaRPr lang="en-US" altLang="ru-RU" sz="6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p:cNvSpPr>
          <p:nvPr>
            <p:ph type="body" sz="half" idx="4294967295"/>
          </p:nvPr>
        </p:nvSpPr>
        <p:spPr bwMode="auto">
          <a:xfrm>
            <a:off x="4400550" y="731838"/>
            <a:ext cx="4059882" cy="5361458"/>
          </a:xfrm>
          <a:prstGeom prst="rect">
            <a:avLst/>
          </a:prstGeom>
        </p:spPr>
        <p:txBody>
          <a:bodyPr/>
          <a:lstStyle/>
          <a:p>
            <a:pPr marL="0" indent="0" algn="ctr">
              <a:lnSpc>
                <a:spcPct val="80000"/>
              </a:lnSpc>
              <a:buFont typeface="Georgia" panose="02040502050405020303" pitchFamily="18" charset="0"/>
              <a:buNone/>
            </a:pPr>
            <a:r>
              <a:rPr lang="en-US" altLang="ru-RU" sz="2500" b="1" dirty="0" smtClean="0">
                <a:solidFill>
                  <a:schemeClr val="hlink"/>
                </a:solidFill>
                <a:effectLst>
                  <a:outerShdw blurRad="38100" dist="38100" dir="2700000" algn="tl">
                    <a:srgbClr val="C0C0C0"/>
                  </a:outerShdw>
                </a:effectLst>
              </a:rPr>
              <a:t>«</a:t>
            </a:r>
            <a:r>
              <a:rPr lang="en-US" altLang="ru-RU" sz="2500" b="1" dirty="0" err="1" smtClean="0">
                <a:solidFill>
                  <a:schemeClr val="hlink"/>
                </a:solidFill>
                <a:effectLst>
                  <a:outerShdw blurRad="38100" dist="38100" dir="2700000" algn="tl">
                    <a:srgbClr val="C0C0C0"/>
                  </a:outerShdw>
                </a:effectLst>
              </a:rPr>
              <a:t>Xalqimiz</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qadim-qadimdan</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oilani</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muqaddas</a:t>
            </a:r>
            <a:r>
              <a:rPr lang="en-US" altLang="ru-RU" sz="2500" b="1" dirty="0" smtClean="0">
                <a:solidFill>
                  <a:schemeClr val="hlink"/>
                </a:solidFill>
                <a:effectLst>
                  <a:outerShdw blurRad="38100" dist="38100" dir="2700000" algn="tl">
                    <a:srgbClr val="C0C0C0"/>
                  </a:outerShdw>
                </a:effectLst>
              </a:rPr>
              <a:t> deb </a:t>
            </a:r>
            <a:r>
              <a:rPr lang="en-US" altLang="ru-RU" sz="2500" b="1" dirty="0" err="1" smtClean="0">
                <a:solidFill>
                  <a:schemeClr val="hlink"/>
                </a:solidFill>
                <a:effectLst>
                  <a:outerShdw blurRad="38100" dist="38100" dir="2700000" algn="tl">
                    <a:srgbClr val="C0C0C0"/>
                  </a:outerShdw>
                </a:effectLst>
              </a:rPr>
              <a:t>bilgan</a:t>
            </a:r>
            <a:r>
              <a:rPr lang="en-US" altLang="ru-RU" sz="2500" b="1" dirty="0" smtClean="0">
                <a:solidFill>
                  <a:schemeClr val="hlink"/>
                </a:solidFill>
                <a:effectLst>
                  <a:outerShdw blurRad="38100" dist="38100" dir="2700000" algn="tl">
                    <a:srgbClr val="C0C0C0"/>
                  </a:outerShdw>
                </a:effectLst>
              </a:rPr>
              <a:t>.</a:t>
            </a:r>
          </a:p>
          <a:p>
            <a:pPr marL="0" indent="0" algn="ctr">
              <a:lnSpc>
                <a:spcPct val="80000"/>
              </a:lnSpc>
              <a:buFont typeface="Georgia" panose="02040502050405020303" pitchFamily="18" charset="0"/>
              <a:buNone/>
            </a:pPr>
            <a:r>
              <a:rPr lang="en-US" altLang="ru-RU" sz="2500" b="1" dirty="0" err="1" smtClean="0">
                <a:solidFill>
                  <a:schemeClr val="hlink"/>
                </a:solidFill>
                <a:effectLst>
                  <a:outerShdw blurRad="38100" dist="38100" dir="2700000" algn="tl">
                    <a:srgbClr val="C0C0C0"/>
                  </a:outerShdw>
                </a:effectLst>
              </a:rPr>
              <a:t>Oila</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ahil</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va</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totuv</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bo'lsa</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jamiyatda</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tinchlik</a:t>
            </a:r>
            <a:endParaRPr lang="en-US" altLang="ru-RU" sz="2500" b="1" dirty="0" smtClean="0">
              <a:solidFill>
                <a:schemeClr val="hlink"/>
              </a:solidFill>
              <a:effectLst>
                <a:outerShdw blurRad="38100" dist="38100" dir="2700000" algn="tl">
                  <a:srgbClr val="C0C0C0"/>
                </a:outerShdw>
              </a:effectLst>
            </a:endParaRPr>
          </a:p>
          <a:p>
            <a:pPr marL="0" indent="0" algn="ctr">
              <a:lnSpc>
                <a:spcPct val="80000"/>
              </a:lnSpc>
              <a:buFont typeface="Georgia" panose="02040502050405020303" pitchFamily="18" charset="0"/>
              <a:buNone/>
            </a:pPr>
            <a:r>
              <a:rPr lang="en-US" altLang="ru-RU" sz="2500" b="1" dirty="0" err="1" smtClean="0">
                <a:solidFill>
                  <a:schemeClr val="hlink"/>
                </a:solidFill>
                <a:effectLst>
                  <a:outerShdw blurRad="38100" dist="38100" dir="2700000" algn="tl">
                    <a:srgbClr val="C0C0C0"/>
                  </a:outerShdw>
                </a:effectLst>
              </a:rPr>
              <a:t>va</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hamjihatlikka</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erishiladi</a:t>
            </a:r>
            <a:r>
              <a:rPr lang="en-US" altLang="ru-RU" sz="2500" b="1" dirty="0" smtClean="0">
                <a:solidFill>
                  <a:schemeClr val="hlink"/>
                </a:solidFill>
                <a:effectLst>
                  <a:outerShdw blurRad="38100" dist="38100" dir="2700000" algn="tl">
                    <a:srgbClr val="C0C0C0"/>
                  </a:outerShdw>
                </a:effectLst>
              </a:rPr>
              <a:t>,</a:t>
            </a:r>
          </a:p>
          <a:p>
            <a:pPr marL="0" indent="0" algn="ctr">
              <a:lnSpc>
                <a:spcPct val="80000"/>
              </a:lnSpc>
              <a:buFont typeface="Georgia" panose="02040502050405020303" pitchFamily="18" charset="0"/>
              <a:buNone/>
            </a:pPr>
            <a:r>
              <a:rPr lang="en-US" altLang="ru-RU" sz="2500" b="1" dirty="0" err="1" smtClean="0">
                <a:solidFill>
                  <a:schemeClr val="hlink"/>
                </a:solidFill>
                <a:effectLst>
                  <a:outerShdw blurRad="38100" dist="38100" dir="2700000" algn="tl">
                    <a:srgbClr val="C0C0C0"/>
                  </a:outerShdw>
                </a:effectLst>
              </a:rPr>
              <a:t>davlatda</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osoyishtalik</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va</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barqarorlik</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hukm</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suradi</a:t>
            </a:r>
            <a:r>
              <a:rPr lang="en-US" altLang="ru-RU" sz="2500" b="1" dirty="0" smtClean="0">
                <a:solidFill>
                  <a:schemeClr val="hlink"/>
                </a:solidFill>
                <a:effectLst>
                  <a:outerShdw blurRad="38100" dist="38100" dir="2700000" algn="tl">
                    <a:srgbClr val="C0C0C0"/>
                  </a:outerShdw>
                </a:effectLst>
              </a:rPr>
              <a:t>.</a:t>
            </a:r>
          </a:p>
          <a:p>
            <a:pPr marL="0" indent="0" algn="ctr">
              <a:lnSpc>
                <a:spcPct val="80000"/>
              </a:lnSpc>
              <a:buFont typeface="Georgia" panose="02040502050405020303" pitchFamily="18" charset="0"/>
              <a:buNone/>
            </a:pPr>
            <a:r>
              <a:rPr lang="en-US" altLang="ru-RU" sz="2500" b="1" dirty="0" err="1" smtClean="0">
                <a:solidFill>
                  <a:schemeClr val="hlink"/>
                </a:solidFill>
                <a:effectLst>
                  <a:outerShdw blurRad="38100" dist="38100" dir="2700000" algn="tl">
                    <a:srgbClr val="C0C0C0"/>
                  </a:outerShdw>
                </a:effectLst>
              </a:rPr>
              <a:t>Oila</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farovonligi</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milliy</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farovonlik</a:t>
            </a:r>
            <a:r>
              <a:rPr lang="en-US" altLang="ru-RU" sz="2500" b="1" dirty="0" smtClean="0">
                <a:solidFill>
                  <a:schemeClr val="hlink"/>
                </a:solidFill>
                <a:effectLst>
                  <a:outerShdw blurRad="38100" dist="38100" dir="2700000" algn="tl">
                    <a:srgbClr val="C0C0C0"/>
                  </a:outerShdw>
                </a:effectLst>
              </a:rPr>
              <a:t> </a:t>
            </a:r>
            <a:r>
              <a:rPr lang="en-US" altLang="ru-RU" sz="2500" b="1" dirty="0" err="1" smtClean="0">
                <a:solidFill>
                  <a:schemeClr val="hlink"/>
                </a:solidFill>
                <a:effectLst>
                  <a:outerShdw blurRad="38100" dist="38100" dir="2700000" algn="tl">
                    <a:srgbClr val="C0C0C0"/>
                  </a:outerShdw>
                </a:effectLst>
              </a:rPr>
              <a:t>asosidir</a:t>
            </a:r>
            <a:r>
              <a:rPr lang="en-US" altLang="ru-RU" sz="2500" b="1" dirty="0" smtClean="0">
                <a:solidFill>
                  <a:schemeClr val="hlink"/>
                </a:solidFill>
                <a:effectLst>
                  <a:outerShdw blurRad="38100" dist="38100" dir="2700000" algn="tl">
                    <a:srgbClr val="C0C0C0"/>
                  </a:outerShdw>
                </a:effectLst>
              </a:rPr>
              <a:t>».</a:t>
            </a:r>
          </a:p>
          <a:p>
            <a:pPr marL="0" indent="0">
              <a:lnSpc>
                <a:spcPct val="80000"/>
              </a:lnSpc>
              <a:buFont typeface="Georgia" panose="02040502050405020303" pitchFamily="18" charset="0"/>
              <a:buNone/>
            </a:pPr>
            <a:endParaRPr lang="en-US" altLang="ru-RU" sz="2500" b="1" i="1" dirty="0" smtClean="0">
              <a:solidFill>
                <a:schemeClr val="hlink"/>
              </a:solidFill>
              <a:effectLst>
                <a:outerShdw blurRad="38100" dist="38100" dir="2700000" algn="tl">
                  <a:srgbClr val="C0C0C0"/>
                </a:outerShdw>
              </a:effectLst>
            </a:endParaRPr>
          </a:p>
        </p:txBody>
      </p:sp>
      <p:pic>
        <p:nvPicPr>
          <p:cNvPr id="4" name="Picture 2" descr="D:\Mustaqil ish\SHavkat Mirziyoyev\Screenshot_20190605-113234_Goog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031" y="1052736"/>
            <a:ext cx="3456384" cy="39748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8914">
                                            <p:txEl>
                                              <p:pRg st="0" end="0"/>
                                            </p:txEl>
                                          </p:spTgt>
                                        </p:tgtEl>
                                        <p:attrNameLst>
                                          <p:attrName>style.visibility</p:attrName>
                                        </p:attrNameLst>
                                      </p:cBhvr>
                                      <p:to>
                                        <p:strVal val="visible"/>
                                      </p:to>
                                    </p:set>
                                    <p:animEffect transition="in" filter="fade">
                                      <p:cBhvr>
                                        <p:cTn id="7" dur="1000"/>
                                        <p:tgtEl>
                                          <p:spTgt spid="38914">
                                            <p:txEl>
                                              <p:pRg st="0" end="0"/>
                                            </p:txEl>
                                          </p:spTgt>
                                        </p:tgtEl>
                                      </p:cBhvr>
                                    </p:animEffect>
                                    <p:anim calcmode="lin" valueType="num">
                                      <p:cBhvr>
                                        <p:cTn id="8" dur="1000" fill="hold"/>
                                        <p:tgtEl>
                                          <p:spTgt spid="38914">
                                            <p:txEl>
                                              <p:pRg st="0" end="0"/>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38914">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3891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8914">
                                            <p:txEl>
                                              <p:pRg st="1" end="1"/>
                                            </p:txEl>
                                          </p:spTgt>
                                        </p:tgtEl>
                                        <p:attrNameLst>
                                          <p:attrName>style.visibility</p:attrName>
                                        </p:attrNameLst>
                                      </p:cBhvr>
                                      <p:to>
                                        <p:strVal val="visible"/>
                                      </p:to>
                                    </p:set>
                                    <p:animEffect transition="in" filter="fade">
                                      <p:cBhvr>
                                        <p:cTn id="15" dur="1000"/>
                                        <p:tgtEl>
                                          <p:spTgt spid="38914">
                                            <p:txEl>
                                              <p:pRg st="1" end="1"/>
                                            </p:txEl>
                                          </p:spTgt>
                                        </p:tgtEl>
                                      </p:cBhvr>
                                    </p:animEffect>
                                    <p:anim calcmode="lin" valueType="num">
                                      <p:cBhvr>
                                        <p:cTn id="16" dur="1000" fill="hold"/>
                                        <p:tgtEl>
                                          <p:spTgt spid="38914">
                                            <p:txEl>
                                              <p:pRg st="1" end="1"/>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38914">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3891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8914">
                                            <p:txEl>
                                              <p:pRg st="2" end="2"/>
                                            </p:txEl>
                                          </p:spTgt>
                                        </p:tgtEl>
                                        <p:attrNameLst>
                                          <p:attrName>style.visibility</p:attrName>
                                        </p:attrNameLst>
                                      </p:cBhvr>
                                      <p:to>
                                        <p:strVal val="visible"/>
                                      </p:to>
                                    </p:set>
                                    <p:animEffect transition="in" filter="fade">
                                      <p:cBhvr>
                                        <p:cTn id="23" dur="1000"/>
                                        <p:tgtEl>
                                          <p:spTgt spid="38914">
                                            <p:txEl>
                                              <p:pRg st="2" end="2"/>
                                            </p:txEl>
                                          </p:spTgt>
                                        </p:tgtEl>
                                      </p:cBhvr>
                                    </p:animEffect>
                                    <p:anim calcmode="lin" valueType="num">
                                      <p:cBhvr>
                                        <p:cTn id="24" dur="1000" fill="hold"/>
                                        <p:tgtEl>
                                          <p:spTgt spid="38914">
                                            <p:txEl>
                                              <p:pRg st="2" end="2"/>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38914">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3891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8914">
                                            <p:txEl>
                                              <p:pRg st="3" end="3"/>
                                            </p:txEl>
                                          </p:spTgt>
                                        </p:tgtEl>
                                        <p:attrNameLst>
                                          <p:attrName>style.visibility</p:attrName>
                                        </p:attrNameLst>
                                      </p:cBhvr>
                                      <p:to>
                                        <p:strVal val="visible"/>
                                      </p:to>
                                    </p:set>
                                    <p:animEffect transition="in" filter="fade">
                                      <p:cBhvr>
                                        <p:cTn id="31" dur="1000"/>
                                        <p:tgtEl>
                                          <p:spTgt spid="38914">
                                            <p:txEl>
                                              <p:pRg st="3" end="3"/>
                                            </p:txEl>
                                          </p:spTgt>
                                        </p:tgtEl>
                                      </p:cBhvr>
                                    </p:animEffect>
                                    <p:anim calcmode="lin" valueType="num">
                                      <p:cBhvr>
                                        <p:cTn id="32" dur="1000" fill="hold"/>
                                        <p:tgtEl>
                                          <p:spTgt spid="38914">
                                            <p:txEl>
                                              <p:pRg st="3" end="3"/>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38914">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38914">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38914">
                                            <p:txEl>
                                              <p:pRg st="4" end="4"/>
                                            </p:txEl>
                                          </p:spTgt>
                                        </p:tgtEl>
                                        <p:attrNameLst>
                                          <p:attrName>style.visibility</p:attrName>
                                        </p:attrNameLst>
                                      </p:cBhvr>
                                      <p:to>
                                        <p:strVal val="visible"/>
                                      </p:to>
                                    </p:set>
                                    <p:animEffect transition="in" filter="fade">
                                      <p:cBhvr>
                                        <p:cTn id="39" dur="1000"/>
                                        <p:tgtEl>
                                          <p:spTgt spid="38914">
                                            <p:txEl>
                                              <p:pRg st="4" end="4"/>
                                            </p:txEl>
                                          </p:spTgt>
                                        </p:tgtEl>
                                      </p:cBhvr>
                                    </p:animEffect>
                                    <p:anim calcmode="lin" valueType="num">
                                      <p:cBhvr>
                                        <p:cTn id="40" dur="1000" fill="hold"/>
                                        <p:tgtEl>
                                          <p:spTgt spid="38914">
                                            <p:txEl>
                                              <p:pRg st="4" end="4"/>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38914">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38914">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r>
              <a:rPr lang="en-US" altLang="ru-RU" b="0" smtClean="0">
                <a:solidFill>
                  <a:schemeClr val="hlink"/>
                </a:solidFill>
                <a:effectLst>
                  <a:outerShdw blurRad="38100" dist="38100" dir="2700000" algn="tl">
                    <a:srgbClr val="C0C0C0"/>
                  </a:outerShdw>
                </a:effectLst>
              </a:rPr>
              <a:t>Oilaning asosiy funksiyalari</a:t>
            </a:r>
            <a:endParaRPr lang="ru-RU" altLang="ru-RU" b="0" smtClean="0">
              <a:solidFill>
                <a:schemeClr val="hlink"/>
              </a:solidFill>
              <a:effectLst>
                <a:outerShdw blurRad="38100" dist="38100" dir="2700000" algn="tl">
                  <a:srgbClr val="C0C0C0"/>
                </a:outerShdw>
              </a:effectLst>
            </a:endParaRPr>
          </a:p>
        </p:txBody>
      </p:sp>
      <p:sp>
        <p:nvSpPr>
          <p:cNvPr id="39939" name="Rectangle 3"/>
          <p:cNvSpPr>
            <a:spLocks noGrp="1"/>
          </p:cNvSpPr>
          <p:nvPr>
            <p:ph type="body" idx="4294967295"/>
          </p:nvPr>
        </p:nvSpPr>
        <p:spPr bwMode="auto">
          <a:xfrm>
            <a:off x="3684588" y="1412875"/>
            <a:ext cx="5280025" cy="4541838"/>
          </a:xfrm>
          <a:prstGeom prst="rect">
            <a:avLst/>
          </a:prstGeom>
        </p:spPr>
        <p:txBody>
          <a:bodyPr/>
          <a:lstStyle/>
          <a:p>
            <a:pPr algn="ctr">
              <a:lnSpc>
                <a:spcPct val="80000"/>
              </a:lnSpc>
            </a:pPr>
            <a:r>
              <a:rPr lang="en-US" altLang="ru-RU" sz="2000" b="1" smtClean="0">
                <a:solidFill>
                  <a:schemeClr val="hlink"/>
                </a:solidFill>
                <a:effectLst>
                  <a:outerShdw blurRad="38100" dist="38100" dir="2700000" algn="tl">
                    <a:srgbClr val="C0C0C0"/>
                  </a:outerShdw>
                </a:effectLst>
              </a:rPr>
              <a:t>Oila jamiyat ijtimoiy tuzumining birlamchi bo'g`ini bo'lib, inson shaxsini shakllantirish oiladan boshlanadi. Oila-murakkab ijtimoiy guruh. U biologik, ijtimoiy, axloqiy, mafkuraviy va ruhiy munosabatlarning birlashuvi natijasida vujudga keladi, shu sababli oilalar birlashib, jamiyatni tashkil etadi.</a:t>
            </a:r>
            <a:endParaRPr lang="ru-RU" altLang="ru-RU" sz="2000" b="1" smtClean="0">
              <a:solidFill>
                <a:schemeClr val="hlink"/>
              </a:solidFill>
              <a:effectLst>
                <a:outerShdw blurRad="38100" dist="38100" dir="2700000" algn="tl">
                  <a:srgbClr val="C0C0C0"/>
                </a:outerShdw>
              </a:effectLst>
            </a:endParaRPr>
          </a:p>
        </p:txBody>
      </p:sp>
      <p:pic>
        <p:nvPicPr>
          <p:cNvPr id="39940" name="Picture 4" descr="6e9d3efd94110b6799c1d7ad7528c34c72f68ccdc5f59e"/>
          <p:cNvPicPr>
            <a:picLocks noChangeAspect="1" noChangeArrowheads="1"/>
          </p:cNvPicPr>
          <p:nvPr/>
        </p:nvPicPr>
        <p:blipFill>
          <a:blip r:embed="rId2">
            <a:extLst>
              <a:ext uri="{28A0092B-C50C-407E-A947-70E740481C1C}">
                <a14:useLocalDpi xmlns:a14="http://schemas.microsoft.com/office/drawing/2010/main" val="0"/>
              </a:ext>
            </a:extLst>
          </a:blip>
          <a:srcRect l="15143" r="10358"/>
          <a:stretch>
            <a:fillRect/>
          </a:stretch>
        </p:blipFill>
        <p:spPr bwMode="auto">
          <a:xfrm>
            <a:off x="0" y="1557338"/>
            <a:ext cx="4067175" cy="4308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1000"/>
                                        <p:tgtEl>
                                          <p:spTgt spid="39938"/>
                                        </p:tgtEl>
                                      </p:cBhvr>
                                    </p:animEffect>
                                    <p:anim calcmode="lin" valueType="num">
                                      <p:cBhvr>
                                        <p:cTn id="8" dur="1000" fill="hold"/>
                                        <p:tgtEl>
                                          <p:spTgt spid="39938"/>
                                        </p:tgtEl>
                                        <p:attrNameLst>
                                          <p:attrName>ppt_x</p:attrName>
                                        </p:attrNameLst>
                                      </p:cBhvr>
                                      <p:tavLst>
                                        <p:tav tm="0">
                                          <p:val>
                                            <p:strVal val="#ppt_x"/>
                                          </p:val>
                                        </p:tav>
                                        <p:tav tm="100000">
                                          <p:val>
                                            <p:strVal val="#ppt_x"/>
                                          </p:val>
                                        </p:tav>
                                      </p:tavLst>
                                    </p:anim>
                                    <p:anim calcmode="lin" valueType="num">
                                      <p:cBhvr>
                                        <p:cTn id="9" dur="898" decel="100000" fill="hold"/>
                                        <p:tgtEl>
                                          <p:spTgt spid="39938"/>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39938"/>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9939">
                                            <p:txEl>
                                              <p:pRg st="0" end="0"/>
                                            </p:txEl>
                                          </p:spTgt>
                                        </p:tgtEl>
                                        <p:attrNameLst>
                                          <p:attrName>style.visibility</p:attrName>
                                        </p:attrNameLst>
                                      </p:cBhvr>
                                      <p:to>
                                        <p:strVal val="visible"/>
                                      </p:to>
                                    </p:set>
                                    <p:animEffect transition="in" filter="fade">
                                      <p:cBhvr>
                                        <p:cTn id="15" dur="1000"/>
                                        <p:tgtEl>
                                          <p:spTgt spid="39939">
                                            <p:txEl>
                                              <p:pRg st="0" end="0"/>
                                            </p:txEl>
                                          </p:spTgt>
                                        </p:tgtEl>
                                      </p:cBhvr>
                                    </p:animEffect>
                                    <p:anim calcmode="lin" valueType="num">
                                      <p:cBhvr>
                                        <p:cTn id="16" dur="10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39939">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39939">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p:cNvSpPr>
          <p:nvPr>
            <p:ph type="body" idx="4294967295"/>
          </p:nvPr>
        </p:nvSpPr>
        <p:spPr bwMode="auto">
          <a:xfrm>
            <a:off x="250825" y="4143375"/>
            <a:ext cx="8540750" cy="2022475"/>
          </a:xfrm>
          <a:prstGeom prst="rect">
            <a:avLst/>
          </a:prstGeom>
        </p:spPr>
        <p:txBody>
          <a:bodyPr/>
          <a:lstStyle/>
          <a:p>
            <a:pPr algn="ctr">
              <a:lnSpc>
                <a:spcPct val="90000"/>
              </a:lnSpc>
            </a:pPr>
            <a:r>
              <a:rPr lang="en-US" altLang="ru-RU" sz="2000" b="1" smtClean="0">
                <a:solidFill>
                  <a:schemeClr val="hlink"/>
                </a:solidFill>
                <a:effectLst>
                  <a:outerShdw blurRad="38100" dist="38100" dir="2700000" algn="tl">
                    <a:srgbClr val="C0C0C0"/>
                  </a:outerShdw>
                </a:effectLst>
              </a:rPr>
              <a:t>«Oila-kishilarning qon-qarindoshlik, mulk va manfaat umumiyligi va talab-ehtiyojlarini birgalikda qondirishga asoslangan, maqsadi yagona bo'lgan majmua. Ya'ni mikroijtimoiy tuzilmadir»</a:t>
            </a:r>
            <a:endParaRPr lang="ru-RU" altLang="ru-RU" sz="2000" b="1" smtClean="0">
              <a:solidFill>
                <a:schemeClr val="hlink"/>
              </a:solidFill>
              <a:effectLst>
                <a:outerShdw blurRad="38100" dist="38100" dir="2700000" algn="tl">
                  <a:srgbClr val="C0C0C0"/>
                </a:outerShdw>
              </a:effectLst>
            </a:endParaRPr>
          </a:p>
        </p:txBody>
      </p:sp>
      <p:pic>
        <p:nvPicPr>
          <p:cNvPr id="40963" name="Picture 3" descr="Yoshlar_Tarbi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087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Effect transition="in" filter="fade">
                                      <p:cBhvr>
                                        <p:cTn id="7" dur="1000"/>
                                        <p:tgtEl>
                                          <p:spTgt spid="40962">
                                            <p:txEl>
                                              <p:pRg st="0" end="0"/>
                                            </p:txEl>
                                          </p:spTgt>
                                        </p:tgtEl>
                                      </p:cBhvr>
                                    </p:animEffect>
                                    <p:anim calcmode="lin" valueType="num">
                                      <p:cBhvr>
                                        <p:cTn id="8" dur="1000" fill="hold"/>
                                        <p:tgtEl>
                                          <p:spTgt spid="40962">
                                            <p:txEl>
                                              <p:pRg st="0" end="0"/>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4096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40962">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p:cNvSpPr>
          <p:nvPr>
            <p:ph type="body" idx="4294967295"/>
          </p:nvPr>
        </p:nvSpPr>
        <p:spPr bwMode="auto">
          <a:xfrm>
            <a:off x="303213" y="3351213"/>
            <a:ext cx="8540750" cy="2957512"/>
          </a:xfrm>
          <a:prstGeom prst="rect">
            <a:avLst/>
          </a:prstGeom>
        </p:spPr>
        <p:txBody>
          <a:bodyPr/>
          <a:lstStyle/>
          <a:p>
            <a:pPr algn="ctr">
              <a:lnSpc>
                <a:spcPct val="90000"/>
              </a:lnSpc>
            </a:pPr>
            <a:r>
              <a:rPr lang="en-US" altLang="ru-RU" sz="1800" b="1" smtClean="0">
                <a:solidFill>
                  <a:schemeClr val="hlink"/>
                </a:solidFill>
                <a:effectLst>
                  <a:outerShdw blurRad="38100" dist="38100" dir="2700000" algn="tl">
                    <a:srgbClr val="C0C0C0"/>
                  </a:outerShdw>
                </a:effectLst>
              </a:rPr>
              <a:t>Oila-jamiyatning boshlang`ich ijtimoiy bo'g`inidir. U o'zida oila a'zolarining ehtiyojlari, qiziqishlari, mayllari, tarbiyasi va boshqa ijtimoiy faoliyat turlarini aks ettiradi. Ota-onalarning bola shaxsiga ilmiy dunyoqarash asoslari, ma'naviy-axloqiy, nafosat, mehnat va boshqa ijtimoiy omillarni shakllantirish maqsadida tizimli ta'sir ko'rsatish jarayoniga oilaviy tarbiya deyiladi.</a:t>
            </a:r>
            <a:endParaRPr lang="ru-RU" altLang="ru-RU" sz="1800" b="1" smtClean="0">
              <a:solidFill>
                <a:schemeClr val="hlink"/>
              </a:solidFill>
              <a:effectLst>
                <a:outerShdw blurRad="38100" dist="38100" dir="2700000" algn="tl">
                  <a:srgbClr val="C0C0C0"/>
                </a:outerShdw>
              </a:effectLst>
            </a:endParaRPr>
          </a:p>
        </p:txBody>
      </p:sp>
      <p:pic>
        <p:nvPicPr>
          <p:cNvPr id="41987" name="Picture 3" descr="38"/>
          <p:cNvPicPr>
            <a:picLocks noChangeAspect="1" noChangeArrowheads="1"/>
          </p:cNvPicPr>
          <p:nvPr/>
        </p:nvPicPr>
        <p:blipFill>
          <a:blip r:embed="rId2">
            <a:extLst>
              <a:ext uri="{28A0092B-C50C-407E-A947-70E740481C1C}">
                <a14:useLocalDpi xmlns:a14="http://schemas.microsoft.com/office/drawing/2010/main" val="0"/>
              </a:ext>
            </a:extLst>
          </a:blip>
          <a:srcRect b="6137"/>
          <a:stretch>
            <a:fillRect/>
          </a:stretch>
        </p:blipFill>
        <p:spPr bwMode="auto">
          <a:xfrm>
            <a:off x="1476375" y="0"/>
            <a:ext cx="6096000" cy="3284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1986">
                                            <p:txEl>
                                              <p:pRg st="0" end="0"/>
                                            </p:txEl>
                                          </p:spTgt>
                                        </p:tgtEl>
                                        <p:attrNameLst>
                                          <p:attrName>style.visibility</p:attrName>
                                        </p:attrNameLst>
                                      </p:cBhvr>
                                      <p:to>
                                        <p:strVal val="visible"/>
                                      </p:to>
                                    </p:set>
                                    <p:animEffect transition="in" filter="fade">
                                      <p:cBhvr>
                                        <p:cTn id="7" dur="1000"/>
                                        <p:tgtEl>
                                          <p:spTgt spid="41986">
                                            <p:txEl>
                                              <p:pRg st="0" end="0"/>
                                            </p:txEl>
                                          </p:spTgt>
                                        </p:tgtEl>
                                      </p:cBhvr>
                                    </p:animEffect>
                                    <p:anim calcmode="lin" valueType="num">
                                      <p:cBhvr>
                                        <p:cTn id="8" dur="1000" fill="hold"/>
                                        <p:tgtEl>
                                          <p:spTgt spid="41986">
                                            <p:txEl>
                                              <p:pRg st="0" end="0"/>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41986">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41986">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303213" y="115888"/>
            <a:ext cx="8509000" cy="13255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r>
              <a:rPr lang="en-US" altLang="ru-RU" sz="3800" b="0" smtClean="0">
                <a:solidFill>
                  <a:schemeClr val="hlink"/>
                </a:solidFill>
                <a:effectLst>
                  <a:outerShdw blurRad="38100" dist="38100" dir="2700000" algn="tl">
                    <a:srgbClr val="C0C0C0"/>
                  </a:outerShdw>
                </a:effectLst>
              </a:rPr>
              <a:t>Jamiyatning asosiy bo'g`ini bo'lmish-oilalarning vazifalari turli-tuman</a:t>
            </a:r>
            <a:r>
              <a:rPr lang="en-US" altLang="ru-RU" sz="3800" smtClean="0">
                <a:solidFill>
                  <a:schemeClr val="hlink"/>
                </a:solidFill>
                <a:effectLst/>
              </a:rPr>
              <a:t> </a:t>
            </a:r>
            <a:endParaRPr lang="ru-RU" altLang="ru-RU" sz="3800" smtClean="0">
              <a:solidFill>
                <a:schemeClr val="hlink"/>
              </a:solidFill>
              <a:effectLst/>
            </a:endParaRPr>
          </a:p>
        </p:txBody>
      </p:sp>
      <p:pic>
        <p:nvPicPr>
          <p:cNvPr id="43011" name="Picture 3" descr="image006"/>
          <p:cNvPicPr>
            <a:picLocks noChangeAspect="1" noChangeArrowheads="1"/>
          </p:cNvPicPr>
          <p:nvPr/>
        </p:nvPicPr>
        <p:blipFill>
          <a:blip r:embed="rId2">
            <a:lum contrast="18000"/>
            <a:extLst>
              <a:ext uri="{28A0092B-C50C-407E-A947-70E740481C1C}">
                <a14:useLocalDpi xmlns:a14="http://schemas.microsoft.com/office/drawing/2010/main" val="0"/>
              </a:ext>
            </a:extLst>
          </a:blip>
          <a:srcRect b="6323"/>
          <a:stretch>
            <a:fillRect/>
          </a:stretch>
        </p:blipFill>
        <p:spPr bwMode="auto">
          <a:xfrm>
            <a:off x="323850" y="1916113"/>
            <a:ext cx="849788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fade">
                                      <p:cBhvr>
                                        <p:cTn id="7" dur="1000"/>
                                        <p:tgtEl>
                                          <p:spTgt spid="43010"/>
                                        </p:tgtEl>
                                      </p:cBhvr>
                                    </p:animEffect>
                                    <p:anim calcmode="lin" valueType="num">
                                      <p:cBhvr>
                                        <p:cTn id="8" dur="1000" fill="hold"/>
                                        <p:tgtEl>
                                          <p:spTgt spid="43010"/>
                                        </p:tgtEl>
                                        <p:attrNameLst>
                                          <p:attrName>ppt_x</p:attrName>
                                        </p:attrNameLst>
                                      </p:cBhvr>
                                      <p:tavLst>
                                        <p:tav tm="0">
                                          <p:val>
                                            <p:strVal val="#ppt_x"/>
                                          </p:val>
                                        </p:tav>
                                        <p:tav tm="100000">
                                          <p:val>
                                            <p:strVal val="#ppt_x"/>
                                          </p:val>
                                        </p:tav>
                                      </p:tavLst>
                                    </p:anim>
                                    <p:anim calcmode="lin" valueType="num">
                                      <p:cBhvr>
                                        <p:cTn id="9" dur="898" decel="100000" fill="hold"/>
                                        <p:tgtEl>
                                          <p:spTgt spid="43010"/>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430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ъект 2"/>
          <p:cNvSpPr>
            <a:spLocks noGrp="1"/>
          </p:cNvSpPr>
          <p:nvPr>
            <p:ph sz="quarter" idx="13"/>
          </p:nvPr>
        </p:nvSpPr>
        <p:spPr>
          <a:xfrm>
            <a:off x="539750" y="731838"/>
            <a:ext cx="8208963" cy="5218112"/>
          </a:xfrm>
        </p:spPr>
        <p:txBody>
          <a:bodyPr/>
          <a:lstStyle/>
          <a:p>
            <a:pPr marL="44450" indent="0" eaLnBrk="1" hangingPunct="1">
              <a:buFont typeface="Georgia" panose="02040502050405020303" pitchFamily="18" charset="0"/>
              <a:buNone/>
            </a:pPr>
            <a:endParaRPr lang="en-US" altLang="ru-RU" smtClean="0"/>
          </a:p>
          <a:p>
            <a:pPr marL="44450" indent="0" eaLnBrk="1" hangingPunct="1">
              <a:buFont typeface="Georgia" panose="02040502050405020303" pitchFamily="18" charset="0"/>
              <a:buNone/>
            </a:pPr>
            <a:endParaRPr lang="en-US" altLang="ru-RU" smtClean="0"/>
          </a:p>
          <a:p>
            <a:pPr marL="44450" indent="0" eaLnBrk="1" hangingPunct="1">
              <a:buFont typeface="Georgia" panose="02040502050405020303" pitchFamily="18" charset="0"/>
              <a:buNone/>
            </a:pPr>
            <a:endParaRPr lang="en-US" altLang="ru-RU" smtClean="0"/>
          </a:p>
          <a:p>
            <a:pPr marL="44450" indent="0" eaLnBrk="1" hangingPunct="1">
              <a:buFont typeface="Georgia" panose="02040502050405020303" pitchFamily="18" charset="0"/>
              <a:buNone/>
            </a:pPr>
            <a:endParaRPr lang="en-US" altLang="ru-RU" smtClean="0"/>
          </a:p>
          <a:p>
            <a:pPr marL="44450" indent="0" algn="ctr" eaLnBrk="1" hangingPunct="1">
              <a:buFont typeface="Georgia" panose="02040502050405020303" pitchFamily="18" charset="0"/>
              <a:buNone/>
            </a:pPr>
            <a:r>
              <a:rPr lang="en-US" altLang="ru-RU" sz="4000" b="1" smtClean="0">
                <a:solidFill>
                  <a:srgbClr val="002060"/>
                </a:solidFill>
                <a:latin typeface="Times New Roman" panose="02020603050405020304" pitchFamily="18" charset="0"/>
                <a:cs typeface="Times New Roman" panose="02020603050405020304" pitchFamily="18" charset="0"/>
              </a:rPr>
              <a:t>E’’TIBORINGIZ UCHUN RAXMAT</a:t>
            </a:r>
            <a:r>
              <a:rPr lang="uz-Cyrl-UZ" altLang="ru-RU" sz="4000" b="1" smtClean="0">
                <a:solidFill>
                  <a:srgbClr val="002060"/>
                </a:solidFill>
                <a:latin typeface="Times New Roman" panose="02020603050405020304" pitchFamily="18" charset="0"/>
                <a:cs typeface="Times New Roman" panose="02020603050405020304" pitchFamily="18" charset="0"/>
              </a:rPr>
              <a:t>!</a:t>
            </a:r>
            <a:endParaRPr lang="ru-RU" altLang="ru-RU" sz="4000" b="1" smtClean="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08912" cy="1143000"/>
          </a:xfrm>
        </p:spPr>
        <p:txBody>
          <a:bodyPr/>
          <a:lstStyle/>
          <a:p>
            <a:pPr marL="0" indent="0" algn="ctr" eaLnBrk="1" hangingPunct="1">
              <a:buFont typeface="Georgia" panose="02040502050405020303" pitchFamily="18" charset="0"/>
              <a:buNone/>
              <a:defRPr/>
            </a:pPr>
            <a:r>
              <a:rPr lang="uz-Cyrl-UZ" sz="4800" dirty="0">
                <a:solidFill>
                  <a:schemeClr val="tx1"/>
                </a:solidFill>
                <a:latin typeface="Times New Roman" pitchFamily="18" charset="0"/>
                <a:cs typeface="Times New Roman" pitchFamily="18" charset="0"/>
              </a:rPr>
              <a:t>Reja:</a:t>
            </a:r>
            <a:r>
              <a:rPr lang="ru-RU" sz="4400" dirty="0">
                <a:solidFill>
                  <a:schemeClr val="tx1"/>
                </a:solidFill>
                <a:latin typeface="Times New Roman" pitchFamily="18" charset="0"/>
                <a:cs typeface="Times New Roman" pitchFamily="18" charset="0"/>
              </a:rPr>
              <a:t/>
            </a:r>
            <a:br>
              <a:rPr lang="ru-RU" sz="4400" dirty="0">
                <a:solidFill>
                  <a:schemeClr val="tx1"/>
                </a:solidFill>
                <a:latin typeface="Times New Roman" pitchFamily="18" charset="0"/>
                <a:cs typeface="Times New Roman" pitchFamily="18" charset="0"/>
              </a:rPr>
            </a:br>
            <a:endParaRPr lang="ru-RU" dirty="0">
              <a:solidFill>
                <a:schemeClr val="tx1"/>
              </a:solidFill>
            </a:endParaRPr>
          </a:p>
        </p:txBody>
      </p:sp>
      <p:sp>
        <p:nvSpPr>
          <p:cNvPr id="3" name="Объект 2"/>
          <p:cNvSpPr>
            <a:spLocks noGrp="1"/>
          </p:cNvSpPr>
          <p:nvPr>
            <p:ph sz="quarter" idx="13"/>
          </p:nvPr>
        </p:nvSpPr>
        <p:spPr>
          <a:xfrm>
            <a:off x="251520" y="1340768"/>
            <a:ext cx="8424936" cy="5112568"/>
          </a:xfrm>
          <a:extLst/>
        </p:spPr>
        <p:txBody>
          <a:bodyPr/>
          <a:lstStyle/>
          <a:p>
            <a:pPr marL="0" lvl="6" indent="0" algn="just" defTabSz="633413">
              <a:buFont typeface="Georgia" pitchFamily="18" charset="0"/>
              <a:buNone/>
              <a:defRPr/>
            </a:pPr>
            <a:r>
              <a:rPr lang="en-US" sz="3200" dirty="0" smtClean="0">
                <a:solidFill>
                  <a:schemeClr val="tx1"/>
                </a:solidFill>
                <a:latin typeface="Times New Roman" pitchFamily="18" charset="0"/>
                <a:cs typeface="Times New Roman" pitchFamily="18" charset="0"/>
              </a:rPr>
              <a:t>1. </a:t>
            </a:r>
            <a:r>
              <a:rPr lang="en-US" sz="3200" dirty="0" err="1" smtClean="0">
                <a:solidFill>
                  <a:schemeClr val="tx1"/>
                </a:solidFill>
                <a:latin typeface="Times New Roman" pitchFamily="18" charset="0"/>
                <a:cs typeface="Times New Roman" pitchFamily="18" charset="0"/>
              </a:rPr>
              <a:t>Oila</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bilan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olib</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boriladigan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ijtimoiy-pedagogik</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faoliyat</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mazmuni</a:t>
            </a:r>
            <a:r>
              <a:rPr lang="uz-Cyrl-UZ" sz="3200" dirty="0">
                <a:solidFill>
                  <a:schemeClr val="tx1"/>
                </a:solidFill>
                <a:latin typeface="Times New Roman" pitchFamily="18" charset="0"/>
                <a:cs typeface="Times New Roman" pitchFamily="18" charset="0"/>
              </a:rPr>
              <a:t>. </a:t>
            </a:r>
            <a:endParaRPr lang="en-US" sz="3200" dirty="0" smtClean="0">
              <a:solidFill>
                <a:schemeClr val="tx1"/>
              </a:solidFill>
              <a:latin typeface="Times New Roman" pitchFamily="18" charset="0"/>
              <a:cs typeface="Times New Roman" pitchFamily="18" charset="0"/>
            </a:endParaRPr>
          </a:p>
          <a:p>
            <a:pPr marL="0" lvl="6" indent="0" algn="just" defTabSz="633413">
              <a:buFont typeface="Georgia" pitchFamily="18" charset="0"/>
              <a:buNone/>
              <a:defRPr/>
            </a:pPr>
            <a:r>
              <a:rPr lang="en-US" sz="3200" dirty="0" smtClean="0">
                <a:solidFill>
                  <a:schemeClr val="tx1"/>
                </a:solidFill>
                <a:latin typeface="Times New Roman" pitchFamily="18" charset="0"/>
                <a:cs typeface="Times New Roman" pitchFamily="18" charset="0"/>
              </a:rPr>
              <a:t>2. </a:t>
            </a:r>
            <a:r>
              <a:rPr lang="uz-Cyrl-UZ" sz="3200" dirty="0" smtClean="0">
                <a:solidFill>
                  <a:schemeClr val="tx1"/>
                </a:solidFill>
                <a:latin typeface="Times New Roman" pitchFamily="18" charset="0"/>
                <a:cs typeface="Times New Roman" pitchFamily="18" charset="0"/>
              </a:rPr>
              <a:t>Ijtimoiy </a:t>
            </a:r>
            <a:r>
              <a:rPr lang="uz-Cyrl-UZ" sz="3200" dirty="0">
                <a:solidFill>
                  <a:schemeClr val="tx1"/>
                </a:solidFill>
                <a:latin typeface="Times New Roman" pitchFamily="18" charset="0"/>
                <a:cs typeface="Times New Roman" pitchFamily="18" charset="0"/>
              </a:rPr>
              <a:t>pedagogning oillalarga ko’rsatadigan ijtimoiy-pedagogik </a:t>
            </a:r>
            <a:r>
              <a:rPr lang="en-US" sz="3200" dirty="0" err="1">
                <a:solidFill>
                  <a:schemeClr val="tx1"/>
                </a:solidFill>
                <a:latin typeface="Times New Roman" pitchFamily="18" charset="0"/>
                <a:cs typeface="Times New Roman" pitchFamily="18" charset="0"/>
              </a:rPr>
              <a:t>yordam</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shakllari</a:t>
            </a:r>
            <a:r>
              <a:rPr lang="en-US" sz="3200" dirty="0">
                <a:solidFill>
                  <a:schemeClr val="tx1"/>
                </a:solidFill>
                <a:latin typeface="Times New Roman" pitchFamily="18" charset="0"/>
                <a:cs typeface="Times New Roman" pitchFamily="18" charset="0"/>
              </a:rPr>
              <a:t>. </a:t>
            </a:r>
            <a:endParaRPr lang="ru-RU" sz="3200" dirty="0">
              <a:solidFill>
                <a:schemeClr val="tx1"/>
              </a:solidFill>
              <a:latin typeface="Times New Roman" pitchFamily="18" charset="0"/>
              <a:cs typeface="Times New Roman" pitchFamily="18" charset="0"/>
            </a:endParaRPr>
          </a:p>
          <a:p>
            <a:pPr marL="0" lvl="6" indent="0" algn="just" defTabSz="633413">
              <a:buFont typeface="Georgia" pitchFamily="18" charset="0"/>
              <a:buNone/>
              <a:defRPr/>
            </a:pPr>
            <a:r>
              <a:rPr lang="en-US" sz="3200" dirty="0" smtClean="0">
                <a:solidFill>
                  <a:schemeClr val="tx1"/>
                </a:solidFill>
                <a:latin typeface="Times New Roman" pitchFamily="18" charset="0"/>
                <a:cs typeface="Times New Roman" pitchFamily="18" charset="0"/>
              </a:rPr>
              <a:t>3. </a:t>
            </a:r>
            <a:r>
              <a:rPr lang="uz-Cyrl-UZ" sz="3200" dirty="0" smtClean="0">
                <a:solidFill>
                  <a:schemeClr val="tx1"/>
                </a:solidFill>
                <a:latin typeface="Times New Roman" pitchFamily="18" charset="0"/>
                <a:cs typeface="Times New Roman" pitchFamily="18" charset="0"/>
              </a:rPr>
              <a:t>Vasiylik </a:t>
            </a:r>
            <a:r>
              <a:rPr lang="uz-Cyrl-UZ" sz="3200" dirty="0">
                <a:solidFill>
                  <a:schemeClr val="tx1"/>
                </a:solidFill>
                <a:latin typeface="Times New Roman" pitchFamily="18" charset="0"/>
                <a:cs typeface="Times New Roman" pitchFamily="18" charset="0"/>
              </a:rPr>
              <a:t>va homiylik – ijtimoiy-pedagogik faoliyatning muhim yo’nalishi. </a:t>
            </a:r>
            <a:endParaRPr lang="en-US" sz="3200" dirty="0" smtClean="0">
              <a:solidFill>
                <a:schemeClr val="tx1"/>
              </a:solidFill>
              <a:latin typeface="Times New Roman" pitchFamily="18" charset="0"/>
              <a:cs typeface="Times New Roman" pitchFamily="18" charset="0"/>
            </a:endParaRPr>
          </a:p>
          <a:p>
            <a:pPr marL="0" lvl="6" indent="0" algn="just" defTabSz="633413">
              <a:buFont typeface="Georgia" pitchFamily="18" charset="0"/>
              <a:buNone/>
              <a:defRPr/>
            </a:pPr>
            <a:r>
              <a:rPr lang="en-US" sz="3200" dirty="0" smtClean="0">
                <a:solidFill>
                  <a:schemeClr val="tx1"/>
                </a:solidFill>
                <a:latin typeface="Times New Roman" pitchFamily="18" charset="0"/>
                <a:cs typeface="Times New Roman" pitchFamily="18" charset="0"/>
              </a:rPr>
              <a:t>4. Ota-</a:t>
            </a:r>
            <a:r>
              <a:rPr lang="en-US" sz="3200" dirty="0" err="1" smtClean="0">
                <a:solidFill>
                  <a:schemeClr val="tx1"/>
                </a:solidFill>
                <a:latin typeface="Times New Roman" pitchFamily="18" charset="0"/>
                <a:cs typeface="Times New Roman" pitchFamily="18" charset="0"/>
              </a:rPr>
              <a:t>ona</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qaramog’ida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bo’lmagan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bolalar</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bilan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ijtimoiy-pedagogik</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ish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yuritish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metodikasi</a:t>
            </a:r>
            <a:r>
              <a:rPr lang="uz-Cyrl-UZ" sz="3200" dirty="0">
                <a:solidFill>
                  <a:schemeClr val="tx1"/>
                </a:solidFill>
                <a:latin typeface="Times New Roman" pitchFamily="18" charset="0"/>
                <a:cs typeface="Times New Roman" pitchFamily="18" charset="0"/>
              </a:rPr>
              <a:t>.</a:t>
            </a:r>
            <a:endParaRPr lang="ru-RU" sz="3200" dirty="0">
              <a:solidFill>
                <a:schemeClr val="tx1"/>
              </a:solidFill>
              <a:latin typeface="Times New Roman" pitchFamily="18" charset="0"/>
              <a:cs typeface="Times New Roman" pitchFamily="18" charset="0"/>
            </a:endParaRPr>
          </a:p>
          <a:p>
            <a:pPr marL="0" indent="0" algn="just" eaLnBrk="1" hangingPunct="1">
              <a:buFont typeface="Georgia" panose="02040502050405020303" pitchFamily="18" charset="0"/>
              <a:buNone/>
              <a:defRPr/>
            </a:pP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88640"/>
            <a:ext cx="7920880" cy="576064"/>
          </a:xfrm>
        </p:spPr>
        <p:txBody>
          <a:bodyPr/>
          <a:lstStyle/>
          <a:p>
            <a:pPr marL="0" indent="0" algn="ctr" eaLnBrk="1" hangingPunct="1">
              <a:buFont typeface="Georgia" panose="02040502050405020303" pitchFamily="18" charset="0"/>
              <a:buNone/>
              <a:defRPr/>
            </a:pPr>
            <a:r>
              <a:rPr lang="en-US" sz="3200" dirty="0" err="1" smtClean="0">
                <a:solidFill>
                  <a:schemeClr val="tx1"/>
                </a:solidFill>
                <a:latin typeface="Times New Roman" pitchFamily="18" charset="0"/>
                <a:cs typeface="Times New Roman" pitchFamily="18" charset="0"/>
              </a:rPr>
              <a:t>Blis-so’rov</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savollari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javoblari</a:t>
            </a:r>
            <a:r>
              <a:rPr lang="uz-Cyrl-UZ" sz="3200" dirty="0" smtClean="0">
                <a:solidFill>
                  <a:schemeClr val="tx1"/>
                </a:solidFill>
                <a:latin typeface="Times New Roman" pitchFamily="18" charset="0"/>
                <a:cs typeface="Times New Roman" pitchFamily="18" charset="0"/>
              </a:rPr>
              <a:t>:</a:t>
            </a: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endParaRPr lang="ru-RU" sz="3200" dirty="0"/>
          </a:p>
        </p:txBody>
      </p:sp>
      <p:sp>
        <p:nvSpPr>
          <p:cNvPr id="3" name="Объект 2"/>
          <p:cNvSpPr>
            <a:spLocks noGrp="1"/>
          </p:cNvSpPr>
          <p:nvPr>
            <p:ph sz="quarter" idx="13"/>
          </p:nvPr>
        </p:nvSpPr>
        <p:spPr>
          <a:xfrm>
            <a:off x="107950" y="1052513"/>
            <a:ext cx="8856663" cy="5689600"/>
          </a:xfrm>
        </p:spPr>
        <p:txBody>
          <a:bodyPr/>
          <a:lstStyle/>
          <a:p>
            <a:pPr marL="0" indent="0" algn="just" eaLnBrk="1" hangingPunct="1">
              <a:spcBef>
                <a:spcPts val="0"/>
              </a:spcBef>
              <a:spcAft>
                <a:spcPts val="0"/>
              </a:spcAft>
              <a:buFont typeface="Georgia" panose="02040502050405020303" pitchFamily="18" charset="0"/>
              <a:buNone/>
              <a:defRPr/>
            </a:pPr>
            <a:r>
              <a:rPr lang="en-US" sz="1520" dirty="0" smtClean="0">
                <a:latin typeface="Times New Roman" pitchFamily="18" charset="0"/>
                <a:cs typeface="Times New Roman" pitchFamily="18" charset="0"/>
              </a:rPr>
              <a:t>1. </a:t>
            </a:r>
            <a:r>
              <a:rPr lang="en-US" sz="1520" dirty="0" err="1" smtClean="0">
                <a:solidFill>
                  <a:srgbClr val="002060"/>
                </a:solidFill>
                <a:latin typeface="Times New Roman" pitchFamily="18" charset="0"/>
                <a:cs typeface="Times New Roman" pitchFamily="18" charset="0"/>
              </a:rPr>
              <a:t>Ijtimoiy-pedagogik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nuqtai-nazardan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oilalarni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to’rtta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turga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kiritish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mumkin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tinch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baxtli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oilalar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xatar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guruhi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oillari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notinch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oilalar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asosial</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oilalar</a:t>
            </a:r>
            <a:r>
              <a:rPr lang="en-US" sz="1520" dirty="0" smtClean="0">
                <a:solidFill>
                  <a:srgbClr val="002060"/>
                </a:solidFill>
                <a:latin typeface="Times New Roman" pitchFamily="18" charset="0"/>
                <a:cs typeface="Times New Roman" pitchFamily="18" charset="0"/>
              </a:rPr>
              <a:t>.</a:t>
            </a:r>
          </a:p>
          <a:p>
            <a:pPr marL="0" indent="0" algn="just" eaLnBrk="1" hangingPunct="1">
              <a:spcBef>
                <a:spcPts val="0"/>
              </a:spcBef>
              <a:spcAft>
                <a:spcPts val="0"/>
              </a:spcAft>
              <a:buFont typeface="Georgia" panose="02040502050405020303" pitchFamily="18" charset="0"/>
              <a:buNone/>
              <a:defRPr/>
            </a:pPr>
            <a:r>
              <a:rPr lang="en-US" sz="1520" dirty="0" smtClean="0">
                <a:solidFill>
                  <a:srgbClr val="002060"/>
                </a:solidFill>
                <a:latin typeface="Times New Roman" pitchFamily="18" charset="0"/>
                <a:cs typeface="Times New Roman" pitchFamily="18" charset="0"/>
              </a:rPr>
              <a:t>2. </a:t>
            </a:r>
            <a:r>
              <a:rPr lang="en-US" sz="1520" dirty="0" err="1" smtClean="0">
                <a:solidFill>
                  <a:srgbClr val="002060"/>
                </a:solidFill>
                <a:latin typeface="Times New Roman" pitchFamily="18" charset="0"/>
                <a:cs typeface="Times New Roman" pitchFamily="18" charset="0"/>
              </a:rPr>
              <a:t>Oilaning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to’rtta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ijtimoiy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maqomi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mavjud</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ijtimoiy-iqtisodiy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psixologik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ijtimoiy-madaniy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vaziyatli-rolli</a:t>
            </a:r>
            <a:r>
              <a:rPr lang="en-US" sz="1520" dirty="0" smtClean="0">
                <a:solidFill>
                  <a:srgbClr val="002060"/>
                </a:solidFill>
                <a:latin typeface="Times New Roman" pitchFamily="18" charset="0"/>
                <a:cs typeface="Times New Roman" pitchFamily="18" charset="0"/>
              </a:rPr>
              <a:t>.</a:t>
            </a:r>
          </a:p>
          <a:p>
            <a:pPr marL="0" indent="0" algn="just" eaLnBrk="1" hangingPunct="1">
              <a:spcBef>
                <a:spcPts val="0"/>
              </a:spcBef>
              <a:spcAft>
                <a:spcPts val="0"/>
              </a:spcAft>
              <a:buFont typeface="Georgia" panose="02040502050405020303" pitchFamily="18" charset="0"/>
              <a:buNone/>
              <a:defRPr/>
            </a:pPr>
            <a:r>
              <a:rPr lang="en-US" sz="1520" dirty="0" smtClean="0">
                <a:solidFill>
                  <a:srgbClr val="002060"/>
                </a:solidFill>
                <a:latin typeface="Times New Roman" pitchFamily="18" charset="0"/>
                <a:cs typeface="Times New Roman" pitchFamily="18" charset="0"/>
              </a:rPr>
              <a:t>3. </a:t>
            </a:r>
            <a:r>
              <a:rPr lang="en-US" sz="1520" dirty="0" err="1" smtClean="0">
                <a:solidFill>
                  <a:srgbClr val="002060"/>
                </a:solidFill>
                <a:latin typeface="Times New Roman" pitchFamily="18" charset="0"/>
                <a:cs typeface="Times New Roman" pitchFamily="18" charset="0"/>
              </a:rPr>
              <a:t>Ijtimoiy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pedagog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bilan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yuritishda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uchta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asosiy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rolni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bajaradi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maslahatchi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metodist</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himoyachi</a:t>
            </a:r>
            <a:r>
              <a:rPr lang="en-US" sz="1520" dirty="0" smtClean="0">
                <a:solidFill>
                  <a:srgbClr val="002060"/>
                </a:solidFill>
                <a:latin typeface="Times New Roman" pitchFamily="18" charset="0"/>
                <a:cs typeface="Times New Roman" pitchFamily="18" charset="0"/>
              </a:rPr>
              <a:t>.</a:t>
            </a:r>
          </a:p>
          <a:p>
            <a:pPr marL="0" indent="0" algn="just" eaLnBrk="1" hangingPunct="1">
              <a:spcBef>
                <a:spcPts val="0"/>
              </a:spcBef>
              <a:spcAft>
                <a:spcPts val="0"/>
              </a:spcAft>
              <a:buFont typeface="Georgia" panose="02040502050405020303" pitchFamily="18" charset="0"/>
              <a:buNone/>
              <a:defRPr/>
            </a:pPr>
            <a:r>
              <a:rPr lang="en-US" sz="1520" dirty="0" smtClean="0">
                <a:solidFill>
                  <a:srgbClr val="002060"/>
                </a:solidFill>
                <a:latin typeface="Times New Roman" pitchFamily="18" charset="0"/>
                <a:cs typeface="Times New Roman" pitchFamily="18" charset="0"/>
              </a:rPr>
              <a:t>4. </a:t>
            </a:r>
            <a:r>
              <a:rPr lang="en-US" sz="1520" dirty="0" err="1" smtClean="0">
                <a:solidFill>
                  <a:srgbClr val="002060"/>
                </a:solidFill>
                <a:latin typeface="Times New Roman" pitchFamily="18" charset="0"/>
                <a:cs typeface="Times New Roman" pitchFamily="18" charset="0"/>
              </a:rPr>
              <a:t>Yetim</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bolalar</a:t>
            </a:r>
            <a:r>
              <a:rPr lang="en-US" sz="1520" dirty="0" smtClean="0">
                <a:solidFill>
                  <a:srgbClr val="002060"/>
                </a:solidFill>
                <a:latin typeface="Times New Roman" pitchFamily="18" charset="0"/>
                <a:cs typeface="Times New Roman" pitchFamily="18" charset="0"/>
              </a:rPr>
              <a:t> – </a:t>
            </a:r>
            <a:r>
              <a:rPr lang="en-US" sz="1520" dirty="0" err="1" smtClean="0">
                <a:solidFill>
                  <a:srgbClr val="002060"/>
                </a:solidFill>
                <a:latin typeface="Times New Roman" pitchFamily="18" charset="0"/>
                <a:cs typeface="Times New Roman" pitchFamily="18" charset="0"/>
              </a:rPr>
              <a:t>bu</a:t>
            </a:r>
            <a:r>
              <a:rPr lang="en-US" sz="1520" dirty="0" smtClean="0">
                <a:solidFill>
                  <a:srgbClr val="002060"/>
                </a:solidFill>
                <a:latin typeface="Times New Roman" pitchFamily="18" charset="0"/>
                <a:cs typeface="Times New Roman" pitchFamily="18" charset="0"/>
              </a:rPr>
              <a:t> 18 </a:t>
            </a:r>
            <a:r>
              <a:rPr lang="en-US" sz="1520" dirty="0" err="1" smtClean="0">
                <a:solidFill>
                  <a:srgbClr val="002060"/>
                </a:solidFill>
                <a:latin typeface="Times New Roman" pitchFamily="18" charset="0"/>
                <a:cs typeface="Times New Roman" pitchFamily="18" charset="0"/>
              </a:rPr>
              <a:t>yoshgacha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ota-onasining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biri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yoki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ikkalasi</a:t>
            </a:r>
            <a:r>
              <a:rPr lang="en-US" sz="1520" dirty="0" smtClean="0">
                <a:solidFill>
                  <a:srgbClr val="002060"/>
                </a:solidFill>
                <a:latin typeface="Times New Roman" pitchFamily="18" charset="0"/>
                <a:cs typeface="Times New Roman" pitchFamily="18" charset="0"/>
              </a:rPr>
              <a:t> ham </a:t>
            </a:r>
            <a:r>
              <a:rPr lang="en-US" sz="1520" dirty="0" err="1" smtClean="0">
                <a:solidFill>
                  <a:srgbClr val="002060"/>
                </a:solidFill>
                <a:latin typeface="Times New Roman" pitchFamily="18" charset="0"/>
                <a:cs typeface="Times New Roman" pitchFamily="18" charset="0"/>
              </a:rPr>
              <a:t>vafot</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etgan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bolalardir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Ijtimoiy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yetim</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bolalar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esa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biologik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ota-onalari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biroq</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turli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sabablarga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ko’ra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ularning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tarbiyasi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bilan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shug’ullanmaydigan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bolalardir</a:t>
            </a:r>
            <a:r>
              <a:rPr lang="en-US" sz="1520" dirty="0" smtClean="0">
                <a:solidFill>
                  <a:srgbClr val="002060"/>
                </a:solidFill>
                <a:latin typeface="Times New Roman" pitchFamily="18" charset="0"/>
                <a:cs typeface="Times New Roman" pitchFamily="18" charset="0"/>
              </a:rPr>
              <a:t>. </a:t>
            </a:r>
          </a:p>
          <a:p>
            <a:pPr marL="0" indent="0" algn="just" eaLnBrk="1" hangingPunct="1">
              <a:spcBef>
                <a:spcPts val="0"/>
              </a:spcBef>
              <a:spcAft>
                <a:spcPts val="0"/>
              </a:spcAft>
              <a:buFont typeface="Georgia" panose="02040502050405020303" pitchFamily="18" charset="0"/>
              <a:buNone/>
              <a:defRPr/>
            </a:pPr>
            <a:r>
              <a:rPr lang="en-US" sz="1520" dirty="0" smtClean="0">
                <a:solidFill>
                  <a:srgbClr val="002060"/>
                </a:solidFill>
                <a:latin typeface="Times New Roman" pitchFamily="18" charset="0"/>
                <a:cs typeface="Times New Roman" pitchFamily="18" charset="0"/>
              </a:rPr>
              <a:t>5. </a:t>
            </a:r>
            <a:r>
              <a:rPr lang="en-US" sz="1520" dirty="0" err="1" smtClean="0">
                <a:solidFill>
                  <a:srgbClr val="002060"/>
                </a:solidFill>
                <a:latin typeface="Times New Roman" pitchFamily="18" charset="0"/>
                <a:cs typeface="Times New Roman" pitchFamily="18" charset="0"/>
              </a:rPr>
              <a:t>Yetimlikning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kelib</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chiqishining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uchta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asosiy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sababi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mavjud</a:t>
            </a:r>
            <a:r>
              <a:rPr lang="en-US" sz="1520" dirty="0" smtClean="0">
                <a:solidFill>
                  <a:srgbClr val="002060"/>
                </a:solidFill>
                <a:latin typeface="Times New Roman" pitchFamily="18" charset="0"/>
                <a:cs typeface="Times New Roman" pitchFamily="18" charset="0"/>
              </a:rPr>
              <a:t>: 1) </a:t>
            </a:r>
            <a:r>
              <a:rPr lang="en-US" sz="1520" dirty="0" err="1" smtClean="0">
                <a:solidFill>
                  <a:srgbClr val="002060"/>
                </a:solidFill>
                <a:latin typeface="Times New Roman" pitchFamily="18" charset="0"/>
                <a:cs typeface="Times New Roman" pitchFamily="18" charset="0"/>
              </a:rPr>
              <a:t>ota-onalarning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o’z</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voyaga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yetmagan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bolasidan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voz</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kechishi</a:t>
            </a:r>
            <a:r>
              <a:rPr lang="en-US" sz="1520" dirty="0" smtClean="0">
                <a:solidFill>
                  <a:srgbClr val="002060"/>
                </a:solidFill>
                <a:latin typeface="Times New Roman" pitchFamily="18" charset="0"/>
                <a:cs typeface="Times New Roman" pitchFamily="18" charset="0"/>
              </a:rPr>
              <a:t>; 2) </a:t>
            </a:r>
            <a:r>
              <a:rPr lang="en-US" sz="1520" dirty="0" err="1" smtClean="0">
                <a:solidFill>
                  <a:srgbClr val="002060"/>
                </a:solidFill>
                <a:latin typeface="Times New Roman" pitchFamily="18" charset="0"/>
                <a:cs typeface="Times New Roman" pitchFamily="18" charset="0"/>
              </a:rPr>
              <a:t>ota-onalik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huquqidan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mahrum</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etilish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turli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sabablarga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ko’ra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ota-onalarning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vafot</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etishi</a:t>
            </a:r>
            <a:r>
              <a:rPr lang="en-US" sz="1520" dirty="0" smtClean="0">
                <a:solidFill>
                  <a:srgbClr val="002060"/>
                </a:solidFill>
                <a:latin typeface="Times New Roman" pitchFamily="18" charset="0"/>
                <a:cs typeface="Times New Roman" pitchFamily="18" charset="0"/>
              </a:rPr>
              <a:t>.</a:t>
            </a:r>
          </a:p>
          <a:p>
            <a:pPr marL="0" indent="0" algn="just" eaLnBrk="1" hangingPunct="1">
              <a:spcBef>
                <a:spcPts val="0"/>
              </a:spcBef>
              <a:spcAft>
                <a:spcPts val="0"/>
              </a:spcAft>
              <a:buFont typeface="Georgia" panose="02040502050405020303" pitchFamily="18" charset="0"/>
              <a:buNone/>
              <a:defRPr/>
            </a:pPr>
            <a:r>
              <a:rPr lang="en-US" sz="1520" dirty="0" smtClean="0">
                <a:solidFill>
                  <a:srgbClr val="002060"/>
                </a:solidFill>
                <a:latin typeface="Times New Roman" pitchFamily="18" charset="0"/>
                <a:cs typeface="Times New Roman" pitchFamily="18" charset="0"/>
              </a:rPr>
              <a:t>6. Ota-</a:t>
            </a:r>
            <a:r>
              <a:rPr lang="en-US" sz="1520" dirty="0" err="1" smtClean="0">
                <a:solidFill>
                  <a:srgbClr val="002060"/>
                </a:solidFill>
                <a:latin typeface="Times New Roman" pitchFamily="18" charset="0"/>
                <a:cs typeface="Times New Roman" pitchFamily="18" charset="0"/>
              </a:rPr>
              <a:t>ona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qaramog’isiz</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qolgan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bolalarga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ota-onasi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vafot</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etgan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ota-onalik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huquqidan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mahrun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etilganlar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bedarak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yo’qolgan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ota-onasi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muomalaga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layoqatsiz</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ota-onasi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axloq</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tuzatish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muassasalarida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jazo</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o’tayotgan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ota-onasi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jinoyat</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sodir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etib</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xibsda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bo’lganlar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ota-onaning</a:t>
            </a:r>
            <a:r>
              <a:rPr lang="en-US" sz="1520" dirty="0" smtClean="0">
                <a:solidFill>
                  <a:srgbClr val="002060"/>
                </a:solidFill>
                <a:latin typeface="Times New Roman" pitchFamily="18" charset="0"/>
                <a:cs typeface="Times New Roman" pitchFamily="18" charset="0"/>
              </a:rPr>
              <a:t> bola </a:t>
            </a:r>
            <a:r>
              <a:rPr lang="en-US" sz="1520" dirty="0" err="1" smtClean="0">
                <a:solidFill>
                  <a:srgbClr val="002060"/>
                </a:solidFill>
                <a:latin typeface="Times New Roman" pitchFamily="18" charset="0"/>
                <a:cs typeface="Times New Roman" pitchFamily="18" charset="0"/>
              </a:rPr>
              <a:t>tarbiyasdan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voz</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kechishi</a:t>
            </a:r>
            <a:r>
              <a:rPr lang="en-US" sz="1520" dirty="0" smtClean="0">
                <a:solidFill>
                  <a:srgbClr val="002060"/>
                </a:solidFill>
                <a:latin typeface="Times New Roman" pitchFamily="18" charset="0"/>
                <a:cs typeface="Times New Roman" pitchFamily="18" charset="0"/>
              </a:rPr>
              <a:t>.</a:t>
            </a:r>
          </a:p>
          <a:p>
            <a:pPr marL="0" indent="0" algn="just" eaLnBrk="1" hangingPunct="1">
              <a:spcBef>
                <a:spcPts val="0"/>
              </a:spcBef>
              <a:spcAft>
                <a:spcPts val="0"/>
              </a:spcAft>
              <a:buFont typeface="Georgia" panose="02040502050405020303" pitchFamily="18" charset="0"/>
              <a:buNone/>
              <a:defRPr/>
            </a:pPr>
            <a:r>
              <a:rPr lang="en-US" sz="1520" dirty="0" smtClean="0">
                <a:solidFill>
                  <a:srgbClr val="002060"/>
                </a:solidFill>
                <a:latin typeface="Times New Roman" pitchFamily="18" charset="0"/>
                <a:cs typeface="Times New Roman" pitchFamily="18" charset="0"/>
              </a:rPr>
              <a:t>7. </a:t>
            </a:r>
            <a:r>
              <a:rPr lang="en-US" sz="1520" dirty="0" err="1" smtClean="0">
                <a:solidFill>
                  <a:srgbClr val="002060"/>
                </a:solidFill>
                <a:latin typeface="Times New Roman" pitchFamily="18" charset="0"/>
                <a:cs typeface="Times New Roman" pitchFamily="18" charset="0"/>
              </a:rPr>
              <a:t>Vasiylik</a:t>
            </a:r>
            <a:r>
              <a:rPr lang="en-US" sz="1520" dirty="0" smtClean="0">
                <a:solidFill>
                  <a:srgbClr val="002060"/>
                </a:solidFill>
                <a:latin typeface="Times New Roman" pitchFamily="18" charset="0"/>
                <a:cs typeface="Times New Roman" pitchFamily="18" charset="0"/>
              </a:rPr>
              <a:t> – </a:t>
            </a:r>
            <a:r>
              <a:rPr lang="en-US" sz="1520" dirty="0" err="1" smtClean="0">
                <a:solidFill>
                  <a:srgbClr val="002060"/>
                </a:solidFill>
                <a:latin typeface="Times New Roman" pitchFamily="18" charset="0"/>
                <a:cs typeface="Times New Roman" pitchFamily="18" charset="0"/>
              </a:rPr>
              <a:t>yetim</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bolalarga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ular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voyaga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yetgunga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qadar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g’amxurlik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qilish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ya’ni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ma’naviy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otalik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Homiylik</a:t>
            </a:r>
            <a:r>
              <a:rPr lang="en-US" sz="1520" dirty="0" smtClean="0">
                <a:solidFill>
                  <a:srgbClr val="002060"/>
                </a:solidFill>
                <a:latin typeface="Times New Roman" pitchFamily="18" charset="0"/>
                <a:cs typeface="Times New Roman" pitchFamily="18" charset="0"/>
              </a:rPr>
              <a:t> – </a:t>
            </a:r>
            <a:r>
              <a:rPr lang="en-US" sz="1520" dirty="0" err="1" smtClean="0">
                <a:solidFill>
                  <a:srgbClr val="002060"/>
                </a:solidFill>
                <a:latin typeface="Times New Roman" pitchFamily="18" charset="0"/>
                <a:cs typeface="Times New Roman" pitchFamily="18" charset="0"/>
              </a:rPr>
              <a:t>biror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kimsani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manfaatlari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huquqlarini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himoya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qilish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mazkur</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vazifa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zimmasiga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yuklatilgan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shaxs</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yoki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tashkilot</a:t>
            </a:r>
            <a:r>
              <a:rPr lang="en-US" sz="1520" dirty="0" smtClean="0">
                <a:solidFill>
                  <a:srgbClr val="002060"/>
                </a:solidFill>
                <a:latin typeface="Times New Roman" pitchFamily="18" charset="0"/>
                <a:cs typeface="Times New Roman" pitchFamily="18" charset="0"/>
              </a:rPr>
              <a:t>. </a:t>
            </a:r>
          </a:p>
          <a:p>
            <a:pPr marL="0" indent="0" algn="just" eaLnBrk="1" hangingPunct="1">
              <a:spcBef>
                <a:spcPts val="0"/>
              </a:spcBef>
              <a:spcAft>
                <a:spcPts val="0"/>
              </a:spcAft>
              <a:buFont typeface="Georgia" panose="02040502050405020303" pitchFamily="18" charset="0"/>
              <a:buNone/>
              <a:defRPr/>
            </a:pPr>
            <a:r>
              <a:rPr lang="en-US" sz="1520" dirty="0" smtClean="0">
                <a:solidFill>
                  <a:srgbClr val="002060"/>
                </a:solidFill>
                <a:latin typeface="Times New Roman" pitchFamily="18" charset="0"/>
                <a:cs typeface="Times New Roman" pitchFamily="18" charset="0"/>
              </a:rPr>
              <a:t>8. </a:t>
            </a:r>
            <a:r>
              <a:rPr lang="en-US" sz="1520" dirty="0" err="1" smtClean="0">
                <a:solidFill>
                  <a:srgbClr val="002060"/>
                </a:solidFill>
                <a:latin typeface="Times New Roman" pitchFamily="18" charset="0"/>
                <a:cs typeface="Times New Roman" pitchFamily="18" charset="0"/>
              </a:rPr>
              <a:t>Farzandlikka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olgan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bilan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ijtimoiy-pedagogik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yuritishning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asosiy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maqsadi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bolaning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muhitiga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muvaffaqiyatli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moslashuvini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ta’minlash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hamda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oilaning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tarbiyaviy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imkoniyatlarini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oshirishdan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iborat</a:t>
            </a:r>
            <a:r>
              <a:rPr lang="en-US" sz="1520" dirty="0" smtClean="0">
                <a:solidFill>
                  <a:srgbClr val="002060"/>
                </a:solidFill>
                <a:latin typeface="Times New Roman" pitchFamily="18" charset="0"/>
                <a:cs typeface="Times New Roman" pitchFamily="18" charset="0"/>
              </a:rPr>
              <a:t>.</a:t>
            </a:r>
          </a:p>
          <a:p>
            <a:pPr marL="0" indent="0" algn="just" eaLnBrk="1" hangingPunct="1">
              <a:spcBef>
                <a:spcPts val="0"/>
              </a:spcBef>
              <a:spcAft>
                <a:spcPts val="0"/>
              </a:spcAft>
              <a:buFont typeface="Georgia" panose="02040502050405020303" pitchFamily="18" charset="0"/>
              <a:buNone/>
              <a:defRPr/>
            </a:pPr>
            <a:r>
              <a:rPr lang="en-US" sz="1520" dirty="0" smtClean="0">
                <a:solidFill>
                  <a:srgbClr val="002060"/>
                </a:solidFill>
                <a:latin typeface="Times New Roman" pitchFamily="18" charset="0"/>
                <a:cs typeface="Times New Roman" pitchFamily="18" charset="0"/>
              </a:rPr>
              <a:t>9. </a:t>
            </a:r>
            <a:r>
              <a:rPr lang="en-US" sz="1520" dirty="0" err="1" smtClean="0">
                <a:solidFill>
                  <a:srgbClr val="002060"/>
                </a:solidFill>
                <a:latin typeface="Times New Roman" pitchFamily="18" charset="0"/>
                <a:cs typeface="Times New Roman" pitchFamily="18" charset="0"/>
              </a:rPr>
              <a:t>Farzandlikka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olgan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oila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bilan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ijtimoiy-pedagogik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olti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bosqichda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amalga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oshiriladi</a:t>
            </a:r>
            <a:r>
              <a:rPr lang="en-US" sz="1520" dirty="0" smtClean="0">
                <a:solidFill>
                  <a:srgbClr val="002060"/>
                </a:solidFill>
                <a:latin typeface="Times New Roman" pitchFamily="18" charset="0"/>
                <a:cs typeface="Times New Roman" pitchFamily="18" charset="0"/>
              </a:rPr>
              <a:t>: 1) </a:t>
            </a:r>
            <a:r>
              <a:rPr lang="en-US" sz="1520" dirty="0" err="1" smtClean="0">
                <a:solidFill>
                  <a:srgbClr val="002060"/>
                </a:solidFill>
                <a:latin typeface="Times New Roman" pitchFamily="18" charset="0"/>
                <a:cs typeface="Times New Roman" pitchFamily="18" charset="0"/>
              </a:rPr>
              <a:t>oilani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qidirish</a:t>
            </a:r>
            <a:r>
              <a:rPr lang="en-US" sz="1520" dirty="0" smtClean="0">
                <a:solidFill>
                  <a:srgbClr val="002060"/>
                </a:solidFill>
                <a:latin typeface="Times New Roman" pitchFamily="18" charset="0"/>
                <a:cs typeface="Times New Roman" pitchFamily="18" charset="0"/>
              </a:rPr>
              <a:t>;               2) </a:t>
            </a:r>
            <a:r>
              <a:rPr lang="en-US" sz="1520" dirty="0" err="1" smtClean="0">
                <a:solidFill>
                  <a:srgbClr val="002060"/>
                </a:solidFill>
                <a:latin typeface="Times New Roman" pitchFamily="18" charset="0"/>
                <a:cs typeface="Times New Roman" pitchFamily="18" charset="0"/>
              </a:rPr>
              <a:t>ota-onalarni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o’rganish</a:t>
            </a:r>
            <a:r>
              <a:rPr lang="en-US" sz="1520" dirty="0" smtClean="0">
                <a:solidFill>
                  <a:srgbClr val="002060"/>
                </a:solidFill>
                <a:latin typeface="Times New Roman" pitchFamily="18" charset="0"/>
                <a:cs typeface="Times New Roman" pitchFamily="18" charset="0"/>
              </a:rPr>
              <a:t>; 3) </a:t>
            </a:r>
            <a:r>
              <a:rPr lang="en-US" sz="1520" dirty="0" err="1" smtClean="0">
                <a:solidFill>
                  <a:srgbClr val="002060"/>
                </a:solidFill>
                <a:latin typeface="Times New Roman" pitchFamily="18" charset="0"/>
                <a:cs typeface="Times New Roman" pitchFamily="18" charset="0"/>
              </a:rPr>
              <a:t>oilaga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tashrif</a:t>
            </a:r>
            <a:r>
              <a:rPr lang="en-US" sz="1520" dirty="0" smtClean="0">
                <a:solidFill>
                  <a:srgbClr val="002060"/>
                </a:solidFill>
                <a:latin typeface="Times New Roman" pitchFamily="18" charset="0"/>
                <a:cs typeface="Times New Roman" pitchFamily="18" charset="0"/>
              </a:rPr>
              <a:t> buyurish;4) </a:t>
            </a:r>
            <a:r>
              <a:rPr lang="en-US" sz="1520" dirty="0" err="1" smtClean="0">
                <a:solidFill>
                  <a:srgbClr val="002060"/>
                </a:solidFill>
                <a:latin typeface="Times New Roman" pitchFamily="18" charset="0"/>
                <a:cs typeface="Times New Roman" pitchFamily="18" charset="0"/>
              </a:rPr>
              <a:t>oila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muhitini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o’rganish</a:t>
            </a:r>
            <a:r>
              <a:rPr lang="en-US" sz="1520" dirty="0" smtClean="0">
                <a:solidFill>
                  <a:srgbClr val="002060"/>
                </a:solidFill>
                <a:latin typeface="Times New Roman" pitchFamily="18" charset="0"/>
                <a:cs typeface="Times New Roman" pitchFamily="18" charset="0"/>
              </a:rPr>
              <a:t>; 5) </a:t>
            </a:r>
            <a:r>
              <a:rPr lang="en-US" sz="1520" dirty="0" err="1" smtClean="0">
                <a:solidFill>
                  <a:srgbClr val="002060"/>
                </a:solidFill>
                <a:latin typeface="Times New Roman" pitchFamily="18" charset="0"/>
                <a:cs typeface="Times New Roman" pitchFamily="18" charset="0"/>
              </a:rPr>
              <a:t>ta’limiy-ma’rifiy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faoliyat</a:t>
            </a:r>
            <a:r>
              <a:rPr lang="en-US" sz="1520" dirty="0" smtClean="0">
                <a:solidFill>
                  <a:srgbClr val="002060"/>
                </a:solidFill>
                <a:latin typeface="Times New Roman" pitchFamily="18" charset="0"/>
                <a:cs typeface="Times New Roman" pitchFamily="18" charset="0"/>
              </a:rPr>
              <a:t>; 6) </a:t>
            </a:r>
            <a:r>
              <a:rPr lang="en-US" sz="1520" dirty="0" err="1" smtClean="0">
                <a:solidFill>
                  <a:srgbClr val="002060"/>
                </a:solidFill>
                <a:latin typeface="Times New Roman" pitchFamily="18" charset="0"/>
                <a:cs typeface="Times New Roman" pitchFamily="18" charset="0"/>
              </a:rPr>
              <a:t>yuqori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darajadagi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ma’rifiy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savodxonlik</a:t>
            </a:r>
            <a:r>
              <a:rPr lang="en-US" sz="1520" dirty="0" smtClean="0">
                <a:solidFill>
                  <a:srgbClr val="002060"/>
                </a:solidFill>
                <a:latin typeface="Times New Roman" pitchFamily="18" charset="0"/>
                <a:cs typeface="Times New Roman" pitchFamily="18" charset="0"/>
              </a:rPr>
              <a:t>.</a:t>
            </a:r>
          </a:p>
          <a:p>
            <a:pPr marL="0" indent="0" algn="just" eaLnBrk="1" hangingPunct="1">
              <a:spcBef>
                <a:spcPts val="0"/>
              </a:spcBef>
              <a:spcAft>
                <a:spcPts val="0"/>
              </a:spcAft>
              <a:buFont typeface="Georgia" panose="02040502050405020303" pitchFamily="18" charset="0"/>
              <a:buNone/>
              <a:defRPr/>
            </a:pPr>
            <a:r>
              <a:rPr lang="en-US" sz="1520" dirty="0" smtClean="0">
                <a:solidFill>
                  <a:srgbClr val="002060"/>
                </a:solidFill>
                <a:latin typeface="Times New Roman" pitchFamily="18" charset="0"/>
                <a:cs typeface="Times New Roman" pitchFamily="18" charset="0"/>
              </a:rPr>
              <a:t>10. </a:t>
            </a:r>
            <a:r>
              <a:rPr lang="en-US" sz="1520" dirty="0" err="1" smtClean="0">
                <a:solidFill>
                  <a:srgbClr val="002060"/>
                </a:solidFill>
                <a:latin typeface="Times New Roman" pitchFamily="18" charset="0"/>
                <a:cs typeface="Times New Roman" pitchFamily="18" charset="0"/>
              </a:rPr>
              <a:t>Mehribonlik</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uylarining</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asosiy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vazifalariga</a:t>
            </a:r>
            <a:r>
              <a:rPr lang="en-US" sz="1520" dirty="0" smtClean="0">
                <a:solidFill>
                  <a:srgbClr val="002060"/>
                </a:solidFill>
                <a:latin typeface="Times New Roman" pitchFamily="18" charset="0"/>
                <a:cs typeface="Times New Roman" pitchFamily="18" charset="0"/>
              </a:rPr>
              <a:t> bola </a:t>
            </a:r>
            <a:r>
              <a:rPr lang="en-US" sz="1520" dirty="0" err="1" smtClean="0">
                <a:solidFill>
                  <a:srgbClr val="002060"/>
                </a:solidFill>
                <a:latin typeface="Times New Roman" pitchFamily="18" charset="0"/>
                <a:cs typeface="Times New Roman" pitchFamily="18" charset="0"/>
              </a:rPr>
              <a:t>uchun</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qulay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sharoit</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yaratish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salomatligini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asrash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moslashuvni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ta’minlash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huquqiy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himoyalash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ta’lim</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olishini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ta’minlash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ma’naviy-axloqiy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tarbiyalash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hayotiy</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maqsadlarni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shakllantirish</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va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o’z-o’zini</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rivojlantirishga</a:t>
            </a:r>
            <a:r>
              <a:rPr lang="en-US" sz="1520" dirty="0" smtClean="0">
                <a:solidFill>
                  <a:srgbClr val="002060"/>
                </a:solidFill>
                <a:latin typeface="Times New Roman" pitchFamily="18" charset="0"/>
                <a:cs typeface="Times New Roman" pitchFamily="18" charset="0"/>
              </a:rPr>
              <a:t> </a:t>
            </a:r>
            <a:r>
              <a:rPr lang="en-US" sz="1520" dirty="0" err="1" smtClean="0">
                <a:solidFill>
                  <a:srgbClr val="002060"/>
                </a:solidFill>
                <a:latin typeface="Times New Roman" pitchFamily="18" charset="0"/>
                <a:cs typeface="Times New Roman" pitchFamily="18" charset="0"/>
              </a:rPr>
              <a:t>yo’naltirish</a:t>
            </a:r>
            <a:r>
              <a:rPr lang="en-US" sz="1520" dirty="0" smtClean="0">
                <a:solidFill>
                  <a:srgbClr val="002060"/>
                </a:solidFill>
                <a:latin typeface="Times New Roman" pitchFamily="18" charset="0"/>
                <a:cs typeface="Times New Roman" pitchFamily="18" charset="0"/>
              </a:rPr>
              <a:t>.</a:t>
            </a:r>
          </a:p>
          <a:p>
            <a:pPr marL="46037" indent="0" algn="just" eaLnBrk="1" hangingPunct="1">
              <a:buFont typeface="Georgia" panose="02040502050405020303" pitchFamily="18" charset="0"/>
              <a:buNone/>
              <a:defRPr/>
            </a:pPr>
            <a:endParaRPr lang="en-US" sz="1550" dirty="0" smtClean="0">
              <a:solidFill>
                <a:srgbClr val="002060"/>
              </a:solidFill>
              <a:latin typeface="Times New Roman" pitchFamily="18" charset="0"/>
              <a:cs typeface="Times New Roman" pitchFamily="18" charset="0"/>
            </a:endParaRPr>
          </a:p>
          <a:p>
            <a:pPr marL="46037" indent="0" algn="just" eaLnBrk="1" hangingPunct="1">
              <a:buFont typeface="Georgia" panose="02040502050405020303" pitchFamily="18" charset="0"/>
              <a:buNone/>
              <a:defRPr/>
            </a:pPr>
            <a:endParaRPr lang="en-US" sz="1600" dirty="0">
              <a:solidFill>
                <a:srgbClr val="002060"/>
              </a:solidFill>
              <a:latin typeface="Times New Roman" pitchFamily="18" charset="0"/>
              <a:cs typeface="Times New Roman" pitchFamily="18" charset="0"/>
            </a:endParaRPr>
          </a:p>
          <a:p>
            <a:pPr marL="46037" indent="0" algn="just" eaLnBrk="1" hangingPunct="1">
              <a:buFont typeface="Georgia" panose="02040502050405020303" pitchFamily="18" charset="0"/>
              <a:buNone/>
              <a:defRPr/>
            </a:pPr>
            <a:endParaRPr lang="ru-RU" sz="1600" dirty="0"/>
          </a:p>
          <a:p>
            <a:pPr marL="46037" indent="0" algn="just" eaLnBrk="1" hangingPunct="1">
              <a:buFont typeface="Georgia" panose="02040502050405020303" pitchFamily="18" charset="0"/>
              <a:buNone/>
              <a:defRPr/>
            </a:pPr>
            <a:endParaRPr lang="ru-RU" sz="16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p:cNvSpPr>
          <p:nvPr>
            <p:ph type="body" idx="4294967295"/>
          </p:nvPr>
        </p:nvSpPr>
        <p:spPr bwMode="auto">
          <a:xfrm>
            <a:off x="1143000" y="731838"/>
            <a:ext cx="3213100" cy="5649912"/>
          </a:xfrm>
          <a:prstGeom prst="rect">
            <a:avLst/>
          </a:prstGeom>
        </p:spPr>
        <p:txBody>
          <a:bodyPr/>
          <a:lstStyle/>
          <a:p>
            <a:pPr>
              <a:lnSpc>
                <a:spcPct val="80000"/>
              </a:lnSpc>
            </a:pPr>
            <a:r>
              <a:rPr lang="ru-RU" altLang="ko-KR" sz="1900" smtClean="0"/>
              <a:t>Jamiyatda oilaning roli o’zining kuchi bo’yicha boshqa qech bir ijtimoiy institutlar bilan tenglashtirib bo’lmaydi. Aynan olada insonning shaxsi shakllanadi va rivojlanadi; bola jamiyatda qiyinchiliksiz moslashib ketishi uchun u ijtimoiy vazifalarni egallaydi. Oila birinchi tarbiyaviy institut sifatida ishtirok etadi, u bilan boqliqlikni inson o’zining butun hayoti davomida qis etadi. Oilada insonning ma’naviyligiga asos solinadi, qulqiy qoidalari yuzaga keltiriladi, shaxsning ichki dunyosi va individual siftlari ochib beriladi. </a:t>
            </a:r>
            <a:endParaRPr lang="ru-RU" altLang="ru-RU" sz="1900" smtClean="0"/>
          </a:p>
        </p:txBody>
      </p:sp>
      <p:pic>
        <p:nvPicPr>
          <p:cNvPr id="35845" name="Picture 5" descr="oi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620713"/>
            <a:ext cx="3162300" cy="4514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p:cNvSpPr>
          <p:nvPr>
            <p:ph type="body" idx="4294967295"/>
          </p:nvPr>
        </p:nvSpPr>
        <p:spPr bwMode="auto">
          <a:xfrm>
            <a:off x="1143000" y="731838"/>
            <a:ext cx="7677150" cy="2049462"/>
          </a:xfrm>
          <a:prstGeom prst="rect">
            <a:avLst/>
          </a:prstGeom>
        </p:spPr>
        <p:txBody>
          <a:bodyPr/>
          <a:lstStyle/>
          <a:p>
            <a:pPr>
              <a:lnSpc>
                <a:spcPct val="80000"/>
              </a:lnSpc>
            </a:pPr>
            <a:r>
              <a:rPr lang="uz-Cyrl-UZ" altLang="ko-KR" sz="1500" smtClean="0"/>
              <a:t>H</a:t>
            </a:r>
            <a:r>
              <a:rPr lang="ru-RU" altLang="ko-KR" sz="1500" smtClean="0"/>
              <a:t>amma davrlarda qam oila o’zining bolalarni tarbiyalashda yordam olishga talabni xis etgan. Tarixning ko’rsatishicha odamlar katta oilalar bilan yashaganlarida oilaviy hayotning zarur bo’lgan bilim va ko’nikmalari avloddan avlodga tabiiy ravishda va oddiy kundalik o’tib ketgan. Zamonaviy rivojlangan jamiyatda avlodlar o’rtasidagi oilaviy aloqalar bo’z ilmoqda. Shuning uchun jamiyat oila tashqil etish va bolalarni tarbiyalash qaqidagi zarur bilimlarni etkazish bo’yicha ishlarni o’z zimmasiga oladi. qozirgi paytda ota onalarga mutaxassis psixologlar, ijtimoiy ishlar xodimlari, ijtimoiy pedagoglar va bolalarni tarbiyalash bo’yicha boshqa mutaxassislarning yordamlari zarur. </a:t>
            </a:r>
            <a:endParaRPr lang="ru-RU" altLang="ru-RU" sz="1500" smtClean="0"/>
          </a:p>
        </p:txBody>
      </p:sp>
      <p:pic>
        <p:nvPicPr>
          <p:cNvPr id="36869" name="Picture 5" descr="1357709850_74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3573463"/>
            <a:ext cx="3810000" cy="2647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Группа 3"/>
          <p:cNvGrpSpPr>
            <a:grpSpLocks/>
          </p:cNvGrpSpPr>
          <p:nvPr/>
        </p:nvGrpSpPr>
        <p:grpSpPr bwMode="auto">
          <a:xfrm>
            <a:off x="250825" y="1449388"/>
            <a:ext cx="8632825" cy="5219700"/>
            <a:chOff x="1134" y="1271"/>
            <a:chExt cx="9537" cy="7117"/>
          </a:xfrm>
        </p:grpSpPr>
        <p:sp>
          <p:nvSpPr>
            <p:cNvPr id="18439" name="Text Box 3"/>
            <p:cNvSpPr txBox="1">
              <a:spLocks noChangeArrowheads="1"/>
            </p:cNvSpPr>
            <p:nvPr/>
          </p:nvSpPr>
          <p:spPr bwMode="auto">
            <a:xfrm>
              <a:off x="1134" y="2214"/>
              <a:ext cx="2805"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sz="1600" b="1">
                  <a:latin typeface="Times New Roman" panose="02020603050405020304" pitchFamily="18" charset="0"/>
                  <a:ea typeface="Calibri" panose="020F0502020204030204" pitchFamily="34" charset="0"/>
                  <a:cs typeface="Times New Roman" panose="02020603050405020304" pitchFamily="18" charset="0"/>
                </a:rPr>
                <a:t>Maslahatchi</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440" name="Text Box 4"/>
            <p:cNvSpPr txBox="1">
              <a:spLocks noChangeArrowheads="1"/>
            </p:cNvSpPr>
            <p:nvPr/>
          </p:nvSpPr>
          <p:spPr bwMode="auto">
            <a:xfrm>
              <a:off x="4126" y="2214"/>
              <a:ext cx="3366"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sz="1600" b="1">
                  <a:latin typeface="Times New Roman" panose="02020603050405020304" pitchFamily="18" charset="0"/>
                  <a:ea typeface="Calibri" panose="020F0502020204030204" pitchFamily="34" charset="0"/>
                  <a:cs typeface="Times New Roman" panose="02020603050405020304" pitchFamily="18" charset="0"/>
                </a:rPr>
                <a:t>Metodist</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441" name="Text Box 5"/>
            <p:cNvSpPr txBox="1">
              <a:spLocks noChangeArrowheads="1"/>
            </p:cNvSpPr>
            <p:nvPr/>
          </p:nvSpPr>
          <p:spPr bwMode="auto">
            <a:xfrm>
              <a:off x="7679" y="2214"/>
              <a:ext cx="2992"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sz="1600" b="1">
                  <a:latin typeface="Times New Roman" panose="02020603050405020304" pitchFamily="18" charset="0"/>
                  <a:ea typeface="Calibri" panose="020F0502020204030204" pitchFamily="34" charset="0"/>
                  <a:cs typeface="Times New Roman" panose="02020603050405020304" pitchFamily="18" charset="0"/>
                </a:rPr>
                <a:t>Himoyachi</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442" name="Text Box 6"/>
            <p:cNvSpPr txBox="1">
              <a:spLocks noChangeArrowheads="1"/>
            </p:cNvSpPr>
            <p:nvPr/>
          </p:nvSpPr>
          <p:spPr bwMode="auto">
            <a:xfrm>
              <a:off x="4126" y="1271"/>
              <a:ext cx="3553"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443" name="Text Box 7"/>
            <p:cNvSpPr txBox="1">
              <a:spLocks noChangeArrowheads="1"/>
            </p:cNvSpPr>
            <p:nvPr/>
          </p:nvSpPr>
          <p:spPr bwMode="auto">
            <a:xfrm>
              <a:off x="4126" y="3114"/>
              <a:ext cx="3366"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sz="1600" b="1">
                  <a:latin typeface="Times New Roman" panose="02020603050405020304" pitchFamily="18" charset="0"/>
                  <a:ea typeface="Calibri" panose="020F0502020204030204" pitchFamily="34" charset="0"/>
                  <a:cs typeface="Times New Roman" panose="02020603050405020304" pitchFamily="18" charset="0"/>
                </a:rPr>
                <a:t>Vazifasi</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444" name="Text Box 8"/>
            <p:cNvSpPr txBox="1">
              <a:spLocks noChangeArrowheads="1"/>
            </p:cNvSpPr>
            <p:nvPr/>
          </p:nvSpPr>
          <p:spPr bwMode="auto">
            <a:xfrm>
              <a:off x="1134" y="4014"/>
              <a:ext cx="2805" cy="4374"/>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z-Cyrl-UZ" altLang="ru-RU" sz="1600">
                  <a:latin typeface="Times New Roman" panose="02020603050405020304" pitchFamily="18" charset="0"/>
                  <a:cs typeface="Times New Roman" panose="02020603050405020304" pitchFamily="18" charset="0"/>
                </a:rPr>
                <a:t>Ota-onalarga oila tarbiyasini muvaffaqiyatli tashkil etish yuzasidan  </a:t>
              </a:r>
              <a:endParaRPr lang="ru-RU" altLang="ru-RU" sz="1600">
                <a:latin typeface="Times New Roman" panose="02020603050405020304" pitchFamily="18" charset="0"/>
                <a:cs typeface="Times New Roman" panose="02020603050405020304" pitchFamily="18" charset="0"/>
              </a:endParaRPr>
            </a:p>
            <a:p>
              <a:pPr algn="ctr"/>
              <a:r>
                <a:rPr lang="uz-Cyrl-UZ" altLang="ru-RU" sz="1600">
                  <a:latin typeface="Times New Roman" panose="02020603050405020304" pitchFamily="18" charset="0"/>
                  <a:cs typeface="Times New Roman" panose="02020603050405020304" pitchFamily="18" charset="0"/>
                </a:rPr>
                <a:t>pedagogik maslahatlar berish, ota-onalar va bolalar o‘rtasidagi ziddiyatlarni </a:t>
              </a:r>
              <a:endParaRPr lang="ru-RU" altLang="ru-RU" sz="1600">
                <a:latin typeface="Times New Roman" panose="02020603050405020304" pitchFamily="18" charset="0"/>
                <a:cs typeface="Times New Roman" panose="02020603050405020304" pitchFamily="18" charset="0"/>
              </a:endParaRPr>
            </a:p>
            <a:p>
              <a:pPr algn="ctr"/>
              <a:r>
                <a:rPr lang="uz-Cyrl-UZ" altLang="ru-RU" sz="1600">
                  <a:latin typeface="Times New Roman" panose="02020603050405020304" pitchFamily="18" charset="0"/>
                  <a:cs typeface="Times New Roman" panose="02020603050405020304" pitchFamily="18" charset="0"/>
                </a:rPr>
                <a:t>birgalikda hal etish</a:t>
              </a:r>
              <a:endParaRPr lang="ru-RU" altLang="ru-RU" sz="1600">
                <a:latin typeface="Times New Roman" panose="02020603050405020304" pitchFamily="18" charset="0"/>
                <a:cs typeface="Times New Roman" panose="02020603050405020304" pitchFamily="18" charset="0"/>
              </a:endParaRPr>
            </a:p>
            <a:p>
              <a:pPr algn="ctr" eaLnBrk="1" hangingPunct="1">
                <a:lnSpc>
                  <a:spcPct val="115000"/>
                </a:lnSpc>
              </a:pP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445" name="Text Box 9"/>
            <p:cNvSpPr txBox="1">
              <a:spLocks noChangeArrowheads="1"/>
            </p:cNvSpPr>
            <p:nvPr/>
          </p:nvSpPr>
          <p:spPr bwMode="auto">
            <a:xfrm>
              <a:off x="4126" y="4014"/>
              <a:ext cx="3366" cy="4291"/>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446" name="Text Box 10"/>
            <p:cNvSpPr txBox="1">
              <a:spLocks noChangeArrowheads="1"/>
            </p:cNvSpPr>
            <p:nvPr/>
          </p:nvSpPr>
          <p:spPr bwMode="auto">
            <a:xfrm>
              <a:off x="7679" y="4014"/>
              <a:ext cx="2992" cy="4291"/>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pP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18447" name="Line 12"/>
            <p:cNvCxnSpPr>
              <a:cxnSpLocks noChangeShapeType="1"/>
            </p:cNvCxnSpPr>
            <p:nvPr/>
          </p:nvCxnSpPr>
          <p:spPr bwMode="auto">
            <a:xfrm>
              <a:off x="2630" y="2754"/>
              <a:ext cx="1309" cy="4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48" name="Line 13"/>
            <p:cNvCxnSpPr>
              <a:cxnSpLocks noChangeShapeType="1"/>
            </p:cNvCxnSpPr>
            <p:nvPr/>
          </p:nvCxnSpPr>
          <p:spPr bwMode="auto">
            <a:xfrm flipH="1">
              <a:off x="2630" y="3474"/>
              <a:ext cx="1309" cy="49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49" name="Line 14"/>
            <p:cNvCxnSpPr>
              <a:cxnSpLocks noChangeShapeType="1"/>
            </p:cNvCxnSpPr>
            <p:nvPr/>
          </p:nvCxnSpPr>
          <p:spPr bwMode="auto">
            <a:xfrm flipH="1">
              <a:off x="7492" y="2754"/>
              <a:ext cx="144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50" name="Line 15"/>
            <p:cNvCxnSpPr>
              <a:cxnSpLocks noChangeShapeType="1"/>
            </p:cNvCxnSpPr>
            <p:nvPr/>
          </p:nvCxnSpPr>
          <p:spPr bwMode="auto">
            <a:xfrm>
              <a:off x="7492" y="3474"/>
              <a:ext cx="1683"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51" name="Line 16"/>
            <p:cNvCxnSpPr>
              <a:cxnSpLocks noChangeShapeType="1"/>
            </p:cNvCxnSpPr>
            <p:nvPr/>
          </p:nvCxnSpPr>
          <p:spPr bwMode="auto">
            <a:xfrm>
              <a:off x="5809" y="2754"/>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52" name="Line 17"/>
            <p:cNvCxnSpPr>
              <a:cxnSpLocks noChangeShapeType="1"/>
            </p:cNvCxnSpPr>
            <p:nvPr/>
          </p:nvCxnSpPr>
          <p:spPr bwMode="auto">
            <a:xfrm>
              <a:off x="5809" y="3654"/>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53" name="Line 18"/>
            <p:cNvCxnSpPr>
              <a:cxnSpLocks noChangeShapeType="1"/>
            </p:cNvCxnSpPr>
            <p:nvPr/>
          </p:nvCxnSpPr>
          <p:spPr bwMode="auto">
            <a:xfrm>
              <a:off x="2630" y="149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54" name="Line 19"/>
            <p:cNvCxnSpPr>
              <a:cxnSpLocks noChangeShapeType="1"/>
            </p:cNvCxnSpPr>
            <p:nvPr/>
          </p:nvCxnSpPr>
          <p:spPr bwMode="auto">
            <a:xfrm>
              <a:off x="5809" y="1854"/>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55" name="Line 20"/>
            <p:cNvCxnSpPr>
              <a:cxnSpLocks noChangeShapeType="1"/>
            </p:cNvCxnSpPr>
            <p:nvPr/>
          </p:nvCxnSpPr>
          <p:spPr bwMode="auto">
            <a:xfrm>
              <a:off x="9175" y="149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456" name="Line 21"/>
            <p:cNvCxnSpPr>
              <a:cxnSpLocks noChangeShapeType="1"/>
            </p:cNvCxnSpPr>
            <p:nvPr/>
          </p:nvCxnSpPr>
          <p:spPr bwMode="auto">
            <a:xfrm>
              <a:off x="2630" y="1494"/>
              <a:ext cx="149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8457" name="Line 22"/>
            <p:cNvCxnSpPr>
              <a:cxnSpLocks noChangeShapeType="1"/>
            </p:cNvCxnSpPr>
            <p:nvPr/>
          </p:nvCxnSpPr>
          <p:spPr bwMode="auto">
            <a:xfrm>
              <a:off x="7679" y="1494"/>
              <a:ext cx="149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18435" name="Text Box 11"/>
          <p:cNvSpPr txBox="1">
            <a:spLocks noChangeArrowheads="1"/>
          </p:cNvSpPr>
          <p:nvPr/>
        </p:nvSpPr>
        <p:spPr bwMode="auto">
          <a:xfrm>
            <a:off x="708025" y="265113"/>
            <a:ext cx="78962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z-Cyrl-UZ" altLang="ru-RU" sz="2400" b="1">
                <a:latin typeface="Times New Roman" panose="02020603050405020304" pitchFamily="18" charset="0"/>
                <a:cs typeface="Times New Roman" panose="02020603050405020304" pitchFamily="18" charset="0"/>
              </a:rPr>
              <a:t>Ijtimoiy pedagogning oilalarga ijtimoiy-pedagogik</a:t>
            </a:r>
            <a:endParaRPr lang="ru-RU" altLang="ru-RU" sz="2400">
              <a:latin typeface="Times New Roman" panose="02020603050405020304" pitchFamily="18" charset="0"/>
              <a:cs typeface="Times New Roman" panose="02020603050405020304" pitchFamily="18" charset="0"/>
            </a:endParaRPr>
          </a:p>
          <a:p>
            <a:pPr algn="ctr"/>
            <a:r>
              <a:rPr lang="uz-Cyrl-UZ" altLang="ru-RU" sz="2400" b="1">
                <a:latin typeface="Times New Roman" panose="02020603050405020304" pitchFamily="18" charset="0"/>
                <a:cs typeface="Times New Roman" panose="02020603050405020304" pitchFamily="18" charset="0"/>
              </a:rPr>
              <a:t>yordam ko‘rsatishdagi asosiy rollari</a:t>
            </a:r>
            <a:endParaRPr lang="ru-RU" altLang="ru-RU" sz="2400">
              <a:latin typeface="Times New Roman" panose="02020603050405020304" pitchFamily="18" charset="0"/>
              <a:cs typeface="Times New Roman" panose="02020603050405020304" pitchFamily="18" charset="0"/>
            </a:endParaRPr>
          </a:p>
        </p:txBody>
      </p:sp>
      <p:sp>
        <p:nvSpPr>
          <p:cNvPr id="18436" name="Прямоугольник 3"/>
          <p:cNvSpPr>
            <a:spLocks noChangeArrowheads="1"/>
          </p:cNvSpPr>
          <p:nvPr/>
        </p:nvSpPr>
        <p:spPr bwMode="auto">
          <a:xfrm>
            <a:off x="3852863" y="1474788"/>
            <a:ext cx="14430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uz-Cyrl-UZ" altLang="ru-RU" b="1">
                <a:latin typeface="Times New Roman" panose="02020603050405020304" pitchFamily="18" charset="0"/>
                <a:cs typeface="Times New Roman" panose="02020603050405020304" pitchFamily="18" charset="0"/>
              </a:rPr>
              <a:t>Asosiy rollar</a:t>
            </a:r>
            <a:endParaRPr lang="ru-RU" altLang="ru-RU" b="1">
              <a:latin typeface="Times New Roman" panose="02020603050405020304" pitchFamily="18" charset="0"/>
              <a:cs typeface="Times New Roman" panose="02020603050405020304" pitchFamily="18" charset="0"/>
            </a:endParaRPr>
          </a:p>
        </p:txBody>
      </p:sp>
      <p:sp>
        <p:nvSpPr>
          <p:cNvPr id="18437" name="Прямоугольник 9"/>
          <p:cNvSpPr>
            <a:spLocks noChangeArrowheads="1"/>
          </p:cNvSpPr>
          <p:nvPr/>
        </p:nvSpPr>
        <p:spPr bwMode="auto">
          <a:xfrm>
            <a:off x="3132138" y="3644900"/>
            <a:ext cx="2735262"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uz-Cyrl-UZ" altLang="ru-RU">
                <a:latin typeface="Times New Roman" panose="02020603050405020304" pitchFamily="18" charset="0"/>
                <a:cs typeface="Times New Roman" panose="02020603050405020304" pitchFamily="18" charset="0"/>
              </a:rPr>
              <a:t>Oilada bolalarning erkin va to‘g‘ri rivojlanishlarini ta’minlashga xizmat qiluvchi zarur sharoitlarni yaratishda ota-onalarga ko‘maklashish, bolalarni ijtimoiylashtirishga qaratilgan ma’rifiy tadbirlarni tashkil etish</a:t>
            </a:r>
            <a:endParaRPr lang="ru-RU" altLang="ru-RU">
              <a:latin typeface="Times New Roman" panose="02020603050405020304" pitchFamily="18" charset="0"/>
              <a:cs typeface="Times New Roman" panose="02020603050405020304" pitchFamily="18" charset="0"/>
            </a:endParaRPr>
          </a:p>
        </p:txBody>
      </p:sp>
      <p:sp>
        <p:nvSpPr>
          <p:cNvPr id="18438" name="Прямоугольник 11"/>
          <p:cNvSpPr>
            <a:spLocks noChangeArrowheads="1"/>
          </p:cNvSpPr>
          <p:nvPr/>
        </p:nvSpPr>
        <p:spPr bwMode="auto">
          <a:xfrm>
            <a:off x="6175375" y="3460750"/>
            <a:ext cx="2728913"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uz-Cyrl-UZ" altLang="ru-RU">
                <a:latin typeface="Times New Roman" panose="02020603050405020304" pitchFamily="18" charset="0"/>
                <a:cs typeface="Times New Roman" panose="02020603050405020304" pitchFamily="18" charset="0"/>
              </a:rPr>
              <a:t>Bolalarni turli salbiy ijtimoiy ta’sirlar (ruhiy zo‘riqtirish, mafkuraviy tajovuz, jismoniy ekspluatatsiya hamda giyohvand, ichuvchi yoki bolalarga salbiy </a:t>
            </a:r>
            <a:endParaRPr lang="ru-RU" altLang="ru-RU">
              <a:latin typeface="Times New Roman" panose="02020603050405020304" pitchFamily="18" charset="0"/>
              <a:cs typeface="Times New Roman" panose="02020603050405020304" pitchFamily="18" charset="0"/>
            </a:endParaRPr>
          </a:p>
          <a:p>
            <a:pPr algn="ctr" eaLnBrk="1" hangingPunct="1"/>
            <a:r>
              <a:rPr lang="uz-Cyrl-UZ" altLang="ru-RU">
                <a:latin typeface="Times New Roman" panose="02020603050405020304" pitchFamily="18" charset="0"/>
                <a:cs typeface="Times New Roman" panose="02020603050405020304" pitchFamily="18" charset="0"/>
              </a:rPr>
              <a:t>munosabatda bo‘luvchi </a:t>
            </a:r>
            <a:endParaRPr lang="ru-RU" altLang="ru-RU">
              <a:latin typeface="Times New Roman" panose="02020603050405020304" pitchFamily="18" charset="0"/>
              <a:cs typeface="Times New Roman" panose="02020603050405020304" pitchFamily="18" charset="0"/>
            </a:endParaRPr>
          </a:p>
          <a:p>
            <a:pPr algn="ctr" eaLnBrk="1" hangingPunct="1"/>
            <a:r>
              <a:rPr lang="uz-Cyrl-UZ" altLang="ru-RU">
                <a:latin typeface="Times New Roman" panose="02020603050405020304" pitchFamily="18" charset="0"/>
                <a:cs typeface="Times New Roman" panose="02020603050405020304" pitchFamily="18" charset="0"/>
              </a:rPr>
              <a:t>ota-onalar)dan himoyalash</a:t>
            </a:r>
            <a:endParaRPr lang="ru-RU" altLang="ru-RU">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Группа 3"/>
          <p:cNvGrpSpPr>
            <a:grpSpLocks/>
          </p:cNvGrpSpPr>
          <p:nvPr/>
        </p:nvGrpSpPr>
        <p:grpSpPr bwMode="auto">
          <a:xfrm>
            <a:off x="395288" y="333375"/>
            <a:ext cx="8497887" cy="5975350"/>
            <a:chOff x="2189" y="-167"/>
            <a:chExt cx="9360" cy="7208"/>
          </a:xfrm>
        </p:grpSpPr>
        <p:sp>
          <p:nvSpPr>
            <p:cNvPr id="19464" name="Text Box 24"/>
            <p:cNvSpPr txBox="1">
              <a:spLocks noChangeArrowheads="1"/>
            </p:cNvSpPr>
            <p:nvPr/>
          </p:nvSpPr>
          <p:spPr bwMode="auto">
            <a:xfrm>
              <a:off x="2961" y="1963"/>
              <a:ext cx="1980"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sz="1600" b="1">
                  <a:latin typeface="Times New Roman" panose="02020603050405020304" pitchFamily="18" charset="0"/>
                  <a:ea typeface="Calibri" panose="020F0502020204030204" pitchFamily="34" charset="0"/>
                  <a:cs typeface="Times New Roman" panose="02020603050405020304" pitchFamily="18" charset="0"/>
                </a:rPr>
                <a:t>1-bosqich</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465" name="Text Box 25"/>
            <p:cNvSpPr txBox="1">
              <a:spLocks noChangeArrowheads="1"/>
            </p:cNvSpPr>
            <p:nvPr/>
          </p:nvSpPr>
          <p:spPr bwMode="auto">
            <a:xfrm>
              <a:off x="7821" y="1963"/>
              <a:ext cx="1980"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sz="1600" b="1">
                  <a:latin typeface="Times New Roman" panose="02020603050405020304" pitchFamily="18" charset="0"/>
                  <a:ea typeface="Calibri" panose="020F0502020204030204" pitchFamily="34" charset="0"/>
                  <a:cs typeface="Times New Roman" panose="02020603050405020304" pitchFamily="18" charset="0"/>
                </a:rPr>
                <a:t>2-bosqich</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a:p>
              <a:pPr algn="ctr" eaLnBrk="1" hangingPunct="1">
                <a:lnSpc>
                  <a:spcPct val="115000"/>
                </a:lnSpc>
                <a:spcAft>
                  <a:spcPts val="1000"/>
                </a:spcAft>
              </a:pPr>
              <a:r>
                <a:rPr lang="ru-RU" altLang="ru-RU" sz="1600" b="1">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19466" name="Text Box 26"/>
            <p:cNvSpPr txBox="1">
              <a:spLocks noChangeArrowheads="1"/>
            </p:cNvSpPr>
            <p:nvPr/>
          </p:nvSpPr>
          <p:spPr bwMode="auto">
            <a:xfrm>
              <a:off x="5121" y="1243"/>
              <a:ext cx="2520"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sz="1600" b="1">
                  <a:latin typeface="Times New Roman" panose="02020603050405020304" pitchFamily="18" charset="0"/>
                  <a:ea typeface="Calibri" panose="020F0502020204030204" pitchFamily="34" charset="0"/>
                  <a:cs typeface="Times New Roman" panose="02020603050405020304" pitchFamily="18" charset="0"/>
                </a:rPr>
                <a:t>Bosqichlar</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467" name="Text Box 27"/>
            <p:cNvSpPr txBox="1">
              <a:spLocks noChangeArrowheads="1"/>
            </p:cNvSpPr>
            <p:nvPr/>
          </p:nvSpPr>
          <p:spPr bwMode="auto">
            <a:xfrm>
              <a:off x="2241" y="2863"/>
              <a:ext cx="3600" cy="14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pPr>
              <a:r>
                <a:rPr lang="uz-Cyrl-UZ" altLang="ru-RU" sz="1600" b="1">
                  <a:latin typeface="Times New Roman" panose="02020603050405020304" pitchFamily="18" charset="0"/>
                  <a:ea typeface="Calibri" panose="020F0502020204030204" pitchFamily="34" charset="0"/>
                  <a:cs typeface="Times New Roman" panose="02020603050405020304" pitchFamily="18" charset="0"/>
                </a:rPr>
                <a:t> </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468" name="Text Box 28"/>
            <p:cNvSpPr txBox="1">
              <a:spLocks noChangeArrowheads="1"/>
            </p:cNvSpPr>
            <p:nvPr/>
          </p:nvSpPr>
          <p:spPr bwMode="auto">
            <a:xfrm>
              <a:off x="2189" y="-167"/>
              <a:ext cx="93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pPr>
              <a:endParaRPr lang="ru-RU" altLang="ru-RU" sz="2400" b="1">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19469" name="Line 29"/>
            <p:cNvCxnSpPr>
              <a:cxnSpLocks noChangeShapeType="1"/>
            </p:cNvCxnSpPr>
            <p:nvPr/>
          </p:nvCxnSpPr>
          <p:spPr bwMode="auto">
            <a:xfrm>
              <a:off x="4941" y="2143"/>
              <a:ext cx="288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19470" name="Text Box 30"/>
            <p:cNvSpPr txBox="1">
              <a:spLocks noChangeArrowheads="1"/>
            </p:cNvSpPr>
            <p:nvPr/>
          </p:nvSpPr>
          <p:spPr bwMode="auto">
            <a:xfrm>
              <a:off x="6921" y="2863"/>
              <a:ext cx="3600" cy="14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471" name="Text Box 31"/>
            <p:cNvSpPr txBox="1">
              <a:spLocks noChangeArrowheads="1"/>
            </p:cNvSpPr>
            <p:nvPr/>
          </p:nvSpPr>
          <p:spPr bwMode="auto">
            <a:xfrm>
              <a:off x="2961" y="4663"/>
              <a:ext cx="1980"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sz="1600" b="1">
                  <a:latin typeface="Times New Roman" panose="02020603050405020304" pitchFamily="18" charset="0"/>
                  <a:ea typeface="Calibri" panose="020F0502020204030204" pitchFamily="34" charset="0"/>
                  <a:cs typeface="Times New Roman" panose="02020603050405020304" pitchFamily="18" charset="0"/>
                </a:rPr>
                <a:t>3-bosqich</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472" name="Text Box 32"/>
            <p:cNvSpPr txBox="1">
              <a:spLocks noChangeArrowheads="1"/>
            </p:cNvSpPr>
            <p:nvPr/>
          </p:nvSpPr>
          <p:spPr bwMode="auto">
            <a:xfrm>
              <a:off x="2241" y="5563"/>
              <a:ext cx="3600" cy="14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pP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473" name="Text Box 33"/>
            <p:cNvSpPr txBox="1">
              <a:spLocks noChangeArrowheads="1"/>
            </p:cNvSpPr>
            <p:nvPr/>
          </p:nvSpPr>
          <p:spPr bwMode="auto">
            <a:xfrm>
              <a:off x="6921" y="5563"/>
              <a:ext cx="3600" cy="1478"/>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19474" name="Line 34"/>
            <p:cNvCxnSpPr>
              <a:cxnSpLocks noChangeShapeType="1"/>
            </p:cNvCxnSpPr>
            <p:nvPr/>
          </p:nvCxnSpPr>
          <p:spPr bwMode="auto">
            <a:xfrm>
              <a:off x="6381" y="1783"/>
              <a:ext cx="0" cy="313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9475" name="Line 35"/>
            <p:cNvCxnSpPr>
              <a:cxnSpLocks noChangeShapeType="1"/>
            </p:cNvCxnSpPr>
            <p:nvPr/>
          </p:nvCxnSpPr>
          <p:spPr bwMode="auto">
            <a:xfrm>
              <a:off x="4941" y="4914"/>
              <a:ext cx="2880"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19476" name="Text Box 36"/>
            <p:cNvSpPr txBox="1">
              <a:spLocks noChangeArrowheads="1"/>
            </p:cNvSpPr>
            <p:nvPr/>
          </p:nvSpPr>
          <p:spPr bwMode="auto">
            <a:xfrm>
              <a:off x="7821" y="4663"/>
              <a:ext cx="1980" cy="54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sz="1600" b="1">
                  <a:latin typeface="Times New Roman" panose="02020603050405020304" pitchFamily="18" charset="0"/>
                  <a:ea typeface="Calibri" panose="020F0502020204030204" pitchFamily="34" charset="0"/>
                  <a:cs typeface="Times New Roman" panose="02020603050405020304" pitchFamily="18" charset="0"/>
                </a:rPr>
                <a:t>4-bosqich</a:t>
              </a:r>
              <a:endParaRPr lang="ru-RU" altLang="ru-RU" sz="1600" b="1">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19477" name="Line 37"/>
            <p:cNvCxnSpPr>
              <a:cxnSpLocks noChangeShapeType="1"/>
            </p:cNvCxnSpPr>
            <p:nvPr/>
          </p:nvCxnSpPr>
          <p:spPr bwMode="auto">
            <a:xfrm>
              <a:off x="3861" y="2503"/>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9478" name="Line 38"/>
            <p:cNvCxnSpPr>
              <a:cxnSpLocks noChangeShapeType="1"/>
            </p:cNvCxnSpPr>
            <p:nvPr/>
          </p:nvCxnSpPr>
          <p:spPr bwMode="auto">
            <a:xfrm>
              <a:off x="8721" y="2503"/>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9479" name="Line 39"/>
            <p:cNvCxnSpPr>
              <a:cxnSpLocks noChangeShapeType="1"/>
            </p:cNvCxnSpPr>
            <p:nvPr/>
          </p:nvCxnSpPr>
          <p:spPr bwMode="auto">
            <a:xfrm>
              <a:off x="3861" y="5203"/>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9480" name="Line 40"/>
            <p:cNvCxnSpPr>
              <a:cxnSpLocks noChangeShapeType="1"/>
            </p:cNvCxnSpPr>
            <p:nvPr/>
          </p:nvCxnSpPr>
          <p:spPr bwMode="auto">
            <a:xfrm>
              <a:off x="8721" y="5203"/>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9459" name="Прямоугольник 2"/>
          <p:cNvSpPr>
            <a:spLocks noChangeArrowheads="1"/>
          </p:cNvSpPr>
          <p:nvPr/>
        </p:nvSpPr>
        <p:spPr bwMode="auto">
          <a:xfrm>
            <a:off x="468313" y="169863"/>
            <a:ext cx="8424862"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uz-Cyrl-UZ" altLang="ru-RU" sz="2800" b="1">
                <a:latin typeface="Times New Roman" panose="02020603050405020304" pitchFamily="18" charset="0"/>
                <a:cs typeface="Times New Roman" panose="02020603050405020304" pitchFamily="18" charset="0"/>
              </a:rPr>
              <a:t>Oilalarga ijtimoiy-pedagogik yordam ko‘rsatish </a:t>
            </a:r>
            <a:endParaRPr lang="ru-RU" altLang="ru-RU" sz="2800">
              <a:latin typeface="Times New Roman" panose="02020603050405020304" pitchFamily="18" charset="0"/>
              <a:cs typeface="Times New Roman" panose="02020603050405020304" pitchFamily="18" charset="0"/>
            </a:endParaRPr>
          </a:p>
          <a:p>
            <a:pPr algn="ctr" eaLnBrk="1" hangingPunct="1"/>
            <a:r>
              <a:rPr lang="uz-Cyrl-UZ" altLang="ru-RU" sz="2800" b="1">
                <a:latin typeface="Times New Roman" panose="02020603050405020304" pitchFamily="18" charset="0"/>
                <a:cs typeface="Times New Roman" panose="02020603050405020304" pitchFamily="18" charset="0"/>
              </a:rPr>
              <a:t>bosqichlari</a:t>
            </a:r>
            <a:endParaRPr lang="ru-RU" altLang="ru-RU" sz="2800">
              <a:latin typeface="Times New Roman" panose="02020603050405020304" pitchFamily="18" charset="0"/>
              <a:cs typeface="Times New Roman" panose="02020603050405020304" pitchFamily="18" charset="0"/>
            </a:endParaRPr>
          </a:p>
        </p:txBody>
      </p:sp>
      <p:sp>
        <p:nvSpPr>
          <p:cNvPr id="19460" name="Прямоугольник 4"/>
          <p:cNvSpPr>
            <a:spLocks noChangeArrowheads="1"/>
          </p:cNvSpPr>
          <p:nvPr/>
        </p:nvSpPr>
        <p:spPr bwMode="auto">
          <a:xfrm>
            <a:off x="468313" y="2927350"/>
            <a:ext cx="32432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uz-Cyrl-UZ" altLang="ru-RU">
                <a:latin typeface="Times New Roman" panose="02020603050405020304" pitchFamily="18" charset="0"/>
                <a:cs typeface="Times New Roman" panose="02020603050405020304" pitchFamily="18" charset="0"/>
              </a:rPr>
              <a:t>Ijtimoiy-pedagogik yordamga muhtoj oilalarni aniqlash</a:t>
            </a:r>
            <a:endParaRPr lang="ru-RU" altLang="ru-RU">
              <a:latin typeface="Times New Roman" panose="02020603050405020304" pitchFamily="18" charset="0"/>
              <a:cs typeface="Times New Roman" panose="02020603050405020304" pitchFamily="18" charset="0"/>
            </a:endParaRPr>
          </a:p>
        </p:txBody>
      </p:sp>
      <p:sp>
        <p:nvSpPr>
          <p:cNvPr id="19461" name="Прямоугольник 7"/>
          <p:cNvSpPr>
            <a:spLocks noChangeArrowheads="1"/>
          </p:cNvSpPr>
          <p:nvPr/>
        </p:nvSpPr>
        <p:spPr bwMode="auto">
          <a:xfrm>
            <a:off x="4691063" y="2849563"/>
            <a:ext cx="32686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uz-Cyrl-UZ" altLang="ru-RU">
                <a:latin typeface="Times New Roman" panose="02020603050405020304" pitchFamily="18" charset="0"/>
                <a:cs typeface="Times New Roman" panose="02020603050405020304" pitchFamily="18" charset="0"/>
              </a:rPr>
              <a:t>Oilalarga ko‘rsatiladigan ijtimoiy-pedagogik yordam yo‘nalishlarini belgilash</a:t>
            </a:r>
            <a:endParaRPr lang="ru-RU" altLang="ru-RU">
              <a:latin typeface="Times New Roman" panose="02020603050405020304" pitchFamily="18" charset="0"/>
              <a:cs typeface="Times New Roman" panose="02020603050405020304" pitchFamily="18" charset="0"/>
            </a:endParaRPr>
          </a:p>
        </p:txBody>
      </p:sp>
      <p:sp>
        <p:nvSpPr>
          <p:cNvPr id="19462" name="Прямоугольник 8"/>
          <p:cNvSpPr>
            <a:spLocks noChangeArrowheads="1"/>
          </p:cNvSpPr>
          <p:nvPr/>
        </p:nvSpPr>
        <p:spPr bwMode="auto">
          <a:xfrm>
            <a:off x="490538" y="5083175"/>
            <a:ext cx="32210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uz-Cyrl-UZ" altLang="ru-RU">
                <a:latin typeface="Times New Roman" panose="02020603050405020304" pitchFamily="18" charset="0"/>
                <a:cs typeface="Times New Roman" panose="02020603050405020304" pitchFamily="18" charset="0"/>
              </a:rPr>
              <a:t>Oilalarga amaliy ijtimoiy-pedagogik yordam </a:t>
            </a:r>
            <a:endParaRPr lang="ru-RU" altLang="ru-RU">
              <a:latin typeface="Times New Roman" panose="02020603050405020304" pitchFamily="18" charset="0"/>
              <a:cs typeface="Times New Roman" panose="02020603050405020304" pitchFamily="18" charset="0"/>
            </a:endParaRPr>
          </a:p>
          <a:p>
            <a:pPr algn="ctr" eaLnBrk="1" hangingPunct="1"/>
            <a:r>
              <a:rPr lang="uz-Cyrl-UZ" altLang="ru-RU">
                <a:latin typeface="Times New Roman" panose="02020603050405020304" pitchFamily="18" charset="0"/>
                <a:cs typeface="Times New Roman" panose="02020603050405020304" pitchFamily="18" charset="0"/>
              </a:rPr>
              <a:t>ko‘rsatish</a:t>
            </a:r>
            <a:endParaRPr lang="ru-RU" altLang="ru-RU">
              <a:latin typeface="Times New Roman" panose="02020603050405020304" pitchFamily="18" charset="0"/>
              <a:cs typeface="Times New Roman" panose="02020603050405020304" pitchFamily="18" charset="0"/>
            </a:endParaRPr>
          </a:p>
        </p:txBody>
      </p:sp>
      <p:sp>
        <p:nvSpPr>
          <p:cNvPr id="19463" name="Прямоугольник 9"/>
          <p:cNvSpPr>
            <a:spLocks noChangeArrowheads="1"/>
          </p:cNvSpPr>
          <p:nvPr/>
        </p:nvSpPr>
        <p:spPr bwMode="auto">
          <a:xfrm>
            <a:off x="4700588" y="5083175"/>
            <a:ext cx="32591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uz-Cyrl-UZ" altLang="ru-RU">
                <a:latin typeface="Times New Roman" panose="02020603050405020304" pitchFamily="18" charset="0"/>
                <a:cs typeface="Times New Roman" panose="02020603050405020304" pitchFamily="18" charset="0"/>
              </a:rPr>
              <a:t>Oilalarga ko‘rsatiladigan ijtimoiy-pedagogik yordamning samaradorlik darajasini o‘rganish</a:t>
            </a:r>
            <a:endParaRPr lang="ru-RU" altLang="ru-RU">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Группа 28"/>
          <p:cNvGrpSpPr>
            <a:grpSpLocks/>
          </p:cNvGrpSpPr>
          <p:nvPr/>
        </p:nvGrpSpPr>
        <p:grpSpPr bwMode="auto">
          <a:xfrm>
            <a:off x="787400" y="1571625"/>
            <a:ext cx="7745413" cy="4378325"/>
            <a:chOff x="0" y="0"/>
            <a:chExt cx="5413470" cy="2760210"/>
          </a:xfrm>
        </p:grpSpPr>
        <p:sp>
          <p:nvSpPr>
            <p:cNvPr id="20484" name="Прямоугольник 29"/>
            <p:cNvSpPr>
              <a:spLocks noChangeArrowheads="1"/>
            </p:cNvSpPr>
            <p:nvPr/>
          </p:nvSpPr>
          <p:spPr bwMode="auto">
            <a:xfrm>
              <a:off x="262647" y="680936"/>
              <a:ext cx="1799590" cy="338455"/>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b="1">
                  <a:solidFill>
                    <a:srgbClr val="000000"/>
                  </a:solidFill>
                  <a:latin typeface="Times New Roman" panose="02020603050405020304" pitchFamily="18" charset="0"/>
                  <a:cs typeface="Times New Roman" panose="02020603050405020304" pitchFamily="18" charset="0"/>
                </a:rPr>
                <a:t>Farzandlikka olish</a:t>
              </a:r>
              <a:endParaRPr lang="ru-RU" altLang="ru-RU" sz="1600" b="1">
                <a:latin typeface="Times New Roman" panose="02020603050405020304" pitchFamily="18" charset="0"/>
                <a:cs typeface="Times New Roman" panose="02020603050405020304" pitchFamily="18" charset="0"/>
              </a:endParaRPr>
            </a:p>
            <a:p>
              <a:pPr eaLnBrk="1" hangingPunct="1">
                <a:lnSpc>
                  <a:spcPct val="115000"/>
                </a:lnSpc>
                <a:spcAft>
                  <a:spcPts val="1000"/>
                </a:spcAft>
              </a:pPr>
              <a:r>
                <a:rPr lang="ru-RU" altLang="ru-RU" b="1">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20485" name="Прямоугольник 30"/>
            <p:cNvSpPr>
              <a:spLocks noChangeArrowheads="1"/>
            </p:cNvSpPr>
            <p:nvPr/>
          </p:nvSpPr>
          <p:spPr bwMode="auto">
            <a:xfrm>
              <a:off x="233464" y="1177047"/>
              <a:ext cx="1600200" cy="28321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b="1">
                  <a:solidFill>
                    <a:srgbClr val="000000"/>
                  </a:solidFill>
                  <a:latin typeface="Times New Roman" panose="02020603050405020304" pitchFamily="18" charset="0"/>
                  <a:cs typeface="Times New Roman" panose="02020603050405020304" pitchFamily="18" charset="0"/>
                </a:rPr>
                <a:t>Vasiylik oilasi</a:t>
              </a:r>
              <a:endParaRPr lang="ru-RU" altLang="ru-RU"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486" name="Прямоугольник 31"/>
            <p:cNvSpPr>
              <a:spLocks noChangeArrowheads="1"/>
            </p:cNvSpPr>
            <p:nvPr/>
          </p:nvSpPr>
          <p:spPr bwMode="auto">
            <a:xfrm>
              <a:off x="311285" y="1614791"/>
              <a:ext cx="1519555" cy="817124"/>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b="1">
                  <a:solidFill>
                    <a:srgbClr val="000000"/>
                  </a:solidFill>
                  <a:latin typeface="Times New Roman" panose="02020603050405020304" pitchFamily="18" charset="0"/>
                  <a:cs typeface="Times New Roman" panose="02020603050405020304" pitchFamily="18" charset="0"/>
                </a:rPr>
                <a:t>Vaqtinchalik qabul qiluvchi oila</a:t>
              </a:r>
              <a:endParaRPr lang="ru-RU" altLang="ru-RU"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487" name="Прямоугольник 32"/>
            <p:cNvSpPr>
              <a:spLocks noChangeArrowheads="1"/>
            </p:cNvSpPr>
            <p:nvPr/>
          </p:nvSpPr>
          <p:spPr bwMode="auto">
            <a:xfrm>
              <a:off x="3326860" y="700391"/>
              <a:ext cx="2086610" cy="302895"/>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b="1">
                  <a:solidFill>
                    <a:srgbClr val="000000"/>
                  </a:solidFill>
                  <a:latin typeface="Times New Roman" panose="02020603050405020304" pitchFamily="18" charset="0"/>
                  <a:cs typeface="Times New Roman" panose="02020603050405020304" pitchFamily="18" charset="0"/>
                </a:rPr>
                <a:t>Davlat qaramog’iga olish</a:t>
              </a:r>
              <a:endParaRPr lang="ru-RU" altLang="ru-RU" sz="1600" b="1">
                <a:latin typeface="Times New Roman" panose="02020603050405020304" pitchFamily="18" charset="0"/>
                <a:cs typeface="Times New Roman" panose="02020603050405020304" pitchFamily="18" charset="0"/>
              </a:endParaRPr>
            </a:p>
            <a:p>
              <a:pPr eaLnBrk="1" hangingPunct="1">
                <a:lnSpc>
                  <a:spcPct val="115000"/>
                </a:lnSpc>
                <a:spcAft>
                  <a:spcPts val="1000"/>
                </a:spcAft>
              </a:pPr>
              <a:r>
                <a:rPr lang="ru-RU" altLang="ru-RU" b="1">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20488" name="Прямоугольник 33"/>
            <p:cNvSpPr>
              <a:spLocks noChangeArrowheads="1"/>
            </p:cNvSpPr>
            <p:nvPr/>
          </p:nvSpPr>
          <p:spPr bwMode="auto">
            <a:xfrm>
              <a:off x="3326416" y="1079865"/>
              <a:ext cx="1320358" cy="315252"/>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b="1">
                  <a:solidFill>
                    <a:srgbClr val="000000"/>
                  </a:solidFill>
                  <a:latin typeface="Times New Roman" panose="02020603050405020304" pitchFamily="18" charset="0"/>
                  <a:cs typeface="Times New Roman" panose="02020603050405020304" pitchFamily="18" charset="0"/>
                </a:rPr>
                <a:t>Go’daklar uyi</a:t>
              </a:r>
              <a:endParaRPr lang="ru-RU" altLang="ru-RU"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489" name="Прямоугольник 34"/>
            <p:cNvSpPr>
              <a:spLocks noChangeArrowheads="1"/>
            </p:cNvSpPr>
            <p:nvPr/>
          </p:nvSpPr>
          <p:spPr bwMode="auto">
            <a:xfrm>
              <a:off x="3326860" y="1575881"/>
              <a:ext cx="1319530" cy="30226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Muruvvat uyi</a:t>
              </a:r>
              <a:endParaRPr lang="ru-RU" altLang="ru-RU"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490" name="Прямоугольник 35"/>
            <p:cNvSpPr>
              <a:spLocks noChangeArrowheads="1"/>
            </p:cNvSpPr>
            <p:nvPr/>
          </p:nvSpPr>
          <p:spPr bwMode="auto">
            <a:xfrm>
              <a:off x="3326860" y="2023353"/>
              <a:ext cx="1583690" cy="328295"/>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5000"/>
                </a:lnSpc>
                <a:spcAft>
                  <a:spcPts val="1000"/>
                </a:spcAft>
              </a:pPr>
              <a:r>
                <a:rPr lang="en-US" altLang="ru-RU"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Mehribonlik uyi</a:t>
              </a:r>
              <a:endParaRPr lang="ru-RU" altLang="ru-RU" b="1">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491" name="Прямоугольник 36"/>
            <p:cNvSpPr>
              <a:spLocks noChangeArrowheads="1"/>
            </p:cNvSpPr>
            <p:nvPr/>
          </p:nvSpPr>
          <p:spPr bwMode="auto">
            <a:xfrm>
              <a:off x="3326860" y="2431915"/>
              <a:ext cx="1583690" cy="328295"/>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b="1">
                  <a:solidFill>
                    <a:srgbClr val="000000"/>
                  </a:solidFill>
                  <a:latin typeface="Times New Roman" panose="02020603050405020304" pitchFamily="18" charset="0"/>
                  <a:cs typeface="Times New Roman" panose="02020603050405020304" pitchFamily="18" charset="0"/>
                </a:rPr>
                <a:t>Maktab internat</a:t>
              </a:r>
              <a:endParaRPr lang="ru-RU" altLang="ru-RU" b="1">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20492" name="Прямая со стрелкой 37"/>
            <p:cNvCxnSpPr>
              <a:cxnSpLocks noChangeShapeType="1"/>
            </p:cNvCxnSpPr>
            <p:nvPr/>
          </p:nvCxnSpPr>
          <p:spPr bwMode="auto">
            <a:xfrm>
              <a:off x="2597285" y="282102"/>
              <a:ext cx="635" cy="3048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493" name="Прямая со стрелкой 38"/>
            <p:cNvCxnSpPr>
              <a:cxnSpLocks noChangeShapeType="1"/>
            </p:cNvCxnSpPr>
            <p:nvPr/>
          </p:nvCxnSpPr>
          <p:spPr bwMode="auto">
            <a:xfrm>
              <a:off x="963038" y="603115"/>
              <a:ext cx="3567430" cy="6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494" name="Прямая со стрелкой 39"/>
            <p:cNvCxnSpPr>
              <a:cxnSpLocks noChangeShapeType="1"/>
            </p:cNvCxnSpPr>
            <p:nvPr/>
          </p:nvCxnSpPr>
          <p:spPr bwMode="auto">
            <a:xfrm>
              <a:off x="963038" y="603115"/>
              <a:ext cx="0" cy="9652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495" name="Прямая со стрелкой 40"/>
            <p:cNvCxnSpPr>
              <a:cxnSpLocks noChangeShapeType="1"/>
            </p:cNvCxnSpPr>
            <p:nvPr/>
          </p:nvCxnSpPr>
          <p:spPr bwMode="auto">
            <a:xfrm>
              <a:off x="4533089" y="603115"/>
              <a:ext cx="0" cy="9652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496" name="Прямая со стрелкой 41"/>
            <p:cNvCxnSpPr>
              <a:cxnSpLocks noChangeShapeType="1"/>
            </p:cNvCxnSpPr>
            <p:nvPr/>
          </p:nvCxnSpPr>
          <p:spPr bwMode="auto">
            <a:xfrm>
              <a:off x="0" y="758757"/>
              <a:ext cx="12700" cy="105600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497" name="Прямая со стрелкой 42"/>
            <p:cNvCxnSpPr>
              <a:cxnSpLocks noChangeShapeType="1"/>
            </p:cNvCxnSpPr>
            <p:nvPr/>
          </p:nvCxnSpPr>
          <p:spPr bwMode="auto">
            <a:xfrm>
              <a:off x="0" y="758757"/>
              <a:ext cx="25781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498" name="Прямая со стрелкой 43"/>
            <p:cNvCxnSpPr>
              <a:cxnSpLocks noChangeShapeType="1"/>
            </p:cNvCxnSpPr>
            <p:nvPr/>
          </p:nvCxnSpPr>
          <p:spPr bwMode="auto">
            <a:xfrm>
              <a:off x="0" y="1313234"/>
              <a:ext cx="25781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499" name="Прямая со стрелкой 44"/>
            <p:cNvCxnSpPr>
              <a:cxnSpLocks noChangeShapeType="1"/>
            </p:cNvCxnSpPr>
            <p:nvPr/>
          </p:nvCxnSpPr>
          <p:spPr bwMode="auto">
            <a:xfrm>
              <a:off x="19455" y="1819072"/>
              <a:ext cx="25781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500" name="Прямая со стрелкой 45"/>
            <p:cNvCxnSpPr>
              <a:cxnSpLocks noChangeShapeType="1"/>
            </p:cNvCxnSpPr>
            <p:nvPr/>
          </p:nvCxnSpPr>
          <p:spPr bwMode="auto">
            <a:xfrm>
              <a:off x="3044758" y="856034"/>
              <a:ext cx="0" cy="167386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501" name="Прямая со стрелкой 46"/>
            <p:cNvCxnSpPr>
              <a:cxnSpLocks noChangeShapeType="1"/>
            </p:cNvCxnSpPr>
            <p:nvPr/>
          </p:nvCxnSpPr>
          <p:spPr bwMode="auto">
            <a:xfrm>
              <a:off x="3044758" y="846306"/>
              <a:ext cx="28321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502" name="Прямая со стрелкой 47"/>
            <p:cNvCxnSpPr>
              <a:cxnSpLocks noChangeShapeType="1"/>
            </p:cNvCxnSpPr>
            <p:nvPr/>
          </p:nvCxnSpPr>
          <p:spPr bwMode="auto">
            <a:xfrm>
              <a:off x="3044758" y="1254868"/>
              <a:ext cx="28321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503" name="Прямая со стрелкой 48"/>
            <p:cNvCxnSpPr>
              <a:cxnSpLocks noChangeShapeType="1"/>
            </p:cNvCxnSpPr>
            <p:nvPr/>
          </p:nvCxnSpPr>
          <p:spPr bwMode="auto">
            <a:xfrm>
              <a:off x="3044758" y="1682885"/>
              <a:ext cx="28321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504" name="Прямая со стрелкой 49"/>
            <p:cNvCxnSpPr>
              <a:cxnSpLocks noChangeShapeType="1"/>
            </p:cNvCxnSpPr>
            <p:nvPr/>
          </p:nvCxnSpPr>
          <p:spPr bwMode="auto">
            <a:xfrm>
              <a:off x="3044758" y="2130357"/>
              <a:ext cx="28321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505" name="Прямая со стрелкой 50"/>
            <p:cNvCxnSpPr>
              <a:cxnSpLocks noChangeShapeType="1"/>
            </p:cNvCxnSpPr>
            <p:nvPr/>
          </p:nvCxnSpPr>
          <p:spPr bwMode="auto">
            <a:xfrm>
              <a:off x="3044758" y="2519464"/>
              <a:ext cx="28321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06" name="Прямоугольник 51"/>
            <p:cNvSpPr>
              <a:spLocks noChangeArrowheads="1"/>
            </p:cNvSpPr>
            <p:nvPr/>
          </p:nvSpPr>
          <p:spPr bwMode="auto">
            <a:xfrm>
              <a:off x="1303506" y="0"/>
              <a:ext cx="3051810" cy="302895"/>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b="1">
                  <a:solidFill>
                    <a:srgbClr val="000000"/>
                  </a:solidFill>
                  <a:latin typeface="Times New Roman" panose="02020603050405020304" pitchFamily="18" charset="0"/>
                  <a:cs typeface="Times New Roman" panose="02020603050405020304" pitchFamily="18" charset="0"/>
                </a:rPr>
                <a:t>Yetimlarga vasiylik qilish </a:t>
              </a:r>
              <a:endParaRPr lang="ru-RU" altLang="ru-RU" sz="1600" b="1">
                <a:latin typeface="Times New Roman" panose="02020603050405020304" pitchFamily="18" charset="0"/>
                <a:cs typeface="Times New Roman" panose="02020603050405020304" pitchFamily="18" charset="0"/>
              </a:endParaRPr>
            </a:p>
            <a:p>
              <a:pPr eaLnBrk="1" hangingPunct="1">
                <a:lnSpc>
                  <a:spcPct val="115000"/>
                </a:lnSpc>
                <a:spcAft>
                  <a:spcPts val="1000"/>
                </a:spcAft>
              </a:pPr>
              <a:r>
                <a:rPr lang="ru-RU" altLang="ru-RU" b="1">
                  <a:latin typeface="Times New Roman" panose="02020603050405020304" pitchFamily="18" charset="0"/>
                  <a:ea typeface="Calibri" panose="020F0502020204030204" pitchFamily="34" charset="0"/>
                  <a:cs typeface="Times New Roman" panose="02020603050405020304" pitchFamily="18" charset="0"/>
                </a:rPr>
                <a:t> </a:t>
              </a:r>
            </a:p>
          </p:txBody>
        </p:sp>
      </p:grpSp>
      <p:sp>
        <p:nvSpPr>
          <p:cNvPr id="20483" name="Прямоугольник 1"/>
          <p:cNvSpPr>
            <a:spLocks noChangeArrowheads="1"/>
          </p:cNvSpPr>
          <p:nvPr/>
        </p:nvSpPr>
        <p:spPr bwMode="auto">
          <a:xfrm>
            <a:off x="1084263" y="365125"/>
            <a:ext cx="7591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uz-Cyrl-UZ" altLang="ru-RU" sz="2400" b="1">
                <a:latin typeface="Times New Roman" panose="02020603050405020304" pitchFamily="18" charset="0"/>
                <a:cs typeface="Times New Roman" panose="02020603050405020304" pitchFamily="18" charset="0"/>
              </a:rPr>
              <a:t>Ota-ona qaramog‘isiz qolgan bolalarga vasiylik qilish tizimi</a:t>
            </a:r>
            <a:endParaRPr lang="ru-RU" altLang="ru-RU"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Прямоугольник 3"/>
          <p:cNvSpPr>
            <a:spLocks noChangeArrowheads="1"/>
          </p:cNvSpPr>
          <p:nvPr/>
        </p:nvSpPr>
        <p:spPr bwMode="auto">
          <a:xfrm>
            <a:off x="323850" y="344488"/>
            <a:ext cx="8712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uz-Cyrl-UZ" altLang="ru-RU" sz="2400" b="1">
                <a:latin typeface="Times New Roman" panose="02020603050405020304" pitchFamily="18" charset="0"/>
                <a:cs typeface="Times New Roman" panose="02020603050405020304" pitchFamily="18" charset="0"/>
              </a:rPr>
              <a:t>Farzandlikka olgan oila bilan olib boriladigan ijtimoiy-pedagogik faoliyat bosqichlari va mazmuni</a:t>
            </a:r>
            <a:endParaRPr lang="ru-RU" altLang="ru-RU" sz="2400">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nvGraphicFramePr>
        <p:xfrm>
          <a:off x="250825" y="1498600"/>
          <a:ext cx="8702675" cy="4835534"/>
        </p:xfrm>
        <a:graphic>
          <a:graphicData uri="http://schemas.openxmlformats.org/drawingml/2006/table">
            <a:tbl>
              <a:tblPr>
                <a:tableStyleId>{5C22544A-7EE6-4342-B048-85BDC9FD1C3A}</a:tableStyleId>
              </a:tblPr>
              <a:tblGrid>
                <a:gridCol w="775251">
                  <a:extLst>
                    <a:ext uri="{9D8B030D-6E8A-4147-A177-3AD203B41FA5}">
                      <a16:colId xmlns:a16="http://schemas.microsoft.com/office/drawing/2014/main" xmlns="" val="20000"/>
                    </a:ext>
                  </a:extLst>
                </a:gridCol>
                <a:gridCol w="3228544">
                  <a:extLst>
                    <a:ext uri="{9D8B030D-6E8A-4147-A177-3AD203B41FA5}">
                      <a16:colId xmlns:a16="http://schemas.microsoft.com/office/drawing/2014/main" xmlns="" val="20001"/>
                    </a:ext>
                  </a:extLst>
                </a:gridCol>
                <a:gridCol w="2063389">
                  <a:extLst>
                    <a:ext uri="{9D8B030D-6E8A-4147-A177-3AD203B41FA5}">
                      <a16:colId xmlns:a16="http://schemas.microsoft.com/office/drawing/2014/main" xmlns="" val="20002"/>
                    </a:ext>
                  </a:extLst>
                </a:gridCol>
                <a:gridCol w="2635491">
                  <a:extLst>
                    <a:ext uri="{9D8B030D-6E8A-4147-A177-3AD203B41FA5}">
                      <a16:colId xmlns:a16="http://schemas.microsoft.com/office/drawing/2014/main" xmlns="" val="20003"/>
                    </a:ext>
                  </a:extLst>
                </a:gridCol>
              </a:tblGrid>
              <a:tr h="560830">
                <a:tc>
                  <a:txBody>
                    <a:bodyPr/>
                    <a:lstStyle/>
                    <a:p>
                      <a:pPr algn="ctr">
                        <a:lnSpc>
                          <a:spcPct val="115000"/>
                        </a:lnSpc>
                        <a:spcAft>
                          <a:spcPts val="0"/>
                        </a:spcAft>
                      </a:pPr>
                      <a:r>
                        <a:rPr lang="uz-Cyrl-UZ" sz="2800" dirty="0">
                          <a:effectLst/>
                          <a:latin typeface="Times New Roman" pitchFamily="18" charset="0"/>
                          <a:cs typeface="Times New Roman" pitchFamily="18" charset="0"/>
                        </a:rPr>
                        <a:t>№</a:t>
                      </a:r>
                      <a:endParaRPr lang="ru-RU" sz="2800" dirty="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600">
                          <a:effectLst/>
                          <a:latin typeface="Times New Roman" pitchFamily="18" charset="0"/>
                          <a:cs typeface="Times New Roman" pitchFamily="18" charset="0"/>
                        </a:rPr>
                        <a:t>Ijtimoiy-pedagogik</a:t>
                      </a:r>
                      <a:br>
                        <a:rPr lang="ru-RU" sz="1600">
                          <a:effectLst/>
                          <a:latin typeface="Times New Roman" pitchFamily="18" charset="0"/>
                          <a:cs typeface="Times New Roman" pitchFamily="18" charset="0"/>
                        </a:rPr>
                      </a:br>
                      <a:r>
                        <a:rPr lang="ru-RU" sz="1600">
                          <a:effectLst/>
                          <a:latin typeface="Times New Roman" pitchFamily="18" charset="0"/>
                          <a:cs typeface="Times New Roman" pitchFamily="18" charset="0"/>
                        </a:rPr>
                        <a:t>faoliyat </a:t>
                      </a:r>
                      <a:r>
                        <a:rPr lang="uz-Cyrl-UZ" sz="1600">
                          <a:effectLst/>
                          <a:latin typeface="Times New Roman" pitchFamily="18" charset="0"/>
                          <a:cs typeface="Times New Roman" pitchFamily="18" charset="0"/>
                        </a:rPr>
                        <a:t>bosqichlari</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600">
                          <a:effectLst/>
                          <a:latin typeface="Times New Roman" pitchFamily="18" charset="0"/>
                          <a:cs typeface="Times New Roman" pitchFamily="18" charset="0"/>
                        </a:rPr>
                        <a:t>Ijtimoiy-pedagogik</a:t>
                      </a:r>
                      <a:br>
                        <a:rPr lang="ru-RU" sz="1600">
                          <a:effectLst/>
                          <a:latin typeface="Times New Roman" pitchFamily="18" charset="0"/>
                          <a:cs typeface="Times New Roman" pitchFamily="18" charset="0"/>
                        </a:rPr>
                      </a:br>
                      <a:r>
                        <a:rPr lang="ru-RU" sz="1600">
                          <a:effectLst/>
                          <a:latin typeface="Times New Roman" pitchFamily="18" charset="0"/>
                          <a:cs typeface="Times New Roman" pitchFamily="18" charset="0"/>
                        </a:rPr>
                        <a:t>faoliyat vazifalari</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600">
                          <a:effectLst/>
                          <a:latin typeface="Times New Roman" pitchFamily="18" charset="0"/>
                          <a:cs typeface="Times New Roman" pitchFamily="18" charset="0"/>
                        </a:rPr>
                        <a:t>Ijtimoiy-pedagogik</a:t>
                      </a:r>
                      <a:br>
                        <a:rPr lang="ru-RU" sz="1600">
                          <a:effectLst/>
                          <a:latin typeface="Times New Roman" pitchFamily="18" charset="0"/>
                          <a:cs typeface="Times New Roman" pitchFamily="18" charset="0"/>
                        </a:rPr>
                      </a:br>
                      <a:r>
                        <a:rPr lang="ru-RU" sz="1600">
                          <a:effectLst/>
                          <a:latin typeface="Times New Roman" pitchFamily="18" charset="0"/>
                          <a:cs typeface="Times New Roman" pitchFamily="18" charset="0"/>
                        </a:rPr>
                        <a:t>faoliyat metodlari</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585040">
                <a:tc>
                  <a:txBody>
                    <a:bodyPr/>
                    <a:lstStyle/>
                    <a:p>
                      <a:pPr algn="ctr">
                        <a:lnSpc>
                          <a:spcPct val="115000"/>
                        </a:lnSpc>
                        <a:spcAft>
                          <a:spcPts val="0"/>
                        </a:spcAft>
                      </a:pPr>
                      <a:r>
                        <a:rPr lang="ru-RU" sz="1600">
                          <a:effectLst/>
                          <a:latin typeface="Times New Roman" pitchFamily="18" charset="0"/>
                          <a:cs typeface="Times New Roman" pitchFamily="18" charset="0"/>
                        </a:rPr>
                        <a:t>1</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600">
                          <a:effectLst/>
                          <a:latin typeface="Times New Roman" pitchFamily="18" charset="0"/>
                          <a:cs typeface="Times New Roman" pitchFamily="18" charset="0"/>
                        </a:rPr>
                        <a:t>Farzandlikka oluvchi oilani </a:t>
                      </a:r>
                      <a:r>
                        <a:rPr lang="uz-Cyrl-UZ" sz="1600">
                          <a:effectLst/>
                          <a:latin typeface="Times New Roman" pitchFamily="18" charset="0"/>
                          <a:cs typeface="Times New Roman" pitchFamily="18" charset="0"/>
                        </a:rPr>
                        <a:t>qidirish.</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600">
                          <a:effectLst/>
                          <a:latin typeface="Times New Roman" pitchFamily="18" charset="0"/>
                          <a:cs typeface="Times New Roman" pitchFamily="18" charset="0"/>
                        </a:rPr>
                        <a:t>Axborot berish</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en-US" sz="1600">
                          <a:effectLst/>
                          <a:latin typeface="Times New Roman" pitchFamily="18" charset="0"/>
                          <a:cs typeface="Times New Roman" pitchFamily="18" charset="0"/>
                        </a:rPr>
                        <a:t>Anketa </a:t>
                      </a:r>
                      <a:r>
                        <a:rPr lang="uz-Cyrl-UZ" sz="1600">
                          <a:effectLst/>
                          <a:latin typeface="Times New Roman" pitchFamily="18" charset="0"/>
                          <a:cs typeface="Times New Roman" pitchFamily="18" charset="0"/>
                        </a:rPr>
                        <a:t>so‘rovlari, suhbat, </a:t>
                      </a:r>
                      <a:r>
                        <a:rPr lang="en-US" sz="1600">
                          <a:effectLst/>
                          <a:latin typeface="Times New Roman" pitchFamily="18" charset="0"/>
                          <a:cs typeface="Times New Roman" pitchFamily="18" charset="0"/>
                        </a:rPr>
                        <a:t>intervyu </a:t>
                      </a:r>
                      <a:r>
                        <a:rPr lang="uz-Cyrl-UZ" sz="1600">
                          <a:effectLst/>
                          <a:latin typeface="Times New Roman" pitchFamily="18" charset="0"/>
                          <a:cs typeface="Times New Roman" pitchFamily="18" charset="0"/>
                        </a:rPr>
                        <a:t>o‘tkazish</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560830">
                <a:tc>
                  <a:txBody>
                    <a:bodyPr/>
                    <a:lstStyle/>
                    <a:p>
                      <a:pPr algn="ctr">
                        <a:lnSpc>
                          <a:spcPct val="115000"/>
                        </a:lnSpc>
                        <a:spcAft>
                          <a:spcPts val="0"/>
                        </a:spcAft>
                      </a:pPr>
                      <a:r>
                        <a:rPr lang="ru-RU" sz="1400" spc="100">
                          <a:effectLst/>
                          <a:latin typeface="Times New Roman" pitchFamily="18" charset="0"/>
                          <a:cs typeface="Times New Roman" pitchFamily="18" charset="0"/>
                        </a:rPr>
                        <a:t>2</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uz-Cyrl-UZ" sz="1600">
                          <a:effectLst/>
                          <a:latin typeface="Times New Roman" pitchFamily="18" charset="0"/>
                          <a:cs typeface="Times New Roman" pitchFamily="18" charset="0"/>
                        </a:rPr>
                        <a:t>Bo‘lg‘usi qabul qiluvchi </a:t>
                      </a:r>
                      <a:r>
                        <a:rPr lang="en-US" sz="1600">
                          <a:effectLst/>
                          <a:latin typeface="Times New Roman" pitchFamily="18" charset="0"/>
                          <a:cs typeface="Times New Roman" pitchFamily="18" charset="0"/>
                        </a:rPr>
                        <a:t>ota-onalarni </a:t>
                      </a:r>
                      <a:r>
                        <a:rPr lang="uz-Cyrl-UZ" sz="1600">
                          <a:effectLst/>
                          <a:latin typeface="Times New Roman" pitchFamily="18" charset="0"/>
                          <a:cs typeface="Times New Roman" pitchFamily="18" charset="0"/>
                        </a:rPr>
                        <a:t>o‘rganish.</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uz-Cyrl-UZ" sz="1600">
                          <a:effectLst/>
                          <a:latin typeface="Times New Roman" pitchFamily="18" charset="0"/>
                          <a:cs typeface="Times New Roman" pitchFamily="18" charset="0"/>
                        </a:rPr>
                        <a:t>Tashhis qo‘yish </a:t>
                      </a:r>
                      <a:r>
                        <a:rPr lang="ru-RU" sz="1600">
                          <a:effectLst/>
                          <a:latin typeface="Times New Roman" pitchFamily="18" charset="0"/>
                          <a:cs typeface="Times New Roman" pitchFamily="18" charset="0"/>
                        </a:rPr>
                        <a:t>(ilk)</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en-US" sz="1600">
                          <a:effectLst/>
                          <a:latin typeface="Times New Roman" pitchFamily="18" charset="0"/>
                          <a:cs typeface="Times New Roman" pitchFamily="18" charset="0"/>
                        </a:rPr>
                        <a:t>Anketa </a:t>
                      </a:r>
                      <a:r>
                        <a:rPr lang="uz-Cyrl-UZ" sz="1600">
                          <a:effectLst/>
                          <a:latin typeface="Times New Roman" pitchFamily="18" charset="0"/>
                          <a:cs typeface="Times New Roman" pitchFamily="18" charset="0"/>
                        </a:rPr>
                        <a:t>so‘rovlari o‘tkazish, suhbat</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861285">
                <a:tc>
                  <a:txBody>
                    <a:bodyPr/>
                    <a:lstStyle/>
                    <a:p>
                      <a:pPr algn="ctr">
                        <a:lnSpc>
                          <a:spcPct val="115000"/>
                        </a:lnSpc>
                        <a:spcAft>
                          <a:spcPts val="0"/>
                        </a:spcAft>
                      </a:pPr>
                      <a:r>
                        <a:rPr lang="ru-RU" sz="1600">
                          <a:effectLst/>
                          <a:latin typeface="Times New Roman" pitchFamily="18" charset="0"/>
                          <a:cs typeface="Times New Roman" pitchFamily="18" charset="0"/>
                        </a:rPr>
                        <a:t>3</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uz-Cyrl-UZ" sz="1600">
                          <a:effectLst/>
                          <a:latin typeface="Times New Roman" pitchFamily="18" charset="0"/>
                          <a:cs typeface="Times New Roman" pitchFamily="18" charset="0"/>
                        </a:rPr>
                        <a:t>Bola bo‘lgan muassasa va oilalarga tashrif buyurish (bolalar uyi, inqirozli oila) va boshqalar.</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600">
                          <a:effectLst/>
                          <a:latin typeface="Times New Roman" pitchFamily="18" charset="0"/>
                          <a:cs typeface="Times New Roman" pitchFamily="18" charset="0"/>
                        </a:rPr>
                        <a:t>Vositachilik</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600">
                          <a:effectLst/>
                          <a:latin typeface="Times New Roman" pitchFamily="18" charset="0"/>
                          <a:cs typeface="Times New Roman" pitchFamily="18" charset="0"/>
                        </a:rPr>
                        <a:t>Kuzatuv, </a:t>
                      </a:r>
                      <a:r>
                        <a:rPr lang="uz-Cyrl-UZ" sz="1600">
                          <a:effectLst/>
                          <a:latin typeface="Times New Roman" pitchFamily="18" charset="0"/>
                          <a:cs typeface="Times New Roman" pitchFamily="18" charset="0"/>
                        </a:rPr>
                        <a:t>suhbat</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596725">
                <a:tc>
                  <a:txBody>
                    <a:bodyPr/>
                    <a:lstStyle/>
                    <a:p>
                      <a:pPr algn="ctr">
                        <a:lnSpc>
                          <a:spcPct val="115000"/>
                        </a:lnSpc>
                        <a:spcAft>
                          <a:spcPts val="0"/>
                        </a:spcAft>
                      </a:pPr>
                      <a:r>
                        <a:rPr lang="ru-RU" sz="1600">
                          <a:effectLst/>
                          <a:latin typeface="Times New Roman" pitchFamily="18" charset="0"/>
                          <a:cs typeface="Times New Roman" pitchFamily="18" charset="0"/>
                        </a:rPr>
                        <a:t>4</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uz-Cyrl-UZ" sz="1600">
                          <a:effectLst/>
                          <a:latin typeface="Times New Roman" pitchFamily="18" charset="0"/>
                          <a:cs typeface="Times New Roman" pitchFamily="18" charset="0"/>
                        </a:rPr>
                        <a:t>Bo‘lg‘usi bola qabul qiluvchi oilani o‘rganish.</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uz-Cyrl-UZ" sz="1600">
                          <a:effectLst/>
                          <a:latin typeface="Times New Roman" pitchFamily="18" charset="0"/>
                          <a:cs typeface="Times New Roman" pitchFamily="18" charset="0"/>
                        </a:rPr>
                        <a:t>Tashhis qo‘yish</a:t>
                      </a:r>
                      <a:br>
                        <a:rPr lang="uz-Cyrl-UZ" sz="1600">
                          <a:effectLst/>
                          <a:latin typeface="Times New Roman" pitchFamily="18" charset="0"/>
                          <a:cs typeface="Times New Roman" pitchFamily="18" charset="0"/>
                        </a:rPr>
                      </a:br>
                      <a:r>
                        <a:rPr lang="uz-Cyrl-UZ" sz="1600">
                          <a:effectLst/>
                          <a:latin typeface="Times New Roman" pitchFamily="18" charset="0"/>
                          <a:cs typeface="Times New Roman" pitchFamily="18" charset="0"/>
                        </a:rPr>
                        <a:t>(guruhlashgan)</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uz-Cyrl-UZ" sz="1600">
                          <a:effectLst/>
                          <a:latin typeface="Times New Roman" pitchFamily="18" charset="0"/>
                          <a:cs typeface="Times New Roman" pitchFamily="18" charset="0"/>
                        </a:rPr>
                        <a:t>Test o‘tkazish, suhbat, hujjatlarni o‘rganish</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841245">
                <a:tc>
                  <a:txBody>
                    <a:bodyPr/>
                    <a:lstStyle/>
                    <a:p>
                      <a:pPr algn="ctr">
                        <a:lnSpc>
                          <a:spcPct val="115000"/>
                        </a:lnSpc>
                        <a:spcAft>
                          <a:spcPts val="0"/>
                        </a:spcAft>
                      </a:pPr>
                      <a:r>
                        <a:rPr lang="ru-RU" sz="1600">
                          <a:effectLst/>
                          <a:latin typeface="Times New Roman" pitchFamily="18" charset="0"/>
                          <a:cs typeface="Times New Roman" pitchFamily="18" charset="0"/>
                        </a:rPr>
                        <a:t>5</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uz-Cyrl-UZ" sz="1600">
                          <a:effectLst/>
                          <a:latin typeface="Times New Roman" pitchFamily="18" charset="0"/>
                          <a:cs typeface="Times New Roman" pitchFamily="18" charset="0"/>
                        </a:rPr>
                        <a:t>Boshlang‘ich ta’lim: ma’ruza qilish, hikoya, suhbat o‘tkazish, video-filmlar ko‘rsatish.</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600">
                          <a:effectLst/>
                          <a:latin typeface="Times New Roman" pitchFamily="18" charset="0"/>
                          <a:cs typeface="Times New Roman" pitchFamily="18" charset="0"/>
                        </a:rPr>
                        <a:t>Ta’lim berish</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uz-Cyrl-UZ" sz="1600">
                          <a:effectLst/>
                          <a:latin typeface="Times New Roman" pitchFamily="18" charset="0"/>
                          <a:cs typeface="Times New Roman" pitchFamily="18" charset="0"/>
                        </a:rPr>
                        <a:t>Ma’ruza, suhbat, kuzatuv, mashg‘ulotlar</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829572">
                <a:tc>
                  <a:txBody>
                    <a:bodyPr/>
                    <a:lstStyle/>
                    <a:p>
                      <a:pPr algn="ctr">
                        <a:lnSpc>
                          <a:spcPct val="115000"/>
                        </a:lnSpc>
                        <a:spcAft>
                          <a:spcPts val="0"/>
                        </a:spcAft>
                      </a:pPr>
                      <a:r>
                        <a:rPr lang="ru-RU" sz="1600">
                          <a:effectLst/>
                          <a:latin typeface="Times New Roman" pitchFamily="18" charset="0"/>
                          <a:cs typeface="Times New Roman" pitchFamily="18" charset="0"/>
                        </a:rPr>
                        <a:t>6</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en-US" sz="1600">
                          <a:effectLst/>
                          <a:latin typeface="Times New Roman" pitchFamily="18" charset="0"/>
                          <a:cs typeface="Times New Roman" pitchFamily="18" charset="0"/>
                        </a:rPr>
                        <a:t>Bolani oilaga </a:t>
                      </a:r>
                      <a:r>
                        <a:rPr lang="uz-Cyrl-UZ" sz="1600">
                          <a:effectLst/>
                          <a:latin typeface="Times New Roman" pitchFamily="18" charset="0"/>
                          <a:cs typeface="Times New Roman" pitchFamily="18" charset="0"/>
                        </a:rPr>
                        <a:t>oylashtirish,</a:t>
                      </a:r>
                      <a:endParaRPr lang="ru-RU" sz="3600">
                        <a:effectLst/>
                        <a:latin typeface="Times New Roman" pitchFamily="18" charset="0"/>
                        <a:cs typeface="Times New Roman" pitchFamily="18" charset="0"/>
                      </a:endParaRPr>
                    </a:p>
                    <a:p>
                      <a:pPr algn="ctr">
                        <a:lnSpc>
                          <a:spcPct val="115000"/>
                        </a:lnSpc>
                        <a:spcAft>
                          <a:spcPts val="0"/>
                        </a:spcAft>
                      </a:pPr>
                      <a:r>
                        <a:rPr lang="uz-Cyrl-UZ" sz="1600">
                          <a:effectLst/>
                          <a:latin typeface="Times New Roman" pitchFamily="18" charset="0"/>
                          <a:cs typeface="Times New Roman" pitchFamily="18" charset="0"/>
                        </a:rPr>
                        <a:t>ota-onalarga chuqur </a:t>
                      </a:r>
                      <a:r>
                        <a:rPr lang="en-US" sz="1600">
                          <a:effectLst/>
                          <a:latin typeface="Times New Roman" pitchFamily="18" charset="0"/>
                          <a:cs typeface="Times New Roman" pitchFamily="18" charset="0"/>
                        </a:rPr>
                        <a:t>ta’lim berish.</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1600">
                          <a:effectLst/>
                          <a:latin typeface="Times New Roman" pitchFamily="18" charset="0"/>
                          <a:cs typeface="Times New Roman" pitchFamily="18" charset="0"/>
                        </a:rPr>
                        <a:t>Patronaj</a:t>
                      </a:r>
                      <a:endParaRPr lang="ru-RU" sz="360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uz-Cyrl-UZ" sz="1600" dirty="0">
                          <a:effectLst/>
                          <a:latin typeface="Times New Roman" pitchFamily="18" charset="0"/>
                          <a:cs typeface="Times New Roman" pitchFamily="18" charset="0"/>
                        </a:rPr>
                        <a:t>Kerakli metodlardan</a:t>
                      </a:r>
                      <a:br>
                        <a:rPr lang="uz-Cyrl-UZ" sz="1600" dirty="0">
                          <a:effectLst/>
                          <a:latin typeface="Times New Roman" pitchFamily="18" charset="0"/>
                          <a:cs typeface="Times New Roman" pitchFamily="18" charset="0"/>
                        </a:rPr>
                      </a:br>
                      <a:r>
                        <a:rPr lang="uz-Cyrl-UZ" sz="1600" dirty="0">
                          <a:effectLst/>
                          <a:latin typeface="Times New Roman" pitchFamily="18" charset="0"/>
                          <a:cs typeface="Times New Roman" pitchFamily="18" charset="0"/>
                        </a:rPr>
                        <a:t>o‘z o‘rnida foydalanish</a:t>
                      </a:r>
                      <a:endParaRPr lang="ru-RU" sz="3600" dirty="0">
                        <a:effectLst/>
                        <a:latin typeface="Times New Roman" pitchFamily="18" charset="0"/>
                        <a:ea typeface="Calibri"/>
                        <a:cs typeface="Times New Roman" pitchFamily="18" charset="0"/>
                      </a:endParaRPr>
                    </a:p>
                  </a:txBody>
                  <a:tcPr marL="25400" marR="254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1522</TotalTime>
  <Words>962</Words>
  <Application>Microsoft Office PowerPoint</Application>
  <PresentationFormat>Экран (4:3)</PresentationFormat>
  <Paragraphs>108</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Воздушный поток</vt:lpstr>
      <vt:lpstr>Презентация PowerPoint</vt:lpstr>
      <vt:lpstr>Reja: </vt:lpstr>
      <vt:lpstr>Blis-so’rov savollari javoblari: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Oilaning asosiy funksiyalari</vt:lpstr>
      <vt:lpstr>Презентация PowerPoint</vt:lpstr>
      <vt:lpstr>Презентация PowerPoint</vt:lpstr>
      <vt:lpstr>Jamiyatning asosiy bo'g`ini bo'lmish-oilalarning vazifalari turli-tuman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Arxiv.uz</dc:creator>
  <cp:lastModifiedBy>Админ</cp:lastModifiedBy>
  <cp:revision>156</cp:revision>
  <dcterms:created xsi:type="dcterms:W3CDTF">2010-09-29T11:38:45Z</dcterms:created>
  <dcterms:modified xsi:type="dcterms:W3CDTF">2022-01-07T05:52:08Z</dcterms:modified>
</cp:coreProperties>
</file>