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 id="2147483760" r:id="rId2"/>
    <p:sldMasterId id="2147483777" r:id="rId3"/>
    <p:sldMasterId id="2147483812" r:id="rId4"/>
    <p:sldMasterId id="2147483842" r:id="rId5"/>
    <p:sldMasterId id="214748386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3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AA6C11-8F21-4997-A642-843F619AC75E}" type="doc">
      <dgm:prSet loTypeId="urn:microsoft.com/office/officeart/2005/8/layout/vProcess5" loCatId="process" qsTypeId="urn:microsoft.com/office/officeart/2005/8/quickstyle/simple3" qsCatId="simple" csTypeId="urn:microsoft.com/office/officeart/2005/8/colors/accent1_1" csCatId="accent1" phldr="1"/>
      <dgm:spPr/>
      <dgm:t>
        <a:bodyPr/>
        <a:lstStyle/>
        <a:p>
          <a:endParaRPr lang="ru-RU"/>
        </a:p>
      </dgm:t>
    </dgm:pt>
    <dgm:pt modelId="{A9C4AE9A-FA60-4D62-BDF8-7AC0F8B0C9D8}">
      <dgm:prSet phldrT="[Текст]"/>
      <dgm:spPr/>
      <dgm:t>
        <a:bodyPr/>
        <a:lstStyle/>
        <a:p>
          <a:r>
            <a:rPr lang="en-US" dirty="0" smtClean="0">
              <a:solidFill>
                <a:schemeClr val="bg1"/>
              </a:solidFill>
            </a:rPr>
            <a:t>1.</a:t>
          </a:r>
          <a:endParaRPr lang="ru-RU" dirty="0">
            <a:solidFill>
              <a:schemeClr val="bg1"/>
            </a:solidFill>
          </a:endParaRPr>
        </a:p>
      </dgm:t>
    </dgm:pt>
    <dgm:pt modelId="{2D7C5774-E856-4CCC-AA2E-66EB1A535322}" type="parTrans" cxnId="{745EEB9D-8070-410E-8968-07BABFB343A9}">
      <dgm:prSet/>
      <dgm:spPr/>
      <dgm:t>
        <a:bodyPr/>
        <a:lstStyle/>
        <a:p>
          <a:endParaRPr lang="ru-RU"/>
        </a:p>
      </dgm:t>
    </dgm:pt>
    <dgm:pt modelId="{8B56B956-D7D8-44C8-BB08-5B6A100466B7}" type="sibTrans" cxnId="{745EEB9D-8070-410E-8968-07BABFB343A9}">
      <dgm:prSet/>
      <dgm:spPr/>
      <dgm:t>
        <a:bodyPr/>
        <a:lstStyle/>
        <a:p>
          <a:endParaRPr lang="ru-RU"/>
        </a:p>
      </dgm:t>
    </dgm:pt>
    <dgm:pt modelId="{E1A77390-4DA5-4EAD-AC16-A9C278AF49A7}">
      <dgm:prSet phldrT="[Текст]"/>
      <dgm:spPr/>
      <dgm:t>
        <a:bodyPr/>
        <a:lstStyle/>
        <a:p>
          <a:r>
            <a:rPr lang="en-US" dirty="0" smtClean="0">
              <a:solidFill>
                <a:schemeClr val="bg1"/>
              </a:solidFill>
            </a:rPr>
            <a:t>1</a:t>
          </a:r>
          <a:endParaRPr lang="ru-RU" dirty="0">
            <a:solidFill>
              <a:schemeClr val="bg1"/>
            </a:solidFill>
          </a:endParaRPr>
        </a:p>
      </dgm:t>
    </dgm:pt>
    <dgm:pt modelId="{C07EFA1A-29AA-4AFC-82DD-C6A789CFFBDE}" type="parTrans" cxnId="{07082E3E-3A46-4615-8B9E-72AF9AB4FCD2}">
      <dgm:prSet/>
      <dgm:spPr/>
      <dgm:t>
        <a:bodyPr/>
        <a:lstStyle/>
        <a:p>
          <a:endParaRPr lang="ru-RU"/>
        </a:p>
      </dgm:t>
    </dgm:pt>
    <dgm:pt modelId="{281750A9-9336-4F88-86FD-50283915CA70}" type="sibTrans" cxnId="{07082E3E-3A46-4615-8B9E-72AF9AB4FCD2}">
      <dgm:prSet/>
      <dgm:spPr/>
      <dgm:t>
        <a:bodyPr/>
        <a:lstStyle/>
        <a:p>
          <a:endParaRPr lang="ru-RU"/>
        </a:p>
      </dgm:t>
    </dgm:pt>
    <dgm:pt modelId="{717A2543-9652-438D-805F-FEBE1BADFFCC}">
      <dgm:prSet phldrT="[Текст]"/>
      <dgm:spPr/>
      <dgm:t>
        <a:bodyPr/>
        <a:lstStyle/>
        <a:p>
          <a:r>
            <a:rPr lang="en-US" dirty="0" smtClean="0">
              <a:solidFill>
                <a:schemeClr val="bg1"/>
              </a:solidFill>
            </a:rPr>
            <a:t>1v</a:t>
          </a:r>
          <a:endParaRPr lang="ru-RU" dirty="0">
            <a:solidFill>
              <a:schemeClr val="bg1"/>
            </a:solidFill>
          </a:endParaRPr>
        </a:p>
      </dgm:t>
    </dgm:pt>
    <dgm:pt modelId="{59C90CBE-8D71-4D5A-9826-6B2CC85B7B7C}" type="sibTrans" cxnId="{777D8C94-4056-4EE8-8482-2C58236E9956}">
      <dgm:prSet/>
      <dgm:spPr/>
      <dgm:t>
        <a:bodyPr/>
        <a:lstStyle/>
        <a:p>
          <a:endParaRPr lang="ru-RU"/>
        </a:p>
      </dgm:t>
    </dgm:pt>
    <dgm:pt modelId="{FF50ACC1-0BEF-41CE-B47A-FA9152A35A36}" type="parTrans" cxnId="{777D8C94-4056-4EE8-8482-2C58236E9956}">
      <dgm:prSet/>
      <dgm:spPr/>
      <dgm:t>
        <a:bodyPr/>
        <a:lstStyle/>
        <a:p>
          <a:endParaRPr lang="ru-RU"/>
        </a:p>
      </dgm:t>
    </dgm:pt>
    <dgm:pt modelId="{D460BCF3-3B49-4542-8A80-41E6B8A21B37}" type="pres">
      <dgm:prSet presAssocID="{1CAA6C11-8F21-4997-A642-843F619AC75E}" presName="outerComposite" presStyleCnt="0">
        <dgm:presLayoutVars>
          <dgm:chMax val="5"/>
          <dgm:dir/>
          <dgm:resizeHandles val="exact"/>
        </dgm:presLayoutVars>
      </dgm:prSet>
      <dgm:spPr/>
    </dgm:pt>
    <dgm:pt modelId="{6DFD5583-E122-47E0-A501-39F88422B337}" type="pres">
      <dgm:prSet presAssocID="{1CAA6C11-8F21-4997-A642-843F619AC75E}" presName="dummyMaxCanvas" presStyleCnt="0">
        <dgm:presLayoutVars/>
      </dgm:prSet>
      <dgm:spPr/>
    </dgm:pt>
    <dgm:pt modelId="{0A5720ED-EAE4-4869-97E1-C3680AD724E6}" type="pres">
      <dgm:prSet presAssocID="{1CAA6C11-8F21-4997-A642-843F619AC75E}" presName="ThreeNodes_1" presStyleLbl="node1" presStyleIdx="0" presStyleCnt="3">
        <dgm:presLayoutVars>
          <dgm:bulletEnabled val="1"/>
        </dgm:presLayoutVars>
      </dgm:prSet>
      <dgm:spPr/>
      <dgm:t>
        <a:bodyPr/>
        <a:lstStyle/>
        <a:p>
          <a:endParaRPr lang="ru-RU"/>
        </a:p>
      </dgm:t>
    </dgm:pt>
    <dgm:pt modelId="{BC66C5CC-A372-4D09-80B4-4150FD7852FB}" type="pres">
      <dgm:prSet presAssocID="{1CAA6C11-8F21-4997-A642-843F619AC75E}" presName="ThreeNodes_2" presStyleLbl="node1" presStyleIdx="1" presStyleCnt="3">
        <dgm:presLayoutVars>
          <dgm:bulletEnabled val="1"/>
        </dgm:presLayoutVars>
      </dgm:prSet>
      <dgm:spPr/>
    </dgm:pt>
    <dgm:pt modelId="{51583DE9-788C-4C2E-9F85-45809B87F3AB}" type="pres">
      <dgm:prSet presAssocID="{1CAA6C11-8F21-4997-A642-843F619AC75E}" presName="ThreeNodes_3" presStyleLbl="node1" presStyleIdx="2" presStyleCnt="3" custLinFactNeighborX="-122" custLinFactNeighborY="-2725">
        <dgm:presLayoutVars>
          <dgm:bulletEnabled val="1"/>
        </dgm:presLayoutVars>
      </dgm:prSet>
      <dgm:spPr/>
      <dgm:t>
        <a:bodyPr/>
        <a:lstStyle/>
        <a:p>
          <a:endParaRPr lang="ru-RU"/>
        </a:p>
      </dgm:t>
    </dgm:pt>
    <dgm:pt modelId="{77D1203F-3A5E-42D9-B299-7D128BFE81A3}" type="pres">
      <dgm:prSet presAssocID="{1CAA6C11-8F21-4997-A642-843F619AC75E}" presName="ThreeConn_1-2" presStyleLbl="fgAccFollowNode1" presStyleIdx="0" presStyleCnt="2">
        <dgm:presLayoutVars>
          <dgm:bulletEnabled val="1"/>
        </dgm:presLayoutVars>
      </dgm:prSet>
      <dgm:spPr/>
    </dgm:pt>
    <dgm:pt modelId="{C46183C8-C23D-40AB-805E-020A16E1E6B5}" type="pres">
      <dgm:prSet presAssocID="{1CAA6C11-8F21-4997-A642-843F619AC75E}" presName="ThreeConn_2-3" presStyleLbl="fgAccFollowNode1" presStyleIdx="1" presStyleCnt="2">
        <dgm:presLayoutVars>
          <dgm:bulletEnabled val="1"/>
        </dgm:presLayoutVars>
      </dgm:prSet>
      <dgm:spPr/>
    </dgm:pt>
    <dgm:pt modelId="{8381DA06-8A19-4C7E-8FDF-85B41B7FD177}" type="pres">
      <dgm:prSet presAssocID="{1CAA6C11-8F21-4997-A642-843F619AC75E}" presName="ThreeNodes_1_text" presStyleLbl="node1" presStyleIdx="2" presStyleCnt="3">
        <dgm:presLayoutVars>
          <dgm:bulletEnabled val="1"/>
        </dgm:presLayoutVars>
      </dgm:prSet>
      <dgm:spPr/>
      <dgm:t>
        <a:bodyPr/>
        <a:lstStyle/>
        <a:p>
          <a:endParaRPr lang="ru-RU"/>
        </a:p>
      </dgm:t>
    </dgm:pt>
    <dgm:pt modelId="{FD1405FF-2A87-4DD9-AB96-A930CF594896}" type="pres">
      <dgm:prSet presAssocID="{1CAA6C11-8F21-4997-A642-843F619AC75E}" presName="ThreeNodes_2_text" presStyleLbl="node1" presStyleIdx="2" presStyleCnt="3">
        <dgm:presLayoutVars>
          <dgm:bulletEnabled val="1"/>
        </dgm:presLayoutVars>
      </dgm:prSet>
      <dgm:spPr/>
    </dgm:pt>
    <dgm:pt modelId="{F5943490-D750-43F9-A35D-7BBBFAACD65E}" type="pres">
      <dgm:prSet presAssocID="{1CAA6C11-8F21-4997-A642-843F619AC75E}" presName="ThreeNodes_3_text" presStyleLbl="node1" presStyleIdx="2" presStyleCnt="3">
        <dgm:presLayoutVars>
          <dgm:bulletEnabled val="1"/>
        </dgm:presLayoutVars>
      </dgm:prSet>
      <dgm:spPr/>
      <dgm:t>
        <a:bodyPr/>
        <a:lstStyle/>
        <a:p>
          <a:endParaRPr lang="ru-RU"/>
        </a:p>
      </dgm:t>
    </dgm:pt>
  </dgm:ptLst>
  <dgm:cxnLst>
    <dgm:cxn modelId="{F13EB7E6-630D-41C9-A518-F4506DF0BED7}" type="presOf" srcId="{281750A9-9336-4F88-86FD-50283915CA70}" destId="{C46183C8-C23D-40AB-805E-020A16E1E6B5}" srcOrd="0" destOrd="0" presId="urn:microsoft.com/office/officeart/2005/8/layout/vProcess5"/>
    <dgm:cxn modelId="{07082E3E-3A46-4615-8B9E-72AF9AB4FCD2}" srcId="{1CAA6C11-8F21-4997-A642-843F619AC75E}" destId="{E1A77390-4DA5-4EAD-AC16-A9C278AF49A7}" srcOrd="1" destOrd="0" parTransId="{C07EFA1A-29AA-4AFC-82DD-C6A789CFFBDE}" sibTransId="{281750A9-9336-4F88-86FD-50283915CA70}"/>
    <dgm:cxn modelId="{7EB03690-CF5E-44E6-8830-C95756D1A1A7}" type="presOf" srcId="{A9C4AE9A-FA60-4D62-BDF8-7AC0F8B0C9D8}" destId="{0A5720ED-EAE4-4869-97E1-C3680AD724E6}" srcOrd="0" destOrd="0" presId="urn:microsoft.com/office/officeart/2005/8/layout/vProcess5"/>
    <dgm:cxn modelId="{947C1C4B-A306-47FB-9407-61B252079701}" type="presOf" srcId="{1CAA6C11-8F21-4997-A642-843F619AC75E}" destId="{D460BCF3-3B49-4542-8A80-41E6B8A21B37}" srcOrd="0" destOrd="0" presId="urn:microsoft.com/office/officeart/2005/8/layout/vProcess5"/>
    <dgm:cxn modelId="{C6AF620C-5E25-40D2-AACF-2C3FC957021A}" type="presOf" srcId="{E1A77390-4DA5-4EAD-AC16-A9C278AF49A7}" destId="{FD1405FF-2A87-4DD9-AB96-A930CF594896}" srcOrd="1" destOrd="0" presId="urn:microsoft.com/office/officeart/2005/8/layout/vProcess5"/>
    <dgm:cxn modelId="{2FF30DBE-A331-40E4-A38A-C6369FE5AED9}" type="presOf" srcId="{717A2543-9652-438D-805F-FEBE1BADFFCC}" destId="{51583DE9-788C-4C2E-9F85-45809B87F3AB}" srcOrd="0" destOrd="0" presId="urn:microsoft.com/office/officeart/2005/8/layout/vProcess5"/>
    <dgm:cxn modelId="{777D8C94-4056-4EE8-8482-2C58236E9956}" srcId="{1CAA6C11-8F21-4997-A642-843F619AC75E}" destId="{717A2543-9652-438D-805F-FEBE1BADFFCC}" srcOrd="2" destOrd="0" parTransId="{FF50ACC1-0BEF-41CE-B47A-FA9152A35A36}" sibTransId="{59C90CBE-8D71-4D5A-9826-6B2CC85B7B7C}"/>
    <dgm:cxn modelId="{745EEB9D-8070-410E-8968-07BABFB343A9}" srcId="{1CAA6C11-8F21-4997-A642-843F619AC75E}" destId="{A9C4AE9A-FA60-4D62-BDF8-7AC0F8B0C9D8}" srcOrd="0" destOrd="0" parTransId="{2D7C5774-E856-4CCC-AA2E-66EB1A535322}" sibTransId="{8B56B956-D7D8-44C8-BB08-5B6A100466B7}"/>
    <dgm:cxn modelId="{10494600-BBEB-4673-B317-A2BB85599B52}" type="presOf" srcId="{8B56B956-D7D8-44C8-BB08-5B6A100466B7}" destId="{77D1203F-3A5E-42D9-B299-7D128BFE81A3}" srcOrd="0" destOrd="0" presId="urn:microsoft.com/office/officeart/2005/8/layout/vProcess5"/>
    <dgm:cxn modelId="{E27E5EC8-D72B-45E1-8DB8-ABD85D790549}" type="presOf" srcId="{E1A77390-4DA5-4EAD-AC16-A9C278AF49A7}" destId="{BC66C5CC-A372-4D09-80B4-4150FD7852FB}" srcOrd="0" destOrd="0" presId="urn:microsoft.com/office/officeart/2005/8/layout/vProcess5"/>
    <dgm:cxn modelId="{B316FF3B-070F-41D2-871D-E90728FA1AFC}" type="presOf" srcId="{A9C4AE9A-FA60-4D62-BDF8-7AC0F8B0C9D8}" destId="{8381DA06-8A19-4C7E-8FDF-85B41B7FD177}" srcOrd="1" destOrd="0" presId="urn:microsoft.com/office/officeart/2005/8/layout/vProcess5"/>
    <dgm:cxn modelId="{5A1201FD-E8F8-406A-A99B-32C4F0F5AED9}" type="presOf" srcId="{717A2543-9652-438D-805F-FEBE1BADFFCC}" destId="{F5943490-D750-43F9-A35D-7BBBFAACD65E}" srcOrd="1" destOrd="0" presId="urn:microsoft.com/office/officeart/2005/8/layout/vProcess5"/>
    <dgm:cxn modelId="{201226DC-BA3A-4665-B28E-99843EE33898}" type="presParOf" srcId="{D460BCF3-3B49-4542-8A80-41E6B8A21B37}" destId="{6DFD5583-E122-47E0-A501-39F88422B337}" srcOrd="0" destOrd="0" presId="urn:microsoft.com/office/officeart/2005/8/layout/vProcess5"/>
    <dgm:cxn modelId="{1ED19E16-4D85-4BDD-96B1-0EE9E1C41901}" type="presParOf" srcId="{D460BCF3-3B49-4542-8A80-41E6B8A21B37}" destId="{0A5720ED-EAE4-4869-97E1-C3680AD724E6}" srcOrd="1" destOrd="0" presId="urn:microsoft.com/office/officeart/2005/8/layout/vProcess5"/>
    <dgm:cxn modelId="{115362F5-EE72-40AC-B51C-F50ACC724B8A}" type="presParOf" srcId="{D460BCF3-3B49-4542-8A80-41E6B8A21B37}" destId="{BC66C5CC-A372-4D09-80B4-4150FD7852FB}" srcOrd="2" destOrd="0" presId="urn:microsoft.com/office/officeart/2005/8/layout/vProcess5"/>
    <dgm:cxn modelId="{1254F80F-0C58-421D-8EE3-98DA67597EC1}" type="presParOf" srcId="{D460BCF3-3B49-4542-8A80-41E6B8A21B37}" destId="{51583DE9-788C-4C2E-9F85-45809B87F3AB}" srcOrd="3" destOrd="0" presId="urn:microsoft.com/office/officeart/2005/8/layout/vProcess5"/>
    <dgm:cxn modelId="{8105F7A4-FA1E-4D55-BFF2-73D51B5A04B3}" type="presParOf" srcId="{D460BCF3-3B49-4542-8A80-41E6B8A21B37}" destId="{77D1203F-3A5E-42D9-B299-7D128BFE81A3}" srcOrd="4" destOrd="0" presId="urn:microsoft.com/office/officeart/2005/8/layout/vProcess5"/>
    <dgm:cxn modelId="{1CC955E3-ED9A-46F1-9067-C49748F4A59C}" type="presParOf" srcId="{D460BCF3-3B49-4542-8A80-41E6B8A21B37}" destId="{C46183C8-C23D-40AB-805E-020A16E1E6B5}" srcOrd="5" destOrd="0" presId="urn:microsoft.com/office/officeart/2005/8/layout/vProcess5"/>
    <dgm:cxn modelId="{B6A26416-1EB2-4BCE-B977-C2F7ECCBC251}" type="presParOf" srcId="{D460BCF3-3B49-4542-8A80-41E6B8A21B37}" destId="{8381DA06-8A19-4C7E-8FDF-85B41B7FD177}" srcOrd="6" destOrd="0" presId="urn:microsoft.com/office/officeart/2005/8/layout/vProcess5"/>
    <dgm:cxn modelId="{3194AB10-F567-4DD2-9C7B-0B042C52B0DD}" type="presParOf" srcId="{D460BCF3-3B49-4542-8A80-41E6B8A21B37}" destId="{FD1405FF-2A87-4DD9-AB96-A930CF594896}" srcOrd="7" destOrd="0" presId="urn:microsoft.com/office/officeart/2005/8/layout/vProcess5"/>
    <dgm:cxn modelId="{D388D24F-45E6-4F1E-9840-27EA4DD99D8B}" type="presParOf" srcId="{D460BCF3-3B49-4542-8A80-41E6B8A21B37}" destId="{F5943490-D750-43F9-A35D-7BBBFAACD65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720ED-EAE4-4869-97E1-C3680AD724E6}">
      <dsp:nvSpPr>
        <dsp:cNvPr id="0" name=""/>
        <dsp:cNvSpPr/>
      </dsp:nvSpPr>
      <dsp:spPr>
        <a:xfrm>
          <a:off x="0" y="0"/>
          <a:ext cx="6908800" cy="932179"/>
        </a:xfrm>
        <a:prstGeom prst="roundRect">
          <a:avLst>
            <a:gd name="adj" fmla="val 10000"/>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kern="1200" dirty="0" smtClean="0">
              <a:solidFill>
                <a:schemeClr val="bg1"/>
              </a:solidFill>
            </a:rPr>
            <a:t>1.</a:t>
          </a:r>
          <a:endParaRPr lang="ru-RU" sz="4000" kern="1200" dirty="0">
            <a:solidFill>
              <a:schemeClr val="bg1"/>
            </a:solidFill>
          </a:endParaRPr>
        </a:p>
      </dsp:txBody>
      <dsp:txXfrm>
        <a:off x="27303" y="27303"/>
        <a:ext cx="5902904" cy="877573"/>
      </dsp:txXfrm>
    </dsp:sp>
    <dsp:sp modelId="{BC66C5CC-A372-4D09-80B4-4150FD7852FB}">
      <dsp:nvSpPr>
        <dsp:cNvPr id="0" name=""/>
        <dsp:cNvSpPr/>
      </dsp:nvSpPr>
      <dsp:spPr>
        <a:xfrm>
          <a:off x="609599" y="1087543"/>
          <a:ext cx="6908800" cy="932179"/>
        </a:xfrm>
        <a:prstGeom prst="roundRect">
          <a:avLst>
            <a:gd name="adj" fmla="val 10000"/>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kern="1200" dirty="0" smtClean="0">
              <a:solidFill>
                <a:schemeClr val="bg1"/>
              </a:solidFill>
            </a:rPr>
            <a:t>1</a:t>
          </a:r>
          <a:endParaRPr lang="ru-RU" sz="4000" kern="1200" dirty="0">
            <a:solidFill>
              <a:schemeClr val="bg1"/>
            </a:solidFill>
          </a:endParaRPr>
        </a:p>
      </dsp:txBody>
      <dsp:txXfrm>
        <a:off x="636902" y="1114846"/>
        <a:ext cx="5638677" cy="877573"/>
      </dsp:txXfrm>
    </dsp:sp>
    <dsp:sp modelId="{51583DE9-788C-4C2E-9F85-45809B87F3AB}">
      <dsp:nvSpPr>
        <dsp:cNvPr id="0" name=""/>
        <dsp:cNvSpPr/>
      </dsp:nvSpPr>
      <dsp:spPr>
        <a:xfrm>
          <a:off x="1210771" y="2149684"/>
          <a:ext cx="6908800" cy="932179"/>
        </a:xfrm>
        <a:prstGeom prst="roundRect">
          <a:avLst>
            <a:gd name="adj" fmla="val 10000"/>
          </a:avLst>
        </a:prstGeom>
        <a:gradFill rotWithShape="0">
          <a:gsLst>
            <a:gs pos="0">
              <a:schemeClr val="lt1">
                <a:hueOff val="0"/>
                <a:satOff val="0"/>
                <a:lumOff val="0"/>
                <a:alphaOff val="0"/>
                <a:tint val="65000"/>
                <a:shade val="92000"/>
                <a:satMod val="130000"/>
              </a:schemeClr>
            </a:gs>
            <a:gs pos="45000">
              <a:schemeClr val="lt1">
                <a:hueOff val="0"/>
                <a:satOff val="0"/>
                <a:lumOff val="0"/>
                <a:alphaOff val="0"/>
                <a:tint val="60000"/>
                <a:shade val="99000"/>
                <a:satMod val="120000"/>
              </a:schemeClr>
            </a:gs>
            <a:gs pos="100000">
              <a:schemeClr val="l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0" tIns="152400" rIns="152400" bIns="152400" numCol="1" spcCol="1270" anchor="ctr" anchorCtr="0">
          <a:noAutofit/>
        </a:bodyPr>
        <a:lstStyle/>
        <a:p>
          <a:pPr lvl="0" algn="l" defTabSz="1778000">
            <a:lnSpc>
              <a:spcPct val="90000"/>
            </a:lnSpc>
            <a:spcBef>
              <a:spcPct val="0"/>
            </a:spcBef>
            <a:spcAft>
              <a:spcPct val="35000"/>
            </a:spcAft>
          </a:pPr>
          <a:r>
            <a:rPr lang="en-US" sz="4000" kern="1200" dirty="0" smtClean="0">
              <a:solidFill>
                <a:schemeClr val="bg1"/>
              </a:solidFill>
            </a:rPr>
            <a:t>1v</a:t>
          </a:r>
          <a:endParaRPr lang="ru-RU" sz="4000" kern="1200" dirty="0">
            <a:solidFill>
              <a:schemeClr val="bg1"/>
            </a:solidFill>
          </a:endParaRPr>
        </a:p>
      </dsp:txBody>
      <dsp:txXfrm>
        <a:off x="1238074" y="2176987"/>
        <a:ext cx="5638677" cy="877573"/>
      </dsp:txXfrm>
    </dsp:sp>
    <dsp:sp modelId="{77D1203F-3A5E-42D9-B299-7D128BFE81A3}">
      <dsp:nvSpPr>
        <dsp:cNvPr id="0" name=""/>
        <dsp:cNvSpPr/>
      </dsp:nvSpPr>
      <dsp:spPr>
        <a:xfrm>
          <a:off x="6302883" y="706903"/>
          <a:ext cx="605916" cy="60591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ru-RU" sz="2700" kern="1200"/>
        </a:p>
      </dsp:txBody>
      <dsp:txXfrm>
        <a:off x="6439214" y="706903"/>
        <a:ext cx="333254" cy="455952"/>
      </dsp:txXfrm>
    </dsp:sp>
    <dsp:sp modelId="{C46183C8-C23D-40AB-805E-020A16E1E6B5}">
      <dsp:nvSpPr>
        <dsp:cNvPr id="0" name=""/>
        <dsp:cNvSpPr/>
      </dsp:nvSpPr>
      <dsp:spPr>
        <a:xfrm>
          <a:off x="6912483" y="1788231"/>
          <a:ext cx="605916" cy="60591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ru-RU" sz="2700" kern="1200"/>
        </a:p>
      </dsp:txBody>
      <dsp:txXfrm>
        <a:off x="7048814" y="1788231"/>
        <a:ext cx="333254" cy="45595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999052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906161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3FA56DD-A1A7-460B-BB9E-1FB6F9B7AD39}"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14947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951763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FA56DD-A1A7-460B-BB9E-1FB6F9B7AD39}"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8184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29760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832945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4365589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642301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6860123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84663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162206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659744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D722760-B6D9-40E9-9351-CDB087C8BC14}" type="datetimeFigureOut">
              <a:rPr lang="ru-RU" smtClean="0"/>
              <a:t>21.04.2025</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651415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D722760-B6D9-40E9-9351-CDB087C8BC14}" type="datetimeFigureOut">
              <a:rPr lang="ru-RU" smtClean="0"/>
              <a:t>21.04.2025</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5472692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22760-B6D9-40E9-9351-CDB087C8BC14}" type="datetimeFigureOut">
              <a:rPr lang="ru-RU" smtClean="0"/>
              <a:t>21.04.2025</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5898657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6956603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5411480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5548405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3FA56DD-A1A7-460B-BB9E-1FB6F9B7AD39}"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107523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5721059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FA56DD-A1A7-460B-BB9E-1FB6F9B7AD39}"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05305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9402991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8566758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4732081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9420613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3729912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8485899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9958459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5252074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D722760-B6D9-40E9-9351-CDB087C8BC14}" type="datetimeFigureOut">
              <a:rPr lang="ru-RU" smtClean="0"/>
              <a:t>21.04.2025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033856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D722760-B6D9-40E9-9351-CDB087C8BC14}" type="datetimeFigureOut">
              <a:rPr lang="ru-RU" smtClean="0"/>
              <a:t>21.04.2025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0382551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22760-B6D9-40E9-9351-CDB087C8BC14}" type="datetimeFigureOut">
              <a:rPr lang="ru-RU" smtClean="0"/>
              <a:t>21.04.2025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456371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8752367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7483478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0071546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4096802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876457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8323854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788095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000371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8396624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1793978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6475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D722760-B6D9-40E9-9351-CDB087C8BC14}" type="datetimeFigureOut">
              <a:rPr lang="ru-RU" smtClean="0"/>
              <a:t>21.04.2025</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163824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5139431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8600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41973576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D722760-B6D9-40E9-9351-CDB087C8BC14}" type="datetimeFigureOut">
              <a:rPr lang="ru-RU" smtClean="0"/>
              <a:t>21.04.2025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9095847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D722760-B6D9-40E9-9351-CDB087C8BC14}" type="datetimeFigureOut">
              <a:rPr lang="ru-RU" smtClean="0"/>
              <a:t>21.04.2025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413146848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D722760-B6D9-40E9-9351-CDB087C8BC14}" type="datetimeFigureOut">
              <a:rPr lang="ru-RU" smtClean="0"/>
              <a:t>21.04.2025</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7979155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3FA56DD-A1A7-460B-BB9E-1FB6F9B7AD39}" type="slidenum">
              <a:rPr lang="ru-RU" smtClean="0"/>
              <a:t>‹#›</a:t>
            </a:fld>
            <a:endParaRPr lang="ru-RU"/>
          </a:p>
        </p:txBody>
      </p:sp>
    </p:spTree>
    <p:extLst>
      <p:ext uri="{BB962C8B-B14F-4D97-AF65-F5344CB8AC3E}">
        <p14:creationId xmlns:p14="http://schemas.microsoft.com/office/powerpoint/2010/main" val="30618592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4186371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3193025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4083507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D722760-B6D9-40E9-9351-CDB087C8BC14}" type="datetimeFigureOut">
              <a:rPr lang="ru-RU" smtClean="0"/>
              <a:t>21.04.2025</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9442321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23FA56DD-A1A7-460B-BB9E-1FB6F9B7AD39}"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7441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6294379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35539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6913548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D722760-B6D9-40E9-9351-CDB087C8BC14}" type="datetimeFigureOut">
              <a:rPr lang="ru-RU" smtClean="0"/>
              <a:t>21.04.2025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3FA56DD-A1A7-460B-BB9E-1FB6F9B7AD39}"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91979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D722760-B6D9-40E9-9351-CDB087C8BC14}" type="datetimeFigureOut">
              <a:rPr lang="ru-RU" smtClean="0"/>
              <a:t>21.04.2025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3FA56DD-A1A7-460B-BB9E-1FB6F9B7AD39}"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38820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22760-B6D9-40E9-9351-CDB087C8BC14}" type="datetimeFigureOut">
              <a:rPr lang="ru-RU" smtClean="0"/>
              <a:t>21.04.2025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0005485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370583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42917792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36300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22760-B6D9-40E9-9351-CDB087C8BC14}" type="datetimeFigureOut">
              <a:rPr lang="ru-RU" smtClean="0"/>
              <a:t>21.04.2025</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8803422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62635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725348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9239062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25087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5469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170987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23078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9680964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8600702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047892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99566441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3155346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D722760-B6D9-40E9-9351-CDB087C8BC14}" type="datetimeFigureOut">
              <a:rPr lang="ru-RU" smtClean="0"/>
              <a:t>21.04.2025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5133130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7261442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10823670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9307433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76654269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60074415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40879702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181647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3118732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D722760-B6D9-40E9-9351-CDB087C8BC14}" type="datetimeFigureOut">
              <a:rPr lang="ru-RU" smtClean="0"/>
              <a:t>21.04.2025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42850727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29675295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52020023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7891034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D722760-B6D9-40E9-9351-CDB087C8BC14}" type="datetimeFigureOut">
              <a:rPr lang="ru-RU" smtClean="0"/>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FA56DD-A1A7-460B-BB9E-1FB6F9B7AD39}" type="slidenum">
              <a:rPr lang="ru-RU" smtClean="0"/>
              <a:t>‹#›</a:t>
            </a:fld>
            <a:endParaRPr lang="ru-RU"/>
          </a:p>
        </p:txBody>
      </p:sp>
    </p:spTree>
    <p:extLst>
      <p:ext uri="{BB962C8B-B14F-4D97-AF65-F5344CB8AC3E}">
        <p14:creationId xmlns:p14="http://schemas.microsoft.com/office/powerpoint/2010/main" val="4014884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theme" Target="../theme/theme3.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4.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theme" Target="../theme/theme5.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slideLayout" Target="../slideLayouts/slideLayout76.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image" Target="../media/image4.png"/><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theme" Target="../theme/theme6.xml"/><Relationship Id="rId3" Type="http://schemas.openxmlformats.org/officeDocument/2006/relationships/slideLayout" Target="../slideLayouts/slideLayout79.xml"/><Relationship Id="rId21" Type="http://schemas.openxmlformats.org/officeDocument/2006/relationships/image" Target="../media/image9.png"/><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image" Target="../media/image8.png"/><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19" Type="http://schemas.openxmlformats.org/officeDocument/2006/relationships/image" Target="../media/image7.png"/><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D722760-B6D9-40E9-9351-CDB087C8BC14}" type="datetimeFigureOut">
              <a:rPr lang="ru-RU" smtClean="0"/>
              <a:t>21.04.2025</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3FA56DD-A1A7-460B-BB9E-1FB6F9B7AD39}" type="slidenum">
              <a:rPr lang="ru-RU" smtClean="0"/>
              <a:t>‹#›</a:t>
            </a:fld>
            <a:endParaRPr lang="ru-RU"/>
          </a:p>
        </p:txBody>
      </p:sp>
    </p:spTree>
    <p:extLst>
      <p:ext uri="{BB962C8B-B14F-4D97-AF65-F5344CB8AC3E}">
        <p14:creationId xmlns:p14="http://schemas.microsoft.com/office/powerpoint/2010/main" val="28779516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D722760-B6D9-40E9-9351-CDB087C8BC14}" type="datetimeFigureOut">
              <a:rPr lang="ru-RU" smtClean="0"/>
              <a:t>21.04.2025</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3FA56DD-A1A7-460B-BB9E-1FB6F9B7AD39}" type="slidenum">
              <a:rPr lang="ru-RU" smtClean="0"/>
              <a:t>‹#›</a:t>
            </a:fld>
            <a:endParaRPr lang="ru-RU"/>
          </a:p>
        </p:txBody>
      </p:sp>
    </p:spTree>
    <p:extLst>
      <p:ext uri="{BB962C8B-B14F-4D97-AF65-F5344CB8AC3E}">
        <p14:creationId xmlns:p14="http://schemas.microsoft.com/office/powerpoint/2010/main" val="3778522701"/>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722760-B6D9-40E9-9351-CDB087C8BC14}" type="datetimeFigureOut">
              <a:rPr lang="ru-RU" smtClean="0"/>
              <a:t>21.04.2025</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3FA56DD-A1A7-460B-BB9E-1FB6F9B7AD39}" type="slidenum">
              <a:rPr lang="ru-RU" smtClean="0"/>
              <a:t>‹#›</a:t>
            </a:fld>
            <a:endParaRPr lang="ru-RU"/>
          </a:p>
        </p:txBody>
      </p:sp>
    </p:spTree>
    <p:extLst>
      <p:ext uri="{BB962C8B-B14F-4D97-AF65-F5344CB8AC3E}">
        <p14:creationId xmlns:p14="http://schemas.microsoft.com/office/powerpoint/2010/main" val="4174879642"/>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D722760-B6D9-40E9-9351-CDB087C8BC14}" type="datetimeFigureOut">
              <a:rPr lang="ru-RU" smtClean="0"/>
              <a:t>21.04.2025</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3FA56DD-A1A7-460B-BB9E-1FB6F9B7AD39}"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675131"/>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D722760-B6D9-40E9-9351-CDB087C8BC14}" type="datetimeFigureOut">
              <a:rPr lang="ru-RU" smtClean="0"/>
              <a:t>21.04.2025</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3FA56DD-A1A7-460B-BB9E-1FB6F9B7AD39}" type="slidenum">
              <a:rPr lang="ru-RU" smtClean="0"/>
              <a:t>‹#›</a:t>
            </a:fld>
            <a:endParaRPr lang="ru-RU"/>
          </a:p>
        </p:txBody>
      </p:sp>
    </p:spTree>
    <p:extLst>
      <p:ext uri="{BB962C8B-B14F-4D97-AF65-F5344CB8AC3E}">
        <p14:creationId xmlns:p14="http://schemas.microsoft.com/office/powerpoint/2010/main" val="4196588011"/>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 id="2147483855" r:id="rId13"/>
    <p:sldLayoutId id="2147483856" r:id="rId14"/>
    <p:sldLayoutId id="2147483857" r:id="rId15"/>
    <p:sldLayoutId id="2147483858" r:id="rId16"/>
    <p:sldLayoutId id="21474838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D722760-B6D9-40E9-9351-CDB087C8BC14}" type="datetimeFigureOut">
              <a:rPr lang="ru-RU" smtClean="0"/>
              <a:t>21.04.2025</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3FA56DD-A1A7-460B-BB9E-1FB6F9B7AD39}" type="slidenum">
              <a:rPr lang="ru-RU" smtClean="0"/>
              <a:t>‹#›</a:t>
            </a:fld>
            <a:endParaRPr lang="ru-RU"/>
          </a:p>
        </p:txBody>
      </p:sp>
    </p:spTree>
    <p:extLst>
      <p:ext uri="{BB962C8B-B14F-4D97-AF65-F5344CB8AC3E}">
        <p14:creationId xmlns:p14="http://schemas.microsoft.com/office/powerpoint/2010/main" val="1051194591"/>
      </p:ext>
    </p:extLst>
  </p:cSld>
  <p:clrMap bg1="dk1" tx1="lt1" bg2="dk2" tx2="lt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 id="2147483873" r:id="rId13"/>
    <p:sldLayoutId id="2147483874" r:id="rId14"/>
    <p:sldLayoutId id="2147483875" r:id="rId15"/>
    <p:sldLayoutId id="2147483876" r:id="rId16"/>
    <p:sldLayoutId id="21474838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fif"/><Relationship Id="rId2" Type="http://schemas.openxmlformats.org/officeDocument/2006/relationships/image" Target="../media/image11.jfi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3.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fif"/><Relationship Id="rId2" Type="http://schemas.openxmlformats.org/officeDocument/2006/relationships/image" Target="../media/image15.jfif"/><Relationship Id="rId1" Type="http://schemas.openxmlformats.org/officeDocument/2006/relationships/slideLayout" Target="../slideLayouts/slideLayout20.xml"/><Relationship Id="rId4" Type="http://schemas.openxmlformats.org/officeDocument/2006/relationships/image" Target="../media/image17.jf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18.jfi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0354734" y="6536268"/>
            <a:ext cx="1837266" cy="321732"/>
          </a:xfrm>
        </p:spPr>
        <p:txBody>
          <a:bodyPr>
            <a:normAutofit fontScale="92500" lnSpcReduction="20000"/>
          </a:bodyPr>
          <a:lstStyle/>
          <a:p>
            <a:r>
              <a:rPr lang="en-US" sz="1800" dirty="0" err="1" smtClean="0">
                <a:ln w="0"/>
                <a:solidFill>
                  <a:srgbClr val="7030A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Suyarov</a:t>
            </a:r>
            <a:r>
              <a:rPr lang="en-US" sz="1800" dirty="0" smtClean="0">
                <a:ln w="0"/>
                <a:solidFill>
                  <a:srgbClr val="7030A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1800" dirty="0" err="1" smtClean="0">
                <a:ln w="0"/>
                <a:solidFill>
                  <a:srgbClr val="7030A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Mehroj</a:t>
            </a:r>
            <a:endParaRPr lang="ru-RU" sz="1800" dirty="0">
              <a:ln w="0"/>
              <a:solidFill>
                <a:srgbClr val="7030A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273479" y="2967335"/>
            <a:ext cx="7645043" cy="1015663"/>
          </a:xfrm>
          <a:prstGeom prst="rect">
            <a:avLst/>
          </a:prstGeom>
          <a:noFill/>
        </p:spPr>
        <p:txBody>
          <a:bodyPr wrap="none" lIns="91440" tIns="45720" rIns="91440" bIns="45720">
            <a:spAutoFit/>
          </a:bodyPr>
          <a:lstStyle/>
          <a:p>
            <a:pPr algn="ctr"/>
            <a:r>
              <a:rPr lang="en-US" sz="6000" b="1"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Davlat</a:t>
            </a:r>
            <a:r>
              <a:rPr lang="en-US" sz="6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6000" b="1"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va</a:t>
            </a:r>
            <a:r>
              <a:rPr lang="en-US" sz="6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6000" b="1"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huquq</a:t>
            </a:r>
            <a:r>
              <a:rPr lang="en-US" sz="60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6000" b="1" dirty="0" err="1"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tarixi</a:t>
            </a:r>
            <a:endParaRPr lang="ru-RU" sz="60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2928775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5004" y="209243"/>
            <a:ext cx="10345730" cy="1280890"/>
          </a:xfrm>
        </p:spPr>
        <p:txBody>
          <a:bodyPr>
            <a:noAutofit/>
          </a:bodyPr>
          <a:lstStyle/>
          <a:p>
            <a:pPr algn="just"/>
            <a:r>
              <a:rPr lang="en-US" sz="2800" dirty="0" err="1">
                <a:solidFill>
                  <a:schemeClr val="tx1"/>
                </a:solidFill>
                <a:latin typeface="Times New Roman" panose="02020603050405020304" pitchFamily="18" charset="0"/>
                <a:cs typeface="Times New Roman" panose="02020603050405020304" pitchFamily="18" charset="0"/>
              </a:rPr>
              <a:t>Birlashgan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Millatlar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Tashkiloti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doirasida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O’zbekiston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mintaqaviy</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muammolarni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muhokama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qilish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hal</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qilishda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faol</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ishtirok</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etadi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xususan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O’zbekiston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Respublikasi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BirinchiPrezidenti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Islom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Karimov</a:t>
            </a:r>
            <a:r>
              <a:rPr lang="en-US" sz="2800" dirty="0">
                <a:solidFill>
                  <a:schemeClr val="tx1"/>
                </a:solidFill>
                <a:latin typeface="Times New Roman" panose="02020603050405020304" pitchFamily="18" charset="0"/>
                <a:cs typeface="Times New Roman" panose="02020603050405020304" pitchFamily="18" charset="0"/>
              </a:rPr>
              <a:t> BMT </a:t>
            </a:r>
            <a:r>
              <a:rPr lang="en-US" sz="2800" dirty="0" err="1">
                <a:solidFill>
                  <a:schemeClr val="tx1"/>
                </a:solidFill>
                <a:latin typeface="Times New Roman" panose="02020603050405020304" pitchFamily="18" charset="0"/>
                <a:cs typeface="Times New Roman" panose="02020603050405020304" pitchFamily="18" charset="0"/>
              </a:rPr>
              <a:t>ning</a:t>
            </a:r>
            <a:r>
              <a:rPr lang="en-US" sz="2800" dirty="0">
                <a:solidFill>
                  <a:schemeClr val="tx1"/>
                </a:solidFill>
                <a:latin typeface="Times New Roman" panose="02020603050405020304" pitchFamily="18" charset="0"/>
                <a:cs typeface="Times New Roman" panose="02020603050405020304" pitchFamily="18" charset="0"/>
              </a:rPr>
              <a:t> 48-chi (1993-yil </a:t>
            </a:r>
            <a:r>
              <a:rPr lang="en-US" sz="2800" dirty="0" err="1">
                <a:solidFill>
                  <a:schemeClr val="tx1"/>
                </a:solidFill>
                <a:latin typeface="Times New Roman" panose="02020603050405020304" pitchFamily="18" charset="0"/>
                <a:cs typeface="Times New Roman" panose="02020603050405020304" pitchFamily="18" charset="0"/>
              </a:rPr>
              <a:t>sentabr</a:t>
            </a:r>
            <a:r>
              <a:rPr lang="en-US" sz="2800" dirty="0">
                <a:solidFill>
                  <a:schemeClr val="tx1"/>
                </a:solidFill>
                <a:latin typeface="Times New Roman" panose="02020603050405020304" pitchFamily="18" charset="0"/>
                <a:cs typeface="Times New Roman" panose="02020603050405020304" pitchFamily="18" charset="0"/>
              </a:rPr>
              <a:t>), 50-chi (1995-yil </a:t>
            </a:r>
            <a:r>
              <a:rPr lang="en-US" sz="2800" dirty="0" err="1">
                <a:solidFill>
                  <a:schemeClr val="tx1"/>
                </a:solidFill>
                <a:latin typeface="Times New Roman" panose="02020603050405020304" pitchFamily="18" charset="0"/>
                <a:cs typeface="Times New Roman" panose="02020603050405020304" pitchFamily="18" charset="0"/>
              </a:rPr>
              <a:t>oktabr</a:t>
            </a:r>
            <a:r>
              <a:rPr lang="en-US" sz="2800" dirty="0">
                <a:solidFill>
                  <a:schemeClr val="tx1"/>
                </a:solidFill>
                <a:latin typeface="Times New Roman" panose="02020603050405020304" pitchFamily="18" charset="0"/>
                <a:cs typeface="Times New Roman" panose="02020603050405020304" pitchFamily="18" charset="0"/>
              </a:rPr>
              <a:t>)</a:t>
            </a:r>
            <a:r>
              <a:rPr lang="en-US" sz="2800" dirty="0" err="1">
                <a:solidFill>
                  <a:schemeClr val="tx1"/>
                </a:solidFill>
                <a:latin typeface="Times New Roman" panose="02020603050405020304" pitchFamily="18" charset="0"/>
                <a:cs typeface="Times New Roman" panose="02020603050405020304" pitchFamily="18" charset="0"/>
              </a:rPr>
              <a:t>chiqishlarida</a:t>
            </a:r>
            <a:r>
              <a:rPr lang="en-US" sz="2800" dirty="0">
                <a:solidFill>
                  <a:schemeClr val="tx1"/>
                </a:solidFill>
                <a:latin typeface="Times New Roman" panose="02020603050405020304" pitchFamily="18" charset="0"/>
                <a:cs typeface="Times New Roman" panose="02020603050405020304" pitchFamily="18" charset="0"/>
              </a:rPr>
              <a:t>, 55-sessiya (2000-yil </a:t>
            </a:r>
            <a:r>
              <a:rPr lang="en-US" sz="2800" dirty="0" err="1">
                <a:solidFill>
                  <a:schemeClr val="tx1"/>
                </a:solidFill>
                <a:latin typeface="Times New Roman" panose="02020603050405020304" pitchFamily="18" charset="0"/>
                <a:cs typeface="Times New Roman" panose="02020603050405020304" pitchFamily="18" charset="0"/>
              </a:rPr>
              <a:t>sentabr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BMT Bosh </a:t>
            </a:r>
            <a:r>
              <a:rPr lang="en-US" sz="2800" dirty="0" err="1" smtClean="0">
                <a:solidFill>
                  <a:schemeClr val="tx1"/>
                </a:solidFill>
                <a:latin typeface="Times New Roman" panose="02020603050405020304" pitchFamily="18" charset="0"/>
                <a:cs typeface="Times New Roman" panose="02020603050405020304" pitchFamily="18" charset="0"/>
              </a:rPr>
              <a:t>Assambleyasining</a:t>
            </a:r>
            <a:r>
              <a:rPr lang="en-US" sz="2800" dirty="0" smtClean="0">
                <a:solidFill>
                  <a:schemeClr val="tx1"/>
                </a:solidFill>
                <a:latin typeface="Times New Roman" panose="02020603050405020304" pitchFamily="18" charset="0"/>
                <a:cs typeface="Times New Roman" panose="02020603050405020304" pitchFamily="18" charset="0"/>
              </a:rPr>
              <a:t> “Ming </a:t>
            </a:r>
            <a:r>
              <a:rPr lang="en-US" sz="2800" dirty="0" err="1" smtClean="0">
                <a:solidFill>
                  <a:schemeClr val="tx1"/>
                </a:solidFill>
                <a:latin typeface="Times New Roman" panose="02020603050405020304" pitchFamily="18" charset="0"/>
                <a:cs typeface="Times New Roman" panose="02020603050405020304" pitchFamily="18" charset="0"/>
              </a:rPr>
              <a:t>yillik</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rivojlanish</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maqsadlari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cs typeface="Times New Roman" panose="02020603050405020304" pitchFamily="18" charset="0"/>
              </a:rPr>
              <a:t>2010) </a:t>
            </a:r>
            <a:r>
              <a:rPr lang="en-US" sz="2800" dirty="0" err="1">
                <a:solidFill>
                  <a:schemeClr val="tx1"/>
                </a:solidFill>
                <a:latin typeface="Times New Roman" panose="02020603050405020304" pitchFamily="18" charset="0"/>
                <a:cs typeface="Times New Roman" panose="02020603050405020304" pitchFamily="18" charset="0"/>
              </a:rPr>
              <a:t>sammitida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Markaziy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Osiyoning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dolzarb</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muammolariga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e’tabor</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qaratildi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I.A.Karimov</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tashabbusi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bilan</a:t>
            </a:r>
            <a:r>
              <a:rPr lang="en-US" sz="2800" dirty="0">
                <a:solidFill>
                  <a:schemeClr val="tx1"/>
                </a:solidFill>
                <a:latin typeface="Times New Roman" panose="02020603050405020304" pitchFamily="18" charset="0"/>
                <a:cs typeface="Times New Roman" panose="02020603050405020304" pitchFamily="18" charset="0"/>
              </a:rPr>
              <a:t> BMT </a:t>
            </a:r>
            <a:r>
              <a:rPr lang="en-US" sz="2800" dirty="0" err="1">
                <a:solidFill>
                  <a:schemeClr val="tx1"/>
                </a:solidFill>
                <a:latin typeface="Times New Roman" panose="02020603050405020304" pitchFamily="18" charset="0"/>
                <a:cs typeface="Times New Roman" panose="02020603050405020304" pitchFamily="18" charset="0"/>
              </a:rPr>
              <a:t>Markaziy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Osiyoda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xavfsizlik</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masalalarini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tinchyo’l</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bilan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hal</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qilishga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qaratilgan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qancha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qonunlarni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qabul</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qildi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Shunday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qilib</a:t>
            </a:r>
            <a:r>
              <a:rPr lang="en-US" sz="2800" dirty="0">
                <a:solidFill>
                  <a:schemeClr val="tx1"/>
                </a:solidFill>
                <a:latin typeface="Times New Roman" panose="02020603050405020304" pitchFamily="18" charset="0"/>
                <a:cs typeface="Times New Roman" panose="02020603050405020304" pitchFamily="18" charset="0"/>
              </a:rPr>
              <a:t>, 1993-yildaBMT Bosh </a:t>
            </a:r>
            <a:r>
              <a:rPr lang="en-US" sz="2800" dirty="0" err="1">
                <a:solidFill>
                  <a:schemeClr val="tx1"/>
                </a:solidFill>
                <a:latin typeface="Times New Roman" panose="02020603050405020304" pitchFamily="18" charset="0"/>
                <a:cs typeface="Times New Roman" panose="02020603050405020304" pitchFamily="18" charset="0"/>
              </a:rPr>
              <a:t>Assambleyasining</a:t>
            </a:r>
            <a:r>
              <a:rPr lang="en-US" sz="2800" dirty="0">
                <a:solidFill>
                  <a:schemeClr val="tx1"/>
                </a:solidFill>
                <a:latin typeface="Times New Roman" panose="02020603050405020304" pitchFamily="18" charset="0"/>
                <a:cs typeface="Times New Roman" panose="02020603050405020304" pitchFamily="18" charset="0"/>
              </a:rPr>
              <a:t> 48-sessiyasida </a:t>
            </a:r>
            <a:r>
              <a:rPr lang="en-US" sz="2800" dirty="0" err="1">
                <a:solidFill>
                  <a:schemeClr val="tx1"/>
                </a:solidFill>
                <a:latin typeface="Times New Roman" panose="02020603050405020304" pitchFamily="18" charset="0"/>
                <a:cs typeface="Times New Roman" panose="02020603050405020304" pitchFamily="18" charset="0"/>
              </a:rPr>
              <a:t>so’zga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chiqqan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I.A.Karimov</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Markaziy</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Osiyoni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yadrosiz</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zona</a:t>
            </a:r>
            <a:r>
              <a:rPr lang="en-US" sz="2800" dirty="0">
                <a:solidFill>
                  <a:schemeClr val="tx1"/>
                </a:solidFill>
                <a:latin typeface="Times New Roman" panose="02020603050405020304" pitchFamily="18" charset="0"/>
                <a:cs typeface="Times New Roman" panose="02020603050405020304" pitchFamily="18" charset="0"/>
              </a:rPr>
              <a:t> deb </a:t>
            </a:r>
            <a:r>
              <a:rPr lang="en-US" sz="2800" dirty="0" err="1">
                <a:solidFill>
                  <a:schemeClr val="tx1"/>
                </a:solidFill>
                <a:latin typeface="Times New Roman" panose="02020603050405020304" pitchFamily="18" charset="0"/>
                <a:cs typeface="Times New Roman" panose="02020603050405020304" pitchFamily="18" charset="0"/>
              </a:rPr>
              <a:t>e’lon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qilishni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taklif</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qildi</a:t>
            </a:r>
            <a:r>
              <a:rPr lang="en-US" sz="2800" dirty="0">
                <a:solidFill>
                  <a:schemeClr val="tx1"/>
                </a:solidFill>
                <a:latin typeface="Times New Roman" panose="02020603050405020304" pitchFamily="18" charset="0"/>
                <a:cs typeface="Times New Roman" panose="02020603050405020304" pitchFamily="18" charset="0"/>
              </a:rPr>
              <a:t>. Bu </a:t>
            </a:r>
            <a:r>
              <a:rPr lang="en-US" sz="2800" dirty="0" err="1">
                <a:solidFill>
                  <a:schemeClr val="tx1"/>
                </a:solidFill>
                <a:latin typeface="Times New Roman" panose="02020603050405020304" pitchFamily="18" charset="0"/>
                <a:cs typeface="Times New Roman" panose="02020603050405020304" pitchFamily="18" charset="0"/>
              </a:rPr>
              <a:t>taklif</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Markaziy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Osiyoning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boshqa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davlatlari-Qozog’iston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Qirg’iziston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Turkmaniston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Tojikiston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BMT </a:t>
            </a:r>
            <a:r>
              <a:rPr lang="en-US" sz="2800" dirty="0" err="1">
                <a:solidFill>
                  <a:schemeClr val="tx1"/>
                </a:solidFill>
                <a:latin typeface="Times New Roman" panose="02020603050405020304" pitchFamily="18" charset="0"/>
                <a:cs typeface="Times New Roman" panose="02020603050405020304" pitchFamily="18" charset="0"/>
              </a:rPr>
              <a:t>ning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boshqa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ko’plab</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a’zolari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tomonidan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to’liq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qo’llab-quvvatlandi</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7346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13267"/>
            <a:ext cx="10676466" cy="1320800"/>
          </a:xfrm>
        </p:spPr>
        <p:txBody>
          <a:bodyPr>
            <a:noAutofit/>
          </a:bodyPr>
          <a:lstStyle/>
          <a:p>
            <a:pPr algn="just"/>
            <a:r>
              <a:rPr lang="en-US" sz="2800" dirty="0" err="1">
                <a:latin typeface="Times New Roman" panose="02020603050405020304" pitchFamily="18" charset="0"/>
                <a:cs typeface="Times New Roman" panose="02020603050405020304" pitchFamily="18" charset="0"/>
              </a:rPr>
              <a:t>Markaziy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Osiyo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davlatlari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xavfsizligining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jihati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Afg’onistondagi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vaziyatdir.O’zbekiston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tashabbusi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BMT </a:t>
            </a:r>
            <a:r>
              <a:rPr lang="en-US" sz="2800" dirty="0" err="1">
                <a:latin typeface="Times New Roman" panose="02020603050405020304" pitchFamily="18" charset="0"/>
                <a:cs typeface="Times New Roman" panose="02020603050405020304" pitchFamily="18" charset="0"/>
              </a:rPr>
              <a:t>ko’magida</a:t>
            </a:r>
            <a:r>
              <a:rPr lang="en-US" sz="2800" dirty="0">
                <a:latin typeface="Times New Roman" panose="02020603050405020304" pitchFamily="18" charset="0"/>
                <a:cs typeface="Times New Roman" panose="02020603050405020304" pitchFamily="18" charset="0"/>
              </a:rPr>
              <a:t> 6+2 </a:t>
            </a:r>
            <a:r>
              <a:rPr lang="en-US" sz="2800" dirty="0" err="1">
                <a:latin typeface="Times New Roman" panose="02020603050405020304" pitchFamily="18" charset="0"/>
                <a:cs typeface="Times New Roman" panose="02020603050405020304" pitchFamily="18" charset="0"/>
              </a:rPr>
              <a:t>guruhi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qo’shni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davlatlar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Eron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Pokiston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Tojikiston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Turkmanston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O’zbekiston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Xitoy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Rossiya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AQSH) </a:t>
            </a:r>
            <a:r>
              <a:rPr lang="en-US" sz="2800" dirty="0" err="1">
                <a:latin typeface="Times New Roman" panose="02020603050405020304" pitchFamily="18" charset="0"/>
                <a:cs typeface="Times New Roman" panose="02020603050405020304" pitchFamily="18" charset="0"/>
              </a:rPr>
              <a:t>afg’on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muammosivamintaqaviy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xavfsizlikni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ta’minlash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muhokama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qilindi</a:t>
            </a:r>
            <a:endParaRPr lang="ru-RU" sz="2800" dirty="0">
              <a:latin typeface="Times New Roman" panose="02020603050405020304" pitchFamily="18" charset="0"/>
              <a:cs typeface="Times New Roman" panose="02020603050405020304" pitchFamily="18" charset="0"/>
            </a:endParaRPr>
          </a:p>
        </p:txBody>
      </p:sp>
      <p:pic>
        <p:nvPicPr>
          <p:cNvPr id="16" name="Объект 15"/>
          <p:cNvPicPr>
            <a:picLocks noGrp="1" noChangeAspect="1"/>
          </p:cNvPicPr>
          <p:nvPr>
            <p:ph sz="half" idx="1"/>
          </p:nvPr>
        </p:nvPicPr>
        <p:blipFill>
          <a:blip r:embed="rId2"/>
          <a:stretch>
            <a:fillRect/>
          </a:stretch>
        </p:blipFill>
        <p:spPr>
          <a:xfrm>
            <a:off x="880533" y="2751667"/>
            <a:ext cx="4698999" cy="3767666"/>
          </a:xfrm>
          <a:prstGeom prst="rect">
            <a:avLst/>
          </a:prstGeom>
        </p:spPr>
      </p:pic>
      <p:pic>
        <p:nvPicPr>
          <p:cNvPr id="19" name="Объект 18"/>
          <p:cNvPicPr>
            <a:picLocks noGrp="1" noChangeAspect="1"/>
          </p:cNvPicPr>
          <p:nvPr>
            <p:ph sz="half" idx="2"/>
          </p:nvPr>
        </p:nvPicPr>
        <p:blipFill>
          <a:blip r:embed="rId3"/>
          <a:stretch>
            <a:fillRect/>
          </a:stretch>
        </p:blipFill>
        <p:spPr>
          <a:xfrm>
            <a:off x="5842000" y="2751667"/>
            <a:ext cx="5511800" cy="3767666"/>
          </a:xfrm>
          <a:prstGeom prst="rect">
            <a:avLst/>
          </a:prstGeom>
        </p:spPr>
      </p:pic>
    </p:spTree>
    <p:extLst>
      <p:ext uri="{BB962C8B-B14F-4D97-AF65-F5344CB8AC3E}">
        <p14:creationId xmlns:p14="http://schemas.microsoft.com/office/powerpoint/2010/main" val="4169481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618067" y="1077913"/>
            <a:ext cx="11034713" cy="1382712"/>
          </a:xfrm>
        </p:spPr>
        <p:txBody>
          <a:bodyPr>
            <a:noAutofit/>
          </a:bodyPr>
          <a:lstStyle/>
          <a:p>
            <a:pPr algn="just"/>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Xalqaro</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huquq</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normalari</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bu</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davlatlar</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va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boshqa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subyektlarning</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faoliyati</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munosabatlarining</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umummajburiy</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qoidalari</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hisoblanadi</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Xalqaro</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huquqiy</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normalarning</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o‘ziga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xos</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xususiyati</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va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tizimi</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uning</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tuzilishiga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bog’liq</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ko‘pgina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normalar</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faqat</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dispozitsiyadan</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iborat</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sanksiyalar</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esa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tizim</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asosida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belgilanadi</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Konkret</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sanksiya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normalari</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qonun</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buzish</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holatlarida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alohida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shartnomalarda</a:t>
            </a:r>
            <a:r>
              <a:rPr lang="en-US" sz="2800" dirty="0">
                <a:solidFill>
                  <a:schemeClr val="tx2">
                    <a:lumMod val="40000"/>
                    <a:lumOff val="60000"/>
                  </a:schemeClr>
                </a:solidFill>
                <a:latin typeface="Times New Roman" panose="02020603050405020304" pitchFamily="18" charset="0"/>
                <a:cs typeface="Times New Roman" panose="02020603050405020304" pitchFamily="18" charset="0"/>
              </a:rPr>
              <a:t> </a:t>
            </a:r>
            <a:r>
              <a:rPr lang="en-US" sz="2800" dirty="0" err="1">
                <a:solidFill>
                  <a:schemeClr val="tx2">
                    <a:lumMod val="40000"/>
                    <a:lumOff val="60000"/>
                  </a:schemeClr>
                </a:solidFill>
                <a:latin typeface="Times New Roman" panose="02020603050405020304" pitchFamily="18" charset="0"/>
                <a:cs typeface="Times New Roman" panose="02020603050405020304" pitchFamily="18" charset="0"/>
              </a:rPr>
              <a:t>mustahkamlanadi</a:t>
            </a:r>
            <a:endParaRPr lang="ru-RU" sz="2800" dirty="0">
              <a:solidFill>
                <a:schemeClr val="tx2">
                  <a:lumMod val="40000"/>
                  <a:lumOff val="60000"/>
                </a:schemeClr>
              </a:solidFill>
              <a:latin typeface="Times New Roman" panose="02020603050405020304" pitchFamily="18" charset="0"/>
              <a:cs typeface="Times New Roman" panose="02020603050405020304" pitchFamily="18" charset="0"/>
            </a:endParaRPr>
          </a:p>
        </p:txBody>
      </p:sp>
      <p:graphicFrame>
        <p:nvGraphicFramePr>
          <p:cNvPr id="5" name="Схема 4"/>
          <p:cNvGraphicFramePr/>
          <p:nvPr>
            <p:extLst>
              <p:ext uri="{D42A27DB-BD31-4B8C-83A1-F6EECF244321}">
                <p14:modId xmlns:p14="http://schemas.microsoft.com/office/powerpoint/2010/main" val="823665607"/>
              </p:ext>
            </p:extLst>
          </p:nvPr>
        </p:nvGraphicFramePr>
        <p:xfrm>
          <a:off x="1143000" y="2663825"/>
          <a:ext cx="8128000" cy="31072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Прямоугольник 6"/>
          <p:cNvSpPr/>
          <p:nvPr/>
        </p:nvSpPr>
        <p:spPr>
          <a:xfrm>
            <a:off x="1261533" y="2775635"/>
            <a:ext cx="6096000" cy="646331"/>
          </a:xfrm>
          <a:prstGeom prst="rect">
            <a:avLst/>
          </a:prstGeom>
        </p:spPr>
        <p:txBody>
          <a:bodyPr>
            <a:spAutoFit/>
          </a:bodyPr>
          <a:lstStyle/>
          <a:p>
            <a:r>
              <a:rPr lang="en-US" dirty="0" smtClean="0"/>
              <a:t>1. </a:t>
            </a:r>
            <a:r>
              <a:rPr lang="en-US" dirty="0" err="1" smtClean="0"/>
              <a:t>Yuridik</a:t>
            </a:r>
            <a:r>
              <a:rPr lang="en-US" dirty="0" smtClean="0"/>
              <a:t> </a:t>
            </a:r>
            <a:r>
              <a:rPr lang="en-US" dirty="0" err="1" smtClean="0"/>
              <a:t>kuchi</a:t>
            </a:r>
            <a:r>
              <a:rPr lang="en-US" dirty="0" smtClean="0"/>
              <a:t> </a:t>
            </a:r>
            <a:r>
              <a:rPr lang="en-US" dirty="0" err="1" smtClean="0"/>
              <a:t>bo‘yicha</a:t>
            </a:r>
            <a:r>
              <a:rPr lang="en-US" dirty="0" smtClean="0"/>
              <a:t>: - </a:t>
            </a:r>
            <a:r>
              <a:rPr lang="en-US" dirty="0" err="1" smtClean="0"/>
              <a:t>imperativ</a:t>
            </a:r>
            <a:r>
              <a:rPr lang="en-US" dirty="0" smtClean="0"/>
              <a:t> </a:t>
            </a:r>
            <a:r>
              <a:rPr lang="en-US" dirty="0" err="1" smtClean="0"/>
              <a:t>aniq</a:t>
            </a:r>
            <a:r>
              <a:rPr lang="en-US" dirty="0" smtClean="0"/>
              <a:t>, </a:t>
            </a:r>
            <a:r>
              <a:rPr lang="en-US" dirty="0" err="1" smtClean="0"/>
              <a:t>tushunarli</a:t>
            </a:r>
            <a:r>
              <a:rPr lang="en-US" dirty="0" smtClean="0"/>
              <a:t> </a:t>
            </a:r>
            <a:r>
              <a:rPr lang="en-US" dirty="0" err="1" smtClean="0"/>
              <a:t>axloq</a:t>
            </a:r>
            <a:r>
              <a:rPr lang="en-US" dirty="0" smtClean="0"/>
              <a:t> (</a:t>
            </a:r>
            <a:r>
              <a:rPr lang="en-US" dirty="0" err="1" smtClean="0"/>
              <a:t>yurish-turish</a:t>
            </a:r>
            <a:r>
              <a:rPr lang="en-US" dirty="0" smtClean="0"/>
              <a:t>) </a:t>
            </a:r>
            <a:r>
              <a:rPr lang="en-US" dirty="0" err="1" smtClean="0"/>
              <a:t>va</a:t>
            </a:r>
            <a:r>
              <a:rPr lang="en-US" dirty="0" smtClean="0"/>
              <a:t> </a:t>
            </a:r>
            <a:r>
              <a:rPr lang="en-US" dirty="0" err="1" smtClean="0"/>
              <a:t>dispotiv</a:t>
            </a:r>
            <a:endParaRPr lang="ru-RU" dirty="0"/>
          </a:p>
        </p:txBody>
      </p:sp>
      <p:sp>
        <p:nvSpPr>
          <p:cNvPr id="8" name="Прямоугольник 7"/>
          <p:cNvSpPr/>
          <p:nvPr/>
        </p:nvSpPr>
        <p:spPr>
          <a:xfrm>
            <a:off x="1812855" y="3862400"/>
            <a:ext cx="6357125" cy="646331"/>
          </a:xfrm>
          <a:prstGeom prst="rect">
            <a:avLst/>
          </a:prstGeom>
        </p:spPr>
        <p:txBody>
          <a:bodyPr wrap="none">
            <a:spAutoFit/>
          </a:bodyPr>
          <a:lstStyle/>
          <a:p>
            <a:r>
              <a:rPr lang="en-US" dirty="0" smtClean="0"/>
              <a:t>2. </a:t>
            </a:r>
            <a:r>
              <a:rPr lang="en-US" dirty="0" err="1" smtClean="0"/>
              <a:t>Amal</a:t>
            </a:r>
            <a:r>
              <a:rPr lang="en-US" dirty="0" smtClean="0"/>
              <a:t> </a:t>
            </a:r>
            <a:r>
              <a:rPr lang="en-US" dirty="0" err="1" smtClean="0"/>
              <a:t>qilish</a:t>
            </a:r>
            <a:r>
              <a:rPr lang="en-US" dirty="0" smtClean="0"/>
              <a:t> </a:t>
            </a:r>
            <a:r>
              <a:rPr lang="en-US" dirty="0" err="1" smtClean="0"/>
              <a:t>doirasi</a:t>
            </a:r>
            <a:r>
              <a:rPr lang="en-US" dirty="0" smtClean="0"/>
              <a:t> </a:t>
            </a:r>
            <a:r>
              <a:rPr lang="en-US" dirty="0" err="1" smtClean="0"/>
              <a:t>bo‘yicha</a:t>
            </a:r>
            <a:r>
              <a:rPr lang="en-US" dirty="0" smtClean="0"/>
              <a:t>: - universal </a:t>
            </a:r>
            <a:r>
              <a:rPr lang="en-US" dirty="0" err="1" smtClean="0"/>
              <a:t>normalar</a:t>
            </a:r>
            <a:r>
              <a:rPr lang="en-US" dirty="0"/>
              <a:t> </a:t>
            </a:r>
            <a:r>
              <a:rPr lang="en-US" dirty="0" err="1" smtClean="0"/>
              <a:t>va</a:t>
            </a:r>
            <a:r>
              <a:rPr lang="en-US" dirty="0" smtClean="0"/>
              <a:t> </a:t>
            </a:r>
            <a:r>
              <a:rPr lang="en-US" dirty="0" err="1" smtClean="0"/>
              <a:t>mintaqaviy</a:t>
            </a:r>
            <a:r>
              <a:rPr lang="en-US" dirty="0" smtClean="0"/>
              <a:t> </a:t>
            </a:r>
          </a:p>
          <a:p>
            <a:r>
              <a:rPr lang="en-US" dirty="0" err="1" smtClean="0"/>
              <a:t>normalar</a:t>
            </a:r>
            <a:endParaRPr lang="ru-RU" dirty="0"/>
          </a:p>
        </p:txBody>
      </p:sp>
      <p:sp>
        <p:nvSpPr>
          <p:cNvPr id="9" name="Прямоугольник 8"/>
          <p:cNvSpPr/>
          <p:nvPr/>
        </p:nvSpPr>
        <p:spPr>
          <a:xfrm>
            <a:off x="2472267" y="4952341"/>
            <a:ext cx="6096000" cy="646331"/>
          </a:xfrm>
          <a:prstGeom prst="rect">
            <a:avLst/>
          </a:prstGeom>
        </p:spPr>
        <p:txBody>
          <a:bodyPr>
            <a:spAutoFit/>
          </a:bodyPr>
          <a:lstStyle/>
          <a:p>
            <a:r>
              <a:rPr lang="en-US" dirty="0" smtClean="0"/>
              <a:t>3. </a:t>
            </a:r>
            <a:r>
              <a:rPr lang="en-US" dirty="0" err="1" smtClean="0"/>
              <a:t>Ta’sir</a:t>
            </a:r>
            <a:r>
              <a:rPr lang="en-US" dirty="0" smtClean="0"/>
              <a:t> </a:t>
            </a:r>
            <a:r>
              <a:rPr lang="en-US" dirty="0" err="1" smtClean="0"/>
              <a:t>qilish</a:t>
            </a:r>
            <a:r>
              <a:rPr lang="en-US" dirty="0" smtClean="0"/>
              <a:t> </a:t>
            </a:r>
            <a:r>
              <a:rPr lang="en-US" dirty="0" err="1" smtClean="0"/>
              <a:t>tavsifiga</a:t>
            </a:r>
            <a:r>
              <a:rPr lang="en-US" dirty="0" smtClean="0"/>
              <a:t> </a:t>
            </a:r>
            <a:r>
              <a:rPr lang="en-US" dirty="0" err="1" smtClean="0"/>
              <a:t>ko‘ra</a:t>
            </a:r>
            <a:r>
              <a:rPr lang="en-US" dirty="0" smtClean="0"/>
              <a:t>: -</a:t>
            </a:r>
            <a:r>
              <a:rPr lang="en-US" dirty="0" err="1" smtClean="0"/>
              <a:t>taqiqlovchi</a:t>
            </a:r>
            <a:r>
              <a:rPr lang="en-US" dirty="0" smtClean="0"/>
              <a:t>; - </a:t>
            </a:r>
            <a:r>
              <a:rPr lang="en-US" dirty="0" err="1" smtClean="0"/>
              <a:t>ruxsat</a:t>
            </a:r>
            <a:r>
              <a:rPr lang="en-US" dirty="0" smtClean="0"/>
              <a:t> </a:t>
            </a:r>
            <a:r>
              <a:rPr lang="en-US" dirty="0" err="1" smtClean="0"/>
              <a:t>beruvchi</a:t>
            </a:r>
            <a:r>
              <a:rPr lang="en-US" dirty="0" smtClean="0"/>
              <a:t>; -</a:t>
            </a:r>
            <a:r>
              <a:rPr lang="en-US" dirty="0" err="1" smtClean="0"/>
              <a:t>vakolat</a:t>
            </a:r>
            <a:r>
              <a:rPr lang="en-US" dirty="0" smtClean="0"/>
              <a:t> </a:t>
            </a:r>
            <a:r>
              <a:rPr lang="en-US" dirty="0" err="1" smtClean="0"/>
              <a:t>beruvchi</a:t>
            </a:r>
            <a:r>
              <a:rPr lang="en-US" dirty="0" smtClean="0"/>
              <a:t>. </a:t>
            </a:r>
            <a:endParaRPr lang="ru-RU" dirty="0"/>
          </a:p>
        </p:txBody>
      </p:sp>
    </p:spTree>
    <p:extLst>
      <p:ext uri="{BB962C8B-B14F-4D97-AF65-F5344CB8AC3E}">
        <p14:creationId xmlns:p14="http://schemas.microsoft.com/office/powerpoint/2010/main" val="255086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075267" y="931333"/>
            <a:ext cx="3276600" cy="1608667"/>
          </a:xfrm>
          <a:prstGeom prst="roundRect">
            <a:avLst/>
          </a:prstGeom>
          <a:solidFill>
            <a:schemeClr val="accent1">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Mavjud</a:t>
            </a:r>
            <a:r>
              <a:rPr lang="en-US" dirty="0" smtClean="0">
                <a:solidFill>
                  <a:schemeClr val="tx1"/>
                </a:solidFill>
              </a:rPr>
              <a:t> </a:t>
            </a:r>
            <a:r>
              <a:rPr lang="en-US" dirty="0" err="1" smtClean="0">
                <a:solidFill>
                  <a:schemeClr val="tx1"/>
                </a:solidFill>
              </a:rPr>
              <a:t>buyruqlarning</a:t>
            </a:r>
            <a:r>
              <a:rPr lang="en-US" dirty="0" smtClean="0">
                <a:solidFill>
                  <a:schemeClr val="tx1"/>
                </a:solidFill>
              </a:rPr>
              <a:t> </a:t>
            </a:r>
            <a:r>
              <a:rPr lang="en-US" dirty="0" err="1" smtClean="0">
                <a:solidFill>
                  <a:schemeClr val="tx1"/>
                </a:solidFill>
              </a:rPr>
              <a:t>tavsifi</a:t>
            </a:r>
            <a:r>
              <a:rPr lang="en-US" dirty="0" smtClean="0">
                <a:solidFill>
                  <a:schemeClr val="tx1"/>
                </a:solidFill>
              </a:rPr>
              <a:t> </a:t>
            </a:r>
            <a:r>
              <a:rPr lang="en-US" dirty="0" err="1" smtClean="0">
                <a:solidFill>
                  <a:schemeClr val="tx1"/>
                </a:solidFill>
              </a:rPr>
              <a:t>bo‘yicha</a:t>
            </a:r>
            <a:r>
              <a:rPr lang="en-US" dirty="0" smtClean="0">
                <a:solidFill>
                  <a:schemeClr val="tx1"/>
                </a:solidFill>
              </a:rPr>
              <a:t>: -</a:t>
            </a:r>
            <a:r>
              <a:rPr lang="en-US" dirty="0" err="1" smtClean="0">
                <a:solidFill>
                  <a:schemeClr val="tx1"/>
                </a:solidFill>
              </a:rPr>
              <a:t>prinsiplar</a:t>
            </a:r>
            <a:r>
              <a:rPr lang="en-US" dirty="0" smtClean="0">
                <a:solidFill>
                  <a:schemeClr val="tx1"/>
                </a:solidFill>
              </a:rPr>
              <a:t>; - </a:t>
            </a:r>
            <a:r>
              <a:rPr lang="en-US" dirty="0" err="1" smtClean="0">
                <a:solidFill>
                  <a:schemeClr val="tx1"/>
                </a:solidFill>
              </a:rPr>
              <a:t>ajrimlar</a:t>
            </a:r>
            <a:r>
              <a:rPr lang="en-US" dirty="0" smtClean="0">
                <a:solidFill>
                  <a:schemeClr val="tx1"/>
                </a:solidFill>
              </a:rPr>
              <a:t>; - </a:t>
            </a:r>
            <a:r>
              <a:rPr lang="en-US" dirty="0" err="1" smtClean="0">
                <a:solidFill>
                  <a:schemeClr val="tx1"/>
                </a:solidFill>
              </a:rPr>
              <a:t>huquqqa</a:t>
            </a:r>
            <a:r>
              <a:rPr lang="en-US" dirty="0" smtClean="0">
                <a:solidFill>
                  <a:schemeClr val="tx1"/>
                </a:solidFill>
              </a:rPr>
              <a:t> </a:t>
            </a:r>
            <a:r>
              <a:rPr lang="en-US" dirty="0" err="1" smtClean="0">
                <a:solidFill>
                  <a:schemeClr val="tx1"/>
                </a:solidFill>
              </a:rPr>
              <a:t>egalik</a:t>
            </a:r>
            <a:r>
              <a:rPr lang="en-US" dirty="0" smtClean="0">
                <a:solidFill>
                  <a:schemeClr val="tx1"/>
                </a:solidFill>
              </a:rPr>
              <a:t>; - </a:t>
            </a:r>
            <a:r>
              <a:rPr lang="en-US" dirty="0" err="1" smtClean="0">
                <a:solidFill>
                  <a:schemeClr val="tx1"/>
                </a:solidFill>
              </a:rPr>
              <a:t>majburiyatlar</a:t>
            </a:r>
            <a:r>
              <a:rPr lang="en-US" dirty="0" smtClean="0">
                <a:solidFill>
                  <a:schemeClr val="tx1"/>
                </a:solidFill>
              </a:rPr>
              <a:t>; - </a:t>
            </a:r>
            <a:r>
              <a:rPr lang="en-US" dirty="0" err="1" smtClean="0">
                <a:solidFill>
                  <a:schemeClr val="tx1"/>
                </a:solidFill>
              </a:rPr>
              <a:t>taqiqlar</a:t>
            </a:r>
            <a:r>
              <a:rPr lang="en-US" dirty="0" smtClean="0">
                <a:solidFill>
                  <a:schemeClr val="tx1"/>
                </a:solidFill>
              </a:rPr>
              <a:t>. </a:t>
            </a:r>
            <a:endParaRPr lang="ru-RU" dirty="0">
              <a:solidFill>
                <a:schemeClr val="tx1"/>
              </a:solidFill>
            </a:endParaRPr>
          </a:p>
        </p:txBody>
      </p:sp>
      <p:sp>
        <p:nvSpPr>
          <p:cNvPr id="6" name="Скругленный прямоугольник 5"/>
          <p:cNvSpPr/>
          <p:nvPr/>
        </p:nvSpPr>
        <p:spPr>
          <a:xfrm>
            <a:off x="4478867" y="2429932"/>
            <a:ext cx="3276600" cy="1608667"/>
          </a:xfrm>
          <a:prstGeom prst="roundRect">
            <a:avLst/>
          </a:prstGeom>
          <a:solidFill>
            <a:schemeClr val="accent1">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Axloq</a:t>
            </a:r>
            <a:r>
              <a:rPr lang="en-US" dirty="0" smtClean="0">
                <a:solidFill>
                  <a:schemeClr val="tx1"/>
                </a:solidFill>
              </a:rPr>
              <a:t> </a:t>
            </a:r>
            <a:r>
              <a:rPr lang="en-US" dirty="0" err="1" smtClean="0">
                <a:solidFill>
                  <a:schemeClr val="tx1"/>
                </a:solidFill>
              </a:rPr>
              <a:t>qoidalarining</a:t>
            </a:r>
            <a:r>
              <a:rPr lang="en-US" dirty="0" smtClean="0">
                <a:solidFill>
                  <a:schemeClr val="tx1"/>
                </a:solidFill>
              </a:rPr>
              <a:t> </a:t>
            </a:r>
            <a:r>
              <a:rPr lang="en-US" dirty="0" err="1" smtClean="0">
                <a:solidFill>
                  <a:schemeClr val="tx1"/>
                </a:solidFill>
              </a:rPr>
              <a:t>mazmuni</a:t>
            </a:r>
            <a:r>
              <a:rPr lang="en-US" dirty="0" smtClean="0">
                <a:solidFill>
                  <a:schemeClr val="tx1"/>
                </a:solidFill>
              </a:rPr>
              <a:t> </a:t>
            </a:r>
            <a:r>
              <a:rPr lang="en-US" dirty="0" err="1" smtClean="0">
                <a:solidFill>
                  <a:schemeClr val="tx1"/>
                </a:solidFill>
              </a:rPr>
              <a:t>bo‘yicha</a:t>
            </a:r>
            <a:r>
              <a:rPr lang="en-US" dirty="0" smtClean="0">
                <a:solidFill>
                  <a:schemeClr val="tx1"/>
                </a:solidFill>
              </a:rPr>
              <a:t>: -</a:t>
            </a:r>
            <a:r>
              <a:rPr lang="en-US" dirty="0" err="1" smtClean="0">
                <a:solidFill>
                  <a:schemeClr val="tx1"/>
                </a:solidFill>
              </a:rPr>
              <a:t>moddiy</a:t>
            </a:r>
            <a:r>
              <a:rPr lang="en-US" dirty="0" smtClean="0">
                <a:solidFill>
                  <a:schemeClr val="tx1"/>
                </a:solidFill>
              </a:rPr>
              <a:t> ; -</a:t>
            </a:r>
            <a:r>
              <a:rPr lang="en-US" dirty="0" err="1" smtClean="0">
                <a:solidFill>
                  <a:schemeClr val="tx1"/>
                </a:solidFill>
              </a:rPr>
              <a:t>protsessual</a:t>
            </a:r>
            <a:r>
              <a:rPr lang="en-US" dirty="0" smtClean="0">
                <a:solidFill>
                  <a:schemeClr val="tx1"/>
                </a:solidFill>
              </a:rPr>
              <a:t>.</a:t>
            </a:r>
            <a:endParaRPr lang="ru-RU" dirty="0">
              <a:solidFill>
                <a:schemeClr val="tx1"/>
              </a:solidFill>
            </a:endParaRPr>
          </a:p>
        </p:txBody>
      </p:sp>
      <p:sp>
        <p:nvSpPr>
          <p:cNvPr id="7" name="Скругленный прямоугольник 6"/>
          <p:cNvSpPr/>
          <p:nvPr/>
        </p:nvSpPr>
        <p:spPr>
          <a:xfrm>
            <a:off x="7882467" y="3860800"/>
            <a:ext cx="3276600" cy="1608667"/>
          </a:xfrm>
          <a:prstGeom prst="roundRect">
            <a:avLst/>
          </a:prstGeom>
          <a:solidFill>
            <a:schemeClr val="accent1">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Amal</a:t>
            </a:r>
            <a:r>
              <a:rPr lang="en-US" dirty="0" smtClean="0">
                <a:solidFill>
                  <a:schemeClr val="tx1"/>
                </a:solidFill>
              </a:rPr>
              <a:t> </a:t>
            </a:r>
            <a:r>
              <a:rPr lang="en-US" dirty="0" err="1" smtClean="0">
                <a:solidFill>
                  <a:schemeClr val="tx1"/>
                </a:solidFill>
              </a:rPr>
              <a:t>qilish</a:t>
            </a:r>
            <a:r>
              <a:rPr lang="en-US" dirty="0" smtClean="0">
                <a:solidFill>
                  <a:schemeClr val="tx1"/>
                </a:solidFill>
              </a:rPr>
              <a:t> </a:t>
            </a:r>
            <a:r>
              <a:rPr lang="en-US" dirty="0" err="1" smtClean="0">
                <a:solidFill>
                  <a:schemeClr val="tx1"/>
                </a:solidFill>
              </a:rPr>
              <a:t>vaqti</a:t>
            </a:r>
            <a:r>
              <a:rPr lang="en-US" dirty="0" smtClean="0">
                <a:solidFill>
                  <a:schemeClr val="tx1"/>
                </a:solidFill>
              </a:rPr>
              <a:t> </a:t>
            </a:r>
            <a:r>
              <a:rPr lang="en-US" dirty="0" err="1" smtClean="0">
                <a:solidFill>
                  <a:schemeClr val="tx1"/>
                </a:solidFill>
              </a:rPr>
              <a:t>bo‘yicha</a:t>
            </a:r>
            <a:r>
              <a:rPr lang="en-US" dirty="0" smtClean="0">
                <a:solidFill>
                  <a:schemeClr val="tx1"/>
                </a:solidFill>
              </a:rPr>
              <a:t>: - </a:t>
            </a:r>
            <a:r>
              <a:rPr lang="en-US" dirty="0" err="1" smtClean="0">
                <a:solidFill>
                  <a:schemeClr val="tx1"/>
                </a:solidFill>
              </a:rPr>
              <a:t>muddatli</a:t>
            </a:r>
            <a:r>
              <a:rPr lang="en-US" dirty="0" smtClean="0">
                <a:solidFill>
                  <a:schemeClr val="tx1"/>
                </a:solidFill>
              </a:rPr>
              <a:t>; - </a:t>
            </a:r>
            <a:r>
              <a:rPr lang="en-US" dirty="0" err="1" smtClean="0">
                <a:solidFill>
                  <a:schemeClr val="tx1"/>
                </a:solidFill>
              </a:rPr>
              <a:t>muddatsiz</a:t>
            </a:r>
            <a:r>
              <a:rPr lang="en-US" dirty="0" smtClean="0">
                <a:solidFill>
                  <a:schemeClr val="tx1"/>
                </a:solidFill>
              </a:rPr>
              <a:t>.</a:t>
            </a:r>
            <a:endParaRPr lang="ru-RU" dirty="0">
              <a:solidFill>
                <a:schemeClr val="tx1"/>
              </a:solidFill>
            </a:endParaRPr>
          </a:p>
        </p:txBody>
      </p:sp>
      <p:sp>
        <p:nvSpPr>
          <p:cNvPr id="8" name="Скругленный прямоугольник 7"/>
          <p:cNvSpPr/>
          <p:nvPr/>
        </p:nvSpPr>
        <p:spPr>
          <a:xfrm>
            <a:off x="1075267" y="4038599"/>
            <a:ext cx="3276600" cy="1608667"/>
          </a:xfrm>
          <a:prstGeom prst="roundRect">
            <a:avLst/>
          </a:prstGeom>
          <a:solidFill>
            <a:schemeClr val="accent1">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Amal</a:t>
            </a:r>
            <a:r>
              <a:rPr lang="en-US" dirty="0" smtClean="0">
                <a:solidFill>
                  <a:schemeClr val="tx1"/>
                </a:solidFill>
              </a:rPr>
              <a:t> </a:t>
            </a:r>
            <a:r>
              <a:rPr lang="en-US" dirty="0" err="1" smtClean="0">
                <a:solidFill>
                  <a:schemeClr val="tx1"/>
                </a:solidFill>
              </a:rPr>
              <a:t>qilish</a:t>
            </a:r>
            <a:r>
              <a:rPr lang="en-US" dirty="0" smtClean="0">
                <a:solidFill>
                  <a:schemeClr val="tx1"/>
                </a:solidFill>
              </a:rPr>
              <a:t> </a:t>
            </a:r>
            <a:r>
              <a:rPr lang="en-US" dirty="0" err="1" smtClean="0">
                <a:solidFill>
                  <a:schemeClr val="tx1"/>
                </a:solidFill>
              </a:rPr>
              <a:t>doirasi</a:t>
            </a:r>
            <a:r>
              <a:rPr lang="en-US" dirty="0" smtClean="0">
                <a:solidFill>
                  <a:schemeClr val="tx1"/>
                </a:solidFill>
              </a:rPr>
              <a:t> </a:t>
            </a:r>
            <a:r>
              <a:rPr lang="en-US" dirty="0" err="1" smtClean="0">
                <a:solidFill>
                  <a:schemeClr val="tx1"/>
                </a:solidFill>
              </a:rPr>
              <a:t>bo‘yicha</a:t>
            </a:r>
            <a:r>
              <a:rPr lang="en-US" dirty="0" smtClean="0">
                <a:solidFill>
                  <a:schemeClr val="tx1"/>
                </a:solidFill>
              </a:rPr>
              <a:t>: - universal; - </a:t>
            </a:r>
            <a:r>
              <a:rPr lang="en-US" dirty="0" err="1" smtClean="0">
                <a:solidFill>
                  <a:schemeClr val="tx1"/>
                </a:solidFill>
              </a:rPr>
              <a:t>mintaqaviy</a:t>
            </a:r>
            <a:r>
              <a:rPr lang="en-US" dirty="0" smtClean="0">
                <a:solidFill>
                  <a:schemeClr val="tx1"/>
                </a:solidFill>
              </a:rPr>
              <a:t>; - </a:t>
            </a:r>
            <a:r>
              <a:rPr lang="en-US" dirty="0" err="1" smtClean="0">
                <a:solidFill>
                  <a:schemeClr val="tx1"/>
                </a:solidFill>
              </a:rPr>
              <a:t>mahalliy</a:t>
            </a:r>
            <a:r>
              <a:rPr lang="en-US" dirty="0" smtClean="0">
                <a:solidFill>
                  <a:schemeClr val="tx1"/>
                </a:solidFill>
              </a:rPr>
              <a:t>.</a:t>
            </a:r>
            <a:endParaRPr lang="ru-RU" dirty="0">
              <a:solidFill>
                <a:schemeClr val="tx1"/>
              </a:solidFill>
            </a:endParaRPr>
          </a:p>
        </p:txBody>
      </p:sp>
      <p:sp>
        <p:nvSpPr>
          <p:cNvPr id="9" name="Скругленный прямоугольник 8"/>
          <p:cNvSpPr/>
          <p:nvPr/>
        </p:nvSpPr>
        <p:spPr>
          <a:xfrm>
            <a:off x="7882467" y="956732"/>
            <a:ext cx="3276600" cy="1608667"/>
          </a:xfrm>
          <a:prstGeom prst="roundRect">
            <a:avLst/>
          </a:prstGeom>
          <a:solidFill>
            <a:schemeClr val="accent1">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Xalqaro-huquqiy</a:t>
            </a:r>
            <a:r>
              <a:rPr lang="en-US" dirty="0" smtClean="0">
                <a:solidFill>
                  <a:schemeClr val="tx1"/>
                </a:solidFill>
              </a:rPr>
              <a:t> </a:t>
            </a:r>
            <a:r>
              <a:rPr lang="en-US" dirty="0" err="1" smtClean="0">
                <a:solidFill>
                  <a:schemeClr val="tx1"/>
                </a:solidFill>
              </a:rPr>
              <a:t>tartibga</a:t>
            </a:r>
            <a:r>
              <a:rPr lang="en-US" dirty="0" smtClean="0">
                <a:solidFill>
                  <a:schemeClr val="tx1"/>
                </a:solidFill>
              </a:rPr>
              <a:t> </a:t>
            </a:r>
            <a:r>
              <a:rPr lang="en-US" dirty="0" err="1" smtClean="0">
                <a:solidFill>
                  <a:schemeClr val="tx1"/>
                </a:solidFill>
              </a:rPr>
              <a:t>solish</a:t>
            </a:r>
            <a:r>
              <a:rPr lang="en-US" dirty="0" smtClean="0">
                <a:solidFill>
                  <a:schemeClr val="tx1"/>
                </a:solidFill>
              </a:rPr>
              <a:t> </a:t>
            </a:r>
            <a:r>
              <a:rPr lang="en-US" dirty="0" err="1" smtClean="0">
                <a:solidFill>
                  <a:schemeClr val="tx1"/>
                </a:solidFill>
              </a:rPr>
              <a:t>mexanizmidagi</a:t>
            </a:r>
            <a:r>
              <a:rPr lang="en-US" dirty="0" smtClean="0">
                <a:solidFill>
                  <a:schemeClr val="tx1"/>
                </a:solidFill>
              </a:rPr>
              <a:t> </a:t>
            </a:r>
            <a:r>
              <a:rPr lang="en-US" dirty="0" err="1" smtClean="0">
                <a:solidFill>
                  <a:schemeClr val="tx1"/>
                </a:solidFill>
              </a:rPr>
              <a:t>roli</a:t>
            </a:r>
            <a:r>
              <a:rPr lang="en-US" dirty="0" smtClean="0">
                <a:solidFill>
                  <a:schemeClr val="tx1"/>
                </a:solidFill>
              </a:rPr>
              <a:t> </a:t>
            </a:r>
            <a:r>
              <a:rPr lang="en-US" dirty="0" err="1" smtClean="0">
                <a:solidFill>
                  <a:schemeClr val="tx1"/>
                </a:solidFill>
              </a:rPr>
              <a:t>bo‘yicha</a:t>
            </a:r>
            <a:r>
              <a:rPr lang="en-US" dirty="0" smtClean="0">
                <a:solidFill>
                  <a:schemeClr val="tx1"/>
                </a:solidFill>
              </a:rPr>
              <a:t>: - </a:t>
            </a:r>
            <a:r>
              <a:rPr lang="en-US" dirty="0" err="1" smtClean="0">
                <a:solidFill>
                  <a:schemeClr val="tx1"/>
                </a:solidFill>
              </a:rPr>
              <a:t>tartibga</a:t>
            </a:r>
            <a:r>
              <a:rPr lang="en-US" dirty="0" smtClean="0">
                <a:solidFill>
                  <a:schemeClr val="tx1"/>
                </a:solidFill>
              </a:rPr>
              <a:t> </a:t>
            </a:r>
            <a:r>
              <a:rPr lang="en-US" dirty="0" err="1" smtClean="0">
                <a:solidFill>
                  <a:schemeClr val="tx1"/>
                </a:solidFill>
              </a:rPr>
              <a:t>soluvchi</a:t>
            </a:r>
            <a:r>
              <a:rPr lang="en-US" dirty="0" smtClean="0">
                <a:solidFill>
                  <a:schemeClr val="tx1"/>
                </a:solidFill>
              </a:rPr>
              <a:t>; - </a:t>
            </a:r>
            <a:r>
              <a:rPr lang="en-US" dirty="0" err="1" smtClean="0">
                <a:solidFill>
                  <a:schemeClr val="tx1"/>
                </a:solidFill>
              </a:rPr>
              <a:t>muhofazalovchi</a:t>
            </a:r>
            <a:r>
              <a:rPr lang="en-US" dirty="0" smtClean="0">
                <a:solidFill>
                  <a:schemeClr val="tx1"/>
                </a:solidFill>
              </a:rPr>
              <a:t>.</a:t>
            </a:r>
            <a:endParaRPr lang="ru-RU" dirty="0">
              <a:solidFill>
                <a:schemeClr val="tx1"/>
              </a:solidFill>
            </a:endParaRPr>
          </a:p>
        </p:txBody>
      </p:sp>
    </p:spTree>
    <p:extLst>
      <p:ext uri="{BB962C8B-B14F-4D97-AF65-F5344CB8AC3E}">
        <p14:creationId xmlns:p14="http://schemas.microsoft.com/office/powerpoint/2010/main" val="2925635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1579" y="478117"/>
            <a:ext cx="10783888" cy="5736416"/>
          </a:xfrm>
        </p:spPr>
        <p:style>
          <a:lnRef idx="1">
            <a:schemeClr val="accent3"/>
          </a:lnRef>
          <a:fillRef idx="3">
            <a:schemeClr val="accent3"/>
          </a:fillRef>
          <a:effectRef idx="2">
            <a:schemeClr val="accent3"/>
          </a:effectRef>
          <a:fontRef idx="minor">
            <a:schemeClr val="lt1"/>
          </a:fontRef>
        </p:style>
        <p:txBody>
          <a:bodyPr/>
          <a:lstStyle/>
          <a:p>
            <a:pPr algn="just"/>
            <a:r>
              <a:rPr lang="en-US" sz="2800" dirty="0" err="1">
                <a:solidFill>
                  <a:schemeClr val="bg1"/>
                </a:solidFill>
                <a:latin typeface="Times New Roman" panose="02020603050405020304" pitchFamily="18" charset="0"/>
                <a:cs typeface="Times New Roman" panose="02020603050405020304" pitchFamily="18" charset="0"/>
              </a:rPr>
              <a:t>Xalqaro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huquq</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manbalarini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xalqaro-huquqiy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normaning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ifodasi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shakli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sifatida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hisoblash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odat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tusiga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kirgan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Xalqaro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huquq</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normalari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ikkita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ma’noda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tushuniladi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moddiy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jamiyat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hayotining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moddiy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sharoiti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rasmiy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huquq</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normasining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ifodalanganlik</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shakli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Ular</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davlatlar</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tomonidan</a:t>
            </a:r>
            <a:r>
              <a:rPr lang="en-US" sz="2800" dirty="0">
                <a:solidFill>
                  <a:schemeClr val="bg1"/>
                </a:solidFill>
                <a:latin typeface="Times New Roman" panose="02020603050405020304" pitchFamily="18" charset="0"/>
                <a:cs typeface="Times New Roman" panose="02020603050405020304" pitchFamily="18" charset="0"/>
              </a:rPr>
              <a:t> tan </a:t>
            </a:r>
            <a:r>
              <a:rPr lang="en-US" sz="2800" dirty="0" err="1">
                <a:solidFill>
                  <a:schemeClr val="bg1"/>
                </a:solidFill>
                <a:latin typeface="Times New Roman" panose="02020603050405020304" pitchFamily="18" charset="0"/>
                <a:cs typeface="Times New Roman" panose="02020603050405020304" pitchFamily="18" charset="0"/>
              </a:rPr>
              <a:t>olingan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biron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bir</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davlatning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erkini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istak-xohishini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muvofiqlashtirish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natijasining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namoyon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qilish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shakli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shuningdek</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xalqaro-huquqiy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normalami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qayd</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qilish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shakli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hisoblanadi</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Xalqaro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huquqda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barcha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manbalar</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ikkita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asosiy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guruhga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bo’linadi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asosiy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yordamchi</a:t>
            </a:r>
            <a:r>
              <a:rPr lang="en-US" sz="2800" dirty="0" smtClean="0">
                <a:solidFill>
                  <a:schemeClr val="bg1"/>
                </a:solidFill>
                <a:latin typeface="Times New Roman" panose="02020603050405020304" pitchFamily="18" charset="0"/>
                <a:cs typeface="Times New Roman" panose="02020603050405020304" pitchFamily="18" charset="0"/>
              </a:rPr>
              <a:t/>
            </a:r>
            <a:br>
              <a:rPr lang="en-US" sz="2800" dirty="0" smtClean="0">
                <a:solidFill>
                  <a:schemeClr val="bg1"/>
                </a:solidFill>
                <a:latin typeface="Times New Roman" panose="02020603050405020304" pitchFamily="18" charset="0"/>
                <a:cs typeface="Times New Roman" panose="02020603050405020304" pitchFamily="18" charset="0"/>
              </a:rPr>
            </a:br>
            <a:r>
              <a:rPr lang="en-US" sz="2800" dirty="0" err="1">
                <a:solidFill>
                  <a:schemeClr val="bg1"/>
                </a:solidFill>
                <a:latin typeface="Times New Roman" panose="02020603050405020304" pitchFamily="18" charset="0"/>
                <a:cs typeface="Times New Roman" panose="02020603050405020304" pitchFamily="18" charset="0"/>
              </a:rPr>
              <a:t>Xalqaro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huquqning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asosiy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manbalari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bo’lib</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xalqaro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shartnomalar</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odatlar</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hisoblanadi</a:t>
            </a:r>
            <a:r>
              <a:rPr lang="en-US" sz="2800" dirty="0" err="1" smtClean="0">
                <a:solidFill>
                  <a:schemeClr val="bg1"/>
                </a:solidFill>
                <a:latin typeface="Times New Roman" panose="02020603050405020304" pitchFamily="18" charset="0"/>
                <a:cs typeface="Times New Roman" panose="02020603050405020304" pitchFamily="18" charset="0"/>
              </a:rPr>
              <a:t>Xalqaro</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huquqning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asosiy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manbalari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bo’lib</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xalqaro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shartnomalar</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odatlar</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hisoblananishi</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BMTning</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hujjatlarida</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keltirib</a:t>
            </a:r>
            <a:r>
              <a:rPr lang="en-US" sz="2800" dirty="0" smtClean="0">
                <a:solidFill>
                  <a:schemeClr val="bg1"/>
                </a:solidFill>
                <a:latin typeface="Times New Roman" panose="02020603050405020304" pitchFamily="18" charset="0"/>
                <a:cs typeface="Times New Roman" panose="02020603050405020304" pitchFamily="18" charset="0"/>
              </a:rPr>
              <a:t> </a:t>
            </a:r>
            <a:r>
              <a:rPr lang="en-US" sz="2800" dirty="0" err="1" smtClean="0">
                <a:solidFill>
                  <a:schemeClr val="bg1"/>
                </a:solidFill>
                <a:latin typeface="Times New Roman" panose="02020603050405020304" pitchFamily="18" charset="0"/>
                <a:cs typeface="Times New Roman" panose="02020603050405020304" pitchFamily="18" charset="0"/>
              </a:rPr>
              <a:t>o’tilgan</a:t>
            </a:r>
            <a:r>
              <a:rPr lang="en-US" sz="2800" dirty="0" smtClean="0">
                <a:solidFill>
                  <a:schemeClr val="bg1"/>
                </a:solidFill>
                <a:latin typeface="Times New Roman" panose="02020603050405020304" pitchFamily="18" charset="0"/>
                <a:cs typeface="Times New Roman" panose="02020603050405020304" pitchFamily="18" charset="0"/>
              </a:rPr>
              <a:t>. </a:t>
            </a:r>
            <a:br>
              <a:rPr lang="en-US" sz="2800" dirty="0" smtClean="0">
                <a:solidFill>
                  <a:schemeClr val="bg1"/>
                </a:solidFill>
                <a:latin typeface="Times New Roman" panose="02020603050405020304" pitchFamily="18" charset="0"/>
                <a:cs typeface="Times New Roman" panose="02020603050405020304" pitchFamily="18" charset="0"/>
              </a:rPr>
            </a:br>
            <a:endParaRPr lang="ru-RU"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190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380133" y="-63749"/>
            <a:ext cx="838121" cy="1316815"/>
          </a:xfrm>
        </p:spPr>
        <p:txBody>
          <a:bodyPr/>
          <a:lstStyle/>
          <a:p>
            <a:r>
              <a:rPr lang="en-US" sz="800" dirty="0" err="1">
                <a:solidFill>
                  <a:schemeClr val="accent1"/>
                </a:solidFill>
              </a:rPr>
              <a:t>Xalqaro</a:t>
            </a:r>
            <a:r>
              <a:rPr lang="en-US" sz="800" dirty="0">
                <a:solidFill>
                  <a:schemeClr val="accent1"/>
                </a:solidFill>
              </a:rPr>
              <a:t> </a:t>
            </a:r>
            <a:r>
              <a:rPr lang="en-US" sz="800" dirty="0" err="1">
                <a:solidFill>
                  <a:schemeClr val="accent1"/>
                </a:solidFill>
              </a:rPr>
              <a:t>huquqning</a:t>
            </a:r>
            <a:r>
              <a:rPr lang="en-US" sz="800" dirty="0">
                <a:solidFill>
                  <a:schemeClr val="accent1"/>
                </a:solidFill>
              </a:rPr>
              <a:t> </a:t>
            </a:r>
            <a:r>
              <a:rPr lang="en-US" sz="800" dirty="0" err="1">
                <a:solidFill>
                  <a:schemeClr val="accent1"/>
                </a:solidFill>
              </a:rPr>
              <a:t>asosiy</a:t>
            </a:r>
            <a:r>
              <a:rPr lang="en-US" sz="800" dirty="0">
                <a:solidFill>
                  <a:schemeClr val="accent1"/>
                </a:solidFill>
              </a:rPr>
              <a:t> </a:t>
            </a:r>
            <a:r>
              <a:rPr lang="en-US" sz="800" dirty="0" err="1">
                <a:solidFill>
                  <a:schemeClr val="accent1"/>
                </a:solidFill>
              </a:rPr>
              <a:t>manbalari</a:t>
            </a:r>
            <a:r>
              <a:rPr lang="en-US" sz="800" dirty="0">
                <a:solidFill>
                  <a:schemeClr val="accent1"/>
                </a:solidFill>
              </a:rPr>
              <a:t> </a:t>
            </a:r>
            <a:r>
              <a:rPr lang="en-US" sz="800" dirty="0" err="1">
                <a:solidFill>
                  <a:schemeClr val="accent1"/>
                </a:solidFill>
              </a:rPr>
              <a:t>bo’lib</a:t>
            </a:r>
            <a:r>
              <a:rPr lang="en-US" sz="800" dirty="0">
                <a:solidFill>
                  <a:schemeClr val="accent1"/>
                </a:solidFill>
              </a:rPr>
              <a:t> </a:t>
            </a:r>
            <a:r>
              <a:rPr lang="en-US" sz="800" dirty="0" err="1">
                <a:solidFill>
                  <a:schemeClr val="accent1"/>
                </a:solidFill>
              </a:rPr>
              <a:t>xalqaro</a:t>
            </a:r>
            <a:r>
              <a:rPr lang="en-US" sz="800" dirty="0">
                <a:solidFill>
                  <a:schemeClr val="accent1"/>
                </a:solidFill>
              </a:rPr>
              <a:t> </a:t>
            </a:r>
            <a:r>
              <a:rPr lang="en-US" sz="800" dirty="0" err="1">
                <a:solidFill>
                  <a:schemeClr val="accent1"/>
                </a:solidFill>
              </a:rPr>
              <a:t>shartnomalar</a:t>
            </a:r>
            <a:r>
              <a:rPr lang="en-US" sz="800" dirty="0">
                <a:solidFill>
                  <a:schemeClr val="accent1"/>
                </a:solidFill>
              </a:rPr>
              <a:t> </a:t>
            </a:r>
            <a:r>
              <a:rPr lang="en-US" sz="800" dirty="0" err="1">
                <a:solidFill>
                  <a:schemeClr val="accent1"/>
                </a:solidFill>
              </a:rPr>
              <a:t>va</a:t>
            </a:r>
            <a:r>
              <a:rPr lang="en-US" sz="800" dirty="0">
                <a:solidFill>
                  <a:schemeClr val="accent1"/>
                </a:solidFill>
              </a:rPr>
              <a:t> </a:t>
            </a:r>
            <a:r>
              <a:rPr lang="en-US" sz="800" dirty="0" err="1">
                <a:solidFill>
                  <a:schemeClr val="accent1"/>
                </a:solidFill>
              </a:rPr>
              <a:t>odatlar</a:t>
            </a:r>
            <a:r>
              <a:rPr lang="en-US" sz="800" dirty="0">
                <a:solidFill>
                  <a:schemeClr val="accent1"/>
                </a:solidFill>
              </a:rPr>
              <a:t> </a:t>
            </a:r>
            <a:r>
              <a:rPr lang="en-US" sz="800" dirty="0" err="1">
                <a:solidFill>
                  <a:schemeClr val="accent1"/>
                </a:solidFill>
              </a:rPr>
              <a:t>hisoblanadi</a:t>
            </a:r>
            <a:endParaRPr lang="ru-RU" sz="800" dirty="0">
              <a:solidFill>
                <a:schemeClr val="accent1"/>
              </a:solidFill>
            </a:endParaRPr>
          </a:p>
        </p:txBody>
      </p:sp>
      <p:sp>
        <p:nvSpPr>
          <p:cNvPr id="4" name="Скругленный прямоугольник 3"/>
          <p:cNvSpPr/>
          <p:nvPr/>
        </p:nvSpPr>
        <p:spPr>
          <a:xfrm>
            <a:off x="1103312" y="440267"/>
            <a:ext cx="7769755" cy="1007533"/>
          </a:xfrm>
          <a:prstGeom prst="round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latin typeface="Times New Roman" panose="02020603050405020304" pitchFamily="18" charset="0"/>
                <a:cs typeface="Times New Roman" panose="02020603050405020304" pitchFamily="18" charset="0"/>
              </a:rPr>
              <a:t>Foydalanilgan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adabiyotlar</a:t>
            </a:r>
            <a:endParaRPr lang="ru-RU" sz="32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024467" y="1896534"/>
            <a:ext cx="8805334" cy="1815882"/>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bodyPr>
          <a:lstStyle/>
          <a:p>
            <a:pPr marL="457200" indent="-457200">
              <a:buFont typeface="+mj-lt"/>
              <a:buAutoNum type="arabicPeriod"/>
            </a:pP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Davlat</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va</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huquq</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tarixi</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2023</a:t>
            </a:r>
          </a:p>
          <a:p>
            <a:pPr marL="457200" indent="-457200">
              <a:buFont typeface="+mj-lt"/>
              <a:buAutoNum type="arabicPeriod"/>
            </a:pP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Xalqaro</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huquq</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A.Saidov</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2012</a:t>
            </a:r>
          </a:p>
          <a:p>
            <a:pPr marL="457200" indent="-457200">
              <a:buFont typeface="+mj-lt"/>
              <a:buAutoNum type="arabicPeriod"/>
            </a:pP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O’zbekiston</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xalqaro</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munosabatlar</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subyekti</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maqola</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Malikov</a:t>
            </a:r>
            <a:r>
              <a:rPr lang="en-US" sz="2800" b="1" cap="none" spc="50" dirty="0"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 </a:t>
            </a:r>
            <a:r>
              <a:rPr lang="en-US" sz="2800" b="1" cap="none" spc="50" dirty="0" err="1" smtClean="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Sharifjon</a:t>
            </a:r>
            <a:endParaRPr lang="ru-RU" sz="2800" b="1" cap="none" spc="50" dirty="0">
              <a:ln w="0"/>
              <a:solidFill>
                <a:schemeClr val="bg1"/>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5546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4134" y="156631"/>
            <a:ext cx="8549745" cy="1900769"/>
          </a:xfrm>
        </p:spPr>
        <p:txBody>
          <a:bodyPr>
            <a:normAutofit/>
          </a:bodyPr>
          <a:lstStyle/>
          <a:p>
            <a:pPr algn="ctr"/>
            <a:r>
              <a:rPr lang="en-US" dirty="0" err="1" smtClean="0">
                <a:latin typeface="Times New Roman" panose="02020603050405020304" pitchFamily="18" charset="0"/>
                <a:cs typeface="Times New Roman" panose="02020603050405020304" pitchFamily="18" charset="0"/>
              </a:rPr>
              <a:t>O’zbekiston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Respublikasi</a:t>
            </a:r>
            <a:r>
              <a:rPr lang="en-US" dirty="0" smtClean="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xalqaro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huquq</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subyekti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sifatida</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err="1">
                <a:latin typeface="Times New Roman" panose="02020603050405020304" pitchFamily="18" charset="0"/>
                <a:cs typeface="Times New Roman" panose="02020603050405020304" pitchFamily="18" charset="0"/>
              </a:rPr>
              <a:t>R</a:t>
            </a:r>
            <a:r>
              <a:rPr lang="en-US" dirty="0" err="1" smtClean="0">
                <a:latin typeface="Times New Roman" panose="02020603050405020304" pitchFamily="18" charset="0"/>
                <a:cs typeface="Times New Roman" panose="02020603050405020304" pitchFamily="18" charset="0"/>
              </a:rPr>
              <a:t>eja</a:t>
            </a:r>
            <a:r>
              <a:rPr lang="en-US"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456267" y="1938866"/>
            <a:ext cx="9406466" cy="3615267"/>
          </a:xfrm>
        </p:spPr>
        <p:txBody>
          <a:bodyPr>
            <a:normAutofit/>
          </a:bodyPr>
          <a:lstStyle/>
          <a:p>
            <a:pPr>
              <a:buFont typeface="+mj-lt"/>
              <a:buAutoNum type="arabicPeriod"/>
            </a:pPr>
            <a:r>
              <a:rPr lang="en-US" sz="2800" dirty="0" err="1" smtClean="0">
                <a:latin typeface="Times New Roman" panose="02020603050405020304" pitchFamily="18" charset="0"/>
                <a:cs typeface="Times New Roman" panose="02020603050405020304" pitchFamily="18" charset="0"/>
              </a:rPr>
              <a:t>Xalqaro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huquq</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subyekti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tushunchasi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uning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turlari</a:t>
            </a:r>
            <a:endParaRPr lang="en-US" sz="2800" dirty="0" smtClean="0">
              <a:latin typeface="Times New Roman" panose="02020603050405020304" pitchFamily="18" charset="0"/>
              <a:cs typeface="Times New Roman" panose="02020603050405020304" pitchFamily="18" charset="0"/>
            </a:endParaRPr>
          </a:p>
          <a:p>
            <a:pPr>
              <a:buFont typeface="+mj-lt"/>
              <a:buAutoNum type="arabicPeriod"/>
            </a:pPr>
            <a:r>
              <a:rPr lang="en-US" sz="2800" dirty="0" err="1" smtClean="0">
                <a:latin typeface="Times New Roman" panose="02020603050405020304" pitchFamily="18" charset="0"/>
                <a:cs typeface="Times New Roman" panose="02020603050405020304" pitchFamily="18" charset="0"/>
              </a:rPr>
              <a:t>O’zbekiston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Respublikasining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xalqaro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huquq</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subyekti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sifatida</a:t>
            </a:r>
            <a:r>
              <a:rPr lang="en-US" sz="2800" dirty="0" smtClean="0">
                <a:latin typeface="Times New Roman" panose="02020603050405020304" pitchFamily="18" charset="0"/>
                <a:cs typeface="Times New Roman" panose="02020603050405020304" pitchFamily="18" charset="0"/>
              </a:rPr>
              <a:t> tan </a:t>
            </a:r>
            <a:r>
              <a:rPr lang="en-US" sz="2800" dirty="0" err="1" smtClean="0">
                <a:latin typeface="Times New Roman" panose="02020603050405020304" pitchFamily="18" charset="0"/>
                <a:cs typeface="Times New Roman" panose="02020603050405020304" pitchFamily="18" charset="0"/>
              </a:rPr>
              <a:t>olinishi</a:t>
            </a:r>
            <a:endParaRPr lang="en-US" sz="2800" dirty="0" smtClean="0">
              <a:latin typeface="Times New Roman" panose="02020603050405020304" pitchFamily="18" charset="0"/>
              <a:cs typeface="Times New Roman" panose="02020603050405020304" pitchFamily="18" charset="0"/>
            </a:endParaRPr>
          </a:p>
          <a:p>
            <a:pPr>
              <a:buFont typeface="+mj-lt"/>
              <a:buAutoNum type="arabicPeriod"/>
            </a:pPr>
            <a:r>
              <a:rPr lang="en-US" sz="2800" dirty="0" err="1" smtClean="0">
                <a:latin typeface="Times New Roman" panose="02020603050405020304" pitchFamily="18" charset="0"/>
                <a:cs typeface="Times New Roman" panose="02020603050405020304" pitchFamily="18" charset="0"/>
              </a:rPr>
              <a:t>O’zbekistonning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xalqaro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munosabatlardagi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ishtiroki</a:t>
            </a:r>
            <a:endParaRPr lang="en-US" sz="2800" dirty="0" smtClean="0">
              <a:latin typeface="Times New Roman" panose="02020603050405020304" pitchFamily="18" charset="0"/>
              <a:cs typeface="Times New Roman" panose="02020603050405020304" pitchFamily="18" charset="0"/>
            </a:endParaRPr>
          </a:p>
          <a:p>
            <a:pPr>
              <a:buFont typeface="+mj-lt"/>
              <a:buAutoNum type="arabicPeriod"/>
            </a:pPr>
            <a:r>
              <a:rPr lang="en-US" sz="2800" dirty="0" err="1" smtClean="0">
                <a:latin typeface="Times New Roman" panose="02020603050405020304" pitchFamily="18" charset="0"/>
                <a:cs typeface="Times New Roman" panose="02020603050405020304" pitchFamily="18" charset="0"/>
              </a:rPr>
              <a:t>Xalqaro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huquqiy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majburiyatlar</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uning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bajarilishi</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4095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6057" y="209244"/>
            <a:ext cx="9869439" cy="1280890"/>
          </a:xfrm>
        </p:spPr>
        <p:txBody>
          <a:bodyPr>
            <a:noAutofit/>
          </a:bodyPr>
          <a:lstStyle/>
          <a:p>
            <a:pPr algn="just"/>
            <a:r>
              <a:rPr lang="en-US" sz="2800" dirty="0" err="1" smtClean="0">
                <a:latin typeface="Times New Roman" panose="02020603050405020304" pitchFamily="18" charset="0"/>
                <a:cs typeface="Times New Roman" panose="02020603050405020304" pitchFamily="18" charset="0"/>
              </a:rPr>
              <a:t>Xalqaro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huquq</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subyektini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tushunishdan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oldin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huquq</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subyektini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tushunchasi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va</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mohiyatini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anglash</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zarur.Huquq</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subyekti</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qonunga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binoan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huquqqa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boʻlish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zimmasiga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yuridik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majburiyatlar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olish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layoqatiga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boʻlgan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jismoniy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yoki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yuridik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shaxs</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Huquq</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subyekti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huquqning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barcha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sohalarida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huquqiy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munosabatlarntgg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zaruriy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belgisi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boʻlib</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ularning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birida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subyektlarning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mavqei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muayyan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oʻziga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xoslikka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ega</a:t>
            </a:r>
            <a:r>
              <a:rPr lang="en-US" sz="2800"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pic>
        <p:nvPicPr>
          <p:cNvPr id="8" name="Объект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515533" y="3445933"/>
            <a:ext cx="4766734" cy="3252959"/>
          </a:xfrm>
        </p:spPr>
      </p:pic>
      <p:pic>
        <p:nvPicPr>
          <p:cNvPr id="9" name="Объект 8"/>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460067" y="3445934"/>
            <a:ext cx="5045563" cy="3252958"/>
          </a:xfrm>
        </p:spPr>
      </p:pic>
    </p:spTree>
    <p:extLst>
      <p:ext uri="{BB962C8B-B14F-4D97-AF65-F5344CB8AC3E}">
        <p14:creationId xmlns:p14="http://schemas.microsoft.com/office/powerpoint/2010/main" val="3614461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302067" cy="6858000"/>
          </a:xfrm>
        </p:spPr>
      </p:pic>
      <p:sp>
        <p:nvSpPr>
          <p:cNvPr id="10" name="Скругленный прямоугольник 9"/>
          <p:cNvSpPr/>
          <p:nvPr/>
        </p:nvSpPr>
        <p:spPr>
          <a:xfrm>
            <a:off x="118534" y="2065867"/>
            <a:ext cx="3141134" cy="4529666"/>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smtClean="0">
                <a:solidFill>
                  <a:schemeClr val="tx1"/>
                </a:solidFill>
                <a:latin typeface="Times New Roman" panose="02020603050405020304" pitchFamily="18" charset="0"/>
                <a:cs typeface="Times New Roman" panose="02020603050405020304" pitchFamily="18" charset="0"/>
              </a:rPr>
              <a:t>Xalqaro</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huquq</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subyekti</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turlari</a:t>
            </a:r>
            <a:r>
              <a:rPr lang="en-US" sz="2400" dirty="0" smtClean="0">
                <a:solidFill>
                  <a:schemeClr val="tx1"/>
                </a:solidFill>
                <a:latin typeface="Times New Roman" panose="02020603050405020304" pitchFamily="18" charset="0"/>
                <a:cs typeface="Times New Roman" panose="02020603050405020304" pitchFamily="18" charset="0"/>
              </a:rPr>
              <a:t>:</a:t>
            </a:r>
          </a:p>
          <a:p>
            <a:r>
              <a:rPr lang="en-US" sz="2400" dirty="0" smtClean="0">
                <a:solidFill>
                  <a:schemeClr val="tx1"/>
                </a:solidFill>
                <a:latin typeface="Times New Roman" panose="02020603050405020304" pitchFamily="18" charset="0"/>
                <a:cs typeface="Times New Roman" panose="02020603050405020304" pitchFamily="18" charset="0"/>
              </a:rPr>
              <a:t>1.Davlatlar</a:t>
            </a:r>
          </a:p>
          <a:p>
            <a:r>
              <a:rPr lang="en-US" sz="2400" dirty="0" smtClean="0">
                <a:solidFill>
                  <a:schemeClr val="tx1"/>
                </a:solidFill>
                <a:latin typeface="Times New Roman" panose="02020603050405020304" pitchFamily="18" charset="0"/>
                <a:cs typeface="Times New Roman" panose="02020603050405020304" pitchFamily="18" charset="0"/>
              </a:rPr>
              <a:t>2.Millat </a:t>
            </a:r>
            <a:r>
              <a:rPr lang="en-US" sz="2400" dirty="0" err="1" smtClean="0">
                <a:solidFill>
                  <a:schemeClr val="tx1"/>
                </a:solidFill>
                <a:latin typeface="Times New Roman" panose="02020603050405020304" pitchFamily="18" charset="0"/>
                <a:cs typeface="Times New Roman" panose="02020603050405020304" pitchFamily="18" charset="0"/>
              </a:rPr>
              <a:t>yoki</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xalqlar</a:t>
            </a:r>
            <a:endParaRPr lang="en-US" sz="2400" dirty="0" smtClean="0">
              <a:solidFill>
                <a:schemeClr val="tx1"/>
              </a:solidFill>
              <a:latin typeface="Times New Roman" panose="02020603050405020304" pitchFamily="18" charset="0"/>
              <a:cs typeface="Times New Roman" panose="02020603050405020304" pitchFamily="18" charset="0"/>
            </a:endParaRPr>
          </a:p>
          <a:p>
            <a:r>
              <a:rPr lang="en-US" sz="2400" dirty="0" smtClean="0">
                <a:solidFill>
                  <a:schemeClr val="tx1"/>
                </a:solidFill>
                <a:latin typeface="Times New Roman" panose="02020603050405020304" pitchFamily="18" charset="0"/>
                <a:cs typeface="Times New Roman" panose="02020603050405020304" pitchFamily="18" charset="0"/>
              </a:rPr>
              <a:t>3.Xalqaro </a:t>
            </a:r>
            <a:r>
              <a:rPr lang="en-US" sz="2400" dirty="0" err="1" smtClean="0">
                <a:solidFill>
                  <a:schemeClr val="tx1"/>
                </a:solidFill>
                <a:latin typeface="Times New Roman" panose="02020603050405020304" pitchFamily="18" charset="0"/>
                <a:cs typeface="Times New Roman" panose="02020603050405020304" pitchFamily="18" charset="0"/>
              </a:rPr>
              <a:t>tashkilot</a:t>
            </a:r>
            <a:endParaRPr lang="en-US" sz="2400" dirty="0" smtClean="0">
              <a:solidFill>
                <a:schemeClr val="tx1"/>
              </a:solidFill>
              <a:latin typeface="Times New Roman" panose="02020603050405020304" pitchFamily="18" charset="0"/>
              <a:cs typeface="Times New Roman" panose="02020603050405020304" pitchFamily="18" charset="0"/>
            </a:endParaRPr>
          </a:p>
          <a:p>
            <a:r>
              <a:rPr lang="en-US" sz="2400" dirty="0" err="1" smtClean="0">
                <a:solidFill>
                  <a:schemeClr val="tx1"/>
                </a:solidFill>
                <a:latin typeface="Times New Roman" panose="02020603050405020304" pitchFamily="18" charset="0"/>
                <a:cs typeface="Times New Roman" panose="02020603050405020304" pitchFamily="18" charset="0"/>
              </a:rPr>
              <a:t>Davlatga</a:t>
            </a: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dirty="0" err="1" smtClean="0">
                <a:solidFill>
                  <a:schemeClr val="tx1"/>
                </a:solidFill>
                <a:latin typeface="Times New Roman" panose="02020603050405020304" pitchFamily="18" charset="0"/>
                <a:cs typeface="Times New Roman" panose="02020603050405020304" pitchFamily="18" charset="0"/>
              </a:rPr>
              <a:t>monand</a:t>
            </a:r>
            <a:r>
              <a:rPr lang="en-US" sz="2400" dirty="0" smtClean="0">
                <a:solidFill>
                  <a:schemeClr val="tx1"/>
                </a:solidFill>
                <a:latin typeface="Times New Roman" panose="02020603050405020304" pitchFamily="18" charset="0"/>
                <a:cs typeface="Times New Roman" panose="02020603050405020304" pitchFamily="18" charset="0"/>
              </a:rPr>
              <a:t> 4.tuzilmalar</a:t>
            </a:r>
          </a:p>
          <a:p>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2052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1325" y="499534"/>
            <a:ext cx="10792875" cy="5350934"/>
          </a:xfrm>
        </p:spPr>
        <p:txBody>
          <a:bodyPr numCol="2">
            <a:noAutofit/>
          </a:bodyPr>
          <a:lstStyle/>
          <a:p>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a:t>
            </a:r>
            <a:r>
              <a:rPr lang="en-US" sz="2800" dirty="0">
                <a:solidFill>
                  <a:schemeClr val="tx1"/>
                </a:solidFill>
                <a:latin typeface="Times New Roman" panose="02020603050405020304" pitchFamily="18" charset="0"/>
                <a:cs typeface="Times New Roman" panose="02020603050405020304" pitchFamily="18" charset="0"/>
              </a:rPr>
              <a:t> - </a:t>
            </a:r>
            <a:r>
              <a:rPr lang="en-US" sz="2800" dirty="0" err="1">
                <a:solidFill>
                  <a:schemeClr val="tx1"/>
                </a:solidFill>
                <a:latin typeface="Times New Roman" panose="02020603050405020304" pitchFamily="18" charset="0"/>
                <a:cs typeface="Times New Roman" panose="02020603050405020304" pitchFamily="18" charset="0"/>
              </a:rPr>
              <a:t>bu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davlatlar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va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boshqa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subyektlarning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maydondagi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xatti-harakatlarini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tartibga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soluvchi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murakkab</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tizim</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a:solidFill>
                  <a:schemeClr val="tx1"/>
                </a:solidFill>
                <a:latin typeface="Times New Roman" panose="02020603050405020304" pitchFamily="18" charset="0"/>
                <a:cs typeface="Times New Roman" panose="02020603050405020304" pitchFamily="18" charset="0"/>
              </a:rPr>
              <a:t>"</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subyekti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atamasi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huquqdan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kelib</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chiqadigan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majburiyatlarga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bo'luvchi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uni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himoya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qiluvchi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hamda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bilan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tartibga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solinadigan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munosabatlarga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kirshuvchi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qanday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subyektni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anglatadi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smtClean="0">
                <a:solidFill>
                  <a:schemeClr val="tx1"/>
                </a:solidFill>
                <a:latin typeface="Times New Roman" panose="02020603050405020304" pitchFamily="18" charset="0"/>
                <a:cs typeface="Times New Roman" panose="02020603050405020304" pitchFamily="18" charset="0"/>
              </a:rPr>
              <a:t/>
            </a:r>
            <a:br>
              <a:rPr lang="en-US" sz="2800" dirty="0" smtClean="0">
                <a:solidFill>
                  <a:schemeClr val="tx1"/>
                </a:solidFill>
                <a:latin typeface="Times New Roman" panose="02020603050405020304" pitchFamily="18" charset="0"/>
                <a:cs typeface="Times New Roman" panose="02020603050405020304" pitchFamily="18" charset="0"/>
              </a:rPr>
            </a:br>
            <a:r>
              <a:rPr lang="en-US" sz="2800" dirty="0" err="1" smtClean="0">
                <a:solidFill>
                  <a:schemeClr val="tx1"/>
                </a:solidFill>
                <a:latin typeface="Times New Roman" panose="02020603050405020304" pitchFamily="18" charset="0"/>
                <a:cs typeface="Times New Roman" panose="02020603050405020304" pitchFamily="18" charset="0"/>
              </a:rPr>
              <a:t>Xalqaro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huquqning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asosiy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jihati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subyekt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tushunchasi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bo'lib</a:t>
            </a:r>
            <a:r>
              <a:rPr lang="en-US" sz="2800" dirty="0">
                <a:solidFill>
                  <a:schemeClr val="tx1"/>
                </a:solidFill>
                <a:latin typeface="Times New Roman" panose="02020603050405020304" pitchFamily="18" charset="0"/>
                <a:cs typeface="Times New Roman" panose="02020603050405020304" pitchFamily="18" charset="0"/>
              </a:rPr>
              <a:t>, u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huquqqa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muvofiq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majburiyatlarga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bo'lgan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huquqiy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maydondagi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xatti-harakatlari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uchun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javobgarlikni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o'z</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zimmasiga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olishga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qodir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bo'lgan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subyektni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anglatadi</a:t>
            </a:r>
            <a:r>
              <a:rPr lang="en-US" sz="2800" dirty="0">
                <a:solidFill>
                  <a:schemeClr val="tx1"/>
                </a:solidFill>
                <a:latin typeface="Times New Roman" panose="02020603050405020304" pitchFamily="18" charset="0"/>
                <a:cs typeface="Times New Roman" panose="02020603050405020304" pitchFamily="18" charset="0"/>
              </a:rPr>
              <a:t>.</a:t>
            </a: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10" name="Объект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6536268" y="4013200"/>
            <a:ext cx="5655732" cy="2844799"/>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4" descr="O'zbekiston – xalqaro munosabatlarning to'la huquqli sub'ekti sifatida"/>
          <p:cNvSpPr>
            <a:spLocks noChangeAspect="1" noChangeArrowheads="1"/>
          </p:cNvSpPr>
          <p:nvPr/>
        </p:nvSpPr>
        <p:spPr bwMode="auto">
          <a:xfrm>
            <a:off x="5341938" y="575336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815340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O'zbekiston – xalqaro munosabatlarning to'la huquqli sub'ekti sifatida"/>
          <p:cNvSpPr>
            <a:spLocks noGrp="1" noChangeAspect="1" noChangeArrowheads="1"/>
          </p:cNvSpPr>
          <p:nvPr>
            <p:ph type="title"/>
          </p:nvPr>
        </p:nvSpPr>
        <p:spPr bwMode="auto">
          <a:xfrm>
            <a:off x="814924" y="437843"/>
            <a:ext cx="4993209" cy="128089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algn="just"/>
            <a:r>
              <a:rPr lang="en-US" sz="2800" dirty="0" err="1">
                <a:solidFill>
                  <a:schemeClr val="tx1"/>
                </a:solidFill>
                <a:latin typeface="Times New Roman" panose="02020603050405020304" pitchFamily="18" charset="0"/>
                <a:cs typeface="Times New Roman" panose="02020603050405020304" pitchFamily="18" charset="0"/>
              </a:rPr>
              <a:t>Davlatlar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huquqning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asosiy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subyektlaridir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biroq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vaqt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o'tishi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bilan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subyektlar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toifasi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kengayib</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tashkilotlar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korporatsiyalar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hatto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nodavlat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tashkilotlar</a:t>
            </a:r>
            <a:r>
              <a:rPr lang="en-US" sz="2800" dirty="0">
                <a:solidFill>
                  <a:schemeClr val="tx1"/>
                </a:solidFill>
                <a:latin typeface="Times New Roman" panose="02020603050405020304" pitchFamily="18" charset="0"/>
                <a:cs typeface="Times New Roman" panose="02020603050405020304" pitchFamily="18" charset="0"/>
              </a:rPr>
              <a:t> (NNT) </a:t>
            </a:r>
            <a:r>
              <a:rPr lang="en-US" sz="2800" dirty="0" err="1">
                <a:solidFill>
                  <a:schemeClr val="tx1"/>
                </a:solidFill>
                <a:latin typeface="Times New Roman" panose="02020603050405020304" pitchFamily="18" charset="0"/>
                <a:cs typeface="Times New Roman" panose="02020603050405020304" pitchFamily="18" charset="0"/>
              </a:rPr>
              <a:t>kabi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nodavlat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subyektlarni</a:t>
            </a:r>
            <a:r>
              <a:rPr lang="en-US" sz="2800" dirty="0">
                <a:solidFill>
                  <a:schemeClr val="tx1"/>
                </a:solidFill>
                <a:latin typeface="Times New Roman" panose="02020603050405020304" pitchFamily="18" charset="0"/>
                <a:cs typeface="Times New Roman" panose="02020603050405020304" pitchFamily="18" charset="0"/>
              </a:rPr>
              <a:t> ham </a:t>
            </a:r>
            <a:r>
              <a:rPr lang="en-US" sz="2800" dirty="0" err="1">
                <a:solidFill>
                  <a:schemeClr val="tx1"/>
                </a:solidFill>
                <a:latin typeface="Times New Roman" panose="02020603050405020304" pitchFamily="18" charset="0"/>
                <a:cs typeface="Times New Roman" panose="02020603050405020304" pitchFamily="18" charset="0"/>
              </a:rPr>
              <a:t>qamrab</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olgan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Misol</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uchun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Birlashgan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Millatlar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Tashkiloti</a:t>
            </a:r>
            <a:r>
              <a:rPr lang="en-US" sz="2800" dirty="0">
                <a:solidFill>
                  <a:schemeClr val="tx1"/>
                </a:solidFill>
                <a:latin typeface="Times New Roman" panose="02020603050405020304" pitchFamily="18" charset="0"/>
                <a:cs typeface="Times New Roman" panose="02020603050405020304" pitchFamily="18" charset="0"/>
              </a:rPr>
              <a:t> (BMT), </a:t>
            </a:r>
            <a:r>
              <a:rPr lang="en-US" sz="2800" dirty="0" err="1">
                <a:solidFill>
                  <a:schemeClr val="tx1"/>
                </a:solidFill>
                <a:latin typeface="Times New Roman" panose="02020603050405020304" pitchFamily="18" charset="0"/>
                <a:cs typeface="Times New Roman" panose="02020603050405020304" pitchFamily="18" charset="0"/>
              </a:rPr>
              <a:t>Jahon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Savdo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Tashkiloti</a:t>
            </a:r>
            <a:r>
              <a:rPr lang="en-US" sz="2800" dirty="0">
                <a:solidFill>
                  <a:schemeClr val="tx1"/>
                </a:solidFill>
                <a:latin typeface="Times New Roman" panose="02020603050405020304" pitchFamily="18" charset="0"/>
                <a:cs typeface="Times New Roman" panose="02020603050405020304" pitchFamily="18" charset="0"/>
              </a:rPr>
              <a:t> (JST), </a:t>
            </a:r>
            <a:r>
              <a:rPr lang="en-US" sz="2800" dirty="0" err="1">
                <a:solidFill>
                  <a:schemeClr val="tx1"/>
                </a:solidFill>
                <a:latin typeface="Times New Roman" panose="02020603050405020304" pitchFamily="18" charset="0"/>
                <a:cs typeface="Times New Roman" panose="02020603050405020304" pitchFamily="18" charset="0"/>
              </a:rPr>
              <a:t>Yevropa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Ittifoqi</a:t>
            </a:r>
            <a:r>
              <a:rPr lang="en-US" sz="2800" dirty="0">
                <a:solidFill>
                  <a:schemeClr val="tx1"/>
                </a:solidFill>
                <a:latin typeface="Times New Roman" panose="02020603050405020304" pitchFamily="18" charset="0"/>
                <a:cs typeface="Times New Roman" panose="02020603050405020304" pitchFamily="18" charset="0"/>
              </a:rPr>
              <a:t> (YEI) </a:t>
            </a:r>
            <a:r>
              <a:rPr lang="en-US" sz="2800" dirty="0" err="1">
                <a:solidFill>
                  <a:schemeClr val="tx1"/>
                </a:solidFill>
                <a:latin typeface="Times New Roman" panose="02020603050405020304" pitchFamily="18" charset="0"/>
                <a:cs typeface="Times New Roman" panose="02020603050405020304" pitchFamily="18" charset="0"/>
              </a:rPr>
              <a:t>kabi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tashkilotlar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yuridik</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shaxs</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maqomiga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bo'lib</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ular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subyektlari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sifatida</a:t>
            </a:r>
            <a:r>
              <a:rPr lang="en-US" sz="2800" dirty="0">
                <a:solidFill>
                  <a:schemeClr val="tx1"/>
                </a:solidFill>
                <a:latin typeface="Times New Roman" panose="02020603050405020304" pitchFamily="18" charset="0"/>
                <a:cs typeface="Times New Roman" panose="02020603050405020304" pitchFamily="18" charset="0"/>
              </a:rPr>
              <a:t> tan </a:t>
            </a:r>
            <a:r>
              <a:rPr lang="en-US" sz="2800" dirty="0" err="1">
                <a:solidFill>
                  <a:schemeClr val="tx1"/>
                </a:solidFill>
                <a:latin typeface="Times New Roman" panose="02020603050405020304" pitchFamily="18" charset="0"/>
                <a:cs typeface="Times New Roman" panose="02020603050405020304" pitchFamily="18" charset="0"/>
              </a:rPr>
              <a:t>olingan</a:t>
            </a: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8" name="Объект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36733" y="2472824"/>
            <a:ext cx="6155267" cy="2530976"/>
          </a:xfrm>
        </p:spPr>
      </p:pic>
      <p:pic>
        <p:nvPicPr>
          <p:cNvPr id="9" name="Объект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36733" y="-1"/>
            <a:ext cx="6155267" cy="2472825"/>
          </a:xfrm>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6733" y="5003800"/>
            <a:ext cx="6155267" cy="1847850"/>
          </a:xfrm>
          <a:prstGeom prst="rect">
            <a:avLst/>
          </a:prstGeom>
        </p:spPr>
      </p:pic>
    </p:spTree>
    <p:extLst>
      <p:ext uri="{BB962C8B-B14F-4D97-AF65-F5344CB8AC3E}">
        <p14:creationId xmlns:p14="http://schemas.microsoft.com/office/powerpoint/2010/main" val="2869572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3668" y="624110"/>
            <a:ext cx="10768010" cy="1280890"/>
          </a:xfrm>
        </p:spPr>
        <p:txBody>
          <a:bodyPr>
            <a:noAutofit/>
          </a:bodyPr>
          <a:lstStyle/>
          <a:p>
            <a:pPr algn="just"/>
            <a:r>
              <a:rPr lang="en-US" sz="2800" dirty="0" err="1">
                <a:solidFill>
                  <a:schemeClr val="tx1"/>
                </a:solidFill>
                <a:latin typeface="Times New Roman" panose="02020603050405020304" pitchFamily="18" charset="0"/>
                <a:cs typeface="Times New Roman" panose="02020603050405020304" pitchFamily="18" charset="0"/>
              </a:rPr>
              <a:t>O`zbekiston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mustaqil</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davlat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maqomiga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bo`lishi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bilanoq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xalqaro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hamjamiyat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bilan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teng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huquqli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suveren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hamkorlik</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qilish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yo`lini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tutdi</a:t>
            </a:r>
            <a:r>
              <a:rPr lang="en-US" sz="2800" dirty="0">
                <a:solidFill>
                  <a:schemeClr val="tx1"/>
                </a:solidFill>
                <a:latin typeface="Times New Roman" panose="02020603050405020304" pitchFamily="18" charset="0"/>
                <a:cs typeface="Times New Roman" panose="02020603050405020304" pitchFamily="18" charset="0"/>
              </a:rPr>
              <a:t>. Bu </a:t>
            </a:r>
            <a:r>
              <a:rPr lang="en-US" sz="2800" dirty="0" err="1">
                <a:solidFill>
                  <a:schemeClr val="tx1"/>
                </a:solidFill>
                <a:latin typeface="Times New Roman" panose="02020603050405020304" pitchFamily="18" charset="0"/>
                <a:cs typeface="Times New Roman" panose="02020603050405020304" pitchFamily="18" charset="0"/>
              </a:rPr>
              <a:t>borada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hamkorlikning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xalqaro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e`tirof</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etilgan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konstitutsiyaviy</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hamda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huquqiy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asoslari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shakllantirildi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Bugun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O`zbekiston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jahon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hamjamiyatidao`z</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o`rni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so`ziga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bo`lgan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davlatga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aylandi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O`zbekiston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jahonning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qator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mamlakatlari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va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xalqaro</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tashkilotlari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bilan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turli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sohalarda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hamkorlik</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qilmoqda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ko`plab</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yirik</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tashkilotlarning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teng</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huquqli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a`zosidir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O’zbekiston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Respublikasi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Birinchi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Prezidenti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I.A.Karimov</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boshchiligida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O’zbekiston</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qisqa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vaqt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ichida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dunyoning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ko’plab</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yetakchi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davlatlari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bilan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o’zaro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manfaatli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aloqalarni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o’rnatishga</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muvaffaq</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bo’ldi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va</a:t>
            </a:r>
            <a:r>
              <a:rPr lang="en-US" sz="2800" dirty="0">
                <a:solidFill>
                  <a:schemeClr val="tx1"/>
                </a:solidFill>
                <a:latin typeface="Times New Roman" panose="02020603050405020304" pitchFamily="18" charset="0"/>
                <a:cs typeface="Times New Roman" panose="02020603050405020304" pitchFamily="18" charset="0"/>
              </a:rPr>
              <a:t> 1990-yillarning </a:t>
            </a:r>
            <a:r>
              <a:rPr lang="en-US" sz="2800" dirty="0" err="1">
                <a:solidFill>
                  <a:schemeClr val="tx1"/>
                </a:solidFill>
                <a:latin typeface="Times New Roman" panose="02020603050405020304" pitchFamily="18" charset="0"/>
                <a:cs typeface="Times New Roman" panose="02020603050405020304" pitchFamily="18" charset="0"/>
              </a:rPr>
              <a:t>o’rtalariga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kelib</a:t>
            </a:r>
            <a:r>
              <a:rPr lang="en-US" sz="2800" dirty="0">
                <a:solidFill>
                  <a:schemeClr val="tx1"/>
                </a:solidFill>
                <a:latin typeface="Times New Roman" panose="02020603050405020304" pitchFamily="18" charset="0"/>
                <a:cs typeface="Times New Roman" panose="02020603050405020304" pitchFamily="18" charset="0"/>
              </a:rPr>
              <a:t> 165 </a:t>
            </a:r>
            <a:r>
              <a:rPr lang="en-US" sz="2800" dirty="0" err="1">
                <a:solidFill>
                  <a:schemeClr val="tx1"/>
                </a:solidFill>
                <a:latin typeface="Times New Roman" panose="02020603050405020304" pitchFamily="18" charset="0"/>
                <a:cs typeface="Times New Roman" panose="02020603050405020304" pitchFamily="18" charset="0"/>
              </a:rPr>
              <a:t>davlat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smtClean="0">
                <a:solidFill>
                  <a:schemeClr val="tx1"/>
                </a:solidFill>
                <a:latin typeface="Times New Roman" panose="02020603050405020304" pitchFamily="18" charset="0"/>
                <a:cs typeface="Times New Roman" panose="02020603050405020304" pitchFamily="18" charset="0"/>
              </a:rPr>
              <a:t>mamlakatimiznitanoldi</a:t>
            </a:r>
            <a:r>
              <a:rPr lang="en-US" sz="2800" dirty="0" smtClean="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Hozirgi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kunda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ularning</a:t>
            </a:r>
            <a:r>
              <a:rPr lang="en-US" sz="2800" dirty="0">
                <a:solidFill>
                  <a:schemeClr val="tx1"/>
                </a:solidFill>
                <a:latin typeface="Times New Roman" panose="02020603050405020304" pitchFamily="18" charset="0"/>
                <a:cs typeface="Times New Roman" panose="02020603050405020304" pitchFamily="18" charset="0"/>
              </a:rPr>
              <a:t> 133 </a:t>
            </a:r>
            <a:r>
              <a:rPr lang="en-US" sz="2800" dirty="0" err="1">
                <a:solidFill>
                  <a:schemeClr val="tx1"/>
                </a:solidFill>
                <a:latin typeface="Times New Roman" panose="02020603050405020304" pitchFamily="18" charset="0"/>
                <a:cs typeface="Times New Roman" panose="02020603050405020304" pitchFamily="18" charset="0"/>
              </a:rPr>
              <a:t>tasi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bilan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diplomatik</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munosabatlar</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o’rnatilgan</a:t>
            </a:r>
            <a:r>
              <a:rPr lang="en-US" sz="2800" dirty="0">
                <a:solidFill>
                  <a:schemeClr val="tx1"/>
                </a:solidFill>
                <a:latin typeface="Times New Roman" panose="02020603050405020304" pitchFamily="18" charset="0"/>
                <a:cs typeface="Times New Roman" panose="02020603050405020304" pitchFamily="18" charset="0"/>
              </a:rPr>
              <a:t>.</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sz="half" idx="2"/>
          </p:nvPr>
        </p:nvSpPr>
        <p:spPr>
          <a:xfrm>
            <a:off x="8974667" y="5723467"/>
            <a:ext cx="2529944" cy="180377"/>
          </a:xfrm>
        </p:spPr>
        <p:txBody>
          <a:bodyPr>
            <a:normAutofit fontScale="40000" lnSpcReduction="20000"/>
          </a:bodyPr>
          <a:lstStyle/>
          <a:p>
            <a:endParaRPr lang="ru-RU" dirty="0"/>
          </a:p>
        </p:txBody>
      </p:sp>
    </p:spTree>
    <p:extLst>
      <p:ext uri="{BB962C8B-B14F-4D97-AF65-F5344CB8AC3E}">
        <p14:creationId xmlns:p14="http://schemas.microsoft.com/office/powerpoint/2010/main" val="2868072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701801" y="1083733"/>
            <a:ext cx="2667000" cy="4724400"/>
          </a:xfrm>
          <a:prstGeom prst="roundRect">
            <a:avLst/>
          </a:prstGeom>
          <a:solidFill>
            <a:schemeClr val="accent1">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anose="02020603050405020304" pitchFamily="18" charset="0"/>
                <a:cs typeface="Times New Roman" panose="02020603050405020304" pitchFamily="18" charset="0"/>
              </a:rPr>
              <a:t>Toshkentda44 </a:t>
            </a:r>
            <a:r>
              <a:rPr lang="en-US" dirty="0" err="1" smtClean="0">
                <a:solidFill>
                  <a:schemeClr val="tx1"/>
                </a:solidFill>
                <a:latin typeface="Times New Roman" panose="02020603050405020304" pitchFamily="18" charset="0"/>
                <a:cs typeface="Times New Roman" panose="02020603050405020304" pitchFamily="18" charset="0"/>
              </a:rPr>
              <a:t>davlat</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va</a:t>
            </a:r>
            <a:r>
              <a:rPr lang="en-US" dirty="0" smtClean="0">
                <a:solidFill>
                  <a:schemeClr val="tx1"/>
                </a:solidFill>
                <a:latin typeface="Times New Roman" panose="02020603050405020304" pitchFamily="18" charset="0"/>
                <a:cs typeface="Times New Roman" panose="02020603050405020304" pitchFamily="18" charset="0"/>
              </a:rPr>
              <a:t> 20 </a:t>
            </a:r>
            <a:r>
              <a:rPr lang="en-US" dirty="0" err="1" smtClean="0">
                <a:solidFill>
                  <a:schemeClr val="tx1"/>
                </a:solidFill>
                <a:latin typeface="Times New Roman" panose="02020603050405020304" pitchFamily="18" charset="0"/>
                <a:cs typeface="Times New Roman" panose="02020603050405020304" pitchFamily="18" charset="0"/>
              </a:rPr>
              <a:t>dan</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ortiq</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yirik</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xalqaro</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tashkilotlarning</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vakolatxonalari</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akkreditatsiyadano’tgan.O’z</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navbatida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O’zbekiston</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Respublikasining</a:t>
            </a:r>
            <a:r>
              <a:rPr lang="en-US" dirty="0" smtClean="0">
                <a:solidFill>
                  <a:schemeClr val="tx1"/>
                </a:solidFill>
                <a:latin typeface="Times New Roman" panose="02020603050405020304" pitchFamily="18" charset="0"/>
                <a:cs typeface="Times New Roman" panose="02020603050405020304" pitchFamily="18" charset="0"/>
              </a:rPr>
              <a:t> 46 ta </a:t>
            </a:r>
            <a:r>
              <a:rPr lang="en-US" dirty="0" err="1" smtClean="0">
                <a:solidFill>
                  <a:schemeClr val="tx1"/>
                </a:solidFill>
                <a:latin typeface="Times New Roman" panose="02020603050405020304" pitchFamily="18" charset="0"/>
                <a:cs typeface="Times New Roman" panose="02020603050405020304" pitchFamily="18" charset="0"/>
              </a:rPr>
              <a:t>diplomatik</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va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konsullik</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vakolatxonalarixorijiy</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davlatlarda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va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xalqaro</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tashkilotlar</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huzurida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faoliyat</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yuritadi</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5050368" y="1083733"/>
            <a:ext cx="2667000" cy="4724400"/>
          </a:xfrm>
          <a:prstGeom prst="roundRect">
            <a:avLst/>
          </a:prstGeom>
          <a:solidFill>
            <a:schemeClr val="accent1">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anose="02020603050405020304" pitchFamily="18" charset="0"/>
                <a:cs typeface="Times New Roman" panose="02020603050405020304" pitchFamily="18" charset="0"/>
              </a:rPr>
              <a:t>BMT </a:t>
            </a:r>
            <a:r>
              <a:rPr lang="en-US" dirty="0" err="1" smtClean="0">
                <a:solidFill>
                  <a:schemeClr val="tx1"/>
                </a:solidFill>
                <a:latin typeface="Times New Roman" panose="02020603050405020304" pitchFamily="18" charset="0"/>
                <a:cs typeface="Times New Roman" panose="02020603050405020304" pitchFamily="18" charset="0"/>
              </a:rPr>
              <a:t>ning</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Yevropa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Byurosi</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va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Jenevadagi</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boshqaxalqarotashkilotlar</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O’zbekiston</a:t>
            </a:r>
            <a:r>
              <a:rPr lang="en-US" dirty="0" smtClean="0">
                <a:solidFill>
                  <a:schemeClr val="tx1"/>
                </a:solidFill>
                <a:latin typeface="Times New Roman" panose="02020603050405020304" pitchFamily="18" charset="0"/>
                <a:cs typeface="Times New Roman" panose="02020603050405020304" pitchFamily="18" charset="0"/>
              </a:rPr>
              <a:t> 100 </a:t>
            </a:r>
            <a:r>
              <a:rPr lang="en-US" dirty="0" err="1" smtClean="0">
                <a:solidFill>
                  <a:schemeClr val="tx1"/>
                </a:solidFill>
                <a:latin typeface="Times New Roman" panose="02020603050405020304" pitchFamily="18" charset="0"/>
                <a:cs typeface="Times New Roman" panose="02020603050405020304" pitchFamily="18" charset="0"/>
              </a:rPr>
              <a:t>dan</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ortiq</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xalqaro</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tashkilotlarga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jumladan</a:t>
            </a:r>
            <a:r>
              <a:rPr lang="en-US" dirty="0" smtClean="0">
                <a:solidFill>
                  <a:schemeClr val="tx1"/>
                </a:solidFill>
                <a:latin typeface="Times New Roman" panose="02020603050405020304" pitchFamily="18" charset="0"/>
                <a:cs typeface="Times New Roman" panose="02020603050405020304" pitchFamily="18" charset="0"/>
              </a:rPr>
              <a:t>, BMT, SHHT, </a:t>
            </a:r>
            <a:r>
              <a:rPr lang="en-US" dirty="0" err="1" smtClean="0">
                <a:solidFill>
                  <a:schemeClr val="tx1"/>
                </a:solidFill>
                <a:latin typeface="Times New Roman" panose="02020603050405020304" pitchFamily="18" charset="0"/>
                <a:cs typeface="Times New Roman" panose="02020603050405020304" pitchFamily="18" charset="0"/>
              </a:rPr>
              <a:t>MDHvaboshqalarga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a’zo</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O’zbekiston</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to’laqonli</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asosda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eng</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nufuzli</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xalqaro</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tashkilotlarninga’zosibo’lib</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yirik</a:t>
            </a:r>
            <a:r>
              <a:rPr lang="en-US" dirty="0" smtClean="0">
                <a:solidFill>
                  <a:schemeClr val="tx1"/>
                </a:solidFill>
                <a:latin typeface="Times New Roman" panose="02020603050405020304" pitchFamily="18" charset="0"/>
                <a:cs typeface="Times New Roman" panose="02020603050405020304" pitchFamily="18" charset="0"/>
              </a:rPr>
              <a:t> bank, </a:t>
            </a:r>
            <a:r>
              <a:rPr lang="en-US" dirty="0" err="1" smtClean="0">
                <a:solidFill>
                  <a:schemeClr val="tx1"/>
                </a:solidFill>
                <a:latin typeface="Times New Roman" panose="02020603050405020304" pitchFamily="18" charset="0"/>
                <a:cs typeface="Times New Roman" panose="02020603050405020304" pitchFamily="18" charset="0"/>
              </a:rPr>
              <a:t>moliya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organlari</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bilan</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hamkorlik</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qiladi</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8373534" y="1083733"/>
            <a:ext cx="2667000" cy="4724400"/>
          </a:xfrm>
          <a:prstGeom prst="roundRect">
            <a:avLst/>
          </a:prstGeom>
          <a:solidFill>
            <a:schemeClr val="accent1">
              <a:lumMod val="20000"/>
              <a:lumOff val="8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Nodavlat</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va</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nodavlat</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tashkilotlari</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bilan</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hamkorlik</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qiladi</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respublikada</a:t>
            </a:r>
            <a:r>
              <a:rPr lang="en-US" dirty="0" smtClean="0">
                <a:solidFill>
                  <a:schemeClr val="tx1"/>
                </a:solidFill>
                <a:latin typeface="Times New Roman" panose="02020603050405020304" pitchFamily="18" charset="0"/>
                <a:cs typeface="Times New Roman" panose="02020603050405020304" pitchFamily="18" charset="0"/>
              </a:rPr>
              <a:t> 88 ta </a:t>
            </a:r>
            <a:r>
              <a:rPr lang="en-US" dirty="0" err="1" smtClean="0">
                <a:solidFill>
                  <a:schemeClr val="tx1"/>
                </a:solidFill>
                <a:latin typeface="Times New Roman" panose="02020603050405020304" pitchFamily="18" charset="0"/>
                <a:cs typeface="Times New Roman" panose="02020603050405020304" pitchFamily="18" charset="0"/>
              </a:rPr>
              <a:t>xorijiy</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vakolatxonalar</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akkreditatsiyalangan</a:t>
            </a:r>
            <a:r>
              <a:rPr lang="en-US" dirty="0" smtClean="0">
                <a:solidFill>
                  <a:schemeClr val="tx1"/>
                </a:solidFill>
                <a:latin typeface="Times New Roman" panose="02020603050405020304" pitchFamily="18" charset="0"/>
                <a:cs typeface="Times New Roman" panose="02020603050405020304" pitchFamily="18" charset="0"/>
              </a:rPr>
              <a:t>, 24ta </a:t>
            </a:r>
            <a:r>
              <a:rPr lang="en-US" dirty="0" err="1" smtClean="0">
                <a:solidFill>
                  <a:schemeClr val="tx1"/>
                </a:solidFill>
                <a:latin typeface="Times New Roman" panose="02020603050405020304" pitchFamily="18" charset="0"/>
                <a:cs typeface="Times New Roman" panose="02020603050405020304" pitchFamily="18" charset="0"/>
              </a:rPr>
              <a:t>hukumatlararo</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va</a:t>
            </a:r>
            <a:r>
              <a:rPr lang="en-US" dirty="0" smtClean="0">
                <a:solidFill>
                  <a:schemeClr val="tx1"/>
                </a:solidFill>
                <a:latin typeface="Times New Roman" panose="02020603050405020304" pitchFamily="18" charset="0"/>
                <a:cs typeface="Times New Roman" panose="02020603050405020304" pitchFamily="18" charset="0"/>
              </a:rPr>
              <a:t> 13 ta </a:t>
            </a:r>
            <a:r>
              <a:rPr lang="en-US" dirty="0" err="1" smtClean="0">
                <a:solidFill>
                  <a:schemeClr val="tx1"/>
                </a:solidFill>
                <a:latin typeface="Times New Roman" panose="02020603050405020304" pitchFamily="18" charset="0"/>
                <a:cs typeface="Times New Roman" panose="02020603050405020304" pitchFamily="18" charset="0"/>
              </a:rPr>
              <a:t>nodavlat</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tashkilotlar</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faoliyat</a:t>
            </a:r>
            <a:r>
              <a:rPr lang="en-US" dirty="0" smtClean="0">
                <a:solidFill>
                  <a:schemeClr val="tx1"/>
                </a:solidFill>
                <a:latin typeface="Times New Roman" panose="02020603050405020304" pitchFamily="18" charset="0"/>
                <a:cs typeface="Times New Roman" panose="02020603050405020304" pitchFamily="18" charset="0"/>
              </a:rPr>
              <a:t> </a:t>
            </a:r>
            <a:r>
              <a:rPr lang="en-US" dirty="0" err="1" smtClean="0">
                <a:solidFill>
                  <a:schemeClr val="tx1"/>
                </a:solidFill>
                <a:latin typeface="Times New Roman" panose="02020603050405020304" pitchFamily="18" charset="0"/>
                <a:cs typeface="Times New Roman" panose="02020603050405020304" pitchFamily="18" charset="0"/>
              </a:rPr>
              <a:t>ko’rsatmoqda</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570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22925" y="429377"/>
            <a:ext cx="9980075" cy="1280890"/>
          </a:xfrm>
        </p:spPr>
        <p:txBody>
          <a:bodyPr>
            <a:noAutofit/>
          </a:bodyPr>
          <a:lstStyle/>
          <a:p>
            <a:pPr algn="just"/>
            <a:r>
              <a:rPr lang="en-US" sz="2800" dirty="0" err="1">
                <a:latin typeface="Times New Roman" panose="02020603050405020304" pitchFamily="18" charset="0"/>
                <a:cs typeface="Times New Roman" panose="02020603050405020304" pitchFamily="18" charset="0"/>
              </a:rPr>
              <a:t>O`zbekiston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Respublikasi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poytaxti</a:t>
            </a:r>
            <a:r>
              <a:rPr lang="en-US" sz="2800" dirty="0">
                <a:latin typeface="Times New Roman" panose="02020603050405020304" pitchFamily="18" charset="0"/>
                <a:cs typeface="Times New Roman" panose="02020603050405020304" pitchFamily="18" charset="0"/>
              </a:rPr>
              <a:t> Toshkent </a:t>
            </a:r>
            <a:r>
              <a:rPr lang="en-US" sz="2800" dirty="0" err="1">
                <a:latin typeface="Times New Roman" panose="02020603050405020304" pitchFamily="18" charset="0"/>
                <a:cs typeface="Times New Roman" panose="02020603050405020304" pitchFamily="18" charset="0"/>
              </a:rPr>
              <a:t>bugungi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kunda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xalqaro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nufuzli</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tashkilotlari</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shtirokidagi</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xavfsizlik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barqarorlik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tinchlik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hamkorlik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masalalari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bo`yicha</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muhim</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xalqaro</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anjumanlar</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markaziga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aylandi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Ayniqsa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xalqaro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tashkilotlar</a:t>
            </a:r>
            <a:r>
              <a:rPr lang="en-US" sz="2800" dirty="0">
                <a:latin typeface="Times New Roman" panose="02020603050405020304" pitchFamily="18" charset="0"/>
                <a:cs typeface="Times New Roman" panose="02020603050405020304" pitchFamily="18" charset="0"/>
              </a:rPr>
              <a:t> – YEXHT, </a:t>
            </a:r>
            <a:r>
              <a:rPr lang="en-US" sz="2800" dirty="0" err="1" smtClean="0">
                <a:latin typeface="Times New Roman" panose="02020603050405020304" pitchFamily="18" charset="0"/>
                <a:cs typeface="Times New Roman" panose="02020603050405020304" pitchFamily="18" charset="0"/>
              </a:rPr>
              <a:t>Iqtisodiy</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hamkorlik</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tashkiloti</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(EKO) </a:t>
            </a:r>
            <a:r>
              <a:rPr lang="en-US" sz="2800" dirty="0" err="1">
                <a:latin typeface="Times New Roman" panose="02020603050405020304" pitchFamily="18" charset="0"/>
                <a:cs typeface="Times New Roman" panose="02020603050405020304" pitchFamily="18" charset="0"/>
              </a:rPr>
              <a:t>bilan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huquqli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a`zo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sifatida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Yevropa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Ittifoqi</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NATO </a:t>
            </a:r>
            <a:r>
              <a:rPr lang="en-US" sz="2800" dirty="0" err="1" smtClean="0">
                <a:latin typeface="Times New Roman" panose="02020603050405020304" pitchFamily="18" charset="0"/>
                <a:cs typeface="Times New Roman" panose="02020603050405020304" pitchFamily="18" charset="0"/>
              </a:rPr>
              <a:t>bilan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Tinchlik</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yo`lida</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hamkorlik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dasturi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doirasidagi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aloqalari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rivojlandi</a:t>
            </a:r>
            <a:r>
              <a:rPr lang="en-US" sz="2800"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2400" y="3496734"/>
            <a:ext cx="9821333" cy="3166534"/>
          </a:xfrm>
        </p:spPr>
      </p:pic>
    </p:spTree>
    <p:extLst>
      <p:ext uri="{BB962C8B-B14F-4D97-AF65-F5344CB8AC3E}">
        <p14:creationId xmlns:p14="http://schemas.microsoft.com/office/powerpoint/2010/main" val="2667299504"/>
      </p:ext>
    </p:extLst>
  </p:cSld>
  <p:clrMapOvr>
    <a:overrideClrMapping bg1="dk1" tx1="lt1" bg2="dk2" tx2="lt2" accent1="accent1" accent2="accent2" accent3="accent3" accent4="accent4" accent5="accent5" accent6="accent6" hlink="hlink" folHlink="folHlink"/>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_rels/theme6.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Легкий дым">
  <a:themeElements>
    <a:clrScheme name="Синий и зеленый">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Легкий дым">
  <a:themeElements>
    <a:clrScheme name="Теплый синий">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кстура гранж">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3.xml><?xml version="1.0" encoding="utf-8"?>
<a:theme xmlns:a="http://schemas.openxmlformats.org/drawingml/2006/main" name="Грань">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янец">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Ретро">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Матовое стекло">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6.xml><?xml version="1.0" encoding="utf-8"?>
<a:theme xmlns:a="http://schemas.openxmlformats.org/drawingml/2006/main" name="Ион">
  <a:themeElements>
    <a:clrScheme name="Оранжевый">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Facet</Template>
  <TotalTime>202</TotalTime>
  <Words>873</Words>
  <Application>Microsoft Office PowerPoint</Application>
  <PresentationFormat>Широкоэкранный</PresentationFormat>
  <Paragraphs>41</Paragraphs>
  <Slides>15</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6</vt:i4>
      </vt:variant>
      <vt:variant>
        <vt:lpstr>Заголовки слайдов</vt:lpstr>
      </vt:variant>
      <vt:variant>
        <vt:i4>15</vt:i4>
      </vt:variant>
    </vt:vector>
  </HeadingPairs>
  <TitlesOfParts>
    <vt:vector size="28" baseType="lpstr">
      <vt:lpstr>Arial</vt:lpstr>
      <vt:lpstr>Calibri</vt:lpstr>
      <vt:lpstr>Calibri Light</vt:lpstr>
      <vt:lpstr>Century Gothic</vt:lpstr>
      <vt:lpstr>Times New Roman</vt:lpstr>
      <vt:lpstr>Trebuchet MS</vt:lpstr>
      <vt:lpstr>Wingdings 3</vt:lpstr>
      <vt:lpstr>Легкий дым</vt:lpstr>
      <vt:lpstr>1_Легкий дым</vt:lpstr>
      <vt:lpstr>Грань</vt:lpstr>
      <vt:lpstr>Ретро</vt:lpstr>
      <vt:lpstr>Натуральные материалы</vt:lpstr>
      <vt:lpstr>Ион</vt:lpstr>
      <vt:lpstr>Презентация PowerPoint</vt:lpstr>
      <vt:lpstr>O’zbekiston Respublikasi – xalqaro huquq subyekti sifatida Reja:</vt:lpstr>
      <vt:lpstr>Xalqaro huquq subyektini tushunishdan oldin huquq subyektini tushunchasi va mohiyatini anglash zarur.Huquq subyekti - qonunga binoan huquqqa ega boʻlish va zimmasiga yuridik majburiyatlar olish layoqatiga ega boʻlgan jismoniy yoki yuridik shaxs. Huquq subyekti huquqning barcha sohalarida huquqiy munosabatlarntgg zaruriy belgisi boʻlib, ularning har birida subyektlarning mavqei muayyan oʻziga xoslikka ega. </vt:lpstr>
      <vt:lpstr>Презентация PowerPoint</vt:lpstr>
      <vt:lpstr>Xalqaro huquq - bu davlatlar va  boshqa subyektlarning xalqaro maydondagi xatti-harakatlarini tartibga soluvchi murakkab tizim. "Xalqaro huquq subyekti" atamasi xalqaro huquqdan kelib chiqadigan huquq va majburiyatlarga ega bo'luvchi, uni himoya qiluvchi hamda xalqaro huquq bilan tartibga solinadigan xalqaro munosabatlarga kirshuvchi har qanday subyektni anglatadi.  Xalqaro huquqning asosiy jihati "subyekt" tushunchasi bo'lib, u xalqaro huquqqa muvofiq huquq va majburiyatlarga ega bo'lgan va xalqaro huquqiy maydondagi xatti-harakatlari uchun javobgarlikni o'z zimmasiga olishga qodir bo'lgan subyektni anglatadi.</vt:lpstr>
      <vt:lpstr>Davlatlar xalqaro huquqning asosiy subyektlaridir, biroq vaqt o'tishi bilan subyektlar toifasi kengayib, xalqaro tashkilotlar, korporatsiyalar va hatto nodavlat tashkilotlar (NNT) kabi nodavlat subyektlarni ham qamrab olgan. Misol uchun Birlashgan Millatlar Tashkiloti (BMT), Jahon Savdo Tashkiloti (JST), Yevropa Ittifoqi (YEI) kabi xalqaro tashkilotlar yuridik shaxs maqomiga ega bo'lib, ular xalqaro huquq subyektlari sifatida tan olingan</vt:lpstr>
      <vt:lpstr>O`zbekiston mustaqil davlat maqomiga ega bo`lishi bilanoq xalqaro hamjamiyat bilan teng huquqli, suveren hamkorlik qilish yo`lini tutdi. Bu borada hamkorlikning xalqaro e`tirof etilgan konstitutsiyaviy hamda huquqiy asoslari shakllantirildi. Bugun O`zbekiston jahon hamjamiyatidao`z o`rni va so`ziga ega bo`lgan davlatga aylandi. O`zbekiston jahonning qator mamlakatlari va xalqaro tashkilotlari bilan turli sohalarda hamkorlik qilmoqda, ko`plab yirik tashkilotlarning teng huquqli a`zosidir. O’zbekiston Respublikasi Birinchi Prezidenti I.A.Karimov boshchiligida O’zbekiston qisqa vaqt ichida dunyoning ko’plab yetakchi davlatlari bilan o’zaro manfaatli aloqalarni o’rnatishga muvaffaq bo’ldi va 1990-yillarning o’rtalariga kelib 165 davlat mamlakatimiznitanoldi. Hozirgi kunda ularning 133 tasi bilan diplomatik munosabatlar o’rnatilgan.</vt:lpstr>
      <vt:lpstr>Презентация PowerPoint</vt:lpstr>
      <vt:lpstr>O`zbekiston Respublikasi poytaxti Toshkent bugungi kunda xalqaro nufuzli tashkilotlari shtirokidagi xavfsizlik, barqarorlik, tinchlik va hamkorlik masalalari bo`yicha muhim xalqaro anjumanlar markaziga aylandi. Ayniqsa, xalqaro tashkilotlar – YEXHT, Iqtisodiy hamkorlik tashkiloti (EKO) bilan teng huquqli a`zo sifatida, Yevropa Ittifoqi, NATO bilan “Tinchlik yo`lida hamkorlik” dasturi doirasidagi aloqalari rivojlandi.</vt:lpstr>
      <vt:lpstr>Birlashgan Millatlar Tashkiloti doirasida O’zbekiston xalqaro va mintaqaviy muammolarni muhokama qilish va hal qilishda faol ishtirok etadi, xususan O’zbekiston Respublikasi BirinchiPrezidenti Islom Karimov BMT ning 48-chi (1993-yil sentabr), 50-chi (1995-yil oktabr)chiqishlarida, 55-sessiya (2000-yil sentabr) va BMT Bosh Assambleyasining “Ming yillik rivojlanish maqsadlari” (2010) sammitida Markaziy Osiyoning dolzarb muammolariga e’tabor qaratildi. I.A.Karimov tashabbusi bilan BMT Markaziy Osiyoda xavfsizlik masalalarini tinchyo’l bilan hal qilishga qaratilgan bir qancha qonunlarni qabul qildi. Shunday qilib, 1993-yildaBMT Bosh Assambleyasining 48-sessiyasida so’zga chiqqan I.A.Karimov Markaziy Osiyoni yadrosiz zona deb e’lon qilishni taklif qildi. Bu taklif Markaziy Osiyoning boshqa davlatlari-Qozog’iston, Qirg’iziston, Turkmaniston, Tojikiston va BMT ning boshqa ko’plab a’zolari tomonidan to’liq qo’llab-quvvatlandi</vt:lpstr>
      <vt:lpstr>Markaziy Osiyo davlatlari xavfsizligining muhim jihati Afg’onistondagi vaziyatdir.O’zbekiston tashabbusi va BMT ko’magida 6+2 guruhi (qo’shni davlatlar: Eron, Pokiston, Tojikiston, Turkmanston, O’zbekiston, Xitoy, Rossiya va AQSH) afg’on muammosivamintaqaviy xavfsizlikni ta’minlash muhokama qilindi</vt:lpstr>
      <vt:lpstr>Xalqaro huquq normalari - bu davlatlar va boshqa subyektlarning faoliyati munosabatlarining umummajburiy qoidalari hisoblanadi. Xalqaro huquqiy normalarning o‘ziga xos xususiyati va tizimi uning tuzilishiga bog’liq. ko‘pgina normalar faqat dispozitsiyadan iborat, sanksiyalar esa tizim asosida belgilanadi. Konkret sanksiya normalari qonun buzish holatlarida alohida shartnomalarda mustahkamlanadi</vt:lpstr>
      <vt:lpstr>Презентация PowerPoint</vt:lpstr>
      <vt:lpstr>Xalqaro huquq manbalarini xalqaro-huquqiy normaning ifodasi shakli sifatida hisoblash odat tusiga kirgan. Xalqaro huquq normalari ikkita ma’noda tushuniladi: moddiy (jamiyat hayotining moddiy sharoiti) va rasmiy (huquq normasining ifodalanganlik shakli). Ular davlatlar tomonidan tan olingan biron bir davlatning erkini, istak-xohishini muvofiqlashtirish natijasining namoyon qilish shakli, shuningdek xalqaro-huquqiy normalami qayd qilish shakli hisoblanadi. Xalqaro huquqda barcha manbalar ikkita asosiy guruhga bo’linadi: asosiy va yordamchi Xalqaro huquqning asosiy manbalari bo’lib xalqaro shartnomalar va odatlar hisoblanadiXalqaro huquqning asosiy manbalari bo’lib xalqaro shartnomalar va odatlar hisoblananishi BMTning hujjatlarida keltirib o’tilgan.  </vt:lpstr>
      <vt:lpstr>Xalqaro huquqning asosiy manbalari bo’lib xalqaro shartnomalar va odatlar hisoblanadi</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20</cp:revision>
  <dcterms:created xsi:type="dcterms:W3CDTF">2025-04-21T08:21:30Z</dcterms:created>
  <dcterms:modified xsi:type="dcterms:W3CDTF">2025-04-21T11:43:40Z</dcterms:modified>
</cp:coreProperties>
</file>